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1" r:id="rId4"/>
    <p:sldId id="273" r:id="rId5"/>
    <p:sldId id="272" r:id="rId6"/>
    <p:sldId id="257" r:id="rId7"/>
    <p:sldId id="258" r:id="rId8"/>
    <p:sldId id="259" r:id="rId9"/>
    <p:sldId id="260" r:id="rId10"/>
    <p:sldId id="262" r:id="rId11"/>
    <p:sldId id="263" r:id="rId12"/>
    <p:sldId id="264" r:id="rId13"/>
    <p:sldId id="265" r:id="rId14"/>
    <p:sldId id="269" r:id="rId15"/>
    <p:sldId id="266" r:id="rId16"/>
    <p:sldId id="267"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FE005C-0130-47BC-B80F-874A4A8FD837}"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374645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E005C-0130-47BC-B80F-874A4A8FD837}"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264258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E005C-0130-47BC-B80F-874A4A8FD837}"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29239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E005C-0130-47BC-B80F-874A4A8FD837}"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259387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FE005C-0130-47BC-B80F-874A4A8FD837}"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1988365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FE005C-0130-47BC-B80F-874A4A8FD837}" type="datetimeFigureOut">
              <a:rPr lang="en-US" smtClean="0"/>
              <a:t>4/7/2018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3918677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FE005C-0130-47BC-B80F-874A4A8FD837}" type="datetimeFigureOut">
              <a:rPr lang="en-US" smtClean="0"/>
              <a:t>4/7/2018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3781502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FE005C-0130-47BC-B80F-874A4A8FD837}" type="datetimeFigureOut">
              <a:rPr lang="en-US" smtClean="0"/>
              <a:t>4/7/2018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275565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FE005C-0130-47BC-B80F-874A4A8FD837}" type="datetimeFigureOut">
              <a:rPr lang="en-US" smtClean="0"/>
              <a:t>4/7/2018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3875813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E005C-0130-47BC-B80F-874A4A8FD837}" type="datetimeFigureOut">
              <a:rPr lang="en-US" smtClean="0"/>
              <a:t>4/7/2018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339608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E005C-0130-47BC-B80F-874A4A8FD837}" type="datetimeFigureOut">
              <a:rPr lang="en-US" smtClean="0"/>
              <a:t>4/7/2018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2094413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FE005C-0130-47BC-B80F-874A4A8FD837}" type="datetimeFigureOut">
              <a:rPr lang="en-US" smtClean="0"/>
              <a:t>4/7/2018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4B48F-6438-43D1-B5A0-77924394C33E}" type="slidenum">
              <a:rPr lang="en-US" smtClean="0"/>
              <a:t>‹#›</a:t>
            </a:fld>
            <a:endParaRPr lang="en-US"/>
          </a:p>
        </p:txBody>
      </p:sp>
    </p:spTree>
    <p:extLst>
      <p:ext uri="{BB962C8B-B14F-4D97-AF65-F5344CB8AC3E}">
        <p14:creationId xmlns:p14="http://schemas.microsoft.com/office/powerpoint/2010/main" val="899778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2001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Orientation of the selected sensor</a:t>
            </a:r>
            <a:endParaRPr lang="en-US" dirty="0"/>
          </a:p>
        </p:txBody>
      </p:sp>
      <p:sp>
        <p:nvSpPr>
          <p:cNvPr id="3" name="Content Placeholder 2"/>
          <p:cNvSpPr>
            <a:spLocks noGrp="1"/>
          </p:cNvSpPr>
          <p:nvPr>
            <p:ph idx="1"/>
          </p:nvPr>
        </p:nvSpPr>
        <p:spPr/>
        <p:txBody>
          <a:bodyPr/>
          <a:lstStyle/>
          <a:p>
            <a:r>
              <a:rPr lang="en-US" dirty="0" smtClean="0"/>
              <a:t>Greedy approach</a:t>
            </a:r>
          </a:p>
          <a:p>
            <a:pPr lvl="1"/>
            <a:r>
              <a:rPr lang="en-US" dirty="0" smtClean="0"/>
              <a:t>That orientation which will cover the total maximum number of targets</a:t>
            </a:r>
          </a:p>
          <a:p>
            <a:pPr marL="457200" lvl="1" indent="0">
              <a:buNone/>
            </a:pPr>
            <a:endParaRPr lang="en-US" dirty="0" smtClean="0"/>
          </a:p>
          <a:p>
            <a:pPr marL="342900" lvl="1" indent="-342900">
              <a:buFont typeface="Arial" pitchFamily="34" charset="0"/>
              <a:buChar char="•"/>
            </a:pPr>
            <a:r>
              <a:rPr lang="en-US" dirty="0" smtClean="0"/>
              <a:t>We can also choose the orientation with the maximum conflict/minimum conflict  </a:t>
            </a:r>
            <a:endParaRPr lang="en-US" dirty="0"/>
          </a:p>
        </p:txBody>
      </p:sp>
    </p:spTree>
    <p:extLst>
      <p:ext uri="{BB962C8B-B14F-4D97-AF65-F5344CB8AC3E}">
        <p14:creationId xmlns:p14="http://schemas.microsoft.com/office/powerpoint/2010/main" val="383571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conflict??</a:t>
            </a:r>
            <a:endParaRPr lang="en-US" dirty="0"/>
          </a:p>
        </p:txBody>
      </p:sp>
      <p:sp>
        <p:nvSpPr>
          <p:cNvPr id="3" name="Content Placeholder 2"/>
          <p:cNvSpPr>
            <a:spLocks noGrp="1"/>
          </p:cNvSpPr>
          <p:nvPr>
            <p:ph idx="1"/>
          </p:nvPr>
        </p:nvSpPr>
        <p:spPr/>
        <p:txBody>
          <a:bodyPr/>
          <a:lstStyle/>
          <a:p>
            <a:r>
              <a:rPr lang="en-US" dirty="0" smtClean="0"/>
              <a:t>If we resolve the conflicted targets at first, then the rest sensors can focus on the non-conflicted targets.</a:t>
            </a:r>
          </a:p>
          <a:p>
            <a:r>
              <a:rPr lang="en-US" dirty="0" smtClean="0"/>
              <a:t>Again, if we consider the sensors with the sensors with minimum conflicts, then we emphasize more on the non-conflicted targets.</a:t>
            </a:r>
            <a:endParaRPr lang="en-US" dirty="0"/>
          </a:p>
        </p:txBody>
      </p:sp>
    </p:spTree>
    <p:extLst>
      <p:ext uri="{BB962C8B-B14F-4D97-AF65-F5344CB8AC3E}">
        <p14:creationId xmlns:p14="http://schemas.microsoft.com/office/powerpoint/2010/main" val="1343611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target-oriented??</a:t>
            </a:r>
            <a:endParaRPr lang="en-US" dirty="0"/>
          </a:p>
        </p:txBody>
      </p:sp>
      <p:sp>
        <p:nvSpPr>
          <p:cNvPr id="3" name="Content Placeholder 2"/>
          <p:cNvSpPr>
            <a:spLocks noGrp="1"/>
          </p:cNvSpPr>
          <p:nvPr>
            <p:ph idx="1"/>
          </p:nvPr>
        </p:nvSpPr>
        <p:spPr/>
        <p:txBody>
          <a:bodyPr>
            <a:normAutofit lnSpcReduction="10000"/>
          </a:bodyPr>
          <a:lstStyle/>
          <a:p>
            <a:r>
              <a:rPr lang="en-US" dirty="0" smtClean="0"/>
              <a:t>When we the information of the conflicted targets for each nodes, then we have also the idea of the non-conflicted targets.</a:t>
            </a:r>
          </a:p>
          <a:p>
            <a:r>
              <a:rPr lang="en-US" dirty="0" smtClean="0"/>
              <a:t>Shadow edge: There will  the self-edges for each node/sensors keeping the number of non-conflicted targets for each orientations.</a:t>
            </a:r>
          </a:p>
          <a:p>
            <a:r>
              <a:rPr lang="en-US" dirty="0" smtClean="0"/>
              <a:t>Actually without looking at the targets, we can get the total knowledge of lonely targets and conflicted targets.</a:t>
            </a:r>
            <a:endParaRPr lang="en-US" dirty="0"/>
          </a:p>
        </p:txBody>
      </p:sp>
    </p:spTree>
    <p:extLst>
      <p:ext uri="{BB962C8B-B14F-4D97-AF65-F5344CB8AC3E}">
        <p14:creationId xmlns:p14="http://schemas.microsoft.com/office/powerpoint/2010/main" val="2338408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Localized search</a:t>
            </a:r>
            <a:endParaRPr lang="en-US" dirty="0"/>
          </a:p>
        </p:txBody>
      </p:sp>
      <p:sp>
        <p:nvSpPr>
          <p:cNvPr id="3" name="Content Placeholder 2"/>
          <p:cNvSpPr>
            <a:spLocks noGrp="1"/>
          </p:cNvSpPr>
          <p:nvPr>
            <p:ph idx="1"/>
          </p:nvPr>
        </p:nvSpPr>
        <p:spPr/>
        <p:txBody>
          <a:bodyPr>
            <a:normAutofit lnSpcReduction="10000"/>
          </a:bodyPr>
          <a:lstStyle/>
          <a:p>
            <a:r>
              <a:rPr lang="en-US" dirty="0" smtClean="0"/>
              <a:t>In greedy-approach, when a sensor and its orientation is selected the targets covered by that orientation of the sensor should be removed from the sensors which also cover those targets. For this task, whole set of remaining sensors should be checked.</a:t>
            </a:r>
          </a:p>
          <a:p>
            <a:r>
              <a:rPr lang="en-US" dirty="0" smtClean="0"/>
              <a:t>In our model, the task become localized. As  when we select a sensor, we know the sensors with which the sensor has conflict. </a:t>
            </a:r>
            <a:endParaRPr lang="en-US" dirty="0"/>
          </a:p>
        </p:txBody>
      </p:sp>
    </p:spTree>
    <p:extLst>
      <p:ext uri="{BB962C8B-B14F-4D97-AF65-F5344CB8AC3E}">
        <p14:creationId xmlns:p14="http://schemas.microsoft.com/office/powerpoint/2010/main" val="378793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local search</a:t>
            </a:r>
            <a:endParaRPr lang="en-US" dirty="0"/>
          </a:p>
        </p:txBody>
      </p:sp>
      <p:sp>
        <p:nvSpPr>
          <p:cNvPr id="3" name="Content Placeholder 2"/>
          <p:cNvSpPr>
            <a:spLocks noGrp="1"/>
          </p:cNvSpPr>
          <p:nvPr>
            <p:ph idx="1"/>
          </p:nvPr>
        </p:nvSpPr>
        <p:spPr/>
        <p:txBody>
          <a:bodyPr/>
          <a:lstStyle/>
          <a:p>
            <a:r>
              <a:rPr lang="en-US" dirty="0" smtClean="0"/>
              <a:t>Figure</a:t>
            </a:r>
            <a:endParaRPr lang="en-US" dirty="0"/>
          </a:p>
        </p:txBody>
      </p:sp>
    </p:spTree>
    <p:extLst>
      <p:ext uri="{BB962C8B-B14F-4D97-AF65-F5344CB8AC3E}">
        <p14:creationId xmlns:p14="http://schemas.microsoft.com/office/powerpoint/2010/main" val="2761602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a:t>
            </a:r>
            <a:endParaRPr lang="en-US" dirty="0"/>
          </a:p>
        </p:txBody>
      </p:sp>
      <p:sp>
        <p:nvSpPr>
          <p:cNvPr id="3" name="Content Placeholder 2"/>
          <p:cNvSpPr>
            <a:spLocks noGrp="1"/>
          </p:cNvSpPr>
          <p:nvPr>
            <p:ph idx="1"/>
          </p:nvPr>
        </p:nvSpPr>
        <p:spPr/>
        <p:txBody>
          <a:bodyPr/>
          <a:lstStyle/>
          <a:p>
            <a:r>
              <a:rPr lang="en-US" dirty="0" smtClean="0"/>
              <a:t>The localized search will reduce the run time than the greedy one.</a:t>
            </a:r>
            <a:endParaRPr lang="en-US" dirty="0"/>
          </a:p>
        </p:txBody>
      </p:sp>
    </p:spTree>
    <p:extLst>
      <p:ext uri="{BB962C8B-B14F-4D97-AF65-F5344CB8AC3E}">
        <p14:creationId xmlns:p14="http://schemas.microsoft.com/office/powerpoint/2010/main" val="172321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We have to model the  conflict-graph beforehand.</a:t>
            </a:r>
          </a:p>
          <a:p>
            <a:endParaRPr lang="en-US" dirty="0"/>
          </a:p>
        </p:txBody>
      </p:sp>
    </p:spTree>
    <p:extLst>
      <p:ext uri="{BB962C8B-B14F-4D97-AF65-F5344CB8AC3E}">
        <p14:creationId xmlns:p14="http://schemas.microsoft.com/office/powerpoint/2010/main" val="1944811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Add new dimension to look at the problem and generate solution.</a:t>
            </a:r>
          </a:p>
          <a:p>
            <a:r>
              <a:rPr lang="en-US" dirty="0" smtClean="0"/>
              <a:t>Graph approach will open new doors to reach the find the solution.</a:t>
            </a:r>
          </a:p>
          <a:p>
            <a:r>
              <a:rPr lang="en-US" dirty="0" smtClean="0"/>
              <a:t>We can apply different heuristics to our </a:t>
            </a:r>
            <a:r>
              <a:rPr lang="en-US" smtClean="0"/>
              <a:t>graph modeling. </a:t>
            </a:r>
            <a:endParaRPr lang="en-US" dirty="0"/>
          </a:p>
        </p:txBody>
      </p:sp>
    </p:spTree>
    <p:extLst>
      <p:ext uri="{BB962C8B-B14F-4D97-AF65-F5344CB8AC3E}">
        <p14:creationId xmlns:p14="http://schemas.microsoft.com/office/powerpoint/2010/main" val="35671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Sensor Network Parameters</a:t>
            </a:r>
            <a:endParaRPr lang="en-US" dirty="0"/>
          </a:p>
        </p:txBody>
      </p:sp>
      <p:sp>
        <p:nvSpPr>
          <p:cNvPr id="3" name="Content Placeholder 2"/>
          <p:cNvSpPr>
            <a:spLocks noGrp="1"/>
          </p:cNvSpPr>
          <p:nvPr>
            <p:ph idx="1"/>
          </p:nvPr>
        </p:nvSpPr>
        <p:spPr/>
        <p:txBody>
          <a:bodyPr/>
          <a:lstStyle/>
          <a:p>
            <a:r>
              <a:rPr lang="en-US" dirty="0" smtClean="0"/>
              <a:t>FOV(Field of View): It is the sensing region of a </a:t>
            </a:r>
            <a:r>
              <a:rPr lang="en-US" dirty="0" smtClean="0"/>
              <a:t>sensor</a:t>
            </a:r>
            <a:r>
              <a:rPr lang="en-US" dirty="0" smtClean="0"/>
              <a:t>/extent </a:t>
            </a:r>
            <a:r>
              <a:rPr lang="en-US" dirty="0" smtClean="0"/>
              <a:t>of sensing region which can be captured at any direction.</a:t>
            </a:r>
          </a:p>
          <a:p>
            <a:r>
              <a:rPr lang="en-US" dirty="0" smtClean="0"/>
              <a:t>Used </a:t>
            </a:r>
            <a:r>
              <a:rPr lang="en-US" dirty="0" smtClean="0"/>
              <a:t>sensor</a:t>
            </a:r>
            <a:r>
              <a:rPr lang="en-US" dirty="0" smtClean="0"/>
              <a:t>s</a:t>
            </a:r>
            <a:r>
              <a:rPr lang="en-US" dirty="0" smtClean="0"/>
              <a:t>: Pan-tilt-zoom cameras</a:t>
            </a:r>
          </a:p>
          <a:p>
            <a:r>
              <a:rPr lang="en-US" dirty="0" smtClean="0"/>
              <a:t>Our assumptions: Pan-only Cameras</a:t>
            </a:r>
            <a:endParaRPr lang="en-US" dirty="0"/>
          </a:p>
        </p:txBody>
      </p:sp>
    </p:spTree>
    <p:extLst>
      <p:ext uri="{BB962C8B-B14F-4D97-AF65-F5344CB8AC3E}">
        <p14:creationId xmlns:p14="http://schemas.microsoft.com/office/powerpoint/2010/main" val="41940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pan of a camera</a:t>
            </a:r>
            <a:endParaRPr lang="en-US" dirty="0"/>
          </a:p>
        </p:txBody>
      </p:sp>
      <p:sp>
        <p:nvSpPr>
          <p:cNvPr id="3" name="Content Placeholder 2"/>
          <p:cNvSpPr>
            <a:spLocks noGrp="1"/>
          </p:cNvSpPr>
          <p:nvPr>
            <p:ph idx="1"/>
          </p:nvPr>
        </p:nvSpPr>
        <p:spPr/>
        <p:txBody>
          <a:bodyPr/>
          <a:lstStyle/>
          <a:p>
            <a:r>
              <a:rPr lang="en-US" dirty="0" smtClean="0"/>
              <a:t>Parameters:</a:t>
            </a:r>
          </a:p>
          <a:p>
            <a:pPr lvl="1"/>
            <a:r>
              <a:rPr lang="en-US" dirty="0"/>
              <a:t>Range</a:t>
            </a:r>
          </a:p>
          <a:p>
            <a:pPr lvl="1"/>
            <a:r>
              <a:rPr lang="en-US" dirty="0"/>
              <a:t>Angle: Also known as angle of view(AOV)</a:t>
            </a:r>
          </a:p>
          <a:p>
            <a:pPr lvl="2"/>
            <a:r>
              <a:rPr lang="en-US" dirty="0"/>
              <a:t>Number of pans: Depend on the angle.</a:t>
            </a:r>
          </a:p>
          <a:p>
            <a:pPr marL="914400" lvl="2" indent="0">
              <a:buNone/>
            </a:pPr>
            <a:r>
              <a:rPr lang="en-US" dirty="0"/>
              <a:t>                                     If the angle is </a:t>
            </a:r>
            <a:r>
              <a:rPr lang="en-US" dirty="0" smtClean="0"/>
              <a:t>45 degree, the </a:t>
            </a:r>
            <a:r>
              <a:rPr lang="en-US" dirty="0"/>
              <a:t>number of pan will be </a:t>
            </a:r>
            <a:r>
              <a:rPr lang="en-US" dirty="0" smtClean="0"/>
              <a:t>eight (</a:t>
            </a:r>
            <a:r>
              <a:rPr lang="en-US" dirty="0"/>
              <a:t>8</a:t>
            </a:r>
            <a:r>
              <a:rPr lang="en-US" dirty="0" smtClean="0"/>
              <a:t>)</a:t>
            </a:r>
          </a:p>
          <a:p>
            <a:r>
              <a:rPr lang="en-US" dirty="0" smtClean="0"/>
              <a:t>Assumption: We will consider homogeneous</a:t>
            </a:r>
          </a:p>
          <a:p>
            <a:pPr marL="0" indent="0">
              <a:buNone/>
            </a:pPr>
            <a:r>
              <a:rPr lang="en-US" dirty="0" smtClean="0"/>
              <a:t>cameras(the parameters will be same for all cameras)</a:t>
            </a:r>
          </a:p>
          <a:p>
            <a:endParaRPr lang="en-US" dirty="0" smtClean="0"/>
          </a:p>
        </p:txBody>
      </p:sp>
    </p:spTree>
    <p:extLst>
      <p:ext uri="{BB962C8B-B14F-4D97-AF65-F5344CB8AC3E}">
        <p14:creationId xmlns:p14="http://schemas.microsoft.com/office/powerpoint/2010/main" val="454893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Example/figure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2116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 target in any pan of a camera</a:t>
            </a:r>
            <a:endParaRPr lang="en-US" dirty="0"/>
          </a:p>
        </p:txBody>
      </p:sp>
      <p:sp>
        <p:nvSpPr>
          <p:cNvPr id="3" name="Content Placeholder 2"/>
          <p:cNvSpPr>
            <a:spLocks noGrp="1"/>
          </p:cNvSpPr>
          <p:nvPr>
            <p:ph idx="1"/>
          </p:nvPr>
        </p:nvSpPr>
        <p:spPr/>
        <p:txBody>
          <a:bodyPr/>
          <a:lstStyle/>
          <a:p>
            <a:r>
              <a:rPr lang="en-US" dirty="0" smtClean="0"/>
              <a:t>TIS test: this means target in sector(pan) test.</a:t>
            </a:r>
          </a:p>
          <a:p>
            <a:r>
              <a:rPr lang="en-US" dirty="0" smtClean="0"/>
              <a:t>Formula…..</a:t>
            </a:r>
            <a:endParaRPr lang="en-US" dirty="0"/>
          </a:p>
        </p:txBody>
      </p:sp>
    </p:spTree>
    <p:extLst>
      <p:ext uri="{BB962C8B-B14F-4D97-AF65-F5344CB8AC3E}">
        <p14:creationId xmlns:p14="http://schemas.microsoft.com/office/powerpoint/2010/main" val="352124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Contributions</a:t>
            </a:r>
            <a:endParaRPr lang="en-US" dirty="0"/>
          </a:p>
        </p:txBody>
      </p:sp>
      <p:sp>
        <p:nvSpPr>
          <p:cNvPr id="3" name="Content Placeholder 2"/>
          <p:cNvSpPr>
            <a:spLocks noGrp="1"/>
          </p:cNvSpPr>
          <p:nvPr>
            <p:ph idx="1"/>
          </p:nvPr>
        </p:nvSpPr>
        <p:spPr/>
        <p:txBody>
          <a:bodyPr/>
          <a:lstStyle/>
          <a:p>
            <a:r>
              <a:rPr lang="en-US" dirty="0" smtClean="0"/>
              <a:t>Both Sensor-oriented &amp; Target-oriented</a:t>
            </a:r>
          </a:p>
          <a:p>
            <a:r>
              <a:rPr lang="en-US" dirty="0" smtClean="0"/>
              <a:t>Splitting the step of selection of sensor and orientation</a:t>
            </a:r>
          </a:p>
          <a:p>
            <a:r>
              <a:rPr lang="en-US" dirty="0" smtClean="0"/>
              <a:t>Model the problem in graph theoretic approach </a:t>
            </a:r>
            <a:endParaRPr lang="en-US" dirty="0"/>
          </a:p>
        </p:txBody>
      </p:sp>
    </p:spTree>
    <p:extLst>
      <p:ext uri="{BB962C8B-B14F-4D97-AF65-F5344CB8AC3E}">
        <p14:creationId xmlns:p14="http://schemas.microsoft.com/office/powerpoint/2010/main" val="1044009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normAutofit lnSpcReduction="10000"/>
          </a:bodyPr>
          <a:lstStyle/>
          <a:p>
            <a:r>
              <a:rPr lang="en-US" dirty="0" smtClean="0"/>
              <a:t>Nodes</a:t>
            </a:r>
          </a:p>
          <a:p>
            <a:r>
              <a:rPr lang="en-US" dirty="0" smtClean="0"/>
              <a:t>Edges</a:t>
            </a:r>
          </a:p>
          <a:p>
            <a:pPr lvl="1"/>
            <a:r>
              <a:rPr lang="en-US" dirty="0" smtClean="0"/>
              <a:t>Conflict of targets</a:t>
            </a:r>
          </a:p>
          <a:p>
            <a:pPr marL="0" indent="0">
              <a:buNone/>
            </a:pPr>
            <a:r>
              <a:rPr lang="en-US" dirty="0" smtClean="0"/>
              <a:t>	Target-oriented: emphasized on non-conflicted targets. That means it gives more priority to those targets which are non-conflicted one. </a:t>
            </a:r>
          </a:p>
          <a:p>
            <a:r>
              <a:rPr lang="en-US" dirty="0" smtClean="0"/>
              <a:t>Multi-edges</a:t>
            </a:r>
          </a:p>
          <a:p>
            <a:r>
              <a:rPr lang="en-US" dirty="0" smtClean="0"/>
              <a:t>Weight of edges</a:t>
            </a:r>
          </a:p>
        </p:txBody>
      </p:sp>
    </p:spTree>
    <p:extLst>
      <p:ext uri="{BB962C8B-B14F-4D97-AF65-F5344CB8AC3E}">
        <p14:creationId xmlns:p14="http://schemas.microsoft.com/office/powerpoint/2010/main" val="332655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Graphs…</a:t>
            </a:r>
            <a:endParaRPr lang="en-US" dirty="0"/>
          </a:p>
        </p:txBody>
      </p:sp>
    </p:spTree>
    <p:extLst>
      <p:ext uri="{BB962C8B-B14F-4D97-AF65-F5344CB8AC3E}">
        <p14:creationId xmlns:p14="http://schemas.microsoft.com/office/powerpoint/2010/main" val="150170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of Sensors</a:t>
            </a:r>
            <a:endParaRPr lang="en-US" dirty="0"/>
          </a:p>
        </p:txBody>
      </p:sp>
      <p:sp>
        <p:nvSpPr>
          <p:cNvPr id="3" name="Content Placeholder 2"/>
          <p:cNvSpPr>
            <a:spLocks noGrp="1"/>
          </p:cNvSpPr>
          <p:nvPr>
            <p:ph idx="1"/>
          </p:nvPr>
        </p:nvSpPr>
        <p:spPr/>
        <p:txBody>
          <a:bodyPr/>
          <a:lstStyle/>
          <a:p>
            <a:r>
              <a:rPr lang="en-US" dirty="0" smtClean="0"/>
              <a:t>Different heuristics</a:t>
            </a:r>
            <a:endParaRPr lang="en-US" dirty="0"/>
          </a:p>
          <a:p>
            <a:pPr lvl="1"/>
            <a:r>
              <a:rPr lang="en-US" dirty="0" smtClean="0"/>
              <a:t> Total maximum conflicts of the nodes</a:t>
            </a:r>
          </a:p>
          <a:p>
            <a:pPr lvl="1"/>
            <a:r>
              <a:rPr lang="en-US" dirty="0" smtClean="0"/>
              <a:t> Total minimum conflicts of the nodes</a:t>
            </a:r>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4217979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TotalTime>
  <Words>450</Words>
  <Application>Microsoft Office PowerPoint</Application>
  <PresentationFormat>On-screen Show (4:3)</PresentationFormat>
  <Paragraphs>58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PowerPoint Presentation</vt:lpstr>
      <vt:lpstr>Visual Sensor Network Parameters</vt:lpstr>
      <vt:lpstr>Defining pan of a camera</vt:lpstr>
      <vt:lpstr>Example/figure</vt:lpstr>
      <vt:lpstr>Defining a target in any pan of a camera</vt:lpstr>
      <vt:lpstr>Our Contributions</vt:lpstr>
      <vt:lpstr>Modeling</vt:lpstr>
      <vt:lpstr>Example</vt:lpstr>
      <vt:lpstr>Selection of Sensors</vt:lpstr>
      <vt:lpstr>Orientation of the selected sensor</vt:lpstr>
      <vt:lpstr>Why the conflict??</vt:lpstr>
      <vt:lpstr>How target-oriented??</vt:lpstr>
      <vt:lpstr>Localized search</vt:lpstr>
      <vt:lpstr>Example of local search</vt:lpstr>
      <vt:lpstr>Time complexity</vt:lpstr>
      <vt:lpstr>Challenges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Laboni</dc:creator>
  <cp:lastModifiedBy>Sakshar Chakravarty</cp:lastModifiedBy>
  <cp:revision>20</cp:revision>
  <dcterms:created xsi:type="dcterms:W3CDTF">2018-04-05T14:25:59Z</dcterms:created>
  <dcterms:modified xsi:type="dcterms:W3CDTF">2018-04-07T14:54:27Z</dcterms:modified>
</cp:coreProperties>
</file>