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3" r:id="rId5"/>
    <p:sldId id="264" r:id="rId6"/>
    <p:sldId id="265" r:id="rId7"/>
    <p:sldId id="261" r:id="rId8"/>
    <p:sldId id="259" r:id="rId9"/>
    <p:sldId id="266" r:id="rId10"/>
    <p:sldId id="267" r:id="rId11"/>
    <p:sldId id="268" r:id="rId12"/>
    <p:sldId id="269" r:id="rId13"/>
    <p:sldId id="270" r:id="rId14"/>
    <p:sldId id="26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59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39C88-3D10-47DC-A75C-F96D024FD914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8E29-9AFC-4CA8-B9A1-F5310857E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862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39C88-3D10-47DC-A75C-F96D024FD914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8E29-9AFC-4CA8-B9A1-F5310857E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653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39C88-3D10-47DC-A75C-F96D024FD914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8E29-9AFC-4CA8-B9A1-F5310857E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315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39C88-3D10-47DC-A75C-F96D024FD914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8E29-9AFC-4CA8-B9A1-F5310857E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813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39C88-3D10-47DC-A75C-F96D024FD914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8E29-9AFC-4CA8-B9A1-F5310857E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184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39C88-3D10-47DC-A75C-F96D024FD914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8E29-9AFC-4CA8-B9A1-F5310857E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11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39C88-3D10-47DC-A75C-F96D024FD914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8E29-9AFC-4CA8-B9A1-F5310857E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260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39C88-3D10-47DC-A75C-F96D024FD914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8E29-9AFC-4CA8-B9A1-F5310857E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696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39C88-3D10-47DC-A75C-F96D024FD914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8E29-9AFC-4CA8-B9A1-F5310857E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169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39C88-3D10-47DC-A75C-F96D024FD914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8E29-9AFC-4CA8-B9A1-F5310857E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748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39C88-3D10-47DC-A75C-F96D024FD914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8E29-9AFC-4CA8-B9A1-F5310857E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732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39C88-3D10-47DC-A75C-F96D024FD914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58E29-9AFC-4CA8-B9A1-F5310857E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887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9321"/>
            <a:ext cx="9144000" cy="2387600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Adobe Garamond Pro Bold" panose="02020702060506020403" pitchFamily="18" charset="0"/>
              </a:rPr>
              <a:t>Maximization of Coverage with Minimum Directed Sensors in a Randomly Deployed Wireless Sensor Network using Graph Theoretic Approach</a:t>
            </a:r>
            <a:endParaRPr lang="en-US" sz="3200" dirty="0">
              <a:latin typeface="Adobe Garamond Pro Bold" panose="02020702060506020403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1750" y="2950189"/>
            <a:ext cx="9144000" cy="266296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latin typeface="Adobe Hebrew" panose="02040503050201020203" pitchFamily="18" charset="-79"/>
                <a:cs typeface="Adobe Hebrew" panose="02040503050201020203" pitchFamily="18" charset="-79"/>
              </a:rPr>
              <a:t>Sakshar Chakravarty (1305002)</a:t>
            </a:r>
          </a:p>
          <a:p>
            <a:r>
              <a:rPr lang="en-US" dirty="0" err="1" smtClean="0">
                <a:latin typeface="Adobe Hebrew" panose="02040503050201020203" pitchFamily="18" charset="-79"/>
                <a:cs typeface="Adobe Hebrew" panose="02040503050201020203" pitchFamily="18" charset="-79"/>
              </a:rPr>
              <a:t>Laboni</a:t>
            </a:r>
            <a:r>
              <a:rPr lang="en-US" dirty="0" smtClean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dirty="0" err="1" smtClean="0">
                <a:latin typeface="Adobe Hebrew" panose="02040503050201020203" pitchFamily="18" charset="-79"/>
                <a:cs typeface="Adobe Hebrew" panose="02040503050201020203" pitchFamily="18" charset="-79"/>
              </a:rPr>
              <a:t>Sarker</a:t>
            </a:r>
            <a:r>
              <a:rPr lang="en-US" dirty="0" smtClean="0">
                <a:latin typeface="Adobe Hebrew" panose="02040503050201020203" pitchFamily="18" charset="-79"/>
                <a:cs typeface="Adobe Hebrew" panose="02040503050201020203" pitchFamily="18" charset="-79"/>
              </a:rPr>
              <a:t> (1305115)</a:t>
            </a:r>
          </a:p>
          <a:p>
            <a:endParaRPr lang="en-US" dirty="0">
              <a:latin typeface="Adobe Hebrew" panose="02040503050201020203" pitchFamily="18" charset="-79"/>
              <a:cs typeface="Adobe Hebrew" panose="02040503050201020203" pitchFamily="18" charset="-79"/>
            </a:endParaRPr>
          </a:p>
          <a:p>
            <a:r>
              <a:rPr lang="en-US" dirty="0" smtClean="0">
                <a:latin typeface="Adobe Hebrew" panose="02040503050201020203" pitchFamily="18" charset="-79"/>
                <a:cs typeface="Adobe Hebrew" panose="02040503050201020203" pitchFamily="18" charset="-79"/>
              </a:rPr>
              <a:t>Supervised By</a:t>
            </a:r>
          </a:p>
          <a:p>
            <a:r>
              <a:rPr lang="en-US" dirty="0" smtClean="0">
                <a:latin typeface="Adobe Hebrew" panose="02040503050201020203" pitchFamily="18" charset="-79"/>
                <a:cs typeface="Adobe Hebrew" panose="02040503050201020203" pitchFamily="18" charset="-79"/>
              </a:rPr>
              <a:t>Dr. A K M </a:t>
            </a:r>
            <a:r>
              <a:rPr lang="en-US" dirty="0" err="1" smtClean="0">
                <a:latin typeface="Adobe Hebrew" panose="02040503050201020203" pitchFamily="18" charset="-79"/>
                <a:cs typeface="Adobe Hebrew" panose="02040503050201020203" pitchFamily="18" charset="-79"/>
              </a:rPr>
              <a:t>Ashikur</a:t>
            </a:r>
            <a:r>
              <a:rPr lang="en-US" dirty="0" smtClean="0">
                <a:latin typeface="Adobe Hebrew" panose="02040503050201020203" pitchFamily="18" charset="-79"/>
                <a:cs typeface="Adobe Hebrew" panose="02040503050201020203" pitchFamily="18" charset="-79"/>
              </a:rPr>
              <a:t> Rahman</a:t>
            </a:r>
          </a:p>
          <a:p>
            <a:r>
              <a:rPr lang="en-US" dirty="0" smtClean="0">
                <a:latin typeface="Adobe Hebrew" panose="02040503050201020203" pitchFamily="18" charset="-79"/>
                <a:cs typeface="Adobe Hebrew" panose="02040503050201020203" pitchFamily="18" charset="-79"/>
              </a:rPr>
              <a:t>Professor, CSE, BUET</a:t>
            </a:r>
            <a:endParaRPr lang="en-US" dirty="0">
              <a:latin typeface="Adobe Hebrew" panose="02040503050201020203" pitchFamily="18" charset="-79"/>
              <a:cs typeface="Adobe Hebrew" panose="02040503050201020203" pitchFamily="18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022701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dobe Garamond Pro Bold" panose="02020702060506020403" pitchFamily="18" charset="0"/>
              </a:rPr>
              <a:t>Literature Review</a:t>
            </a:r>
            <a:endParaRPr lang="en-US" dirty="0">
              <a:latin typeface="Adobe Garamond Pro Bold" panose="02020702060506020403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208883"/>
              </p:ext>
            </p:extLst>
          </p:nvPr>
        </p:nvGraphicFramePr>
        <p:xfrm>
          <a:off x="838200" y="1371606"/>
          <a:ext cx="10515600" cy="540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/>
                <a:gridCol w="2628900"/>
                <a:gridCol w="2628900"/>
                <a:gridCol w="26289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dobe Hebrew" panose="02040503050201020203" pitchFamily="18" charset="-79"/>
                          <a:cs typeface="Adobe Hebrew" panose="02040503050201020203" pitchFamily="18" charset="-79"/>
                        </a:rPr>
                        <a:t>Work</a:t>
                      </a:r>
                      <a:endParaRPr lang="en-US" dirty="0">
                        <a:latin typeface="Adobe Hebrew" panose="02040503050201020203" pitchFamily="18" charset="-79"/>
                        <a:cs typeface="Adobe Hebrew" panose="02040503050201020203" pitchFamily="18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dobe Hebrew" panose="02040503050201020203" pitchFamily="18" charset="-79"/>
                          <a:cs typeface="Adobe Hebrew" panose="02040503050201020203" pitchFamily="18" charset="-79"/>
                        </a:rPr>
                        <a:t>Principle</a:t>
                      </a:r>
                      <a:endParaRPr lang="en-US" dirty="0">
                        <a:latin typeface="Adobe Hebrew" panose="02040503050201020203" pitchFamily="18" charset="-79"/>
                        <a:cs typeface="Adobe Hebrew" panose="02040503050201020203" pitchFamily="18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dobe Hebrew" panose="02040503050201020203" pitchFamily="18" charset="-79"/>
                          <a:cs typeface="Adobe Hebrew" panose="02040503050201020203" pitchFamily="18" charset="-79"/>
                        </a:rPr>
                        <a:t>Description</a:t>
                      </a:r>
                      <a:endParaRPr lang="en-US" dirty="0">
                        <a:latin typeface="Adobe Hebrew" panose="02040503050201020203" pitchFamily="18" charset="-79"/>
                        <a:cs typeface="Adobe Hebrew" panose="02040503050201020203" pitchFamily="18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dobe Hebrew" panose="02040503050201020203" pitchFamily="18" charset="-79"/>
                          <a:cs typeface="Adobe Hebrew" panose="02040503050201020203" pitchFamily="18" charset="-79"/>
                        </a:rPr>
                        <a:t>Comments</a:t>
                      </a:r>
                      <a:endParaRPr lang="en-US" dirty="0">
                        <a:latin typeface="Adobe Hebrew" panose="02040503050201020203" pitchFamily="18" charset="-79"/>
                        <a:cs typeface="Adobe Hebrew" panose="02040503050201020203" pitchFamily="18" charset="-79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Adobe Hebrew" panose="02040503050201020203" pitchFamily="18" charset="-79"/>
                          <a:cs typeface="Adobe Hebrew" panose="02040503050201020203" pitchFamily="18" charset="-79"/>
                        </a:rPr>
                        <a:t>Munishwar</a:t>
                      </a:r>
                      <a:r>
                        <a:rPr lang="en-US" dirty="0" smtClean="0">
                          <a:latin typeface="Adobe Hebrew" panose="02040503050201020203" pitchFamily="18" charset="-79"/>
                          <a:cs typeface="Adobe Hebrew" panose="02040503050201020203" pitchFamily="18" charset="-79"/>
                        </a:rPr>
                        <a:t> </a:t>
                      </a:r>
                      <a:r>
                        <a:rPr lang="en-US" dirty="0" smtClean="0">
                          <a:latin typeface="Adobe Hebrew" panose="02040503050201020203" pitchFamily="18" charset="-79"/>
                          <a:cs typeface="Adobe Hebrew" panose="02040503050201020203" pitchFamily="18" charset="-79"/>
                        </a:rPr>
                        <a:t>et</a:t>
                      </a:r>
                      <a:r>
                        <a:rPr lang="en-US" baseline="0" dirty="0" smtClean="0">
                          <a:latin typeface="Adobe Hebrew" panose="02040503050201020203" pitchFamily="18" charset="-79"/>
                          <a:cs typeface="Adobe Hebrew" panose="02040503050201020203" pitchFamily="18" charset="-79"/>
                        </a:rPr>
                        <a:t> al.</a:t>
                      </a:r>
                      <a:endParaRPr lang="en-US" dirty="0" smtClean="0">
                        <a:latin typeface="Adobe Hebrew" panose="02040503050201020203" pitchFamily="18" charset="-79"/>
                        <a:cs typeface="Adobe Hebrew" panose="02040503050201020203" pitchFamily="18" charset="-79"/>
                      </a:endParaRPr>
                    </a:p>
                    <a:p>
                      <a:pPr algn="ctr"/>
                      <a:r>
                        <a:rPr lang="en-US" dirty="0" smtClean="0">
                          <a:latin typeface="Adobe Hebrew" panose="02040503050201020203" pitchFamily="18" charset="-79"/>
                          <a:cs typeface="Adobe Hebrew" panose="02040503050201020203" pitchFamily="18" charset="-79"/>
                        </a:rPr>
                        <a:t>2011</a:t>
                      </a:r>
                      <a:endParaRPr lang="en-US" dirty="0">
                        <a:latin typeface="Adobe Hebrew" panose="02040503050201020203" pitchFamily="18" charset="-79"/>
                        <a:cs typeface="Adobe Hebrew" panose="02040503050201020203" pitchFamily="18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>
                          <a:latin typeface="Adobe Hebrew" panose="02040503050201020203" pitchFamily="18" charset="-79"/>
                          <a:cs typeface="Adobe Hebrew" panose="02040503050201020203" pitchFamily="18" charset="-79"/>
                        </a:rPr>
                        <a:t>Sensor-oriented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>
                          <a:latin typeface="Adobe Hebrew" panose="02040503050201020203" pitchFamily="18" charset="-79"/>
                          <a:cs typeface="Adobe Hebrew" panose="02040503050201020203" pitchFamily="18" charset="-79"/>
                        </a:rPr>
                        <a:t>Communication</a:t>
                      </a:r>
                      <a:r>
                        <a:rPr lang="en-US" baseline="0" dirty="0" smtClean="0">
                          <a:latin typeface="Adobe Hebrew" panose="02040503050201020203" pitchFamily="18" charset="-79"/>
                          <a:cs typeface="Adobe Hebrew" panose="02040503050201020203" pitchFamily="18" charset="-79"/>
                        </a:rPr>
                        <a:t> between sensors</a:t>
                      </a:r>
                      <a:endParaRPr lang="en-US" dirty="0">
                        <a:latin typeface="Adobe Hebrew" panose="02040503050201020203" pitchFamily="18" charset="-79"/>
                        <a:cs typeface="Adobe Hebrew" panose="02040503050201020203" pitchFamily="18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smtClean="0">
                          <a:latin typeface="Adobe Hebrew" panose="02040503050201020203" pitchFamily="18" charset="-79"/>
                          <a:cs typeface="Adobe Hebrew" panose="02040503050201020203" pitchFamily="18" charset="-79"/>
                        </a:rPr>
                        <a:t>Distributed </a:t>
                      </a:r>
                      <a:r>
                        <a:rPr lang="en-US" baseline="0" dirty="0" smtClean="0">
                          <a:latin typeface="Adobe Hebrew" panose="02040503050201020203" pitchFamily="18" charset="-79"/>
                          <a:cs typeface="Adobe Hebrew" panose="02040503050201020203" pitchFamily="18" charset="-79"/>
                        </a:rPr>
                        <a:t>Force-directed Algorithm </a:t>
                      </a:r>
                      <a:r>
                        <a:rPr lang="en-US" baseline="0" dirty="0" smtClean="0">
                          <a:latin typeface="Adobe Hebrew" panose="02040503050201020203" pitchFamily="18" charset="-79"/>
                          <a:cs typeface="Adobe Hebrew" panose="02040503050201020203" pitchFamily="18" charset="-79"/>
                        </a:rPr>
                        <a:t>(DFA):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smtClean="0">
                          <a:latin typeface="Adobe Hebrew" panose="02040503050201020203" pitchFamily="18" charset="-79"/>
                          <a:cs typeface="Adobe Hebrew" panose="02040503050201020203" pitchFamily="18" charset="-79"/>
                        </a:rPr>
                        <a:t>Each sensor assigns a unique priority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smtClean="0">
                          <a:latin typeface="Adobe Hebrew" panose="02040503050201020203" pitchFamily="18" charset="-79"/>
                          <a:cs typeface="Adobe Hebrew" panose="02040503050201020203" pitchFamily="18" charset="-79"/>
                        </a:rPr>
                        <a:t>Area based or target based approach</a:t>
                      </a:r>
                      <a:endParaRPr lang="en-US" baseline="0" dirty="0" smtClean="0">
                        <a:latin typeface="Adobe Hebrew" panose="02040503050201020203" pitchFamily="18" charset="-79"/>
                        <a:cs typeface="Adobe Hebrew" panose="02040503050201020203" pitchFamily="18" charset="-79"/>
                      </a:endParaRP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smtClean="0">
                          <a:latin typeface="Adobe Hebrew" panose="02040503050201020203" pitchFamily="18" charset="-79"/>
                          <a:cs typeface="Adobe Hebrew" panose="02040503050201020203" pitchFamily="18" charset="-79"/>
                        </a:rPr>
                        <a:t>Each sensor orients itself towards maximal coverage pan.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smtClean="0">
                          <a:latin typeface="Adobe Hebrew" panose="02040503050201020203" pitchFamily="18" charset="-79"/>
                          <a:cs typeface="Adobe Hebrew" panose="02040503050201020203" pitchFamily="18" charset="-79"/>
                        </a:rPr>
                        <a:t>This orientation information exchanged among sensors.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smtClean="0">
                          <a:latin typeface="Adobe Hebrew" panose="02040503050201020203" pitchFamily="18" charset="-79"/>
                          <a:cs typeface="Adobe Hebrew" panose="02040503050201020203" pitchFamily="18" charset="-79"/>
                        </a:rPr>
                        <a:t>If overlapping coverage found, higher priority sensor prevails.</a:t>
                      </a:r>
                      <a:endParaRPr lang="en-US" baseline="0" dirty="0" smtClean="0">
                        <a:latin typeface="Adobe Hebrew" panose="02040503050201020203" pitchFamily="18" charset="-79"/>
                        <a:cs typeface="Adobe Hebrew" panose="02040503050201020203" pitchFamily="18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smtClean="0">
                          <a:latin typeface="Adobe Hebrew" panose="02040503050201020203" pitchFamily="18" charset="-79"/>
                          <a:cs typeface="Adobe Hebrew" panose="02040503050201020203" pitchFamily="18" charset="-79"/>
                        </a:rPr>
                        <a:t>Fails </a:t>
                      </a:r>
                      <a:r>
                        <a:rPr lang="en-US" baseline="0" dirty="0" smtClean="0">
                          <a:latin typeface="Adobe Hebrew" panose="02040503050201020203" pitchFamily="18" charset="-79"/>
                          <a:cs typeface="Adobe Hebrew" panose="02040503050201020203" pitchFamily="18" charset="-79"/>
                        </a:rPr>
                        <a:t>to minimize the number of active sensors</a:t>
                      </a:r>
                      <a:endParaRPr lang="en-US" dirty="0">
                        <a:latin typeface="Adobe Hebrew" panose="02040503050201020203" pitchFamily="18" charset="-79"/>
                        <a:cs typeface="Adobe Hebrew" panose="02040503050201020203" pitchFamily="18" charset="-79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7362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dobe Garamond Pro Bold" panose="02020702060506020403" pitchFamily="18" charset="0"/>
              </a:rPr>
              <a:t>Literature Review</a:t>
            </a:r>
            <a:endParaRPr lang="en-US" dirty="0">
              <a:latin typeface="Adobe Garamond Pro Bold" panose="02020702060506020403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1091895"/>
              </p:ext>
            </p:extLst>
          </p:nvPr>
        </p:nvGraphicFramePr>
        <p:xfrm>
          <a:off x="838200" y="1825625"/>
          <a:ext cx="10515600" cy="2656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/>
                <a:gridCol w="2628900"/>
                <a:gridCol w="2628900"/>
                <a:gridCol w="26289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dobe Hebrew" panose="02040503050201020203" pitchFamily="18" charset="-79"/>
                          <a:cs typeface="Adobe Hebrew" panose="02040503050201020203" pitchFamily="18" charset="-79"/>
                        </a:rPr>
                        <a:t>Work</a:t>
                      </a:r>
                      <a:endParaRPr lang="en-US" dirty="0">
                        <a:latin typeface="Adobe Hebrew" panose="02040503050201020203" pitchFamily="18" charset="-79"/>
                        <a:cs typeface="Adobe Hebrew" panose="02040503050201020203" pitchFamily="18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dobe Hebrew" panose="02040503050201020203" pitchFamily="18" charset="-79"/>
                          <a:cs typeface="Adobe Hebrew" panose="02040503050201020203" pitchFamily="18" charset="-79"/>
                        </a:rPr>
                        <a:t>Principle</a:t>
                      </a:r>
                      <a:endParaRPr lang="en-US" dirty="0">
                        <a:latin typeface="Adobe Hebrew" panose="02040503050201020203" pitchFamily="18" charset="-79"/>
                        <a:cs typeface="Adobe Hebrew" panose="02040503050201020203" pitchFamily="18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dobe Hebrew" panose="02040503050201020203" pitchFamily="18" charset="-79"/>
                          <a:cs typeface="Adobe Hebrew" panose="02040503050201020203" pitchFamily="18" charset="-79"/>
                        </a:rPr>
                        <a:t>Description</a:t>
                      </a:r>
                      <a:endParaRPr lang="en-US" dirty="0">
                        <a:latin typeface="Adobe Hebrew" panose="02040503050201020203" pitchFamily="18" charset="-79"/>
                        <a:cs typeface="Adobe Hebrew" panose="02040503050201020203" pitchFamily="18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dobe Hebrew" panose="02040503050201020203" pitchFamily="18" charset="-79"/>
                          <a:cs typeface="Adobe Hebrew" panose="02040503050201020203" pitchFamily="18" charset="-79"/>
                        </a:rPr>
                        <a:t>Comments</a:t>
                      </a:r>
                      <a:endParaRPr lang="en-US" dirty="0">
                        <a:latin typeface="Adobe Hebrew" panose="02040503050201020203" pitchFamily="18" charset="-79"/>
                        <a:cs typeface="Adobe Hebrew" panose="02040503050201020203" pitchFamily="18" charset="-79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dobe Hebrew" panose="02040503050201020203" pitchFamily="18" charset="-79"/>
                          <a:cs typeface="Adobe Hebrew" panose="02040503050201020203" pitchFamily="18" charset="-79"/>
                        </a:rPr>
                        <a:t>H. </a:t>
                      </a:r>
                      <a:r>
                        <a:rPr lang="en-US" dirty="0" err="1" smtClean="0">
                          <a:latin typeface="Adobe Hebrew" panose="02040503050201020203" pitchFamily="18" charset="-79"/>
                          <a:cs typeface="Adobe Hebrew" panose="02040503050201020203" pitchFamily="18" charset="-79"/>
                        </a:rPr>
                        <a:t>Zannat</a:t>
                      </a:r>
                      <a:r>
                        <a:rPr lang="en-US" dirty="0" smtClean="0">
                          <a:latin typeface="Adobe Hebrew" panose="02040503050201020203" pitchFamily="18" charset="-79"/>
                          <a:cs typeface="Adobe Hebrew" panose="02040503050201020203" pitchFamily="18" charset="-79"/>
                        </a:rPr>
                        <a:t> et al.</a:t>
                      </a:r>
                    </a:p>
                    <a:p>
                      <a:pPr algn="ctr"/>
                      <a:r>
                        <a:rPr lang="en-US" dirty="0" smtClean="0">
                          <a:latin typeface="Adobe Hebrew" panose="02040503050201020203" pitchFamily="18" charset="-79"/>
                          <a:cs typeface="Adobe Hebrew" panose="02040503050201020203" pitchFamily="18" charset="-79"/>
                        </a:rPr>
                        <a:t>2016</a:t>
                      </a:r>
                      <a:endParaRPr lang="en-US" dirty="0">
                        <a:latin typeface="Adobe Hebrew" panose="02040503050201020203" pitchFamily="18" charset="-79"/>
                        <a:cs typeface="Adobe Hebrew" panose="02040503050201020203" pitchFamily="18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>
                          <a:latin typeface="Adobe Hebrew" panose="02040503050201020203" pitchFamily="18" charset="-79"/>
                          <a:cs typeface="Adobe Hebrew" panose="02040503050201020203" pitchFamily="18" charset="-79"/>
                        </a:rPr>
                        <a:t>Target-oriented</a:t>
                      </a:r>
                      <a:endParaRPr lang="en-US" dirty="0">
                        <a:latin typeface="Adobe Hebrew" panose="02040503050201020203" pitchFamily="18" charset="-79"/>
                        <a:cs typeface="Adobe Hebrew" panose="02040503050201020203" pitchFamily="18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>
                          <a:latin typeface="Adobe Hebrew" panose="02040503050201020203" pitchFamily="18" charset="-79"/>
                          <a:cs typeface="Adobe Hebrew" panose="02040503050201020203" pitchFamily="18" charset="-79"/>
                        </a:rPr>
                        <a:t>Greedy Target Oriented Heuristic (GTOH)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>
                          <a:latin typeface="Adobe Hebrew" panose="02040503050201020203" pitchFamily="18" charset="-79"/>
                          <a:cs typeface="Adobe Hebrew" panose="02040503050201020203" pitchFamily="18" charset="-79"/>
                        </a:rPr>
                        <a:t>Pure Target Oriented Heuristic (PTOH)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>
                          <a:latin typeface="Adobe Hebrew" panose="02040503050201020203" pitchFamily="18" charset="-79"/>
                          <a:cs typeface="Adobe Hebrew" panose="02040503050201020203" pitchFamily="18" charset="-79"/>
                        </a:rPr>
                        <a:t>Hybrid Target Oriented Heuristic (HTOH)</a:t>
                      </a:r>
                      <a:endParaRPr lang="en-US" dirty="0">
                        <a:latin typeface="Adobe Hebrew" panose="02040503050201020203" pitchFamily="18" charset="-79"/>
                        <a:cs typeface="Adobe Hebrew" panose="02040503050201020203" pitchFamily="18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mtClean="0">
                          <a:latin typeface="Adobe Hebrew" panose="02040503050201020203" pitchFamily="18" charset="-79"/>
                          <a:cs typeface="Adobe Hebrew" panose="02040503050201020203" pitchFamily="18" charset="-79"/>
                        </a:rPr>
                        <a:t>Fails </a:t>
                      </a:r>
                      <a:r>
                        <a:rPr lang="en-US" dirty="0" smtClean="0">
                          <a:latin typeface="Adobe Hebrew" panose="02040503050201020203" pitchFamily="18" charset="-79"/>
                          <a:cs typeface="Adobe Hebrew" panose="02040503050201020203" pitchFamily="18" charset="-79"/>
                        </a:rPr>
                        <a:t>to minimize the number of active sensors.</a:t>
                      </a:r>
                      <a:endParaRPr lang="en-US" dirty="0">
                        <a:latin typeface="Adobe Hebrew" panose="02040503050201020203" pitchFamily="18" charset="-79"/>
                        <a:cs typeface="Adobe Hebrew" panose="02040503050201020203" pitchFamily="18" charset="-79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3304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dobe Garamond Pro Bold" panose="02020702060506020403" pitchFamily="18" charset="0"/>
              </a:rPr>
              <a:t>Literature Review</a:t>
            </a:r>
            <a:endParaRPr lang="en-US" dirty="0">
              <a:latin typeface="Adobe Garamond Pro Bold" panose="02020702060506020403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3326578"/>
              </p:ext>
            </p:extLst>
          </p:nvPr>
        </p:nvGraphicFramePr>
        <p:xfrm>
          <a:off x="838200" y="1480569"/>
          <a:ext cx="10515600" cy="4942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/>
                <a:gridCol w="2628900"/>
                <a:gridCol w="2628900"/>
                <a:gridCol w="26289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dobe Hebrew" panose="02040503050201020203" pitchFamily="18" charset="-79"/>
                          <a:cs typeface="Adobe Hebrew" panose="02040503050201020203" pitchFamily="18" charset="-79"/>
                        </a:rPr>
                        <a:t>Work</a:t>
                      </a:r>
                      <a:endParaRPr lang="en-US" dirty="0">
                        <a:latin typeface="Adobe Hebrew" panose="02040503050201020203" pitchFamily="18" charset="-79"/>
                        <a:cs typeface="Adobe Hebrew" panose="02040503050201020203" pitchFamily="18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dobe Hebrew" panose="02040503050201020203" pitchFamily="18" charset="-79"/>
                          <a:cs typeface="Adobe Hebrew" panose="02040503050201020203" pitchFamily="18" charset="-79"/>
                        </a:rPr>
                        <a:t>Principle</a:t>
                      </a:r>
                      <a:endParaRPr lang="en-US" dirty="0">
                        <a:latin typeface="Adobe Hebrew" panose="02040503050201020203" pitchFamily="18" charset="-79"/>
                        <a:cs typeface="Adobe Hebrew" panose="02040503050201020203" pitchFamily="18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dobe Hebrew" panose="02040503050201020203" pitchFamily="18" charset="-79"/>
                          <a:cs typeface="Adobe Hebrew" panose="02040503050201020203" pitchFamily="18" charset="-79"/>
                        </a:rPr>
                        <a:t>Description</a:t>
                      </a:r>
                      <a:endParaRPr lang="en-US" dirty="0">
                        <a:latin typeface="Adobe Hebrew" panose="02040503050201020203" pitchFamily="18" charset="-79"/>
                        <a:cs typeface="Adobe Hebrew" panose="02040503050201020203" pitchFamily="18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dobe Hebrew" panose="02040503050201020203" pitchFamily="18" charset="-79"/>
                          <a:cs typeface="Adobe Hebrew" panose="02040503050201020203" pitchFamily="18" charset="-79"/>
                        </a:rPr>
                        <a:t>Comments</a:t>
                      </a:r>
                      <a:endParaRPr lang="en-US" dirty="0">
                        <a:latin typeface="Adobe Hebrew" panose="02040503050201020203" pitchFamily="18" charset="-79"/>
                        <a:cs typeface="Adobe Hebrew" panose="02040503050201020203" pitchFamily="18" charset="-79"/>
                      </a:endParaRPr>
                    </a:p>
                  </a:txBody>
                  <a:tcPr/>
                </a:tc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dobe Hebrew" panose="02040503050201020203" pitchFamily="18" charset="-79"/>
                          <a:cs typeface="Adobe Hebrew" panose="02040503050201020203" pitchFamily="18" charset="-79"/>
                        </a:rPr>
                        <a:t>Fusco and Gupta</a:t>
                      </a:r>
                    </a:p>
                    <a:p>
                      <a:pPr algn="ctr"/>
                      <a:r>
                        <a:rPr lang="en-US" dirty="0" smtClean="0">
                          <a:latin typeface="Adobe Hebrew" panose="02040503050201020203" pitchFamily="18" charset="-79"/>
                          <a:cs typeface="Adobe Hebrew" panose="02040503050201020203" pitchFamily="18" charset="-79"/>
                        </a:rPr>
                        <a:t>2009</a:t>
                      </a:r>
                      <a:endParaRPr lang="en-US" dirty="0">
                        <a:latin typeface="Adobe Hebrew" panose="02040503050201020203" pitchFamily="18" charset="-79"/>
                        <a:cs typeface="Adobe Hebrew" panose="02040503050201020203" pitchFamily="18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>
                          <a:latin typeface="Adobe Hebrew" panose="02040503050201020203" pitchFamily="18" charset="-79"/>
                          <a:cs typeface="Adobe Hebrew" panose="02040503050201020203" pitchFamily="18" charset="-79"/>
                        </a:rPr>
                        <a:t>k-coverage problem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lang="en-US" dirty="0">
                        <a:latin typeface="Adobe Hebrew" panose="02040503050201020203" pitchFamily="18" charset="-79"/>
                        <a:cs typeface="Adobe Hebrew" panose="02040503050201020203" pitchFamily="18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>
                          <a:latin typeface="Adobe Hebrew" panose="02040503050201020203" pitchFamily="18" charset="-79"/>
                          <a:cs typeface="Adobe Hebrew" panose="02040503050201020203" pitchFamily="18" charset="-79"/>
                        </a:rPr>
                        <a:t>Centralized</a:t>
                      </a:r>
                      <a:r>
                        <a:rPr lang="en-US" baseline="0" dirty="0" smtClean="0">
                          <a:latin typeface="Adobe Hebrew" panose="02040503050201020203" pitchFamily="18" charset="-79"/>
                          <a:cs typeface="Adobe Hebrew" panose="02040503050201020203" pitchFamily="18" charset="-79"/>
                        </a:rPr>
                        <a:t> Greedy Algorithm: 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baseline="0" dirty="0" smtClean="0">
                          <a:latin typeface="Adobe Hebrew" panose="02040503050201020203" pitchFamily="18" charset="-79"/>
                          <a:cs typeface="Adobe Hebrew" panose="02040503050201020203" pitchFamily="18" charset="-79"/>
                        </a:rPr>
                        <a:t>Assumption: Each sensor has overlapping pans instead of discrete pans.</a:t>
                      </a:r>
                      <a:endParaRPr lang="en-US" dirty="0" smtClean="0">
                        <a:latin typeface="Adobe Hebrew" panose="02040503050201020203" pitchFamily="18" charset="-79"/>
                        <a:cs typeface="Adobe Hebrew" panose="02040503050201020203" pitchFamily="18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>
                          <a:latin typeface="Adobe Hebrew" panose="02040503050201020203" pitchFamily="18" charset="-79"/>
                          <a:cs typeface="Adobe Hebrew" panose="02040503050201020203" pitchFamily="18" charset="-79"/>
                        </a:rPr>
                        <a:t>Huge</a:t>
                      </a:r>
                      <a:r>
                        <a:rPr lang="en-US" baseline="0" dirty="0" smtClean="0">
                          <a:latin typeface="Adobe Hebrew" panose="02040503050201020203" pitchFamily="18" charset="-79"/>
                          <a:cs typeface="Adobe Hebrew" panose="02040503050201020203" pitchFamily="18" charset="-79"/>
                        </a:rPr>
                        <a:t> variation among targets in achieving the desired k-coverage.</a:t>
                      </a:r>
                      <a:endParaRPr lang="en-US" dirty="0">
                        <a:latin typeface="Adobe Hebrew" panose="02040503050201020203" pitchFamily="18" charset="-79"/>
                        <a:cs typeface="Adobe Hebrew" panose="02040503050201020203" pitchFamily="18" charset="-79"/>
                      </a:endParaRP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>
                        <a:latin typeface="Adobe Hebrew" panose="02040503050201020203" pitchFamily="18" charset="-79"/>
                        <a:cs typeface="Adobe Hebrew" panose="02040503050201020203" pitchFamily="18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>
                          <a:latin typeface="Adobe Hebrew" panose="02040503050201020203" pitchFamily="18" charset="-79"/>
                          <a:cs typeface="Adobe Hebrew" panose="02040503050201020203" pitchFamily="18" charset="-79"/>
                        </a:rPr>
                        <a:t>Some approximation algorithms related to directional sensors</a:t>
                      </a:r>
                      <a:endParaRPr lang="en-US" dirty="0">
                        <a:latin typeface="Adobe Hebrew" panose="02040503050201020203" pitchFamily="18" charset="-79"/>
                        <a:cs typeface="Adobe Hebrew" panose="02040503050201020203" pitchFamily="18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Adobe Hebrew" panose="02040503050201020203" pitchFamily="18" charset="-79"/>
                          <a:ea typeface="+mn-ea"/>
                          <a:cs typeface="Adobe Hebrew" panose="02040503050201020203" pitchFamily="18" charset="-79"/>
                        </a:rPr>
                        <a:t>orient all the given sensors in order to maximize coverage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Adobe Hebrew" panose="02040503050201020203" pitchFamily="18" charset="-79"/>
                          <a:ea typeface="+mn-ea"/>
                          <a:cs typeface="Adobe Hebrew" panose="02040503050201020203" pitchFamily="18" charset="-79"/>
                        </a:rPr>
                        <a:t>place and orient a minimum number of sensors in order to cover the given area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Adobe Hebrew" panose="02040503050201020203" pitchFamily="18" charset="-79"/>
                          <a:ea typeface="+mn-ea"/>
                          <a:cs typeface="Adobe Hebrew" panose="02040503050201020203" pitchFamily="18" charset="-79"/>
                        </a:rPr>
                        <a:t>place and orient the given number of sensors to maximize the area covered</a:t>
                      </a:r>
                      <a:endParaRPr lang="en-US" dirty="0" smtClean="0">
                        <a:latin typeface="Adobe Hebrew" panose="02040503050201020203" pitchFamily="18" charset="-79"/>
                        <a:cs typeface="Adobe Hebrew" panose="02040503050201020203" pitchFamily="18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lang="en-US" dirty="0">
                        <a:latin typeface="Adobe Hebrew" panose="02040503050201020203" pitchFamily="18" charset="-79"/>
                        <a:cs typeface="Adobe Hebrew" panose="02040503050201020203" pitchFamily="18" charset="-79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3060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dobe Garamond Pro Bold" panose="02020702060506020403" pitchFamily="18" charset="0"/>
              </a:rPr>
              <a:t>Literature Review</a:t>
            </a:r>
            <a:endParaRPr lang="en-US" dirty="0">
              <a:latin typeface="Adobe Garamond Pro Bold" panose="02020702060506020403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3296840"/>
              </p:ext>
            </p:extLst>
          </p:nvPr>
        </p:nvGraphicFramePr>
        <p:xfrm>
          <a:off x="838200" y="1825625"/>
          <a:ext cx="10515600" cy="210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/>
                <a:gridCol w="2628900"/>
                <a:gridCol w="2628900"/>
                <a:gridCol w="26289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dobe Hebrew" panose="02040503050201020203" pitchFamily="18" charset="-79"/>
                          <a:cs typeface="Adobe Hebrew" panose="02040503050201020203" pitchFamily="18" charset="-79"/>
                        </a:rPr>
                        <a:t>Work</a:t>
                      </a:r>
                      <a:endParaRPr lang="en-US" dirty="0">
                        <a:latin typeface="Adobe Hebrew" panose="02040503050201020203" pitchFamily="18" charset="-79"/>
                        <a:cs typeface="Adobe Hebrew" panose="02040503050201020203" pitchFamily="18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dobe Hebrew" panose="02040503050201020203" pitchFamily="18" charset="-79"/>
                          <a:cs typeface="Adobe Hebrew" panose="02040503050201020203" pitchFamily="18" charset="-79"/>
                        </a:rPr>
                        <a:t>Principle</a:t>
                      </a:r>
                      <a:endParaRPr lang="en-US" dirty="0">
                        <a:latin typeface="Adobe Hebrew" panose="02040503050201020203" pitchFamily="18" charset="-79"/>
                        <a:cs typeface="Adobe Hebrew" panose="02040503050201020203" pitchFamily="18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dobe Hebrew" panose="02040503050201020203" pitchFamily="18" charset="-79"/>
                          <a:cs typeface="Adobe Hebrew" panose="02040503050201020203" pitchFamily="18" charset="-79"/>
                        </a:rPr>
                        <a:t>Description</a:t>
                      </a:r>
                      <a:endParaRPr lang="en-US" dirty="0">
                        <a:latin typeface="Adobe Hebrew" panose="02040503050201020203" pitchFamily="18" charset="-79"/>
                        <a:cs typeface="Adobe Hebrew" panose="02040503050201020203" pitchFamily="18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dobe Hebrew" panose="02040503050201020203" pitchFamily="18" charset="-79"/>
                          <a:cs typeface="Adobe Hebrew" panose="02040503050201020203" pitchFamily="18" charset="-79"/>
                        </a:rPr>
                        <a:t>Comments</a:t>
                      </a:r>
                      <a:endParaRPr lang="en-US" dirty="0">
                        <a:latin typeface="Adobe Hebrew" panose="02040503050201020203" pitchFamily="18" charset="-79"/>
                        <a:cs typeface="Adobe Hebrew" panose="02040503050201020203" pitchFamily="18" charset="-79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Adobe Hebrew" panose="02040503050201020203" pitchFamily="18" charset="-79"/>
                          <a:cs typeface="Adobe Hebrew" panose="02040503050201020203" pitchFamily="18" charset="-79"/>
                        </a:rPr>
                        <a:t>Malek</a:t>
                      </a:r>
                      <a:r>
                        <a:rPr lang="en-US" dirty="0" smtClean="0">
                          <a:latin typeface="Adobe Hebrew" panose="02040503050201020203" pitchFamily="18" charset="-79"/>
                          <a:cs typeface="Adobe Hebrew" panose="02040503050201020203" pitchFamily="18" charset="-79"/>
                        </a:rPr>
                        <a:t> et al.</a:t>
                      </a:r>
                    </a:p>
                    <a:p>
                      <a:pPr algn="ctr"/>
                      <a:r>
                        <a:rPr lang="en-US" dirty="0" smtClean="0">
                          <a:latin typeface="Adobe Hebrew" panose="02040503050201020203" pitchFamily="18" charset="-79"/>
                          <a:cs typeface="Adobe Hebrew" panose="02040503050201020203" pitchFamily="18" charset="-79"/>
                        </a:rPr>
                        <a:t>2016</a:t>
                      </a:r>
                      <a:endParaRPr lang="en-US" dirty="0">
                        <a:latin typeface="Adobe Hebrew" panose="02040503050201020203" pitchFamily="18" charset="-79"/>
                        <a:cs typeface="Adobe Hebrew" panose="02040503050201020203" pitchFamily="18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>
                          <a:latin typeface="Adobe Hebrew" panose="02040503050201020203" pitchFamily="18" charset="-79"/>
                          <a:cs typeface="Adobe Hebrew" panose="02040503050201020203" pitchFamily="18" charset="-79"/>
                        </a:rPr>
                        <a:t>Balanced k-coverage problem</a:t>
                      </a:r>
                      <a:endParaRPr lang="en-US" dirty="0">
                        <a:latin typeface="Adobe Hebrew" panose="02040503050201020203" pitchFamily="18" charset="-79"/>
                        <a:cs typeface="Adobe Hebrew" panose="02040503050201020203" pitchFamily="18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>
                          <a:latin typeface="Adobe Hebrew" panose="02040503050201020203" pitchFamily="18" charset="-79"/>
                          <a:cs typeface="Adobe Hebrew" panose="02040503050201020203" pitchFamily="18" charset="-79"/>
                        </a:rPr>
                        <a:t>Improved the k-coverage solution proposed by Fusco</a:t>
                      </a:r>
                      <a:r>
                        <a:rPr lang="en-US" baseline="0" dirty="0" smtClean="0">
                          <a:latin typeface="Adobe Hebrew" panose="02040503050201020203" pitchFamily="18" charset="-79"/>
                          <a:cs typeface="Adobe Hebrew" panose="02040503050201020203" pitchFamily="18" charset="-79"/>
                        </a:rPr>
                        <a:t> and Gupta (2009) to achieve balanced k-coverage.</a:t>
                      </a:r>
                      <a:endParaRPr lang="en-US" dirty="0">
                        <a:latin typeface="Adobe Hebrew" panose="02040503050201020203" pitchFamily="18" charset="-79"/>
                        <a:cs typeface="Adobe Hebrew" panose="02040503050201020203" pitchFamily="18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>
                          <a:latin typeface="Adobe Hebrew" panose="02040503050201020203" pitchFamily="18" charset="-79"/>
                          <a:cs typeface="Adobe Hebrew" panose="02040503050201020203" pitchFamily="18" charset="-79"/>
                        </a:rPr>
                        <a:t>Reduced the number</a:t>
                      </a:r>
                      <a:r>
                        <a:rPr lang="en-US" baseline="0" dirty="0" smtClean="0">
                          <a:latin typeface="Adobe Hebrew" panose="02040503050201020203" pitchFamily="18" charset="-79"/>
                          <a:cs typeface="Adobe Hebrew" panose="02040503050201020203" pitchFamily="18" charset="-79"/>
                        </a:rPr>
                        <a:t> of uncovered targets as well as providing k-coverage to targets as much as possible</a:t>
                      </a:r>
                      <a:endParaRPr lang="en-US" dirty="0">
                        <a:latin typeface="Adobe Hebrew" panose="02040503050201020203" pitchFamily="18" charset="-79"/>
                        <a:cs typeface="Adobe Hebrew" panose="02040503050201020203" pitchFamily="18" charset="-79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1052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dobe Garamond Pro Bold" panose="02020702060506020403" pitchFamily="18" charset="0"/>
              </a:rPr>
              <a:t>Overview</a:t>
            </a:r>
            <a:endParaRPr lang="en-US" dirty="0">
              <a:latin typeface="Adobe Garamond Pro Bold" panose="020207020605060204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dobe Hebrew" panose="02040503050201020203" pitchFamily="18" charset="-79"/>
                <a:cs typeface="Adobe Hebrew" panose="02040503050201020203" pitchFamily="18" charset="-79"/>
              </a:rPr>
              <a:t>All the heuristics are formulated based on greedy approach</a:t>
            </a:r>
          </a:p>
          <a:p>
            <a:r>
              <a:rPr lang="en-US" dirty="0" smtClean="0">
                <a:latin typeface="Adobe Hebrew" panose="02040503050201020203" pitchFamily="18" charset="-79"/>
                <a:cs typeface="Adobe Hebrew" panose="02040503050201020203" pitchFamily="18" charset="-79"/>
              </a:rPr>
              <a:t>Either sensor-oriented or target-oriented</a:t>
            </a:r>
          </a:p>
          <a:p>
            <a:r>
              <a:rPr lang="en-US" dirty="0" smtClean="0">
                <a:latin typeface="Adobe Hebrew" panose="02040503050201020203" pitchFamily="18" charset="-79"/>
                <a:cs typeface="Adobe Hebrew" panose="02040503050201020203" pitchFamily="18" charset="-79"/>
              </a:rPr>
              <a:t>In all the works, selection of  a sensor and fixing its orientation are merged into a single step</a:t>
            </a:r>
          </a:p>
          <a:p>
            <a:r>
              <a:rPr lang="en-US" dirty="0" smtClean="0">
                <a:latin typeface="Adobe Hebrew" panose="02040503050201020203" pitchFamily="18" charset="-79"/>
                <a:cs typeface="Adobe Hebrew" panose="02040503050201020203" pitchFamily="18" charset="-79"/>
              </a:rPr>
              <a:t>Most of them fail to achieve active sensor minimization, only focusing on coverage maximization</a:t>
            </a:r>
          </a:p>
          <a:p>
            <a:r>
              <a:rPr lang="en-US" dirty="0" smtClean="0">
                <a:latin typeface="Adobe Hebrew" panose="02040503050201020203" pitchFamily="18" charset="-79"/>
                <a:cs typeface="Adobe Hebrew" panose="02040503050201020203" pitchFamily="18" charset="-79"/>
              </a:rPr>
              <a:t>k-coverage problems address fault tolerance issue, we limit ourselves only to 1-coverage.</a:t>
            </a:r>
            <a:endParaRPr lang="en-US" dirty="0">
              <a:latin typeface="Adobe Hebrew" panose="02040503050201020203" pitchFamily="18" charset="-79"/>
              <a:cs typeface="Adobe Hebrew" panose="02040503050201020203" pitchFamily="18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17758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dobe Garamond Pro Bold" panose="02020702060506020403" pitchFamily="18" charset="0"/>
              </a:rPr>
              <a:t>Introduction</a:t>
            </a:r>
            <a:endParaRPr lang="en-US" dirty="0">
              <a:latin typeface="Adobe Garamond Pro Bold" panose="020207020605060204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dobe Hebrew" panose="02040503050201020203" pitchFamily="18" charset="-79"/>
                <a:cs typeface="Adobe Hebrew" panose="02040503050201020203" pitchFamily="18" charset="-79"/>
              </a:rPr>
              <a:t>A system consisting of wireless sensors and targets</a:t>
            </a:r>
          </a:p>
          <a:p>
            <a:r>
              <a:rPr lang="en-US" dirty="0" smtClean="0">
                <a:latin typeface="Adobe Hebrew" panose="02040503050201020203" pitchFamily="18" charset="-79"/>
                <a:cs typeface="Adobe Hebrew" panose="02040503050201020203" pitchFamily="18" charset="-79"/>
              </a:rPr>
              <a:t>Both deployed randomly</a:t>
            </a:r>
          </a:p>
        </p:txBody>
      </p:sp>
    </p:spTree>
    <p:extLst>
      <p:ext uri="{BB962C8B-B14F-4D97-AF65-F5344CB8AC3E}">
        <p14:creationId xmlns:p14="http://schemas.microsoft.com/office/powerpoint/2010/main" val="686693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dobe Garamond Pro Bold" panose="02020702060506020403" pitchFamily="18" charset="0"/>
              </a:rPr>
              <a:t>Introduction (Contd.)</a:t>
            </a:r>
            <a:endParaRPr lang="en-US" dirty="0">
              <a:latin typeface="Adobe Garamond Pro Bold" panose="020207020605060204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dobe Hebrew" panose="02040503050201020203" pitchFamily="18" charset="-79"/>
                <a:cs typeface="Adobe Hebrew" panose="02040503050201020203" pitchFamily="18" charset="-79"/>
              </a:rPr>
              <a:t>2 types of sensors:</a:t>
            </a:r>
          </a:p>
          <a:p>
            <a:pPr lvl="1"/>
            <a:r>
              <a:rPr lang="en-US" dirty="0" smtClean="0">
                <a:latin typeface="Adobe Hebrew" panose="02040503050201020203" pitchFamily="18" charset="-79"/>
                <a:cs typeface="Adobe Hebrew" panose="02040503050201020203" pitchFamily="18" charset="-79"/>
              </a:rPr>
              <a:t>Isotropic</a:t>
            </a:r>
          </a:p>
          <a:p>
            <a:pPr marL="457200" lvl="1" indent="0">
              <a:buNone/>
            </a:pPr>
            <a:r>
              <a:rPr lang="en-US" dirty="0">
                <a:latin typeface="Adobe Hebrew" panose="02040503050201020203" pitchFamily="18" charset="-79"/>
                <a:cs typeface="Adobe Hebrew" panose="02040503050201020203" pitchFamily="18" charset="-79"/>
              </a:rPr>
              <a:t>	</a:t>
            </a:r>
            <a:r>
              <a:rPr lang="en-US" dirty="0" smtClean="0">
                <a:latin typeface="Adobe Hebrew" panose="02040503050201020203" pitchFamily="18" charset="-79"/>
                <a:cs typeface="Adobe Hebrew" panose="02040503050201020203" pitchFamily="18" charset="-79"/>
              </a:rPr>
              <a:t>Circular coverage</a:t>
            </a:r>
          </a:p>
          <a:p>
            <a:pPr lvl="1"/>
            <a:r>
              <a:rPr lang="en-US" dirty="0" smtClean="0">
                <a:latin typeface="Adobe Hebrew" panose="02040503050201020203" pitchFamily="18" charset="-79"/>
                <a:cs typeface="Adobe Hebrew" panose="02040503050201020203" pitchFamily="18" charset="-79"/>
              </a:rPr>
              <a:t>Directional (within the scope of this thesis)</a:t>
            </a:r>
          </a:p>
          <a:p>
            <a:pPr marL="457200" lvl="1" indent="0">
              <a:buNone/>
            </a:pPr>
            <a:r>
              <a:rPr lang="en-US" dirty="0">
                <a:latin typeface="Adobe Hebrew" panose="02040503050201020203" pitchFamily="18" charset="-79"/>
                <a:cs typeface="Adobe Hebrew" panose="02040503050201020203" pitchFamily="18" charset="-79"/>
              </a:rPr>
              <a:t>	</a:t>
            </a:r>
            <a:r>
              <a:rPr lang="en-US" dirty="0" smtClean="0">
                <a:latin typeface="Adobe Hebrew" panose="02040503050201020203" pitchFamily="18" charset="-79"/>
                <a:cs typeface="Adobe Hebrew" panose="02040503050201020203" pitchFamily="18" charset="-79"/>
              </a:rPr>
              <a:t>Coverage in a particular direction</a:t>
            </a:r>
          </a:p>
          <a:p>
            <a:pPr marL="457200" lvl="1" indent="0">
              <a:buNone/>
            </a:pPr>
            <a:r>
              <a:rPr lang="en-US" dirty="0">
                <a:latin typeface="Adobe Hebrew" panose="02040503050201020203" pitchFamily="18" charset="-79"/>
                <a:cs typeface="Adobe Hebrew" panose="02040503050201020203" pitchFamily="18" charset="-79"/>
              </a:rPr>
              <a:t>	</a:t>
            </a:r>
            <a:r>
              <a:rPr lang="en-US" dirty="0" smtClean="0">
                <a:latin typeface="Adobe Hebrew" panose="02040503050201020203" pitchFamily="18" charset="-79"/>
                <a:cs typeface="Adobe Hebrew" panose="02040503050201020203" pitchFamily="18" charset="-79"/>
              </a:rPr>
              <a:t>example: camera</a:t>
            </a:r>
          </a:p>
        </p:txBody>
      </p:sp>
    </p:spTree>
    <p:extLst>
      <p:ext uri="{BB962C8B-B14F-4D97-AF65-F5344CB8AC3E}">
        <p14:creationId xmlns:p14="http://schemas.microsoft.com/office/powerpoint/2010/main" val="1931138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dobe Garamond Pro Bold" panose="02020702060506020403" pitchFamily="18" charset="0"/>
              </a:rPr>
              <a:t>Introduction (Contd.)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9301" y="1690688"/>
            <a:ext cx="7213397" cy="3019335"/>
          </a:xfrm>
        </p:spPr>
      </p:pic>
      <p:sp>
        <p:nvSpPr>
          <p:cNvPr id="5" name="TextBox 4"/>
          <p:cNvSpPr txBox="1"/>
          <p:nvPr/>
        </p:nvSpPr>
        <p:spPr>
          <a:xfrm>
            <a:off x="4284445" y="5244860"/>
            <a:ext cx="3623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dobe Hebrew" panose="02040503050201020203" pitchFamily="18" charset="-79"/>
                <a:cs typeface="Adobe Hebrew" panose="02040503050201020203" pitchFamily="18" charset="-79"/>
              </a:rPr>
              <a:t>Fig: A random deployment scenario</a:t>
            </a:r>
            <a:endParaRPr lang="en-US" dirty="0">
              <a:latin typeface="Adobe Hebrew" panose="02040503050201020203" pitchFamily="18" charset="-79"/>
              <a:cs typeface="Adobe Hebrew" panose="02040503050201020203" pitchFamily="18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933165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dobe Garamond Pro Bold" panose="02020702060506020403" pitchFamily="18" charset="0"/>
              </a:rPr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dobe Hebrew" panose="02040503050201020203" pitchFamily="18" charset="-79"/>
                <a:cs typeface="Adobe Hebrew" panose="02040503050201020203" pitchFamily="18" charset="-79"/>
              </a:rPr>
              <a:t>Maximization of target coverage</a:t>
            </a:r>
          </a:p>
          <a:p>
            <a:r>
              <a:rPr lang="en-US" dirty="0" smtClean="0">
                <a:latin typeface="Adobe Hebrew" panose="02040503050201020203" pitchFamily="18" charset="-79"/>
                <a:cs typeface="Adobe Hebrew" panose="02040503050201020203" pitchFamily="18" charset="-79"/>
              </a:rPr>
              <a:t>Minimization of active sensors</a:t>
            </a:r>
          </a:p>
          <a:p>
            <a:pPr marL="0" indent="0">
              <a:buNone/>
            </a:pPr>
            <a:endParaRPr lang="en-US" dirty="0">
              <a:latin typeface="Adobe Hebrew" panose="02040503050201020203" pitchFamily="18" charset="-79"/>
              <a:cs typeface="Adobe Hebrew" panose="02040503050201020203" pitchFamily="18" charset="-79"/>
            </a:endParaRPr>
          </a:p>
          <a:p>
            <a:r>
              <a:rPr lang="en-US" dirty="0" smtClean="0">
                <a:latin typeface="Adobe Hebrew" panose="02040503050201020203" pitchFamily="18" charset="-79"/>
                <a:cs typeface="Adobe Hebrew" panose="02040503050201020203" pitchFamily="18" charset="-79"/>
              </a:rPr>
              <a:t>It is an NP-hard problem.</a:t>
            </a:r>
          </a:p>
          <a:p>
            <a:r>
              <a:rPr lang="en-US" dirty="0" smtClean="0">
                <a:latin typeface="Adobe Hebrew" panose="02040503050201020203" pitchFamily="18" charset="-79"/>
                <a:cs typeface="Adobe Hebrew" panose="02040503050201020203" pitchFamily="18" charset="-79"/>
              </a:rPr>
              <a:t>Formulate different heuristics to achieve a near optimal solution better than the existing one’s</a:t>
            </a:r>
          </a:p>
          <a:p>
            <a:pPr marL="0" indent="0">
              <a:buNone/>
            </a:pPr>
            <a:endParaRPr lang="en-US" dirty="0">
              <a:latin typeface="Adobe Hebrew" panose="02040503050201020203" pitchFamily="18" charset="-79"/>
              <a:cs typeface="Adobe Hebrew" panose="02040503050201020203" pitchFamily="18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103107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dobe Garamond Pro Bold" panose="02020702060506020403" pitchFamily="18" charset="0"/>
              </a:rPr>
              <a:t>System 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dobe Hebrew" panose="02040503050201020203" pitchFamily="18" charset="-79"/>
                <a:cs typeface="Adobe Hebrew" panose="02040503050201020203" pitchFamily="18" charset="-79"/>
              </a:rPr>
              <a:t>2 classes of deployment on the basis of the ratio between the number of directional sensors and targets: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dirty="0" smtClean="0">
                <a:latin typeface="Adobe Hebrew" panose="02040503050201020203" pitchFamily="18" charset="-79"/>
                <a:cs typeface="Adobe Hebrew" panose="02040503050201020203" pitchFamily="18" charset="-79"/>
              </a:rPr>
              <a:t>Under Provisioned System</a:t>
            </a:r>
          </a:p>
          <a:p>
            <a:pPr marL="914400" lvl="2" indent="0">
              <a:buNone/>
            </a:pPr>
            <a:r>
              <a:rPr lang="en-US" dirty="0" smtClean="0">
                <a:latin typeface="Adobe Hebrew" panose="02040503050201020203" pitchFamily="18" charset="-79"/>
                <a:cs typeface="Adobe Hebrew" panose="02040503050201020203" pitchFamily="18" charset="-79"/>
              </a:rPr>
              <a:t>No point of minimization of active sensors.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dirty="0" smtClean="0">
                <a:latin typeface="Adobe Hebrew" panose="02040503050201020203" pitchFamily="18" charset="-79"/>
                <a:cs typeface="Adobe Hebrew" panose="02040503050201020203" pitchFamily="18" charset="-79"/>
              </a:rPr>
              <a:t>Over Provisioned System ( within the scope of this thesis)</a:t>
            </a:r>
          </a:p>
          <a:p>
            <a:pPr marL="914400" lvl="2" indent="0">
              <a:buNone/>
            </a:pPr>
            <a:r>
              <a:rPr lang="en-US" dirty="0" smtClean="0">
                <a:latin typeface="Adobe Hebrew" panose="02040503050201020203" pitchFamily="18" charset="-79"/>
                <a:cs typeface="Adobe Hebrew" panose="02040503050201020203" pitchFamily="18" charset="-79"/>
              </a:rPr>
              <a:t>Minimization of active sensors is an important aspect</a:t>
            </a:r>
            <a:endParaRPr lang="en-US" dirty="0">
              <a:latin typeface="Adobe Hebrew" panose="02040503050201020203" pitchFamily="18" charset="-79"/>
              <a:cs typeface="Adobe Hebrew" panose="02040503050201020203" pitchFamily="18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972353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dobe Garamond Pro Bold" panose="02020702060506020403" pitchFamily="18" charset="0"/>
              </a:rPr>
              <a:t>Applications</a:t>
            </a:r>
            <a:endParaRPr lang="en-US" dirty="0">
              <a:latin typeface="Adobe Garamond Pro Bold" panose="020207020605060204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dobe Hebrew" panose="02040503050201020203" pitchFamily="18" charset="-79"/>
                <a:cs typeface="Adobe Hebrew" panose="02040503050201020203" pitchFamily="18" charset="-79"/>
              </a:rPr>
              <a:t>Area surveillance</a:t>
            </a:r>
          </a:p>
          <a:p>
            <a:r>
              <a:rPr lang="en-US" dirty="0" smtClean="0">
                <a:latin typeface="Adobe Hebrew" panose="02040503050201020203" pitchFamily="18" charset="-79"/>
                <a:cs typeface="Adobe Hebrew" panose="02040503050201020203" pitchFamily="18" charset="-79"/>
              </a:rPr>
              <a:t>Tracking and environmental monitoring</a:t>
            </a:r>
          </a:p>
          <a:p>
            <a:r>
              <a:rPr lang="en-US" dirty="0" smtClean="0">
                <a:latin typeface="Adobe Hebrew" panose="02040503050201020203" pitchFamily="18" charset="-79"/>
                <a:cs typeface="Adobe Hebrew" panose="02040503050201020203" pitchFamily="18" charset="-79"/>
              </a:rPr>
              <a:t>Telecommunications</a:t>
            </a:r>
          </a:p>
        </p:txBody>
      </p:sp>
    </p:spTree>
    <p:extLst>
      <p:ext uri="{BB962C8B-B14F-4D97-AF65-F5344CB8AC3E}">
        <p14:creationId xmlns:p14="http://schemas.microsoft.com/office/powerpoint/2010/main" val="593581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dobe Garamond Pro Bold" panose="02020702060506020403" pitchFamily="18" charset="0"/>
              </a:rPr>
              <a:t>Literature Review</a:t>
            </a:r>
            <a:endParaRPr lang="en-US" dirty="0">
              <a:latin typeface="Adobe Garamond Pro Bold" panose="02020702060506020403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4160630"/>
              </p:ext>
            </p:extLst>
          </p:nvPr>
        </p:nvGraphicFramePr>
        <p:xfrm>
          <a:off x="838200" y="1825625"/>
          <a:ext cx="10515600" cy="2931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/>
                <a:gridCol w="2628900"/>
                <a:gridCol w="2628900"/>
                <a:gridCol w="26289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dobe Hebrew" panose="02040503050201020203" pitchFamily="18" charset="-79"/>
                          <a:cs typeface="Adobe Hebrew" panose="02040503050201020203" pitchFamily="18" charset="-79"/>
                        </a:rPr>
                        <a:t>Work</a:t>
                      </a:r>
                      <a:endParaRPr lang="en-US" dirty="0">
                        <a:latin typeface="Adobe Hebrew" panose="02040503050201020203" pitchFamily="18" charset="-79"/>
                        <a:cs typeface="Adobe Hebrew" panose="02040503050201020203" pitchFamily="18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dobe Hebrew" panose="02040503050201020203" pitchFamily="18" charset="-79"/>
                          <a:cs typeface="Adobe Hebrew" panose="02040503050201020203" pitchFamily="18" charset="-79"/>
                        </a:rPr>
                        <a:t>Principle</a:t>
                      </a:r>
                      <a:endParaRPr lang="en-US" dirty="0">
                        <a:latin typeface="Adobe Hebrew" panose="02040503050201020203" pitchFamily="18" charset="-79"/>
                        <a:cs typeface="Adobe Hebrew" panose="02040503050201020203" pitchFamily="18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dobe Hebrew" panose="02040503050201020203" pitchFamily="18" charset="-79"/>
                          <a:cs typeface="Adobe Hebrew" panose="02040503050201020203" pitchFamily="18" charset="-79"/>
                        </a:rPr>
                        <a:t>Description</a:t>
                      </a:r>
                      <a:endParaRPr lang="en-US" dirty="0">
                        <a:latin typeface="Adobe Hebrew" panose="02040503050201020203" pitchFamily="18" charset="-79"/>
                        <a:cs typeface="Adobe Hebrew" panose="02040503050201020203" pitchFamily="18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dobe Hebrew" panose="02040503050201020203" pitchFamily="18" charset="-79"/>
                          <a:cs typeface="Adobe Hebrew" panose="02040503050201020203" pitchFamily="18" charset="-79"/>
                        </a:rPr>
                        <a:t>Comments</a:t>
                      </a:r>
                      <a:endParaRPr lang="en-US" dirty="0">
                        <a:latin typeface="Adobe Hebrew" panose="02040503050201020203" pitchFamily="18" charset="-79"/>
                        <a:cs typeface="Adobe Hebrew" panose="02040503050201020203" pitchFamily="18" charset="-79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dobe Hebrew" panose="02040503050201020203" pitchFamily="18" charset="-79"/>
                          <a:cs typeface="Adobe Hebrew" panose="02040503050201020203" pitchFamily="18" charset="-79"/>
                        </a:rPr>
                        <a:t>Ai and </a:t>
                      </a:r>
                      <a:r>
                        <a:rPr lang="en-US" dirty="0" err="1" smtClean="0">
                          <a:latin typeface="Adobe Hebrew" panose="02040503050201020203" pitchFamily="18" charset="-79"/>
                          <a:cs typeface="Adobe Hebrew" panose="02040503050201020203" pitchFamily="18" charset="-79"/>
                        </a:rPr>
                        <a:t>Abouzeid</a:t>
                      </a:r>
                      <a:endParaRPr lang="en-US" dirty="0" smtClean="0">
                        <a:latin typeface="Adobe Hebrew" panose="02040503050201020203" pitchFamily="18" charset="-79"/>
                        <a:cs typeface="Adobe Hebrew" panose="02040503050201020203" pitchFamily="18" charset="-79"/>
                      </a:endParaRPr>
                    </a:p>
                    <a:p>
                      <a:pPr algn="ctr"/>
                      <a:r>
                        <a:rPr lang="en-US" dirty="0" smtClean="0">
                          <a:latin typeface="Adobe Hebrew" panose="02040503050201020203" pitchFamily="18" charset="-79"/>
                          <a:cs typeface="Adobe Hebrew" panose="02040503050201020203" pitchFamily="18" charset="-79"/>
                        </a:rPr>
                        <a:t>2006</a:t>
                      </a:r>
                      <a:endParaRPr lang="en-US" dirty="0">
                        <a:latin typeface="Adobe Hebrew" panose="02040503050201020203" pitchFamily="18" charset="-79"/>
                        <a:cs typeface="Adobe Hebrew" panose="02040503050201020203" pitchFamily="18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>
                          <a:latin typeface="Adobe Hebrew" panose="02040503050201020203" pitchFamily="18" charset="-79"/>
                          <a:cs typeface="Adobe Hebrew" panose="02040503050201020203" pitchFamily="18" charset="-79"/>
                        </a:rPr>
                        <a:t>Sensor-oriented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>
                          <a:latin typeface="Adobe Hebrew" panose="02040503050201020203" pitchFamily="18" charset="-79"/>
                          <a:cs typeface="Adobe Hebrew" panose="02040503050201020203" pitchFamily="18" charset="-79"/>
                        </a:rPr>
                        <a:t>Greedy Heuristic</a:t>
                      </a:r>
                      <a:endParaRPr lang="en-US" dirty="0">
                        <a:latin typeface="Adobe Hebrew" panose="02040503050201020203" pitchFamily="18" charset="-79"/>
                        <a:cs typeface="Adobe Hebrew" panose="02040503050201020203" pitchFamily="18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>
                          <a:latin typeface="Adobe Hebrew" panose="02040503050201020203" pitchFamily="18" charset="-79"/>
                          <a:cs typeface="Adobe Hebrew" panose="02040503050201020203" pitchFamily="18" charset="-79"/>
                        </a:rPr>
                        <a:t>Integer</a:t>
                      </a:r>
                      <a:r>
                        <a:rPr lang="en-US" baseline="0" dirty="0" smtClean="0">
                          <a:latin typeface="Adobe Hebrew" panose="02040503050201020203" pitchFamily="18" charset="-79"/>
                          <a:cs typeface="Adobe Hebrew" panose="02040503050201020203" pitchFamily="18" charset="-79"/>
                        </a:rPr>
                        <a:t> Linear Programming (ILP)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smtClean="0">
                          <a:latin typeface="Adobe Hebrew" panose="02040503050201020203" pitchFamily="18" charset="-79"/>
                          <a:cs typeface="Adobe Hebrew" panose="02040503050201020203" pitchFamily="18" charset="-79"/>
                        </a:rPr>
                        <a:t>Centralized Greedy Algorithm (CGA)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smtClean="0">
                          <a:latin typeface="Adobe Hebrew" panose="02040503050201020203" pitchFamily="18" charset="-79"/>
                          <a:cs typeface="Adobe Hebrew" panose="02040503050201020203" pitchFamily="18" charset="-79"/>
                        </a:rPr>
                        <a:t>Distributed Greedy Algorithm (DGA)</a:t>
                      </a:r>
                      <a:endParaRPr lang="en-US" dirty="0">
                        <a:latin typeface="Adobe Hebrew" panose="02040503050201020203" pitchFamily="18" charset="-79"/>
                        <a:cs typeface="Adobe Hebrew" panose="02040503050201020203" pitchFamily="18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>
                          <a:latin typeface="Adobe Hebrew" panose="02040503050201020203" pitchFamily="18" charset="-79"/>
                          <a:cs typeface="Adobe Hebrew" panose="02040503050201020203" pitchFamily="18" charset="-79"/>
                        </a:rPr>
                        <a:t>Poor</a:t>
                      </a:r>
                      <a:r>
                        <a:rPr lang="en-US" baseline="0" dirty="0" smtClean="0">
                          <a:latin typeface="Adobe Hebrew" panose="02040503050201020203" pitchFamily="18" charset="-79"/>
                          <a:cs typeface="Adobe Hebrew" panose="02040503050201020203" pitchFamily="18" charset="-79"/>
                        </a:rPr>
                        <a:t> performance in over-provisioned system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>
                          <a:latin typeface="Adobe Hebrew" panose="02040503050201020203" pitchFamily="18" charset="-79"/>
                          <a:cs typeface="Adobe Hebrew" panose="02040503050201020203" pitchFamily="18" charset="-79"/>
                        </a:rPr>
                        <a:t>ILP</a:t>
                      </a:r>
                      <a:r>
                        <a:rPr lang="en-US" baseline="0" dirty="0" smtClean="0">
                          <a:latin typeface="Adobe Hebrew" panose="02040503050201020203" pitchFamily="18" charset="-79"/>
                          <a:cs typeface="Adobe Hebrew" panose="02040503050201020203" pitchFamily="18" charset="-79"/>
                        </a:rPr>
                        <a:t> is not scalable to solve large scale scenario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smtClean="0">
                          <a:latin typeface="Adobe Hebrew" panose="02040503050201020203" pitchFamily="18" charset="-79"/>
                          <a:cs typeface="Adobe Hebrew" panose="02040503050201020203" pitchFamily="18" charset="-79"/>
                        </a:rPr>
                        <a:t>CGA and DGA fail to resolve tie between sensors</a:t>
                      </a:r>
                      <a:endParaRPr lang="en-US" dirty="0">
                        <a:latin typeface="Adobe Hebrew" panose="02040503050201020203" pitchFamily="18" charset="-79"/>
                        <a:cs typeface="Adobe Hebrew" panose="02040503050201020203" pitchFamily="18" charset="-79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0115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dobe Garamond Pro Bold" panose="02020702060506020403" pitchFamily="18" charset="0"/>
              </a:rPr>
              <a:t>Literature Review</a:t>
            </a:r>
            <a:endParaRPr lang="en-US" dirty="0">
              <a:latin typeface="Adobe Garamond Pro Bold" panose="02020702060506020403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2649801"/>
              </p:ext>
            </p:extLst>
          </p:nvPr>
        </p:nvGraphicFramePr>
        <p:xfrm>
          <a:off x="838200" y="1825625"/>
          <a:ext cx="10515600" cy="210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/>
                <a:gridCol w="2628900"/>
                <a:gridCol w="2628900"/>
                <a:gridCol w="26289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dobe Hebrew" panose="02040503050201020203" pitchFamily="18" charset="-79"/>
                          <a:cs typeface="Adobe Hebrew" panose="02040503050201020203" pitchFamily="18" charset="-79"/>
                        </a:rPr>
                        <a:t>Work</a:t>
                      </a:r>
                      <a:endParaRPr lang="en-US" dirty="0">
                        <a:latin typeface="Adobe Hebrew" panose="02040503050201020203" pitchFamily="18" charset="-79"/>
                        <a:cs typeface="Adobe Hebrew" panose="02040503050201020203" pitchFamily="18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dobe Hebrew" panose="02040503050201020203" pitchFamily="18" charset="-79"/>
                          <a:cs typeface="Adobe Hebrew" panose="02040503050201020203" pitchFamily="18" charset="-79"/>
                        </a:rPr>
                        <a:t>Principle</a:t>
                      </a:r>
                      <a:endParaRPr lang="en-US" dirty="0">
                        <a:latin typeface="Adobe Hebrew" panose="02040503050201020203" pitchFamily="18" charset="-79"/>
                        <a:cs typeface="Adobe Hebrew" panose="02040503050201020203" pitchFamily="18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dobe Hebrew" panose="02040503050201020203" pitchFamily="18" charset="-79"/>
                          <a:cs typeface="Adobe Hebrew" panose="02040503050201020203" pitchFamily="18" charset="-79"/>
                        </a:rPr>
                        <a:t>Description</a:t>
                      </a:r>
                      <a:endParaRPr lang="en-US" dirty="0">
                        <a:latin typeface="Adobe Hebrew" panose="02040503050201020203" pitchFamily="18" charset="-79"/>
                        <a:cs typeface="Adobe Hebrew" panose="02040503050201020203" pitchFamily="18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dobe Hebrew" panose="02040503050201020203" pitchFamily="18" charset="-79"/>
                          <a:cs typeface="Adobe Hebrew" panose="02040503050201020203" pitchFamily="18" charset="-79"/>
                        </a:rPr>
                        <a:t>Comments</a:t>
                      </a:r>
                      <a:endParaRPr lang="en-US" dirty="0">
                        <a:latin typeface="Adobe Hebrew" panose="02040503050201020203" pitchFamily="18" charset="-79"/>
                        <a:cs typeface="Adobe Hebrew" panose="02040503050201020203" pitchFamily="18" charset="-79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Adobe Hebrew" panose="02040503050201020203" pitchFamily="18" charset="-79"/>
                          <a:cs typeface="Adobe Hebrew" panose="02040503050201020203" pitchFamily="18" charset="-79"/>
                        </a:rPr>
                        <a:t>Munishwar</a:t>
                      </a:r>
                      <a:r>
                        <a:rPr lang="en-US" dirty="0" smtClean="0">
                          <a:latin typeface="Adobe Hebrew" panose="02040503050201020203" pitchFamily="18" charset="-79"/>
                          <a:cs typeface="Adobe Hebrew" panose="02040503050201020203" pitchFamily="18" charset="-79"/>
                        </a:rPr>
                        <a:t> and Abu-</a:t>
                      </a:r>
                      <a:r>
                        <a:rPr lang="en-US" dirty="0" err="1" smtClean="0">
                          <a:latin typeface="Adobe Hebrew" panose="02040503050201020203" pitchFamily="18" charset="-79"/>
                          <a:cs typeface="Adobe Hebrew" panose="02040503050201020203" pitchFamily="18" charset="-79"/>
                        </a:rPr>
                        <a:t>Ghazaleh</a:t>
                      </a:r>
                      <a:endParaRPr lang="en-US" dirty="0" smtClean="0">
                        <a:latin typeface="Adobe Hebrew" panose="02040503050201020203" pitchFamily="18" charset="-79"/>
                        <a:cs typeface="Adobe Hebrew" panose="02040503050201020203" pitchFamily="18" charset="-79"/>
                      </a:endParaRPr>
                    </a:p>
                    <a:p>
                      <a:pPr algn="ctr"/>
                      <a:r>
                        <a:rPr lang="en-US" dirty="0" smtClean="0">
                          <a:latin typeface="Adobe Hebrew" panose="02040503050201020203" pitchFamily="18" charset="-79"/>
                          <a:cs typeface="Adobe Hebrew" panose="02040503050201020203" pitchFamily="18" charset="-79"/>
                        </a:rPr>
                        <a:t>2013</a:t>
                      </a:r>
                      <a:endParaRPr lang="en-US" dirty="0">
                        <a:latin typeface="Adobe Hebrew" panose="02040503050201020203" pitchFamily="18" charset="-79"/>
                        <a:cs typeface="Adobe Hebrew" panose="02040503050201020203" pitchFamily="18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>
                          <a:latin typeface="Adobe Hebrew" panose="02040503050201020203" pitchFamily="18" charset="-79"/>
                          <a:cs typeface="Adobe Hebrew" panose="02040503050201020203" pitchFamily="18" charset="-79"/>
                        </a:rPr>
                        <a:t>Sensor-oriented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>
                          <a:latin typeface="Adobe Hebrew" panose="02040503050201020203" pitchFamily="18" charset="-79"/>
                          <a:cs typeface="Adobe Hebrew" panose="02040503050201020203" pitchFamily="18" charset="-79"/>
                        </a:rPr>
                        <a:t>Modified Greedy Heuristic</a:t>
                      </a:r>
                      <a:endParaRPr lang="en-US" dirty="0">
                        <a:latin typeface="Adobe Hebrew" panose="02040503050201020203" pitchFamily="18" charset="-79"/>
                        <a:cs typeface="Adobe Hebrew" panose="02040503050201020203" pitchFamily="18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smtClean="0">
                          <a:latin typeface="Adobe Hebrew" panose="02040503050201020203" pitchFamily="18" charset="-79"/>
                          <a:cs typeface="Adobe Hebrew" panose="02040503050201020203" pitchFamily="18" charset="-79"/>
                        </a:rPr>
                        <a:t>Centralized Force-directed Algorithm (CFA):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baseline="0" dirty="0" smtClean="0">
                          <a:latin typeface="Adobe Hebrew" panose="02040503050201020203" pitchFamily="18" charset="-79"/>
                          <a:cs typeface="Adobe Hebrew" panose="02040503050201020203" pitchFamily="18" charset="-79"/>
                        </a:rPr>
                        <a:t>Priority is given to the sensors covering targets in a single pan.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>
                          <a:latin typeface="Adobe Hebrew" panose="02040503050201020203" pitchFamily="18" charset="-79"/>
                          <a:cs typeface="Adobe Hebrew" panose="02040503050201020203" pitchFamily="18" charset="-79"/>
                        </a:rPr>
                        <a:t>Poor</a:t>
                      </a:r>
                      <a:r>
                        <a:rPr lang="en-US" baseline="0" dirty="0" smtClean="0">
                          <a:latin typeface="Adobe Hebrew" panose="02040503050201020203" pitchFamily="18" charset="-79"/>
                          <a:cs typeface="Adobe Hebrew" panose="02040503050201020203" pitchFamily="18" charset="-79"/>
                        </a:rPr>
                        <a:t> performance in over-provisioned system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smtClean="0">
                          <a:latin typeface="Adobe Hebrew" panose="02040503050201020203" pitchFamily="18" charset="-79"/>
                          <a:cs typeface="Adobe Hebrew" panose="02040503050201020203" pitchFamily="18" charset="-79"/>
                        </a:rPr>
                        <a:t>Fails to minimize the number of active sensors</a:t>
                      </a:r>
                      <a:endParaRPr lang="en-US" dirty="0">
                        <a:latin typeface="Adobe Hebrew" panose="02040503050201020203" pitchFamily="18" charset="-79"/>
                        <a:cs typeface="Adobe Hebrew" panose="02040503050201020203" pitchFamily="18" charset="-79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435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566</Words>
  <Application>Microsoft Office PowerPoint</Application>
  <PresentationFormat>Widescreen</PresentationFormat>
  <Paragraphs>122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Adobe Garamond Pro Bold</vt:lpstr>
      <vt:lpstr>Adobe Hebrew</vt:lpstr>
      <vt:lpstr>Arial</vt:lpstr>
      <vt:lpstr>Calibri</vt:lpstr>
      <vt:lpstr>Calibri Light</vt:lpstr>
      <vt:lpstr>Office Theme</vt:lpstr>
      <vt:lpstr>Maximization of Coverage with Minimum Directed Sensors in a Randomly Deployed Wireless Sensor Network using Graph Theoretic Approach</vt:lpstr>
      <vt:lpstr>Introduction</vt:lpstr>
      <vt:lpstr>Introduction (Contd.)</vt:lpstr>
      <vt:lpstr>Introduction (Contd.)</vt:lpstr>
      <vt:lpstr>Objectives</vt:lpstr>
      <vt:lpstr>System Classification</vt:lpstr>
      <vt:lpstr>Applications</vt:lpstr>
      <vt:lpstr>Literature Review</vt:lpstr>
      <vt:lpstr>Literature Review</vt:lpstr>
      <vt:lpstr>Literature Review</vt:lpstr>
      <vt:lpstr>Literature Review</vt:lpstr>
      <vt:lpstr>Literature Review</vt:lpstr>
      <vt:lpstr>Literature Review</vt:lpstr>
      <vt:lpstr>Overview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Maximization of Coverage with Minimum Directed Sensors in a Randomly Deployed Wireless Sensor Network using Graph Theoretic Approach</dc:title>
  <dc:creator>Sakshar Chakravarty</dc:creator>
  <cp:lastModifiedBy>Sakshar Chakravarty</cp:lastModifiedBy>
  <cp:revision>13</cp:revision>
  <dcterms:created xsi:type="dcterms:W3CDTF">2018-04-06T15:33:08Z</dcterms:created>
  <dcterms:modified xsi:type="dcterms:W3CDTF">2018-04-06T18:04:07Z</dcterms:modified>
</cp:coreProperties>
</file>