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1" r:id="rId6"/>
    <p:sldId id="272" r:id="rId7"/>
    <p:sldId id="273" r:id="rId8"/>
    <p:sldId id="274" r:id="rId9"/>
    <p:sldId id="275" r:id="rId10"/>
    <p:sldId id="265" r:id="rId11"/>
    <p:sldId id="264" r:id="rId12"/>
    <p:sldId id="259" r:id="rId13"/>
    <p:sldId id="266" r:id="rId14"/>
    <p:sldId id="267" r:id="rId15"/>
    <p:sldId id="268" r:id="rId16"/>
    <p:sldId id="269" r:id="rId17"/>
    <p:sldId id="270" r:id="rId18"/>
    <p:sldId id="260" r:id="rId19"/>
    <p:sldId id="287" r:id="rId20"/>
    <p:sldId id="276" r:id="rId21"/>
    <p:sldId id="277" r:id="rId22"/>
    <p:sldId id="278" r:id="rId23"/>
    <p:sldId id="279" r:id="rId24"/>
    <p:sldId id="280" r:id="rId25"/>
    <p:sldId id="281" r:id="rId26"/>
    <p:sldId id="282" r:id="rId27"/>
    <p:sldId id="284" r:id="rId28"/>
    <p:sldId id="283" r:id="rId29"/>
    <p:sldId id="288" r:id="rId30"/>
    <p:sldId id="289" r:id="rId31"/>
    <p:sldId id="290" r:id="rId32"/>
    <p:sldId id="291" r:id="rId33"/>
    <p:sldId id="292" r:id="rId34"/>
    <p:sldId id="293" r:id="rId35"/>
    <p:sldId id="294" r:id="rId36"/>
    <p:sldId id="285" r:id="rId37"/>
    <p:sldId id="298" r:id="rId38"/>
    <p:sldId id="286"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48" y="9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239C88-3D10-47DC-A75C-F96D024FD91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395186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39C88-3D10-47DC-A75C-F96D024FD91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256365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39C88-3D10-47DC-A75C-F96D024FD91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122531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39C88-3D10-47DC-A75C-F96D024FD91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272281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39C88-3D10-47DC-A75C-F96D024FD91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81718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239C88-3D10-47DC-A75C-F96D024FD914}"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34281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39C88-3D10-47DC-A75C-F96D024FD914}" type="datetimeFigureOut">
              <a:rPr lang="en-US" smtClean="0"/>
              <a:t>4/8/2018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260926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239C88-3D10-47DC-A75C-F96D024FD914}" type="datetimeFigureOut">
              <a:rPr lang="en-US" smtClean="0"/>
              <a:t>4/8/2018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3676696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39C88-3D10-47DC-A75C-F96D024FD914}" type="datetimeFigureOut">
              <a:rPr lang="en-US" smtClean="0"/>
              <a:t>4/8/2018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1321169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39C88-3D10-47DC-A75C-F96D024FD914}"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276274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39C88-3D10-47DC-A75C-F96D024FD914}"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373973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39C88-3D10-47DC-A75C-F96D024FD914}" type="datetimeFigureOut">
              <a:rPr lang="en-US" smtClean="0"/>
              <a:t>4/8/2018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58E29-9AFC-4CA8-B9A1-F5310857E042}" type="slidenum">
              <a:rPr lang="en-US" smtClean="0"/>
              <a:t>‹#›</a:t>
            </a:fld>
            <a:endParaRPr lang="en-US"/>
          </a:p>
        </p:txBody>
      </p:sp>
    </p:spTree>
    <p:extLst>
      <p:ext uri="{BB962C8B-B14F-4D97-AF65-F5344CB8AC3E}">
        <p14:creationId xmlns:p14="http://schemas.microsoft.com/office/powerpoint/2010/main" val="2279887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321"/>
            <a:ext cx="9144000" cy="2387600"/>
          </a:xfrm>
        </p:spPr>
        <p:txBody>
          <a:bodyPr>
            <a:normAutofit/>
          </a:bodyPr>
          <a:lstStyle/>
          <a:p>
            <a:r>
              <a:rPr lang="en-US" sz="3200" b="1" dirty="0">
                <a:latin typeface="Adobe Garamond Pro Bold" panose="02020702060506020403" pitchFamily="18" charset="0"/>
              </a:rPr>
              <a:t>Maximization of Coverage with Minimum Directed Sensors in a Randomly Deployed Wireless Sensor Network using Graph Theoretic Approach</a:t>
            </a:r>
            <a:endParaRPr lang="en-US" sz="3200" dirty="0">
              <a:latin typeface="Adobe Garamond Pro Bold" panose="02020702060506020403" pitchFamily="18" charset="0"/>
            </a:endParaRPr>
          </a:p>
        </p:txBody>
      </p:sp>
      <p:sp>
        <p:nvSpPr>
          <p:cNvPr id="3" name="Subtitle 2"/>
          <p:cNvSpPr>
            <a:spLocks noGrp="1"/>
          </p:cNvSpPr>
          <p:nvPr>
            <p:ph type="subTitle" idx="1"/>
          </p:nvPr>
        </p:nvSpPr>
        <p:spPr>
          <a:xfrm>
            <a:off x="1481750" y="2950189"/>
            <a:ext cx="9144000" cy="2662960"/>
          </a:xfrm>
        </p:spPr>
        <p:txBody>
          <a:bodyPr>
            <a:normAutofit lnSpcReduction="10000"/>
          </a:bodyPr>
          <a:lstStyle/>
          <a:p>
            <a:r>
              <a:rPr lang="en-US" dirty="0" smtClean="0">
                <a:latin typeface="Adobe Hebrew" panose="02040503050201020203" pitchFamily="18" charset="-79"/>
                <a:cs typeface="Adobe Hebrew" panose="02040503050201020203" pitchFamily="18" charset="-79"/>
              </a:rPr>
              <a:t>Sakshar Chakravarty (1305002)</a:t>
            </a:r>
          </a:p>
          <a:p>
            <a:r>
              <a:rPr lang="en-US" dirty="0" err="1" smtClean="0">
                <a:latin typeface="Adobe Hebrew" panose="02040503050201020203" pitchFamily="18" charset="-79"/>
                <a:cs typeface="Adobe Hebrew" panose="02040503050201020203" pitchFamily="18" charset="-79"/>
              </a:rPr>
              <a:t>Laboni</a:t>
            </a:r>
            <a:r>
              <a:rPr lang="en-US" dirty="0" smtClean="0">
                <a:latin typeface="Adobe Hebrew" panose="02040503050201020203" pitchFamily="18" charset="-79"/>
                <a:cs typeface="Adobe Hebrew" panose="02040503050201020203" pitchFamily="18" charset="-79"/>
              </a:rPr>
              <a:t> </a:t>
            </a:r>
            <a:r>
              <a:rPr lang="en-US" dirty="0" err="1" smtClean="0">
                <a:latin typeface="Adobe Hebrew" panose="02040503050201020203" pitchFamily="18" charset="-79"/>
                <a:cs typeface="Adobe Hebrew" panose="02040503050201020203" pitchFamily="18" charset="-79"/>
              </a:rPr>
              <a:t>Sarker</a:t>
            </a:r>
            <a:r>
              <a:rPr lang="en-US" dirty="0" smtClean="0">
                <a:latin typeface="Adobe Hebrew" panose="02040503050201020203" pitchFamily="18" charset="-79"/>
                <a:cs typeface="Adobe Hebrew" panose="02040503050201020203" pitchFamily="18" charset="-79"/>
              </a:rPr>
              <a:t> (1305115)</a:t>
            </a:r>
          </a:p>
          <a:p>
            <a:endParaRPr lang="en-US" dirty="0">
              <a:latin typeface="Adobe Hebrew" panose="02040503050201020203" pitchFamily="18" charset="-79"/>
              <a:cs typeface="Adobe Hebrew" panose="02040503050201020203" pitchFamily="18" charset="-79"/>
            </a:endParaRPr>
          </a:p>
          <a:p>
            <a:r>
              <a:rPr lang="en-US" dirty="0" smtClean="0">
                <a:latin typeface="Adobe Hebrew" panose="02040503050201020203" pitchFamily="18" charset="-79"/>
                <a:cs typeface="Adobe Hebrew" panose="02040503050201020203" pitchFamily="18" charset="-79"/>
              </a:rPr>
              <a:t>Supervised By</a:t>
            </a:r>
          </a:p>
          <a:p>
            <a:r>
              <a:rPr lang="en-US" dirty="0" smtClean="0">
                <a:latin typeface="Adobe Hebrew" panose="02040503050201020203" pitchFamily="18" charset="-79"/>
                <a:cs typeface="Adobe Hebrew" panose="02040503050201020203" pitchFamily="18" charset="-79"/>
              </a:rPr>
              <a:t>Dr. A K M </a:t>
            </a:r>
            <a:r>
              <a:rPr lang="en-US" dirty="0" err="1" smtClean="0">
                <a:latin typeface="Adobe Hebrew" panose="02040503050201020203" pitchFamily="18" charset="-79"/>
                <a:cs typeface="Adobe Hebrew" panose="02040503050201020203" pitchFamily="18" charset="-79"/>
              </a:rPr>
              <a:t>Ashikur</a:t>
            </a:r>
            <a:r>
              <a:rPr lang="en-US" dirty="0" smtClean="0">
                <a:latin typeface="Adobe Hebrew" panose="02040503050201020203" pitchFamily="18" charset="-79"/>
                <a:cs typeface="Adobe Hebrew" panose="02040503050201020203" pitchFamily="18" charset="-79"/>
              </a:rPr>
              <a:t> Rahman</a:t>
            </a:r>
          </a:p>
          <a:p>
            <a:r>
              <a:rPr lang="en-US" dirty="0" smtClean="0">
                <a:latin typeface="Adobe Hebrew" panose="02040503050201020203" pitchFamily="18" charset="-79"/>
                <a:cs typeface="Adobe Hebrew" panose="02040503050201020203" pitchFamily="18" charset="-79"/>
              </a:rPr>
              <a:t>Professor, CSE, BUET</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022701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System Classification</a:t>
            </a:r>
            <a:endParaRPr lang="en-US" dirty="0"/>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2 classes of deployment on the basis of the ratio between the number of directional sensors and targets:</a:t>
            </a:r>
          </a:p>
          <a:p>
            <a:pPr marL="971550" lvl="1" indent="-514350">
              <a:buFont typeface="+mj-lt"/>
              <a:buAutoNum type="romanLcPeriod"/>
            </a:pPr>
            <a:r>
              <a:rPr lang="en-US" dirty="0" smtClean="0">
                <a:latin typeface="Adobe Hebrew" panose="02040503050201020203" pitchFamily="18" charset="-79"/>
                <a:cs typeface="Adobe Hebrew" panose="02040503050201020203" pitchFamily="18" charset="-79"/>
              </a:rPr>
              <a:t>Under Provisioned System</a:t>
            </a:r>
          </a:p>
          <a:p>
            <a:pPr marL="914400" lvl="2" indent="0">
              <a:buNone/>
            </a:pPr>
            <a:r>
              <a:rPr lang="en-US" dirty="0" smtClean="0">
                <a:latin typeface="Adobe Hebrew" panose="02040503050201020203" pitchFamily="18" charset="-79"/>
                <a:cs typeface="Adobe Hebrew" panose="02040503050201020203" pitchFamily="18" charset="-79"/>
              </a:rPr>
              <a:t>No point of minimization of active sensors.</a:t>
            </a:r>
          </a:p>
          <a:p>
            <a:pPr marL="971550" lvl="1" indent="-514350">
              <a:buFont typeface="+mj-lt"/>
              <a:buAutoNum type="romanLcPeriod"/>
            </a:pPr>
            <a:r>
              <a:rPr lang="en-US" dirty="0" smtClean="0">
                <a:latin typeface="Adobe Hebrew" panose="02040503050201020203" pitchFamily="18" charset="-79"/>
                <a:cs typeface="Adobe Hebrew" panose="02040503050201020203" pitchFamily="18" charset="-79"/>
              </a:rPr>
              <a:t>Over Provisioned System (within the scope of this thesis)</a:t>
            </a:r>
          </a:p>
          <a:p>
            <a:pPr marL="914400" lvl="2" indent="0">
              <a:buNone/>
            </a:pPr>
            <a:r>
              <a:rPr lang="en-US" dirty="0" smtClean="0">
                <a:latin typeface="Adobe Hebrew" panose="02040503050201020203" pitchFamily="18" charset="-79"/>
                <a:cs typeface="Adobe Hebrew" panose="02040503050201020203" pitchFamily="18" charset="-79"/>
              </a:rPr>
              <a:t>Minimization of active sensors is an important aspect</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972353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Objectives</a:t>
            </a:r>
            <a:endParaRPr lang="en-US" dirty="0"/>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Maximization of target coverage</a:t>
            </a:r>
          </a:p>
          <a:p>
            <a:r>
              <a:rPr lang="en-US" dirty="0" smtClean="0">
                <a:latin typeface="Adobe Hebrew" panose="02040503050201020203" pitchFamily="18" charset="-79"/>
                <a:cs typeface="Adobe Hebrew" panose="02040503050201020203" pitchFamily="18" charset="-79"/>
              </a:rPr>
              <a:t>Minimization of active sensors</a:t>
            </a:r>
          </a:p>
          <a:p>
            <a:pPr marL="0" indent="0">
              <a:buNone/>
            </a:pPr>
            <a:endParaRPr lang="en-US" dirty="0">
              <a:latin typeface="Adobe Hebrew" panose="02040503050201020203" pitchFamily="18" charset="-79"/>
              <a:cs typeface="Adobe Hebrew" panose="02040503050201020203" pitchFamily="18" charset="-79"/>
            </a:endParaRPr>
          </a:p>
          <a:p>
            <a:r>
              <a:rPr lang="en-US" dirty="0" smtClean="0">
                <a:latin typeface="Adobe Hebrew" panose="02040503050201020203" pitchFamily="18" charset="-79"/>
                <a:cs typeface="Adobe Hebrew" panose="02040503050201020203" pitchFamily="18" charset="-79"/>
              </a:rPr>
              <a:t>It is an NP-hard problem.</a:t>
            </a:r>
          </a:p>
          <a:p>
            <a:r>
              <a:rPr lang="en-US" dirty="0" smtClean="0">
                <a:latin typeface="Adobe Hebrew" panose="02040503050201020203" pitchFamily="18" charset="-79"/>
                <a:cs typeface="Adobe Hebrew" panose="02040503050201020203" pitchFamily="18" charset="-79"/>
              </a:rPr>
              <a:t>Formulate different heuristics to achieve a near optimal solution better than the existing one’s</a:t>
            </a:r>
          </a:p>
          <a:p>
            <a:pPr marL="0" indent="0">
              <a:buNone/>
            </a:pP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4103107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4160630"/>
              </p:ext>
            </p:extLst>
          </p:nvPr>
        </p:nvGraphicFramePr>
        <p:xfrm>
          <a:off x="838200" y="1825625"/>
          <a:ext cx="10515600" cy="293116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smtClean="0">
                          <a:latin typeface="Adobe Hebrew" panose="02040503050201020203" pitchFamily="18" charset="-79"/>
                          <a:cs typeface="Adobe Hebrew" panose="02040503050201020203" pitchFamily="18" charset="-79"/>
                        </a:rPr>
                        <a:t>Ai and </a:t>
                      </a:r>
                      <a:r>
                        <a:rPr lang="en-US" dirty="0" err="1" smtClean="0">
                          <a:latin typeface="Adobe Hebrew" panose="02040503050201020203" pitchFamily="18" charset="-79"/>
                          <a:cs typeface="Adobe Hebrew" panose="02040503050201020203" pitchFamily="18" charset="-79"/>
                        </a:rPr>
                        <a:t>Abouzeid</a:t>
                      </a:r>
                      <a:endParaRPr lang="en-US" dirty="0" smtClean="0">
                        <a:latin typeface="Adobe Hebrew" panose="02040503050201020203" pitchFamily="18" charset="-79"/>
                        <a:cs typeface="Adobe Hebrew" panose="02040503050201020203" pitchFamily="18" charset="-79"/>
                      </a:endParaRPr>
                    </a:p>
                    <a:p>
                      <a:pPr algn="ctr"/>
                      <a:r>
                        <a:rPr lang="en-US" dirty="0" smtClean="0">
                          <a:latin typeface="Adobe Hebrew" panose="02040503050201020203" pitchFamily="18" charset="-79"/>
                          <a:cs typeface="Adobe Hebrew" panose="02040503050201020203" pitchFamily="18" charset="-79"/>
                        </a:rPr>
                        <a:t>2006</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Sensor-oriented</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Greedy Heuristic</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Integer</a:t>
                      </a:r>
                      <a:r>
                        <a:rPr lang="en-US" baseline="0" dirty="0" smtClean="0">
                          <a:latin typeface="Adobe Hebrew" panose="02040503050201020203" pitchFamily="18" charset="-79"/>
                          <a:cs typeface="Adobe Hebrew" panose="02040503050201020203" pitchFamily="18" charset="-79"/>
                        </a:rPr>
                        <a:t> Linear Programming (ILP)</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Centralized Greedy Algorithm (CGA)</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Distributed Greedy Algorithm (DGA)</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Poor</a:t>
                      </a:r>
                      <a:r>
                        <a:rPr lang="en-US" baseline="0" dirty="0" smtClean="0">
                          <a:latin typeface="Adobe Hebrew" panose="02040503050201020203" pitchFamily="18" charset="-79"/>
                          <a:cs typeface="Adobe Hebrew" panose="02040503050201020203" pitchFamily="18" charset="-79"/>
                        </a:rPr>
                        <a:t> performance in over-provisioned system</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ILP</a:t>
                      </a:r>
                      <a:r>
                        <a:rPr lang="en-US" baseline="0" dirty="0" smtClean="0">
                          <a:latin typeface="Adobe Hebrew" panose="02040503050201020203" pitchFamily="18" charset="-79"/>
                          <a:cs typeface="Adobe Hebrew" panose="02040503050201020203" pitchFamily="18" charset="-79"/>
                        </a:rPr>
                        <a:t> is not scalable to solve large scale scenario</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CGA and DGA fail to resolve tie between sensors</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2280115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2649801"/>
              </p:ext>
            </p:extLst>
          </p:nvPr>
        </p:nvGraphicFramePr>
        <p:xfrm>
          <a:off x="838200" y="1825625"/>
          <a:ext cx="10515600" cy="210820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err="1" smtClean="0">
                          <a:latin typeface="Adobe Hebrew" panose="02040503050201020203" pitchFamily="18" charset="-79"/>
                          <a:cs typeface="Adobe Hebrew" panose="02040503050201020203" pitchFamily="18" charset="-79"/>
                        </a:rPr>
                        <a:t>Munishwar</a:t>
                      </a:r>
                      <a:r>
                        <a:rPr lang="en-US" dirty="0" smtClean="0">
                          <a:latin typeface="Adobe Hebrew" panose="02040503050201020203" pitchFamily="18" charset="-79"/>
                          <a:cs typeface="Adobe Hebrew" panose="02040503050201020203" pitchFamily="18" charset="-79"/>
                        </a:rPr>
                        <a:t> and Abu-</a:t>
                      </a:r>
                      <a:r>
                        <a:rPr lang="en-US" dirty="0" err="1" smtClean="0">
                          <a:latin typeface="Adobe Hebrew" panose="02040503050201020203" pitchFamily="18" charset="-79"/>
                          <a:cs typeface="Adobe Hebrew" panose="02040503050201020203" pitchFamily="18" charset="-79"/>
                        </a:rPr>
                        <a:t>Ghazaleh</a:t>
                      </a:r>
                      <a:endParaRPr lang="en-US" dirty="0" smtClean="0">
                        <a:latin typeface="Adobe Hebrew" panose="02040503050201020203" pitchFamily="18" charset="-79"/>
                        <a:cs typeface="Adobe Hebrew" panose="02040503050201020203" pitchFamily="18" charset="-79"/>
                      </a:endParaRPr>
                    </a:p>
                    <a:p>
                      <a:pPr algn="ctr"/>
                      <a:r>
                        <a:rPr lang="en-US" dirty="0" smtClean="0">
                          <a:latin typeface="Adobe Hebrew" panose="02040503050201020203" pitchFamily="18" charset="-79"/>
                          <a:cs typeface="Adobe Hebrew" panose="02040503050201020203" pitchFamily="18" charset="-79"/>
                        </a:rPr>
                        <a:t>2013</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Sensor-oriented</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Modified Greedy Heuristic</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Centralized Force-directed Algorithm (CFA):</a:t>
                      </a:r>
                    </a:p>
                    <a:p>
                      <a:pPr marL="0" indent="0" algn="l">
                        <a:buFont typeface="Arial" panose="020B0604020202020204" pitchFamily="34" charset="0"/>
                        <a:buNone/>
                      </a:pPr>
                      <a:r>
                        <a:rPr lang="en-US" baseline="0" dirty="0" smtClean="0">
                          <a:latin typeface="Adobe Hebrew" panose="02040503050201020203" pitchFamily="18" charset="-79"/>
                          <a:cs typeface="Adobe Hebrew" panose="02040503050201020203" pitchFamily="18" charset="-79"/>
                        </a:rPr>
                        <a:t>Priority is given to the sensors covering targets in a single pan.</a:t>
                      </a: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Poor</a:t>
                      </a:r>
                      <a:r>
                        <a:rPr lang="en-US" baseline="0" dirty="0" smtClean="0">
                          <a:latin typeface="Adobe Hebrew" panose="02040503050201020203" pitchFamily="18" charset="-79"/>
                          <a:cs typeface="Adobe Hebrew" panose="02040503050201020203" pitchFamily="18" charset="-79"/>
                        </a:rPr>
                        <a:t> performance in over-provisioned system</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Fails to minimize the number of active sensors</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123435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208883"/>
              </p:ext>
            </p:extLst>
          </p:nvPr>
        </p:nvGraphicFramePr>
        <p:xfrm>
          <a:off x="838200" y="1371606"/>
          <a:ext cx="10515600" cy="540004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err="1" smtClean="0">
                          <a:latin typeface="Adobe Hebrew" panose="02040503050201020203" pitchFamily="18" charset="-79"/>
                          <a:cs typeface="Adobe Hebrew" panose="02040503050201020203" pitchFamily="18" charset="-79"/>
                        </a:rPr>
                        <a:t>Munishwar</a:t>
                      </a:r>
                      <a:r>
                        <a:rPr lang="en-US" dirty="0" smtClean="0">
                          <a:latin typeface="Adobe Hebrew" panose="02040503050201020203" pitchFamily="18" charset="-79"/>
                          <a:cs typeface="Adobe Hebrew" panose="02040503050201020203" pitchFamily="18" charset="-79"/>
                        </a:rPr>
                        <a:t> et</a:t>
                      </a:r>
                      <a:r>
                        <a:rPr lang="en-US" baseline="0" dirty="0" smtClean="0">
                          <a:latin typeface="Adobe Hebrew" panose="02040503050201020203" pitchFamily="18" charset="-79"/>
                          <a:cs typeface="Adobe Hebrew" panose="02040503050201020203" pitchFamily="18" charset="-79"/>
                        </a:rPr>
                        <a:t> al.</a:t>
                      </a:r>
                      <a:endParaRPr lang="en-US" dirty="0" smtClean="0">
                        <a:latin typeface="Adobe Hebrew" panose="02040503050201020203" pitchFamily="18" charset="-79"/>
                        <a:cs typeface="Adobe Hebrew" panose="02040503050201020203" pitchFamily="18" charset="-79"/>
                      </a:endParaRPr>
                    </a:p>
                    <a:p>
                      <a:pPr algn="ctr"/>
                      <a:r>
                        <a:rPr lang="en-US" dirty="0" smtClean="0">
                          <a:latin typeface="Adobe Hebrew" panose="02040503050201020203" pitchFamily="18" charset="-79"/>
                          <a:cs typeface="Adobe Hebrew" panose="02040503050201020203" pitchFamily="18" charset="-79"/>
                        </a:rPr>
                        <a:t>2011</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Sensor-oriented</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Communication</a:t>
                      </a:r>
                      <a:r>
                        <a:rPr lang="en-US" baseline="0" dirty="0" smtClean="0">
                          <a:latin typeface="Adobe Hebrew" panose="02040503050201020203" pitchFamily="18" charset="-79"/>
                          <a:cs typeface="Adobe Hebrew" panose="02040503050201020203" pitchFamily="18" charset="-79"/>
                        </a:rPr>
                        <a:t> between sensors</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Distributed Force-directed Algorithm (DFA):</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Each sensor assigns a unique priority</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Area based or target based approach</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Each sensor orients itself towards maximal coverage pan.</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This orientation information exchanged among sensors.</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If overlapping coverage found, higher priority sensor prevails.</a:t>
                      </a:r>
                    </a:p>
                  </a:txBody>
                  <a:tcPr/>
                </a:tc>
                <a:tc>
                  <a:txBody>
                    <a:bodyPr/>
                    <a:lstStyle/>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Fails to minimize the number of active sensors</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847362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1091895"/>
              </p:ext>
            </p:extLst>
          </p:nvPr>
        </p:nvGraphicFramePr>
        <p:xfrm>
          <a:off x="838200" y="1825625"/>
          <a:ext cx="10515600" cy="265684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smtClean="0">
                          <a:latin typeface="Adobe Hebrew" panose="02040503050201020203" pitchFamily="18" charset="-79"/>
                          <a:cs typeface="Adobe Hebrew" panose="02040503050201020203" pitchFamily="18" charset="-79"/>
                        </a:rPr>
                        <a:t>H. </a:t>
                      </a:r>
                      <a:r>
                        <a:rPr lang="en-US" dirty="0" err="1" smtClean="0">
                          <a:latin typeface="Adobe Hebrew" panose="02040503050201020203" pitchFamily="18" charset="-79"/>
                          <a:cs typeface="Adobe Hebrew" panose="02040503050201020203" pitchFamily="18" charset="-79"/>
                        </a:rPr>
                        <a:t>Zannat</a:t>
                      </a:r>
                      <a:r>
                        <a:rPr lang="en-US" dirty="0" smtClean="0">
                          <a:latin typeface="Adobe Hebrew" panose="02040503050201020203" pitchFamily="18" charset="-79"/>
                          <a:cs typeface="Adobe Hebrew" panose="02040503050201020203" pitchFamily="18" charset="-79"/>
                        </a:rPr>
                        <a:t> et al.</a:t>
                      </a:r>
                    </a:p>
                    <a:p>
                      <a:pPr algn="ctr"/>
                      <a:r>
                        <a:rPr lang="en-US" dirty="0" smtClean="0">
                          <a:latin typeface="Adobe Hebrew" panose="02040503050201020203" pitchFamily="18" charset="-79"/>
                          <a:cs typeface="Adobe Hebrew" panose="02040503050201020203" pitchFamily="18" charset="-79"/>
                        </a:rPr>
                        <a:t>2016</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Target-oriented</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Greedy Target Oriented Heuristic (GTOH)</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Pure Target Oriented Heuristic (PTOH)</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Hybrid Target Oriented Heuristic (HTOH)</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smtClean="0">
                          <a:latin typeface="Adobe Hebrew" panose="02040503050201020203" pitchFamily="18" charset="-79"/>
                          <a:cs typeface="Adobe Hebrew" panose="02040503050201020203" pitchFamily="18" charset="-79"/>
                        </a:rPr>
                        <a:t>Fails </a:t>
                      </a:r>
                      <a:r>
                        <a:rPr lang="en-US" dirty="0" smtClean="0">
                          <a:latin typeface="Adobe Hebrew" panose="02040503050201020203" pitchFamily="18" charset="-79"/>
                          <a:cs typeface="Adobe Hebrew" panose="02040503050201020203" pitchFamily="18" charset="-79"/>
                        </a:rPr>
                        <a:t>to minimize the number of active sensors.</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3243304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3326578"/>
              </p:ext>
            </p:extLst>
          </p:nvPr>
        </p:nvGraphicFramePr>
        <p:xfrm>
          <a:off x="838200" y="1480569"/>
          <a:ext cx="10515600" cy="494284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rowSpan="2">
                  <a:txBody>
                    <a:bodyPr/>
                    <a:lstStyle/>
                    <a:p>
                      <a:pPr algn="ctr"/>
                      <a:r>
                        <a:rPr lang="en-US" dirty="0" smtClean="0">
                          <a:latin typeface="Adobe Hebrew" panose="02040503050201020203" pitchFamily="18" charset="-79"/>
                          <a:cs typeface="Adobe Hebrew" panose="02040503050201020203" pitchFamily="18" charset="-79"/>
                        </a:rPr>
                        <a:t>Fusco and Gupta</a:t>
                      </a:r>
                    </a:p>
                    <a:p>
                      <a:pPr algn="ctr"/>
                      <a:r>
                        <a:rPr lang="en-US" dirty="0" smtClean="0">
                          <a:latin typeface="Adobe Hebrew" panose="02040503050201020203" pitchFamily="18" charset="-79"/>
                          <a:cs typeface="Adobe Hebrew" panose="02040503050201020203" pitchFamily="18" charset="-79"/>
                        </a:rPr>
                        <a:t>2009</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k-coverage problem</a:t>
                      </a:r>
                    </a:p>
                    <a:p>
                      <a:pPr marL="0" indent="0" algn="l">
                        <a:buFont typeface="Arial" panose="020B0604020202020204" pitchFamily="34" charset="0"/>
                        <a:buNone/>
                      </a:pP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Centralized</a:t>
                      </a:r>
                      <a:r>
                        <a:rPr lang="en-US" baseline="0" dirty="0" smtClean="0">
                          <a:latin typeface="Adobe Hebrew" panose="02040503050201020203" pitchFamily="18" charset="-79"/>
                          <a:cs typeface="Adobe Hebrew" panose="02040503050201020203" pitchFamily="18" charset="-79"/>
                        </a:rPr>
                        <a:t> Greedy Algorithm: </a:t>
                      </a:r>
                    </a:p>
                    <a:p>
                      <a:pPr marL="0" indent="0" algn="l">
                        <a:buFont typeface="Arial" panose="020B0604020202020204" pitchFamily="34" charset="0"/>
                        <a:buNone/>
                      </a:pPr>
                      <a:r>
                        <a:rPr lang="en-US" baseline="0" dirty="0" smtClean="0">
                          <a:latin typeface="Adobe Hebrew" panose="02040503050201020203" pitchFamily="18" charset="-79"/>
                          <a:cs typeface="Adobe Hebrew" panose="02040503050201020203" pitchFamily="18" charset="-79"/>
                        </a:rPr>
                        <a:t>Assumption: Each sensor has overlapping pans instead of discrete pans.</a:t>
                      </a:r>
                      <a:endParaRPr lang="en-US" dirty="0" smtClean="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Huge</a:t>
                      </a:r>
                      <a:r>
                        <a:rPr lang="en-US" baseline="0" dirty="0" smtClean="0">
                          <a:latin typeface="Adobe Hebrew" panose="02040503050201020203" pitchFamily="18" charset="-79"/>
                          <a:cs typeface="Adobe Hebrew" panose="02040503050201020203" pitchFamily="18" charset="-79"/>
                        </a:rPr>
                        <a:t> variation among targets in achieving the desired k-coverage.</a:t>
                      </a:r>
                      <a:endParaRPr lang="en-US" dirty="0">
                        <a:latin typeface="Adobe Hebrew" panose="02040503050201020203" pitchFamily="18" charset="-79"/>
                        <a:cs typeface="Adobe Hebrew" panose="02040503050201020203" pitchFamily="18" charset="-79"/>
                      </a:endParaRPr>
                    </a:p>
                  </a:txBody>
                  <a:tcPr/>
                </a:tc>
              </a:tr>
              <a:tr h="370840">
                <a:tc vMerge="1">
                  <a:txBody>
                    <a:bodyPr/>
                    <a:lstStyle/>
                    <a:p>
                      <a:pPr algn="ct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Some approximation algorithms related to directional sensors</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sz="1800" kern="1200" dirty="0" smtClean="0">
                          <a:solidFill>
                            <a:schemeClr val="dk1"/>
                          </a:solidFill>
                          <a:effectLst/>
                          <a:latin typeface="Adobe Hebrew" panose="02040503050201020203" pitchFamily="18" charset="-79"/>
                          <a:ea typeface="+mn-ea"/>
                          <a:cs typeface="Adobe Hebrew" panose="02040503050201020203" pitchFamily="18" charset="-79"/>
                        </a:rPr>
                        <a:t>orient all the given sensors in order to maximize coverage</a:t>
                      </a:r>
                    </a:p>
                    <a:p>
                      <a:pPr marL="285750" indent="-285750" algn="l">
                        <a:buFont typeface="Arial" panose="020B0604020202020204" pitchFamily="34" charset="0"/>
                        <a:buChar char="•"/>
                      </a:pPr>
                      <a:r>
                        <a:rPr lang="en-US" sz="1800" kern="1200" dirty="0" smtClean="0">
                          <a:solidFill>
                            <a:schemeClr val="dk1"/>
                          </a:solidFill>
                          <a:effectLst/>
                          <a:latin typeface="Adobe Hebrew" panose="02040503050201020203" pitchFamily="18" charset="-79"/>
                          <a:ea typeface="+mn-ea"/>
                          <a:cs typeface="Adobe Hebrew" panose="02040503050201020203" pitchFamily="18" charset="-79"/>
                        </a:rPr>
                        <a:t>place and orient a minimum number of sensors in order to cover the given area</a:t>
                      </a:r>
                    </a:p>
                    <a:p>
                      <a:pPr marL="285750" indent="-285750" algn="l">
                        <a:buFont typeface="Arial" panose="020B0604020202020204" pitchFamily="34" charset="0"/>
                        <a:buChar char="•"/>
                      </a:pPr>
                      <a:r>
                        <a:rPr lang="en-US" sz="1800" kern="1200" dirty="0" smtClean="0">
                          <a:solidFill>
                            <a:schemeClr val="dk1"/>
                          </a:solidFill>
                          <a:effectLst/>
                          <a:latin typeface="Adobe Hebrew" panose="02040503050201020203" pitchFamily="18" charset="-79"/>
                          <a:ea typeface="+mn-ea"/>
                          <a:cs typeface="Adobe Hebrew" panose="02040503050201020203" pitchFamily="18" charset="-79"/>
                        </a:rPr>
                        <a:t>place and orient the given number of sensors to maximize the area covered</a:t>
                      </a:r>
                      <a:endParaRPr lang="en-US" dirty="0" smtClean="0">
                        <a:latin typeface="Adobe Hebrew" panose="02040503050201020203" pitchFamily="18" charset="-79"/>
                        <a:cs typeface="Adobe Hebrew" panose="02040503050201020203" pitchFamily="18" charset="-79"/>
                      </a:endParaRPr>
                    </a:p>
                  </a:txBody>
                  <a:tcPr/>
                </a:tc>
                <a:tc>
                  <a:txBody>
                    <a:bodyPr/>
                    <a:lstStyle/>
                    <a:p>
                      <a:pPr marL="0" indent="0" algn="l">
                        <a:buFont typeface="Arial" panose="020B0604020202020204" pitchFamily="34" charset="0"/>
                        <a:buNone/>
                      </a:pP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3483060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3296840"/>
              </p:ext>
            </p:extLst>
          </p:nvPr>
        </p:nvGraphicFramePr>
        <p:xfrm>
          <a:off x="838200" y="1825625"/>
          <a:ext cx="10515600" cy="210820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err="1" smtClean="0">
                          <a:latin typeface="Adobe Hebrew" panose="02040503050201020203" pitchFamily="18" charset="-79"/>
                          <a:cs typeface="Adobe Hebrew" panose="02040503050201020203" pitchFamily="18" charset="-79"/>
                        </a:rPr>
                        <a:t>Malek</a:t>
                      </a:r>
                      <a:r>
                        <a:rPr lang="en-US" dirty="0" smtClean="0">
                          <a:latin typeface="Adobe Hebrew" panose="02040503050201020203" pitchFamily="18" charset="-79"/>
                          <a:cs typeface="Adobe Hebrew" panose="02040503050201020203" pitchFamily="18" charset="-79"/>
                        </a:rPr>
                        <a:t> et al.</a:t>
                      </a:r>
                    </a:p>
                    <a:p>
                      <a:pPr algn="ctr"/>
                      <a:r>
                        <a:rPr lang="en-US" dirty="0" smtClean="0">
                          <a:latin typeface="Adobe Hebrew" panose="02040503050201020203" pitchFamily="18" charset="-79"/>
                          <a:cs typeface="Adobe Hebrew" panose="02040503050201020203" pitchFamily="18" charset="-79"/>
                        </a:rPr>
                        <a:t>2016</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Balanced k-coverage problem</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Improved the k-coverage solution proposed by Fusco</a:t>
                      </a:r>
                      <a:r>
                        <a:rPr lang="en-US" baseline="0" dirty="0" smtClean="0">
                          <a:latin typeface="Adobe Hebrew" panose="02040503050201020203" pitchFamily="18" charset="-79"/>
                          <a:cs typeface="Adobe Hebrew" panose="02040503050201020203" pitchFamily="18" charset="-79"/>
                        </a:rPr>
                        <a:t> and Gupta (2009) to achieve balanced k-coverage.</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Reduced the number</a:t>
                      </a:r>
                      <a:r>
                        <a:rPr lang="en-US" baseline="0" dirty="0" smtClean="0">
                          <a:latin typeface="Adobe Hebrew" panose="02040503050201020203" pitchFamily="18" charset="-79"/>
                          <a:cs typeface="Adobe Hebrew" panose="02040503050201020203" pitchFamily="18" charset="-79"/>
                        </a:rPr>
                        <a:t> of uncovered targets as well as providing k-coverage to targets as much as possible</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3211052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Overview of literature</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All the heuristics are formulated based on greedy approach</a:t>
            </a:r>
          </a:p>
          <a:p>
            <a:r>
              <a:rPr lang="en-US" dirty="0" smtClean="0">
                <a:latin typeface="Adobe Hebrew" panose="02040503050201020203" pitchFamily="18" charset="-79"/>
                <a:cs typeface="Adobe Hebrew" panose="02040503050201020203" pitchFamily="18" charset="-79"/>
              </a:rPr>
              <a:t>Either sensor-oriented or target-oriented</a:t>
            </a:r>
          </a:p>
          <a:p>
            <a:r>
              <a:rPr lang="en-US" dirty="0" smtClean="0">
                <a:latin typeface="Adobe Hebrew" panose="02040503050201020203" pitchFamily="18" charset="-79"/>
                <a:cs typeface="Adobe Hebrew" panose="02040503050201020203" pitchFamily="18" charset="-79"/>
              </a:rPr>
              <a:t>In all the works, selection of  a sensor and fixing its orientation are merged into a single step</a:t>
            </a:r>
          </a:p>
          <a:p>
            <a:r>
              <a:rPr lang="en-US" dirty="0" smtClean="0">
                <a:latin typeface="Adobe Hebrew" panose="02040503050201020203" pitchFamily="18" charset="-79"/>
                <a:cs typeface="Adobe Hebrew" panose="02040503050201020203" pitchFamily="18" charset="-79"/>
              </a:rPr>
              <a:t>Most of them fail to achieve active sensor minimization, only focusing on coverage maximization</a:t>
            </a:r>
          </a:p>
          <a:p>
            <a:r>
              <a:rPr lang="en-US" dirty="0" smtClean="0">
                <a:latin typeface="Adobe Hebrew" panose="02040503050201020203" pitchFamily="18" charset="-79"/>
                <a:cs typeface="Adobe Hebrew" panose="02040503050201020203" pitchFamily="18" charset="-79"/>
              </a:rPr>
              <a:t>k-coverage problems address fault tolerance issue, we limit ourselves only to 1-coverage.</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17758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Proposed Contributions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Fusing both Sensor-oriented &amp; Target-oriented approach</a:t>
            </a:r>
          </a:p>
          <a:p>
            <a:r>
              <a:rPr lang="en-US" dirty="0" smtClean="0">
                <a:latin typeface="Adobe Hebrew" panose="02040503050201020203" pitchFamily="18" charset="-79"/>
                <a:cs typeface="Adobe Hebrew" panose="02040503050201020203" pitchFamily="18" charset="-79"/>
              </a:rPr>
              <a:t>Splitting the step of selection of sensor and orientation</a:t>
            </a:r>
          </a:p>
          <a:p>
            <a:r>
              <a:rPr lang="en-US" dirty="0" smtClean="0">
                <a:latin typeface="Adobe Hebrew" panose="02040503050201020203" pitchFamily="18" charset="-79"/>
                <a:cs typeface="Adobe Hebrew" panose="02040503050201020203" pitchFamily="18" charset="-79"/>
              </a:rPr>
              <a:t>Model the problem in graph theoretic approach </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817260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Introduction</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A system consisting of wireless sensors and targets</a:t>
            </a:r>
          </a:p>
          <a:p>
            <a:r>
              <a:rPr lang="en-US" dirty="0" smtClean="0">
                <a:latin typeface="Adobe Hebrew" panose="02040503050201020203" pitchFamily="18" charset="-79"/>
                <a:cs typeface="Adobe Hebrew" panose="02040503050201020203" pitchFamily="18" charset="-79"/>
              </a:rPr>
              <a:t>Both deployed randomly</a:t>
            </a:r>
          </a:p>
        </p:txBody>
      </p:sp>
    </p:spTree>
    <p:extLst>
      <p:ext uri="{BB962C8B-B14F-4D97-AF65-F5344CB8AC3E}">
        <p14:creationId xmlns:p14="http://schemas.microsoft.com/office/powerpoint/2010/main" val="686693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Graph Modeling</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r>
              <a:rPr lang="en-US" dirty="0" smtClean="0">
                <a:latin typeface="Adobe Hebrew" panose="02040503050201020203" pitchFamily="18" charset="-79"/>
                <a:cs typeface="Adobe Hebrew" panose="02040503050201020203" pitchFamily="18" charset="-79"/>
              </a:rPr>
              <a:t>Nodes: Sensors (Cameras)</a:t>
            </a:r>
          </a:p>
          <a:p>
            <a:r>
              <a:rPr lang="en-US" dirty="0" smtClean="0">
                <a:latin typeface="Adobe Hebrew" panose="02040503050201020203" pitchFamily="18" charset="-79"/>
                <a:cs typeface="Adobe Hebrew" panose="02040503050201020203" pitchFamily="18" charset="-79"/>
              </a:rPr>
              <a:t>Edges</a:t>
            </a:r>
          </a:p>
          <a:p>
            <a:pPr lvl="1"/>
            <a:r>
              <a:rPr lang="en-US" dirty="0" smtClean="0">
                <a:latin typeface="Adobe Hebrew" panose="02040503050201020203" pitchFamily="18" charset="-79"/>
                <a:cs typeface="Adobe Hebrew" panose="02040503050201020203" pitchFamily="18" charset="-79"/>
              </a:rPr>
              <a:t>Conflict of targets</a:t>
            </a:r>
          </a:p>
          <a:p>
            <a:pPr marL="0" indent="0">
              <a:buNone/>
            </a:pPr>
            <a:r>
              <a:rPr lang="en-US" dirty="0" smtClean="0">
                <a:latin typeface="Adobe Hebrew" panose="02040503050201020203" pitchFamily="18" charset="-79"/>
                <a:cs typeface="Adobe Hebrew" panose="02040503050201020203" pitchFamily="18" charset="-79"/>
              </a:rPr>
              <a:t>	Target-oriented approach: emphasizes on non-conflicted targets. That means it gives more priority to those targets which are non-conflicted one.</a:t>
            </a:r>
          </a:p>
          <a:p>
            <a:pPr marL="0" indent="0">
              <a:buNone/>
            </a:pPr>
            <a:endParaRPr lang="en-US" dirty="0">
              <a:latin typeface="Adobe Hebrew" panose="02040503050201020203" pitchFamily="18" charset="-79"/>
              <a:cs typeface="Adobe Hebrew" panose="02040503050201020203" pitchFamily="18" charset="-79"/>
            </a:endParaRPr>
          </a:p>
          <a:p>
            <a:pPr marL="0" indent="0">
              <a:buNone/>
            </a:pPr>
            <a:r>
              <a:rPr lang="en-US" dirty="0" smtClean="0">
                <a:latin typeface="Adobe Hebrew" panose="02040503050201020203" pitchFamily="18" charset="-79"/>
                <a:cs typeface="Adobe Hebrew" panose="02040503050201020203" pitchFamily="18" charset="-79"/>
              </a:rPr>
              <a:t>Model a weighted multi-graph </a:t>
            </a:r>
          </a:p>
        </p:txBody>
      </p:sp>
    </p:spTree>
    <p:extLst>
      <p:ext uri="{BB962C8B-B14F-4D97-AF65-F5344CB8AC3E}">
        <p14:creationId xmlns:p14="http://schemas.microsoft.com/office/powerpoint/2010/main" val="2976652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Example</a:t>
            </a:r>
            <a:endParaRPr lang="en-US" dirty="0">
              <a:latin typeface="Adobe Garamond Pro Bold" panose="02020702060506020403"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4581" y="1690688"/>
            <a:ext cx="5141419"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7827" y="2735546"/>
            <a:ext cx="4062992" cy="2261621"/>
          </a:xfrm>
          <a:prstGeom prst="rect">
            <a:avLst/>
          </a:prstGeom>
        </p:spPr>
      </p:pic>
    </p:spTree>
    <p:extLst>
      <p:ext uri="{BB962C8B-B14F-4D97-AF65-F5344CB8AC3E}">
        <p14:creationId xmlns:p14="http://schemas.microsoft.com/office/powerpoint/2010/main" val="314394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Selection of Sensors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Different heuristics</a:t>
            </a:r>
            <a:endParaRPr lang="en-US" dirty="0">
              <a:latin typeface="Adobe Hebrew" panose="02040503050201020203" pitchFamily="18" charset="-79"/>
              <a:cs typeface="Adobe Hebrew" panose="02040503050201020203" pitchFamily="18" charset="-79"/>
            </a:endParaRPr>
          </a:p>
          <a:p>
            <a:pPr lvl="1"/>
            <a:r>
              <a:rPr lang="en-US" dirty="0" smtClean="0">
                <a:latin typeface="Adobe Hebrew" panose="02040503050201020203" pitchFamily="18" charset="-79"/>
                <a:cs typeface="Adobe Hebrew" panose="02040503050201020203" pitchFamily="18" charset="-79"/>
              </a:rPr>
              <a:t> Total maximum conflicts of the nodes</a:t>
            </a:r>
          </a:p>
          <a:p>
            <a:pPr lvl="1"/>
            <a:r>
              <a:rPr lang="en-US" dirty="0" smtClean="0">
                <a:latin typeface="Adobe Hebrew" panose="02040503050201020203" pitchFamily="18" charset="-79"/>
                <a:cs typeface="Adobe Hebrew" panose="02040503050201020203" pitchFamily="18" charset="-79"/>
              </a:rPr>
              <a:t> Total minimum conflicts of the nodes</a:t>
            </a:r>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1685246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Orientation of the selected sensor</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Greedy approach</a:t>
            </a:r>
          </a:p>
          <a:p>
            <a:pPr lvl="1"/>
            <a:r>
              <a:rPr lang="en-US" dirty="0">
                <a:latin typeface="Adobe Hebrew" panose="02040503050201020203" pitchFamily="18" charset="-79"/>
                <a:cs typeface="Adobe Hebrew" panose="02040503050201020203" pitchFamily="18" charset="-79"/>
              </a:rPr>
              <a:t>That orientation which will cover the total maximum number of </a:t>
            </a:r>
            <a:r>
              <a:rPr lang="en-US" dirty="0" smtClean="0">
                <a:latin typeface="Adobe Hebrew" panose="02040503050201020203" pitchFamily="18" charset="-79"/>
                <a:cs typeface="Adobe Hebrew" panose="02040503050201020203" pitchFamily="18" charset="-79"/>
              </a:rPr>
              <a:t>targets</a:t>
            </a:r>
          </a:p>
          <a:p>
            <a:r>
              <a:rPr lang="en-US" dirty="0" smtClean="0">
                <a:latin typeface="Adobe Hebrew" panose="02040503050201020203" pitchFamily="18" charset="-79"/>
                <a:cs typeface="Adobe Hebrew" panose="02040503050201020203" pitchFamily="18" charset="-79"/>
              </a:rPr>
              <a:t>We can also choose the orientation with the maximum/minimum conflict</a:t>
            </a:r>
          </a:p>
          <a:p>
            <a:pPr marL="0" lvl="1" indent="0">
              <a:buNone/>
            </a:pPr>
            <a:r>
              <a:rPr lang="en-US" dirty="0" smtClean="0">
                <a:latin typeface="Adobe Hebrew" panose="02040503050201020203" pitchFamily="18" charset="-79"/>
                <a:cs typeface="Adobe Hebrew" panose="02040503050201020203" pitchFamily="18" charset="-79"/>
              </a:rPr>
              <a:t>  </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147660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Reason behind conflict graph</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If we resolve the conflicted targets at first, then the rest sensors can focus on the non-conflicted targets.</a:t>
            </a:r>
          </a:p>
          <a:p>
            <a:r>
              <a:rPr lang="en-US" dirty="0" smtClean="0">
                <a:latin typeface="Adobe Hebrew" panose="02040503050201020203" pitchFamily="18" charset="-79"/>
                <a:cs typeface="Adobe Hebrew" panose="02040503050201020203" pitchFamily="18" charset="-79"/>
              </a:rPr>
              <a:t>Again, if we consider the sensors with the sensors with minimum conflicts, then we emphasize more on the non-conflicted targets.</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9274305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Achieving target-oriented nature</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r>
              <a:rPr lang="en-US" dirty="0" smtClean="0">
                <a:latin typeface="Adobe Hebrew" panose="02040503050201020203" pitchFamily="18" charset="-79"/>
                <a:cs typeface="Adobe Hebrew" panose="02040503050201020203" pitchFamily="18" charset="-79"/>
              </a:rPr>
              <a:t>When we have the information of the conflicted targets for each nodes, then we have also the idea of the non-conflicted targets.</a:t>
            </a:r>
          </a:p>
          <a:p>
            <a:r>
              <a:rPr lang="en-US" dirty="0" smtClean="0">
                <a:latin typeface="Adobe Hebrew" panose="02040503050201020203" pitchFamily="18" charset="-79"/>
                <a:cs typeface="Adobe Hebrew" panose="02040503050201020203" pitchFamily="18" charset="-79"/>
              </a:rPr>
              <a:t>Shadow edge: There will  the self-edges for each node/sensors keeping the number of non-conflicted targets for each orientations.</a:t>
            </a:r>
          </a:p>
          <a:p>
            <a:r>
              <a:rPr lang="en-US" dirty="0" smtClean="0">
                <a:latin typeface="Adobe Hebrew" panose="02040503050201020203" pitchFamily="18" charset="-79"/>
                <a:cs typeface="Adobe Hebrew" panose="02040503050201020203" pitchFamily="18" charset="-79"/>
              </a:rPr>
              <a:t>Actually without looking at the targets, we can get the total knowledge of lonely targets and conflicted targets.</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3272110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Localized search</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r>
              <a:rPr lang="en-US" dirty="0" smtClean="0">
                <a:latin typeface="Adobe Hebrew" panose="02040503050201020203" pitchFamily="18" charset="-79"/>
                <a:cs typeface="Adobe Hebrew" panose="02040503050201020203" pitchFamily="18" charset="-79"/>
              </a:rPr>
              <a:t>In greedy-approach, when a sensor and its orientation is selected the targets covered by that orientation of the sensor should be removed from the sensors which also cover those targets. For this task, whole set of remaining sensors should be checked.</a:t>
            </a:r>
          </a:p>
          <a:p>
            <a:r>
              <a:rPr lang="en-US" dirty="0" smtClean="0">
                <a:latin typeface="Adobe Hebrew" panose="02040503050201020203" pitchFamily="18" charset="-79"/>
                <a:cs typeface="Adobe Hebrew" panose="02040503050201020203" pitchFamily="18" charset="-79"/>
              </a:rPr>
              <a:t>In our model, the task become localized. </a:t>
            </a:r>
            <a:r>
              <a:rPr lang="en-US" dirty="0">
                <a:latin typeface="Adobe Hebrew" panose="02040503050201020203" pitchFamily="18" charset="-79"/>
                <a:cs typeface="Adobe Hebrew" panose="02040503050201020203" pitchFamily="18" charset="-79"/>
              </a:rPr>
              <a:t>W</a:t>
            </a:r>
            <a:r>
              <a:rPr lang="en-US" dirty="0" smtClean="0">
                <a:latin typeface="Adobe Hebrew" panose="02040503050201020203" pitchFamily="18" charset="-79"/>
                <a:cs typeface="Adobe Hebrew" panose="02040503050201020203" pitchFamily="18" charset="-79"/>
              </a:rPr>
              <a:t>hen we select a sensor, we know the sensors with which the sensor has conflict. </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4027975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Time complexity</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The localized search will reduce the run time than the greedy one.</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433025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Comparison of different heuristics</a:t>
            </a:r>
            <a:endParaRPr lang="en-US" dirty="0">
              <a:latin typeface="Adobe Garamond Pro Bold" panose="02020702060506020403"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5290" y="1825625"/>
            <a:ext cx="5141419" cy="4351338"/>
          </a:xfrm>
        </p:spPr>
      </p:pic>
    </p:spTree>
    <p:extLst>
      <p:ext uri="{BB962C8B-B14F-4D97-AF65-F5344CB8AC3E}">
        <p14:creationId xmlns:p14="http://schemas.microsoft.com/office/powerpoint/2010/main" val="899041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2054864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Introduction (Contd.)</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2 types of sensors:</a:t>
            </a:r>
          </a:p>
          <a:p>
            <a:pPr lvl="1"/>
            <a:r>
              <a:rPr lang="en-US" dirty="0" smtClean="0">
                <a:latin typeface="Adobe Hebrew" panose="02040503050201020203" pitchFamily="18" charset="-79"/>
                <a:cs typeface="Adobe Hebrew" panose="02040503050201020203" pitchFamily="18" charset="-79"/>
              </a:rPr>
              <a:t>Isotropic</a:t>
            </a:r>
          </a:p>
          <a:p>
            <a:pPr marL="457200" lvl="1" indent="0">
              <a:buNone/>
            </a:pPr>
            <a:r>
              <a:rPr lang="en-US" dirty="0">
                <a:latin typeface="Adobe Hebrew" panose="02040503050201020203" pitchFamily="18" charset="-79"/>
                <a:cs typeface="Adobe Hebrew" panose="02040503050201020203" pitchFamily="18" charset="-79"/>
              </a:rPr>
              <a:t>	</a:t>
            </a:r>
            <a:r>
              <a:rPr lang="en-US" dirty="0" smtClean="0">
                <a:latin typeface="Adobe Hebrew" panose="02040503050201020203" pitchFamily="18" charset="-79"/>
                <a:cs typeface="Adobe Hebrew" panose="02040503050201020203" pitchFamily="18" charset="-79"/>
              </a:rPr>
              <a:t>Circular coverage</a:t>
            </a:r>
          </a:p>
          <a:p>
            <a:pPr lvl="1"/>
            <a:r>
              <a:rPr lang="en-US" dirty="0" smtClean="0">
                <a:latin typeface="Adobe Hebrew" panose="02040503050201020203" pitchFamily="18" charset="-79"/>
                <a:cs typeface="Adobe Hebrew" panose="02040503050201020203" pitchFamily="18" charset="-79"/>
              </a:rPr>
              <a:t>Directional (within the scope of this thesis)</a:t>
            </a:r>
          </a:p>
          <a:p>
            <a:pPr marL="457200" lvl="1" indent="0">
              <a:buNone/>
            </a:pPr>
            <a:r>
              <a:rPr lang="en-US" dirty="0">
                <a:latin typeface="Adobe Hebrew" panose="02040503050201020203" pitchFamily="18" charset="-79"/>
                <a:cs typeface="Adobe Hebrew" panose="02040503050201020203" pitchFamily="18" charset="-79"/>
              </a:rPr>
              <a:t>	</a:t>
            </a:r>
            <a:r>
              <a:rPr lang="en-US" dirty="0" smtClean="0">
                <a:latin typeface="Adobe Hebrew" panose="02040503050201020203" pitchFamily="18" charset="-79"/>
                <a:cs typeface="Adobe Hebrew" panose="02040503050201020203" pitchFamily="18" charset="-79"/>
              </a:rPr>
              <a:t>Coverage in a particular direction</a:t>
            </a:r>
          </a:p>
          <a:p>
            <a:pPr marL="457200" lvl="1" indent="0">
              <a:buNone/>
            </a:pPr>
            <a:r>
              <a:rPr lang="en-US" dirty="0">
                <a:latin typeface="Adobe Hebrew" panose="02040503050201020203" pitchFamily="18" charset="-79"/>
                <a:cs typeface="Adobe Hebrew" panose="02040503050201020203" pitchFamily="18" charset="-79"/>
              </a:rPr>
              <a:t>	</a:t>
            </a:r>
            <a:r>
              <a:rPr lang="en-US" dirty="0" smtClean="0">
                <a:latin typeface="Adobe Hebrew" panose="02040503050201020203" pitchFamily="18" charset="-79"/>
                <a:cs typeface="Adobe Hebrew" panose="02040503050201020203" pitchFamily="18" charset="-79"/>
              </a:rPr>
              <a:t>example: camera</a:t>
            </a:r>
          </a:p>
        </p:txBody>
      </p:sp>
    </p:spTree>
    <p:extLst>
      <p:ext uri="{BB962C8B-B14F-4D97-AF65-F5344CB8AC3E}">
        <p14:creationId xmlns:p14="http://schemas.microsoft.com/office/powerpoint/2010/main" val="1931138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2840305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1459724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6098440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238" y="535733"/>
            <a:ext cx="6644654" cy="562357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3752" y="2216707"/>
            <a:ext cx="4062992" cy="2261621"/>
          </a:xfrm>
          <a:prstGeom prst="rect">
            <a:avLst/>
          </a:prstGeom>
        </p:spPr>
      </p:pic>
    </p:spTree>
    <p:extLst>
      <p:ext uri="{BB962C8B-B14F-4D97-AF65-F5344CB8AC3E}">
        <p14:creationId xmlns:p14="http://schemas.microsoft.com/office/powerpoint/2010/main" val="36795080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6384648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368260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dobe Garamond Pro Bold" panose="02020702060506020403" pitchFamily="18" charset="0"/>
              </a:rPr>
              <a:t>Challenges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We have to model the  conflict-graph beforehand.</a:t>
            </a:r>
          </a:p>
          <a:p>
            <a:r>
              <a:rPr lang="en-US" dirty="0" smtClean="0">
                <a:latin typeface="Adobe Hebrew" panose="02040503050201020203" pitchFamily="18" charset="-79"/>
                <a:cs typeface="Adobe Hebrew" panose="02040503050201020203" pitchFamily="18" charset="-79"/>
              </a:rPr>
              <a:t>We have to formulate different heuristics suitable for applying to our graph model</a:t>
            </a:r>
          </a:p>
          <a:p>
            <a:endParaRPr lang="en-US" dirty="0"/>
          </a:p>
        </p:txBody>
      </p:sp>
    </p:spTree>
    <p:extLst>
      <p:ext uri="{BB962C8B-B14F-4D97-AF65-F5344CB8AC3E}">
        <p14:creationId xmlns:p14="http://schemas.microsoft.com/office/powerpoint/2010/main" val="12152018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Future Work plan</a:t>
            </a:r>
            <a:endParaRPr lang="en-US" dirty="0"/>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Formulate different new heuristics suitable to apply to our graph model</a:t>
            </a:r>
          </a:p>
          <a:p>
            <a:r>
              <a:rPr lang="en-US" dirty="0" smtClean="0">
                <a:latin typeface="Adobe Hebrew" panose="02040503050201020203" pitchFamily="18" charset="-79"/>
                <a:cs typeface="Adobe Hebrew" panose="02040503050201020203" pitchFamily="18" charset="-79"/>
              </a:rPr>
              <a:t>Evaluate performance of the new heuristics and compare them with the existing one’s.</a:t>
            </a:r>
          </a:p>
        </p:txBody>
      </p:sp>
    </p:spTree>
    <p:extLst>
      <p:ext uri="{BB962C8B-B14F-4D97-AF65-F5344CB8AC3E}">
        <p14:creationId xmlns:p14="http://schemas.microsoft.com/office/powerpoint/2010/main" val="569003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Summary</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Add new dimension to look at the problem and generate corresponding solution.</a:t>
            </a:r>
          </a:p>
          <a:p>
            <a:r>
              <a:rPr lang="en-US" dirty="0" smtClean="0">
                <a:latin typeface="Adobe Hebrew" panose="02040503050201020203" pitchFamily="18" charset="-79"/>
                <a:cs typeface="Adobe Hebrew" panose="02040503050201020203" pitchFamily="18" charset="-79"/>
              </a:rPr>
              <a:t>Graph approach will open new doors to explore the problem space for </a:t>
            </a:r>
            <a:r>
              <a:rPr lang="en-US" smtClean="0">
                <a:latin typeface="Adobe Hebrew" panose="02040503050201020203" pitchFamily="18" charset="-79"/>
                <a:cs typeface="Adobe Hebrew" panose="02040503050201020203" pitchFamily="18" charset="-79"/>
              </a:rPr>
              <a:t>finding better solutions.</a:t>
            </a:r>
            <a:endParaRPr lang="en-US" dirty="0" smtClean="0">
              <a:latin typeface="Adobe Hebrew" panose="02040503050201020203" pitchFamily="18" charset="-79"/>
              <a:cs typeface="Adobe Hebrew" panose="02040503050201020203" pitchFamily="18" charset="-79"/>
            </a:endParaRPr>
          </a:p>
          <a:p>
            <a:r>
              <a:rPr lang="en-US" dirty="0" smtClean="0">
                <a:latin typeface="Adobe Hebrew" panose="02040503050201020203" pitchFamily="18" charset="-79"/>
                <a:cs typeface="Adobe Hebrew" panose="02040503050201020203" pitchFamily="18" charset="-79"/>
              </a:rPr>
              <a:t>We can apply different heuristics to our graph modeling. </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6179413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References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Will be added later on</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2325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Introduction (Contd.)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301" y="1690688"/>
            <a:ext cx="7213397" cy="3019335"/>
          </a:xfrm>
        </p:spPr>
      </p:pic>
      <p:sp>
        <p:nvSpPr>
          <p:cNvPr id="5" name="TextBox 4"/>
          <p:cNvSpPr txBox="1"/>
          <p:nvPr/>
        </p:nvSpPr>
        <p:spPr>
          <a:xfrm>
            <a:off x="4284445" y="5244860"/>
            <a:ext cx="3623108" cy="369332"/>
          </a:xfrm>
          <a:prstGeom prst="rect">
            <a:avLst/>
          </a:prstGeom>
          <a:noFill/>
        </p:spPr>
        <p:txBody>
          <a:bodyPr wrap="none" rtlCol="0">
            <a:spAutoFit/>
          </a:bodyPr>
          <a:lstStyle/>
          <a:p>
            <a:r>
              <a:rPr lang="en-US" dirty="0" smtClean="0">
                <a:latin typeface="Adobe Hebrew" panose="02040503050201020203" pitchFamily="18" charset="-79"/>
                <a:cs typeface="Adobe Hebrew" panose="02040503050201020203" pitchFamily="18" charset="-79"/>
              </a:rPr>
              <a:t>Fig: A random deployment scenario</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9331659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Thank You…</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76409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Q/A…</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739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Applications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Area surveillance</a:t>
            </a:r>
          </a:p>
          <a:p>
            <a:r>
              <a:rPr lang="en-US" dirty="0" smtClean="0">
                <a:latin typeface="Adobe Hebrew" panose="02040503050201020203" pitchFamily="18" charset="-79"/>
                <a:cs typeface="Adobe Hebrew" panose="02040503050201020203" pitchFamily="18" charset="-79"/>
              </a:rPr>
              <a:t>Tracking and environmental monitoring</a:t>
            </a:r>
          </a:p>
          <a:p>
            <a:r>
              <a:rPr lang="en-US" dirty="0" smtClean="0">
                <a:latin typeface="Adobe Hebrew" panose="02040503050201020203" pitchFamily="18" charset="-79"/>
                <a:cs typeface="Adobe Hebrew" panose="02040503050201020203" pitchFamily="18" charset="-79"/>
              </a:rPr>
              <a:t>Telecommunications</a:t>
            </a:r>
          </a:p>
        </p:txBody>
      </p:sp>
    </p:spTree>
    <p:extLst>
      <p:ext uri="{BB962C8B-B14F-4D97-AF65-F5344CB8AC3E}">
        <p14:creationId xmlns:p14="http://schemas.microsoft.com/office/powerpoint/2010/main" val="593581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Visual Sensor Network Parameters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FOV(Field of View): It is the sensing region of a sensor/extent of sensing region which can be captured at any direction.</a:t>
            </a:r>
          </a:p>
          <a:p>
            <a:r>
              <a:rPr lang="en-US" dirty="0" smtClean="0">
                <a:latin typeface="Adobe Hebrew" panose="02040503050201020203" pitchFamily="18" charset="-79"/>
                <a:cs typeface="Adobe Hebrew" panose="02040503050201020203" pitchFamily="18" charset="-79"/>
              </a:rPr>
              <a:t>Used sensors: Pan-tilt-zoom cameras</a:t>
            </a:r>
          </a:p>
          <a:p>
            <a:r>
              <a:rPr lang="en-US" dirty="0" smtClean="0">
                <a:latin typeface="Adobe Hebrew" panose="02040503050201020203" pitchFamily="18" charset="-79"/>
                <a:cs typeface="Adobe Hebrew" panose="02040503050201020203" pitchFamily="18" charset="-79"/>
              </a:rPr>
              <a:t>Our assumptions: Pan-only Cameras</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410514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Defining pan of a camera</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Parameters:</a:t>
            </a:r>
          </a:p>
          <a:p>
            <a:pPr lvl="1"/>
            <a:r>
              <a:rPr lang="en-US" dirty="0">
                <a:latin typeface="Adobe Hebrew" panose="02040503050201020203" pitchFamily="18" charset="-79"/>
                <a:cs typeface="Adobe Hebrew" panose="02040503050201020203" pitchFamily="18" charset="-79"/>
              </a:rPr>
              <a:t>Range</a:t>
            </a:r>
          </a:p>
          <a:p>
            <a:pPr lvl="1"/>
            <a:r>
              <a:rPr lang="en-US" dirty="0">
                <a:latin typeface="Adobe Hebrew" panose="02040503050201020203" pitchFamily="18" charset="-79"/>
                <a:cs typeface="Adobe Hebrew" panose="02040503050201020203" pitchFamily="18" charset="-79"/>
              </a:rPr>
              <a:t>Angle: Also known as angle of view(AOV)</a:t>
            </a:r>
          </a:p>
          <a:p>
            <a:pPr lvl="2"/>
            <a:r>
              <a:rPr lang="en-US" dirty="0">
                <a:latin typeface="Adobe Hebrew" panose="02040503050201020203" pitchFamily="18" charset="-79"/>
                <a:cs typeface="Adobe Hebrew" panose="02040503050201020203" pitchFamily="18" charset="-79"/>
              </a:rPr>
              <a:t>Number of pans: Depend on the angle.</a:t>
            </a:r>
          </a:p>
          <a:p>
            <a:pPr marL="914400" lvl="2" indent="0">
              <a:buNone/>
            </a:pPr>
            <a:r>
              <a:rPr lang="en-US" dirty="0">
                <a:latin typeface="Adobe Hebrew" panose="02040503050201020203" pitchFamily="18" charset="-79"/>
                <a:cs typeface="Adobe Hebrew" panose="02040503050201020203" pitchFamily="18" charset="-79"/>
              </a:rPr>
              <a:t>                                     If the angle is </a:t>
            </a:r>
            <a:r>
              <a:rPr lang="en-US" dirty="0" smtClean="0">
                <a:latin typeface="Adobe Hebrew" panose="02040503050201020203" pitchFamily="18" charset="-79"/>
                <a:cs typeface="Adobe Hebrew" panose="02040503050201020203" pitchFamily="18" charset="-79"/>
              </a:rPr>
              <a:t>45 degree, the </a:t>
            </a:r>
            <a:r>
              <a:rPr lang="en-US" dirty="0">
                <a:latin typeface="Adobe Hebrew" panose="02040503050201020203" pitchFamily="18" charset="-79"/>
                <a:cs typeface="Adobe Hebrew" panose="02040503050201020203" pitchFamily="18" charset="-79"/>
              </a:rPr>
              <a:t>number of pan will be </a:t>
            </a:r>
            <a:r>
              <a:rPr lang="en-US" dirty="0" smtClean="0">
                <a:latin typeface="Adobe Hebrew" panose="02040503050201020203" pitchFamily="18" charset="-79"/>
                <a:cs typeface="Adobe Hebrew" panose="02040503050201020203" pitchFamily="18" charset="-79"/>
              </a:rPr>
              <a:t>eight (</a:t>
            </a:r>
            <a:r>
              <a:rPr lang="en-US" dirty="0">
                <a:latin typeface="Adobe Hebrew" panose="02040503050201020203" pitchFamily="18" charset="-79"/>
                <a:cs typeface="Adobe Hebrew" panose="02040503050201020203" pitchFamily="18" charset="-79"/>
              </a:rPr>
              <a:t>8</a:t>
            </a:r>
            <a:r>
              <a:rPr lang="en-US" dirty="0" smtClean="0">
                <a:latin typeface="Adobe Hebrew" panose="02040503050201020203" pitchFamily="18" charset="-79"/>
                <a:cs typeface="Adobe Hebrew" panose="02040503050201020203" pitchFamily="18" charset="-79"/>
              </a:rPr>
              <a:t>)</a:t>
            </a:r>
          </a:p>
          <a:p>
            <a:r>
              <a:rPr lang="en-US" dirty="0" smtClean="0">
                <a:latin typeface="Adobe Hebrew" panose="02040503050201020203" pitchFamily="18" charset="-79"/>
                <a:cs typeface="Adobe Hebrew" panose="02040503050201020203" pitchFamily="18" charset="-79"/>
              </a:rPr>
              <a:t>Assumption: We will consider homogeneous cameras (the parameters will be same for all cameras)</a:t>
            </a:r>
          </a:p>
        </p:txBody>
      </p:sp>
    </p:spTree>
    <p:extLst>
      <p:ext uri="{BB962C8B-B14F-4D97-AF65-F5344CB8AC3E}">
        <p14:creationId xmlns:p14="http://schemas.microsoft.com/office/powerpoint/2010/main" val="305739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A directional/visual sensor with parameters</a:t>
            </a:r>
            <a:endParaRPr lang="en-US" dirty="0">
              <a:latin typeface="Adobe Garamond Pro Bold" panose="02020702060506020403"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70015" y="2138962"/>
            <a:ext cx="4251969" cy="3724664"/>
          </a:xfrm>
        </p:spPr>
      </p:pic>
    </p:spTree>
    <p:extLst>
      <p:ext uri="{BB962C8B-B14F-4D97-AF65-F5344CB8AC3E}">
        <p14:creationId xmlns:p14="http://schemas.microsoft.com/office/powerpoint/2010/main" val="239807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dobe Garamond Pro Bold" panose="02020702060506020403" pitchFamily="18" charset="0"/>
              </a:rPr>
              <a:t>Testing a target in any pan of a camera</a:t>
            </a:r>
            <a:endParaRPr lang="en-US" dirty="0">
              <a:latin typeface="Adobe Garamond Pro Bold" panose="02020702060506020403"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TIS test: this means target in sector (pan) test.</a:t>
                </a:r>
              </a:p>
              <a:p>
                <a:pPr marL="0" indent="0">
                  <a:buNone/>
                </a:pPr>
                <a:endParaRPr lang="en-US" dirty="0" smtClean="0"/>
              </a:p>
              <a:p>
                <a:r>
                  <a:rPr lang="en-US" dirty="0" smtClean="0">
                    <a:latin typeface="Adobe Hebrew" panose="02040503050201020203" pitchFamily="18" charset="-79"/>
                    <a:cs typeface="Adobe Hebrew" panose="02040503050201020203" pitchFamily="18" charset="-79"/>
                  </a:rPr>
                  <a:t>Formula:</a:t>
                </a:r>
                <a:endParaRPr lang="en-US" dirty="0">
                  <a:latin typeface="Adobe Hebrew" panose="02040503050201020203" pitchFamily="18" charset="-79"/>
                  <a:cs typeface="Adobe Hebrew" panose="02040503050201020203" pitchFamily="18" charset="-79"/>
                </a:endParaRP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𝑖𝑗</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𝑐𝑜𝑠</m:t>
                        </m:r>
                      </m:e>
                      <m:sup>
                        <m:r>
                          <a:rPr lang="en-US" i="1">
                            <a:latin typeface="Cambria Math" panose="02040503050406030204" pitchFamily="18" charset="0"/>
                          </a:rPr>
                          <m:t>−1</m:t>
                        </m:r>
                      </m:sup>
                    </m:sSup>
                    <m:d>
                      <m:dPr>
                        <m:ctrlPr>
                          <a:rPr lang="en-US" i="1">
                            <a:latin typeface="Cambria Math" panose="02040503050406030204" pitchFamily="18" charset="0"/>
                          </a:rPr>
                        </m:ctrlPr>
                      </m:dPr>
                      <m:e>
                        <m:f>
                          <m:fPr>
                            <m:ctrlPr>
                              <a:rPr lang="en-US" i="1">
                                <a:latin typeface="Cambria Math" panose="02040503050406030204" pitchFamily="18" charset="0"/>
                              </a:rPr>
                            </m:ctrlPr>
                          </m:fPr>
                          <m:num>
                            <m:box>
                              <m:boxPr>
                                <m:ctrlPr>
                                  <a:rPr lang="en-US" i="1">
                                    <a:latin typeface="Cambria Math" panose="02040503050406030204" pitchFamily="18" charset="0"/>
                                  </a:rPr>
                                </m:ctrlPr>
                              </m:box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𝑖𝑘</m:t>
                                        </m:r>
                                      </m:sub>
                                    </m:sSub>
                                  </m:e>
                                </m:acc>
                              </m:e>
                            </m:box>
                            <m:r>
                              <a:rPr lang="en-US" i="1">
                                <a:latin typeface="Cambria Math" panose="02040503050406030204" pitchFamily="18" charset="0"/>
                              </a:rPr>
                              <m:t>.</m:t>
                            </m:r>
                            <m:r>
                              <a:rPr lang="en-US">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e>
                            </m:acc>
                          </m:num>
                          <m:den>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𝑖𝑘</m:t>
                                            </m:r>
                                          </m:sub>
                                        </m:sSub>
                                      </m:e>
                                    </m:acc>
                                  </m:e>
                                </m:box>
                              </m:e>
                            </m:d>
                            <m:d>
                              <m:dPr>
                                <m:begChr m:val="|"/>
                                <m:endChr m:val="|"/>
                                <m:ctrlPr>
                                  <a:rPr lang="en-US" i="1">
                                    <a:latin typeface="Cambria Math" panose="02040503050406030204" pitchFamily="18" charset="0"/>
                                  </a:rPr>
                                </m:ctrlPr>
                              </m:dPr>
                              <m:e>
                                <m:r>
                                  <a:rPr lang="en-US">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e>
                                </m:acc>
                              </m:e>
                            </m:d>
                          </m:den>
                        </m:f>
                      </m:e>
                    </m:d>
                  </m:oMath>
                </a14:m>
                <a:r>
                  <a:rPr lang="en-US" dirty="0" smtClean="0"/>
                  <a:t> </a:t>
                </a:r>
                <a:endParaRPr lang="en-US" dirty="0">
                  <a:latin typeface="Adobe Hebrew" panose="02040503050201020203" pitchFamily="18" charset="-79"/>
                  <a:cs typeface="Adobe Hebrew" panose="02040503050201020203" pitchFamily="18" charset="-79"/>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771" y="2470213"/>
            <a:ext cx="6668078" cy="4054191"/>
          </a:xfrm>
          <a:prstGeom prst="rect">
            <a:avLst/>
          </a:prstGeom>
        </p:spPr>
      </p:pic>
    </p:spTree>
    <p:extLst>
      <p:ext uri="{BB962C8B-B14F-4D97-AF65-F5344CB8AC3E}">
        <p14:creationId xmlns:p14="http://schemas.microsoft.com/office/powerpoint/2010/main" val="1568474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1087</Words>
  <Application>Microsoft Office PowerPoint</Application>
  <PresentationFormat>Widescreen</PresentationFormat>
  <Paragraphs>187</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Adobe Garamond Pro Bold</vt:lpstr>
      <vt:lpstr>Adobe Hebrew</vt:lpstr>
      <vt:lpstr>Arial</vt:lpstr>
      <vt:lpstr>Calibri</vt:lpstr>
      <vt:lpstr>Calibri Light</vt:lpstr>
      <vt:lpstr>Cambria Math</vt:lpstr>
      <vt:lpstr>Office Theme</vt:lpstr>
      <vt:lpstr>Maximization of Coverage with Minimum Directed Sensors in a Randomly Deployed Wireless Sensor Network using Graph Theoretic Approach</vt:lpstr>
      <vt:lpstr>Introduction</vt:lpstr>
      <vt:lpstr>Introduction (Contd.)</vt:lpstr>
      <vt:lpstr>Introduction (Contd.)</vt:lpstr>
      <vt:lpstr>Applications</vt:lpstr>
      <vt:lpstr>Visual Sensor Network Parameters</vt:lpstr>
      <vt:lpstr>Defining pan of a camera</vt:lpstr>
      <vt:lpstr>A directional/visual sensor with parameters</vt:lpstr>
      <vt:lpstr>Testing a target in any pan of a camera</vt:lpstr>
      <vt:lpstr>System Classification</vt:lpstr>
      <vt:lpstr>Objectives</vt:lpstr>
      <vt:lpstr>Literature Review</vt:lpstr>
      <vt:lpstr>Literature Review</vt:lpstr>
      <vt:lpstr>Literature Review</vt:lpstr>
      <vt:lpstr>Literature Review</vt:lpstr>
      <vt:lpstr>Literature Review</vt:lpstr>
      <vt:lpstr>Literature Review</vt:lpstr>
      <vt:lpstr>Overview of literature</vt:lpstr>
      <vt:lpstr>Proposed Contributions</vt:lpstr>
      <vt:lpstr>Graph Modeling</vt:lpstr>
      <vt:lpstr>Example</vt:lpstr>
      <vt:lpstr>Selection of Sensors</vt:lpstr>
      <vt:lpstr>Orientation of the selected sensor</vt:lpstr>
      <vt:lpstr>Reason behind conflict graph</vt:lpstr>
      <vt:lpstr>Achieving target-oriented nature</vt:lpstr>
      <vt:lpstr>Localized search</vt:lpstr>
      <vt:lpstr>Time complexity</vt:lpstr>
      <vt:lpstr>Comparison of different heuristics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Future Work plan</vt:lpstr>
      <vt:lpstr>Summary</vt:lpstr>
      <vt:lpstr>References</vt:lpstr>
      <vt:lpstr>Thank You…</vt:lpstr>
      <vt:lpstr>Q/A…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Maximization of Coverage with Minimum Directed Sensors in a Randomly Deployed Wireless Sensor Network using Graph Theoretic Approach</dc:title>
  <dc:creator>Sakshar Chakravarty</dc:creator>
  <cp:lastModifiedBy>Sakshar Chakravarty</cp:lastModifiedBy>
  <cp:revision>28</cp:revision>
  <dcterms:created xsi:type="dcterms:W3CDTF">2018-04-06T15:33:08Z</dcterms:created>
  <dcterms:modified xsi:type="dcterms:W3CDTF">2018-04-08T09:02:34Z</dcterms:modified>
</cp:coreProperties>
</file>