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  <p:sldId id="269" r:id="rId13"/>
    <p:sldId id="270" r:id="rId14"/>
    <p:sldId id="282" r:id="rId15"/>
    <p:sldId id="271" r:id="rId16"/>
    <p:sldId id="272" r:id="rId17"/>
    <p:sldId id="273" r:id="rId18"/>
    <p:sldId id="274" r:id="rId19"/>
    <p:sldId id="275" r:id="rId20"/>
    <p:sldId id="28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B0C13-8591-4C3B-9A01-E0F856C1B1BA}" type="doc">
      <dgm:prSet loTypeId="urn:microsoft.com/office/officeart/2005/8/layout/cycle5" loCatId="cycle" qsTypeId="urn:microsoft.com/office/officeart/2005/8/quickstyle/simple3#1" qsCatId="simple" csTypeId="urn:microsoft.com/office/officeart/2005/8/colors/colorful4#1" csCatId="colorful" phldr="1"/>
      <dgm:spPr/>
      <dgm:t>
        <a:bodyPr/>
        <a:lstStyle/>
        <a:p>
          <a:endParaRPr lang="en-IN"/>
        </a:p>
      </dgm:t>
    </dgm:pt>
    <dgm:pt modelId="{EFE4D16A-ED03-462F-9AF3-5D14B09F1E09}">
      <dgm:prSet phldrT="[Text]"/>
      <dgm:spPr/>
      <dgm:t>
        <a:bodyPr/>
        <a:lstStyle/>
        <a:p>
          <a:r>
            <a:rPr lang="en-IN" b="1" dirty="0"/>
            <a:t>Business Understanding </a:t>
          </a:r>
        </a:p>
      </dgm:t>
    </dgm:pt>
    <dgm:pt modelId="{8338F7F9-C793-4D3C-B62A-8C59F9CB5019}" cxnId="{55F2624C-A1DA-4E57-BD93-368F6224B7C6}" type="parTrans">
      <dgm:prSet/>
      <dgm:spPr/>
      <dgm:t>
        <a:bodyPr/>
        <a:lstStyle/>
        <a:p>
          <a:endParaRPr lang="en-IN"/>
        </a:p>
      </dgm:t>
    </dgm:pt>
    <dgm:pt modelId="{960D4FB1-F61B-46F1-A748-10DC0FA190D4}" cxnId="{55F2624C-A1DA-4E57-BD93-368F6224B7C6}" type="sibTrans">
      <dgm:prSet/>
      <dgm:spPr/>
      <dgm:t>
        <a:bodyPr/>
        <a:lstStyle/>
        <a:p>
          <a:endParaRPr lang="en-IN"/>
        </a:p>
      </dgm:t>
    </dgm:pt>
    <dgm:pt modelId="{98031D9E-9966-439B-BD7A-4EA32B1AA75A}">
      <dgm:prSet phldrT="[Text]"/>
      <dgm:spPr/>
      <dgm:t>
        <a:bodyPr/>
        <a:lstStyle/>
        <a:p>
          <a:r>
            <a:rPr lang="en-IN" b="1" dirty="0"/>
            <a:t>Data Collection</a:t>
          </a:r>
        </a:p>
      </dgm:t>
    </dgm:pt>
    <dgm:pt modelId="{5C85443A-2F5A-4587-9036-0FD1815DE3A7}" cxnId="{DF93582D-811B-4645-BCAD-AC0B59F19B0A}" type="parTrans">
      <dgm:prSet/>
      <dgm:spPr/>
      <dgm:t>
        <a:bodyPr/>
        <a:lstStyle/>
        <a:p>
          <a:endParaRPr lang="en-IN"/>
        </a:p>
      </dgm:t>
    </dgm:pt>
    <dgm:pt modelId="{B5EC006C-9FBC-4EE7-9852-B6B1F8433F7C}" cxnId="{DF93582D-811B-4645-BCAD-AC0B59F19B0A}" type="sibTrans">
      <dgm:prSet/>
      <dgm:spPr/>
      <dgm:t>
        <a:bodyPr/>
        <a:lstStyle/>
        <a:p>
          <a:endParaRPr lang="en-IN"/>
        </a:p>
      </dgm:t>
    </dgm:pt>
    <dgm:pt modelId="{19629C53-C107-485A-B6B0-9344A6F3A986}">
      <dgm:prSet phldrT="[Text]"/>
      <dgm:spPr/>
      <dgm:t>
        <a:bodyPr/>
        <a:lstStyle/>
        <a:p>
          <a:r>
            <a:rPr lang="en-IN" b="1" dirty="0"/>
            <a:t>Data Preparation</a:t>
          </a:r>
        </a:p>
      </dgm:t>
    </dgm:pt>
    <dgm:pt modelId="{E7CDDFD7-271D-4CF0-938C-D147CB83BD6D}" cxnId="{8503A770-F187-491C-8852-3A4B01F050D5}" type="parTrans">
      <dgm:prSet/>
      <dgm:spPr/>
      <dgm:t>
        <a:bodyPr/>
        <a:lstStyle/>
        <a:p>
          <a:endParaRPr lang="en-IN"/>
        </a:p>
      </dgm:t>
    </dgm:pt>
    <dgm:pt modelId="{6D65DD22-C9F5-4812-9C36-E0F14713F064}" cxnId="{8503A770-F187-491C-8852-3A4B01F050D5}" type="sibTrans">
      <dgm:prSet/>
      <dgm:spPr/>
      <dgm:t>
        <a:bodyPr/>
        <a:lstStyle/>
        <a:p>
          <a:endParaRPr lang="en-IN"/>
        </a:p>
      </dgm:t>
    </dgm:pt>
    <dgm:pt modelId="{AD3717AB-9A2E-422D-BBB7-835263B8CC14}">
      <dgm:prSet phldrT="[Text]"/>
      <dgm:spPr/>
      <dgm:t>
        <a:bodyPr/>
        <a:lstStyle/>
        <a:p>
          <a:r>
            <a:rPr lang="en-IN" b="1" dirty="0"/>
            <a:t>Exploratory Data Analysis</a:t>
          </a:r>
        </a:p>
      </dgm:t>
    </dgm:pt>
    <dgm:pt modelId="{66548A94-EA3F-4C57-89EE-73141E8BB95E}" cxnId="{27BE6324-87DC-4B22-8D0F-BE6FB7150EE0}" type="parTrans">
      <dgm:prSet/>
      <dgm:spPr/>
      <dgm:t>
        <a:bodyPr/>
        <a:lstStyle/>
        <a:p>
          <a:endParaRPr lang="en-IN"/>
        </a:p>
      </dgm:t>
    </dgm:pt>
    <dgm:pt modelId="{9CCC8B0F-2989-406A-B7CF-2E2AB31698B6}" cxnId="{27BE6324-87DC-4B22-8D0F-BE6FB7150EE0}" type="sibTrans">
      <dgm:prSet/>
      <dgm:spPr/>
      <dgm:t>
        <a:bodyPr/>
        <a:lstStyle/>
        <a:p>
          <a:endParaRPr lang="en-IN"/>
        </a:p>
      </dgm:t>
    </dgm:pt>
    <dgm:pt modelId="{19F37D1B-D12A-4EA5-82F7-0F9DDD121E66}">
      <dgm:prSet phldrT="[Text]"/>
      <dgm:spPr/>
      <dgm:t>
        <a:bodyPr/>
        <a:lstStyle/>
        <a:p>
          <a:r>
            <a:rPr lang="en-IN" b="1" dirty="0"/>
            <a:t>Model Evaluation</a:t>
          </a:r>
        </a:p>
      </dgm:t>
    </dgm:pt>
    <dgm:pt modelId="{6D19680B-2474-44E9-8CCD-E70276D6E55E}" cxnId="{E25EAAC6-889C-4B60-84CF-7C0AEB6C3D76}" type="parTrans">
      <dgm:prSet/>
      <dgm:spPr/>
      <dgm:t>
        <a:bodyPr/>
        <a:lstStyle/>
        <a:p>
          <a:endParaRPr lang="en-IN"/>
        </a:p>
      </dgm:t>
    </dgm:pt>
    <dgm:pt modelId="{92B2AE5B-9AD8-431B-90D2-DB584AC18C63}" cxnId="{E25EAAC6-889C-4B60-84CF-7C0AEB6C3D76}" type="sibTrans">
      <dgm:prSet/>
      <dgm:spPr/>
      <dgm:t>
        <a:bodyPr/>
        <a:lstStyle/>
        <a:p>
          <a:endParaRPr lang="en-IN"/>
        </a:p>
      </dgm:t>
    </dgm:pt>
    <dgm:pt modelId="{C1437128-44DC-47BF-A3AD-1E925B20B37E}">
      <dgm:prSet phldrT="[Text]"/>
      <dgm:spPr/>
      <dgm:t>
        <a:bodyPr/>
        <a:lstStyle/>
        <a:p>
          <a:r>
            <a:rPr lang="en-IN" b="1" dirty="0"/>
            <a:t>Model Deployment</a:t>
          </a:r>
        </a:p>
      </dgm:t>
    </dgm:pt>
    <dgm:pt modelId="{56056561-EB53-4090-8E6A-EA0459AEAAA5}" cxnId="{91422744-ECD2-42FF-892F-8718459D3CF7}" type="parTrans">
      <dgm:prSet/>
      <dgm:spPr/>
      <dgm:t>
        <a:bodyPr/>
        <a:lstStyle/>
        <a:p>
          <a:endParaRPr lang="en-IN"/>
        </a:p>
      </dgm:t>
    </dgm:pt>
    <dgm:pt modelId="{903D1E08-5DED-4BD3-9141-42008CDBE505}" cxnId="{91422744-ECD2-42FF-892F-8718459D3CF7}" type="sibTrans">
      <dgm:prSet/>
      <dgm:spPr/>
      <dgm:t>
        <a:bodyPr/>
        <a:lstStyle/>
        <a:p>
          <a:endParaRPr lang="en-IN"/>
        </a:p>
      </dgm:t>
    </dgm:pt>
    <dgm:pt modelId="{9AEB4BA0-FDD6-4D27-988E-A6607B756CFD}" type="pres">
      <dgm:prSet presAssocID="{805B0C13-8591-4C3B-9A01-E0F856C1B1BA}" presName="cycle" presStyleCnt="0">
        <dgm:presLayoutVars>
          <dgm:dir/>
          <dgm:resizeHandles val="exact"/>
        </dgm:presLayoutVars>
      </dgm:prSet>
      <dgm:spPr/>
    </dgm:pt>
    <dgm:pt modelId="{69CEA954-30BC-47E2-993C-25E51E21EBD9}" type="pres">
      <dgm:prSet presAssocID="{EFE4D16A-ED03-462F-9AF3-5D14B09F1E09}" presName="node" presStyleLbl="node1" presStyleIdx="0" presStyleCnt="6">
        <dgm:presLayoutVars>
          <dgm:bulletEnabled val="1"/>
        </dgm:presLayoutVars>
      </dgm:prSet>
      <dgm:spPr/>
    </dgm:pt>
    <dgm:pt modelId="{30480F3D-353D-462D-983F-91F44B1BDAA5}" type="pres">
      <dgm:prSet presAssocID="{EFE4D16A-ED03-462F-9AF3-5D14B09F1E09}" presName="spNode" presStyleCnt="0"/>
      <dgm:spPr/>
    </dgm:pt>
    <dgm:pt modelId="{4AC00580-FA46-40B5-8E82-4BF0A2B1E4AE}" type="pres">
      <dgm:prSet presAssocID="{960D4FB1-F61B-46F1-A748-10DC0FA190D4}" presName="sibTrans" presStyleLbl="sibTrans1D1" presStyleIdx="0" presStyleCnt="6"/>
      <dgm:spPr/>
    </dgm:pt>
    <dgm:pt modelId="{777C1722-23CB-4BB9-A3DA-C5F8CBAE2918}" type="pres">
      <dgm:prSet presAssocID="{98031D9E-9966-439B-BD7A-4EA32B1AA75A}" presName="node" presStyleLbl="node1" presStyleIdx="1" presStyleCnt="6">
        <dgm:presLayoutVars>
          <dgm:bulletEnabled val="1"/>
        </dgm:presLayoutVars>
      </dgm:prSet>
      <dgm:spPr/>
    </dgm:pt>
    <dgm:pt modelId="{47F3AAFA-061E-4FF2-86B8-037F3A3AB106}" type="pres">
      <dgm:prSet presAssocID="{98031D9E-9966-439B-BD7A-4EA32B1AA75A}" presName="spNode" presStyleCnt="0"/>
      <dgm:spPr/>
    </dgm:pt>
    <dgm:pt modelId="{424BBB00-9478-4DC4-B32B-88DA839D854A}" type="pres">
      <dgm:prSet presAssocID="{B5EC006C-9FBC-4EE7-9852-B6B1F8433F7C}" presName="sibTrans" presStyleLbl="sibTrans1D1" presStyleIdx="1" presStyleCnt="6"/>
      <dgm:spPr/>
    </dgm:pt>
    <dgm:pt modelId="{899185AD-0B2B-46E0-BD89-E34C599E1F2A}" type="pres">
      <dgm:prSet presAssocID="{19629C53-C107-485A-B6B0-9344A6F3A986}" presName="node" presStyleLbl="node1" presStyleIdx="2" presStyleCnt="6">
        <dgm:presLayoutVars>
          <dgm:bulletEnabled val="1"/>
        </dgm:presLayoutVars>
      </dgm:prSet>
      <dgm:spPr/>
    </dgm:pt>
    <dgm:pt modelId="{D175FD0D-69B5-4AA6-B5ED-7DBDE91F8AC7}" type="pres">
      <dgm:prSet presAssocID="{19629C53-C107-485A-B6B0-9344A6F3A986}" presName="spNode" presStyleCnt="0"/>
      <dgm:spPr/>
    </dgm:pt>
    <dgm:pt modelId="{1568E09A-E5A0-4693-8D80-4379735F0610}" type="pres">
      <dgm:prSet presAssocID="{6D65DD22-C9F5-4812-9C36-E0F14713F064}" presName="sibTrans" presStyleLbl="sibTrans1D1" presStyleIdx="2" presStyleCnt="6"/>
      <dgm:spPr/>
    </dgm:pt>
    <dgm:pt modelId="{EDB04DF8-4D3E-4CC9-9156-60151771013F}" type="pres">
      <dgm:prSet presAssocID="{AD3717AB-9A2E-422D-BBB7-835263B8CC14}" presName="node" presStyleLbl="node1" presStyleIdx="3" presStyleCnt="6">
        <dgm:presLayoutVars>
          <dgm:bulletEnabled val="1"/>
        </dgm:presLayoutVars>
      </dgm:prSet>
      <dgm:spPr/>
    </dgm:pt>
    <dgm:pt modelId="{F7F71D74-D0DB-403C-BC33-2F4685E3AF66}" type="pres">
      <dgm:prSet presAssocID="{AD3717AB-9A2E-422D-BBB7-835263B8CC14}" presName="spNode" presStyleCnt="0"/>
      <dgm:spPr/>
    </dgm:pt>
    <dgm:pt modelId="{37F8104D-F8CD-4635-9372-008E631D2D9F}" type="pres">
      <dgm:prSet presAssocID="{9CCC8B0F-2989-406A-B7CF-2E2AB31698B6}" presName="sibTrans" presStyleLbl="sibTrans1D1" presStyleIdx="3" presStyleCnt="6"/>
      <dgm:spPr/>
    </dgm:pt>
    <dgm:pt modelId="{12DF711E-E71A-48AF-A2D3-1DAEE77AF813}" type="pres">
      <dgm:prSet presAssocID="{19F37D1B-D12A-4EA5-82F7-0F9DDD121E66}" presName="node" presStyleLbl="node1" presStyleIdx="4" presStyleCnt="6">
        <dgm:presLayoutVars>
          <dgm:bulletEnabled val="1"/>
        </dgm:presLayoutVars>
      </dgm:prSet>
      <dgm:spPr/>
    </dgm:pt>
    <dgm:pt modelId="{4760F592-FF15-4AF3-BCE4-71C91BE09852}" type="pres">
      <dgm:prSet presAssocID="{19F37D1B-D12A-4EA5-82F7-0F9DDD121E66}" presName="spNode" presStyleCnt="0"/>
      <dgm:spPr/>
    </dgm:pt>
    <dgm:pt modelId="{96C0E88F-9CBE-4A30-B727-ADE4010C8E82}" type="pres">
      <dgm:prSet presAssocID="{92B2AE5B-9AD8-431B-90D2-DB584AC18C63}" presName="sibTrans" presStyleLbl="sibTrans1D1" presStyleIdx="4" presStyleCnt="6"/>
      <dgm:spPr/>
    </dgm:pt>
    <dgm:pt modelId="{CC42E4C6-3EA8-490F-8598-491C19A154A5}" type="pres">
      <dgm:prSet presAssocID="{C1437128-44DC-47BF-A3AD-1E925B20B37E}" presName="node" presStyleLbl="node1" presStyleIdx="5" presStyleCnt="6">
        <dgm:presLayoutVars>
          <dgm:bulletEnabled val="1"/>
        </dgm:presLayoutVars>
      </dgm:prSet>
      <dgm:spPr/>
    </dgm:pt>
    <dgm:pt modelId="{68681183-8B82-4A1E-BFA6-CABD29A92431}" type="pres">
      <dgm:prSet presAssocID="{C1437128-44DC-47BF-A3AD-1E925B20B37E}" presName="spNode" presStyleCnt="0"/>
      <dgm:spPr/>
    </dgm:pt>
    <dgm:pt modelId="{FA7E8A38-205E-4871-9AE7-DEC1591BC98B}" type="pres">
      <dgm:prSet presAssocID="{903D1E08-5DED-4BD3-9141-42008CDBE505}" presName="sibTrans" presStyleLbl="sibTrans1D1" presStyleIdx="5" presStyleCnt="6"/>
      <dgm:spPr/>
    </dgm:pt>
  </dgm:ptLst>
  <dgm:cxnLst>
    <dgm:cxn modelId="{A406720F-850F-4A07-AF92-75D0CE978464}" type="presOf" srcId="{19629C53-C107-485A-B6B0-9344A6F3A986}" destId="{899185AD-0B2B-46E0-BD89-E34C599E1F2A}" srcOrd="0" destOrd="0" presId="urn:microsoft.com/office/officeart/2005/8/layout/cycle5"/>
    <dgm:cxn modelId="{7EBD6614-2E8A-4B5A-8A67-262E8426ACEA}" type="presOf" srcId="{6D65DD22-C9F5-4812-9C36-E0F14713F064}" destId="{1568E09A-E5A0-4693-8D80-4379735F0610}" srcOrd="0" destOrd="0" presId="urn:microsoft.com/office/officeart/2005/8/layout/cycle5"/>
    <dgm:cxn modelId="{5B620519-214A-4069-B853-CA48A8BA926B}" type="presOf" srcId="{98031D9E-9966-439B-BD7A-4EA32B1AA75A}" destId="{777C1722-23CB-4BB9-A3DA-C5F8CBAE2918}" srcOrd="0" destOrd="0" presId="urn:microsoft.com/office/officeart/2005/8/layout/cycle5"/>
    <dgm:cxn modelId="{1B6A211E-4AB2-4FB1-85C3-ED2A643EB447}" type="presOf" srcId="{9CCC8B0F-2989-406A-B7CF-2E2AB31698B6}" destId="{37F8104D-F8CD-4635-9372-008E631D2D9F}" srcOrd="0" destOrd="0" presId="urn:microsoft.com/office/officeart/2005/8/layout/cycle5"/>
    <dgm:cxn modelId="{27BE6324-87DC-4B22-8D0F-BE6FB7150EE0}" srcId="{805B0C13-8591-4C3B-9A01-E0F856C1B1BA}" destId="{AD3717AB-9A2E-422D-BBB7-835263B8CC14}" srcOrd="3" destOrd="0" parTransId="{66548A94-EA3F-4C57-89EE-73141E8BB95E}" sibTransId="{9CCC8B0F-2989-406A-B7CF-2E2AB31698B6}"/>
    <dgm:cxn modelId="{DF93582D-811B-4645-BCAD-AC0B59F19B0A}" srcId="{805B0C13-8591-4C3B-9A01-E0F856C1B1BA}" destId="{98031D9E-9966-439B-BD7A-4EA32B1AA75A}" srcOrd="1" destOrd="0" parTransId="{5C85443A-2F5A-4587-9036-0FD1815DE3A7}" sibTransId="{B5EC006C-9FBC-4EE7-9852-B6B1F8433F7C}"/>
    <dgm:cxn modelId="{91422744-ECD2-42FF-892F-8718459D3CF7}" srcId="{805B0C13-8591-4C3B-9A01-E0F856C1B1BA}" destId="{C1437128-44DC-47BF-A3AD-1E925B20B37E}" srcOrd="5" destOrd="0" parTransId="{56056561-EB53-4090-8E6A-EA0459AEAAA5}" sibTransId="{903D1E08-5DED-4BD3-9141-42008CDBE505}"/>
    <dgm:cxn modelId="{7168C564-D6ED-45D9-BC55-FE10E298DFC9}" type="presOf" srcId="{960D4FB1-F61B-46F1-A748-10DC0FA190D4}" destId="{4AC00580-FA46-40B5-8E82-4BF0A2B1E4AE}" srcOrd="0" destOrd="0" presId="urn:microsoft.com/office/officeart/2005/8/layout/cycle5"/>
    <dgm:cxn modelId="{55F2624C-A1DA-4E57-BD93-368F6224B7C6}" srcId="{805B0C13-8591-4C3B-9A01-E0F856C1B1BA}" destId="{EFE4D16A-ED03-462F-9AF3-5D14B09F1E09}" srcOrd="0" destOrd="0" parTransId="{8338F7F9-C793-4D3C-B62A-8C59F9CB5019}" sibTransId="{960D4FB1-F61B-46F1-A748-10DC0FA190D4}"/>
    <dgm:cxn modelId="{8503A770-F187-491C-8852-3A4B01F050D5}" srcId="{805B0C13-8591-4C3B-9A01-E0F856C1B1BA}" destId="{19629C53-C107-485A-B6B0-9344A6F3A986}" srcOrd="2" destOrd="0" parTransId="{E7CDDFD7-271D-4CF0-938C-D147CB83BD6D}" sibTransId="{6D65DD22-C9F5-4812-9C36-E0F14713F064}"/>
    <dgm:cxn modelId="{5C41DE70-3BC4-4424-8ACE-5160FBB5E02E}" type="presOf" srcId="{805B0C13-8591-4C3B-9A01-E0F856C1B1BA}" destId="{9AEB4BA0-FDD6-4D27-988E-A6607B756CFD}" srcOrd="0" destOrd="0" presId="urn:microsoft.com/office/officeart/2005/8/layout/cycle5"/>
    <dgm:cxn modelId="{2454DA96-9E6C-4B04-A665-115DADA9FB6D}" type="presOf" srcId="{B5EC006C-9FBC-4EE7-9852-B6B1F8433F7C}" destId="{424BBB00-9478-4DC4-B32B-88DA839D854A}" srcOrd="0" destOrd="0" presId="urn:microsoft.com/office/officeart/2005/8/layout/cycle5"/>
    <dgm:cxn modelId="{3E70549A-5D61-423B-9DA6-3A9CDDBDA4F3}" type="presOf" srcId="{19F37D1B-D12A-4EA5-82F7-0F9DDD121E66}" destId="{12DF711E-E71A-48AF-A2D3-1DAEE77AF813}" srcOrd="0" destOrd="0" presId="urn:microsoft.com/office/officeart/2005/8/layout/cycle5"/>
    <dgm:cxn modelId="{E1E506B3-805E-4764-81BC-F85725DD2523}" type="presOf" srcId="{EFE4D16A-ED03-462F-9AF3-5D14B09F1E09}" destId="{69CEA954-30BC-47E2-993C-25E51E21EBD9}" srcOrd="0" destOrd="0" presId="urn:microsoft.com/office/officeart/2005/8/layout/cycle5"/>
    <dgm:cxn modelId="{743535B3-93BD-4F30-B0DC-4798FAB1515A}" type="presOf" srcId="{92B2AE5B-9AD8-431B-90D2-DB584AC18C63}" destId="{96C0E88F-9CBE-4A30-B727-ADE4010C8E82}" srcOrd="0" destOrd="0" presId="urn:microsoft.com/office/officeart/2005/8/layout/cycle5"/>
    <dgm:cxn modelId="{BB59A1B3-4675-473A-9FC8-FAF19FCA4DA1}" type="presOf" srcId="{903D1E08-5DED-4BD3-9141-42008CDBE505}" destId="{FA7E8A38-205E-4871-9AE7-DEC1591BC98B}" srcOrd="0" destOrd="0" presId="urn:microsoft.com/office/officeart/2005/8/layout/cycle5"/>
    <dgm:cxn modelId="{A65DF2B4-0F42-4027-8CF1-144DAE92164A}" type="presOf" srcId="{AD3717AB-9A2E-422D-BBB7-835263B8CC14}" destId="{EDB04DF8-4D3E-4CC9-9156-60151771013F}" srcOrd="0" destOrd="0" presId="urn:microsoft.com/office/officeart/2005/8/layout/cycle5"/>
    <dgm:cxn modelId="{E25EAAC6-889C-4B60-84CF-7C0AEB6C3D76}" srcId="{805B0C13-8591-4C3B-9A01-E0F856C1B1BA}" destId="{19F37D1B-D12A-4EA5-82F7-0F9DDD121E66}" srcOrd="4" destOrd="0" parTransId="{6D19680B-2474-44E9-8CCD-E70276D6E55E}" sibTransId="{92B2AE5B-9AD8-431B-90D2-DB584AC18C63}"/>
    <dgm:cxn modelId="{E9DCA6CD-CA37-428D-B3CD-80BBBFCFADFB}" type="presOf" srcId="{C1437128-44DC-47BF-A3AD-1E925B20B37E}" destId="{CC42E4C6-3EA8-490F-8598-491C19A154A5}" srcOrd="0" destOrd="0" presId="urn:microsoft.com/office/officeart/2005/8/layout/cycle5"/>
    <dgm:cxn modelId="{AA8D0B30-E3A0-4821-80E1-F3E4D663E4E0}" type="presParOf" srcId="{9AEB4BA0-FDD6-4D27-988E-A6607B756CFD}" destId="{69CEA954-30BC-47E2-993C-25E51E21EBD9}" srcOrd="0" destOrd="0" presId="urn:microsoft.com/office/officeart/2005/8/layout/cycle5"/>
    <dgm:cxn modelId="{4C5AF7D6-629D-4FDC-8122-56EF4D9A82D8}" type="presParOf" srcId="{9AEB4BA0-FDD6-4D27-988E-A6607B756CFD}" destId="{30480F3D-353D-462D-983F-91F44B1BDAA5}" srcOrd="1" destOrd="0" presId="urn:microsoft.com/office/officeart/2005/8/layout/cycle5"/>
    <dgm:cxn modelId="{58BA4EBF-46DA-4995-98EE-3EC573E09B42}" type="presParOf" srcId="{9AEB4BA0-FDD6-4D27-988E-A6607B756CFD}" destId="{4AC00580-FA46-40B5-8E82-4BF0A2B1E4AE}" srcOrd="2" destOrd="0" presId="urn:microsoft.com/office/officeart/2005/8/layout/cycle5"/>
    <dgm:cxn modelId="{4C464EB1-B276-4778-BA38-BCA624C0AA06}" type="presParOf" srcId="{9AEB4BA0-FDD6-4D27-988E-A6607B756CFD}" destId="{777C1722-23CB-4BB9-A3DA-C5F8CBAE2918}" srcOrd="3" destOrd="0" presId="urn:microsoft.com/office/officeart/2005/8/layout/cycle5"/>
    <dgm:cxn modelId="{E8BD2958-5F92-483E-ACCA-65B98DAC1233}" type="presParOf" srcId="{9AEB4BA0-FDD6-4D27-988E-A6607B756CFD}" destId="{47F3AAFA-061E-4FF2-86B8-037F3A3AB106}" srcOrd="4" destOrd="0" presId="urn:microsoft.com/office/officeart/2005/8/layout/cycle5"/>
    <dgm:cxn modelId="{A84E784D-365E-452B-AA5B-6669F5282FEA}" type="presParOf" srcId="{9AEB4BA0-FDD6-4D27-988E-A6607B756CFD}" destId="{424BBB00-9478-4DC4-B32B-88DA839D854A}" srcOrd="5" destOrd="0" presId="urn:microsoft.com/office/officeart/2005/8/layout/cycle5"/>
    <dgm:cxn modelId="{31752D09-D640-4565-A67A-673A80D23DCE}" type="presParOf" srcId="{9AEB4BA0-FDD6-4D27-988E-A6607B756CFD}" destId="{899185AD-0B2B-46E0-BD89-E34C599E1F2A}" srcOrd="6" destOrd="0" presId="urn:microsoft.com/office/officeart/2005/8/layout/cycle5"/>
    <dgm:cxn modelId="{73D002AC-2BA5-4EFE-92D1-EC9EF58DAEA8}" type="presParOf" srcId="{9AEB4BA0-FDD6-4D27-988E-A6607B756CFD}" destId="{D175FD0D-69B5-4AA6-B5ED-7DBDE91F8AC7}" srcOrd="7" destOrd="0" presId="urn:microsoft.com/office/officeart/2005/8/layout/cycle5"/>
    <dgm:cxn modelId="{66584D66-1C13-4214-A0DE-224209D6E420}" type="presParOf" srcId="{9AEB4BA0-FDD6-4D27-988E-A6607B756CFD}" destId="{1568E09A-E5A0-4693-8D80-4379735F0610}" srcOrd="8" destOrd="0" presId="urn:microsoft.com/office/officeart/2005/8/layout/cycle5"/>
    <dgm:cxn modelId="{0FE39C29-EC00-420F-89E2-E91900457F8A}" type="presParOf" srcId="{9AEB4BA0-FDD6-4D27-988E-A6607B756CFD}" destId="{EDB04DF8-4D3E-4CC9-9156-60151771013F}" srcOrd="9" destOrd="0" presId="urn:microsoft.com/office/officeart/2005/8/layout/cycle5"/>
    <dgm:cxn modelId="{69053EED-A1D1-40B4-BA10-53EF4EF24B8C}" type="presParOf" srcId="{9AEB4BA0-FDD6-4D27-988E-A6607B756CFD}" destId="{F7F71D74-D0DB-403C-BC33-2F4685E3AF66}" srcOrd="10" destOrd="0" presId="urn:microsoft.com/office/officeart/2005/8/layout/cycle5"/>
    <dgm:cxn modelId="{B310EC07-CC7C-410F-B2B9-23B7964F6C38}" type="presParOf" srcId="{9AEB4BA0-FDD6-4D27-988E-A6607B756CFD}" destId="{37F8104D-F8CD-4635-9372-008E631D2D9F}" srcOrd="11" destOrd="0" presId="urn:microsoft.com/office/officeart/2005/8/layout/cycle5"/>
    <dgm:cxn modelId="{4BFEA269-1075-424A-866C-E3D4234D50B3}" type="presParOf" srcId="{9AEB4BA0-FDD6-4D27-988E-A6607B756CFD}" destId="{12DF711E-E71A-48AF-A2D3-1DAEE77AF813}" srcOrd="12" destOrd="0" presId="urn:microsoft.com/office/officeart/2005/8/layout/cycle5"/>
    <dgm:cxn modelId="{1138470A-DB40-4B15-A6EC-AB91AD8C258B}" type="presParOf" srcId="{9AEB4BA0-FDD6-4D27-988E-A6607B756CFD}" destId="{4760F592-FF15-4AF3-BCE4-71C91BE09852}" srcOrd="13" destOrd="0" presId="urn:microsoft.com/office/officeart/2005/8/layout/cycle5"/>
    <dgm:cxn modelId="{BC9544B9-0871-4D69-B8EC-D611139B93CE}" type="presParOf" srcId="{9AEB4BA0-FDD6-4D27-988E-A6607B756CFD}" destId="{96C0E88F-9CBE-4A30-B727-ADE4010C8E82}" srcOrd="14" destOrd="0" presId="urn:microsoft.com/office/officeart/2005/8/layout/cycle5"/>
    <dgm:cxn modelId="{F7B3721A-8AB3-4EE6-A8E5-E91D0E57F51F}" type="presParOf" srcId="{9AEB4BA0-FDD6-4D27-988E-A6607B756CFD}" destId="{CC42E4C6-3EA8-490F-8598-491C19A154A5}" srcOrd="15" destOrd="0" presId="urn:microsoft.com/office/officeart/2005/8/layout/cycle5"/>
    <dgm:cxn modelId="{D11A3286-CE9F-428D-A9B4-6AE22ABA7832}" type="presParOf" srcId="{9AEB4BA0-FDD6-4D27-988E-A6607B756CFD}" destId="{68681183-8B82-4A1E-BFA6-CABD29A92431}" srcOrd="16" destOrd="0" presId="urn:microsoft.com/office/officeart/2005/8/layout/cycle5"/>
    <dgm:cxn modelId="{20865FC4-146B-4E18-A50F-B63374EC1069}" type="presParOf" srcId="{9AEB4BA0-FDD6-4D27-988E-A6607B756CFD}" destId="{FA7E8A38-205E-4871-9AE7-DEC1591BC98B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730023" cy="5082289"/>
        <a:chOff x="0" y="0"/>
        <a:chExt cx="10730023" cy="5082289"/>
      </a:xfrm>
    </dsp:grpSpPr>
    <dsp:sp modelId="{69CEA954-30BC-47E2-993C-25E51E21EBD9}">
      <dsp:nvSpPr>
        <dsp:cNvPr id="3" name="Rounded Rectangle 2"/>
        <dsp:cNvSpPr/>
      </dsp:nvSpPr>
      <dsp:spPr bwMode="white">
        <a:xfrm>
          <a:off x="4679985" y="0"/>
          <a:ext cx="1370053" cy="89053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Business Understanding </a:t>
          </a:r>
        </a:p>
      </dsp:txBody>
      <dsp:txXfrm>
        <a:off x="4679985" y="0"/>
        <a:ext cx="1370053" cy="890535"/>
      </dsp:txXfrm>
    </dsp:sp>
    <dsp:sp modelId="{4AC00580-FA46-40B5-8E82-4BF0A2B1E4AE}">
      <dsp:nvSpPr>
        <dsp:cNvPr id="4" name="Arc 3"/>
        <dsp:cNvSpPr/>
      </dsp:nvSpPr>
      <dsp:spPr bwMode="white">
        <a:xfrm>
          <a:off x="3269134" y="445267"/>
          <a:ext cx="4191754" cy="4191754"/>
        </a:xfrm>
        <a:prstGeom prst="arc">
          <a:avLst>
            <a:gd name="adj1" fmla="val 17650499"/>
            <a:gd name="adj2" fmla="val 18568070"/>
          </a:avLst>
        </a:prstGeom>
        <a:ln>
          <a:tailEnd type="arrow" w="lg" len="med"/>
        </a:ln>
      </dsp:spPr>
      <dsp:style>
        <a:lnRef idx="1">
          <a:schemeClr val="accent4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269134" y="445267"/>
        <a:ext cx="4191754" cy="4191754"/>
      </dsp:txXfrm>
    </dsp:sp>
    <dsp:sp modelId="{777C1722-23CB-4BB9-A3DA-C5F8CBAE2918}">
      <dsp:nvSpPr>
        <dsp:cNvPr id="5" name="Rounded Rectangle 4"/>
        <dsp:cNvSpPr/>
      </dsp:nvSpPr>
      <dsp:spPr bwMode="white">
        <a:xfrm>
          <a:off x="6495068" y="1047939"/>
          <a:ext cx="1370053" cy="89053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2076000"/>
            <a:satOff val="-9568"/>
            <a:lumOff val="31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Data Collection</a:t>
          </a:r>
        </a:p>
      </dsp:txBody>
      <dsp:txXfrm>
        <a:off x="6495068" y="1047939"/>
        <a:ext cx="1370053" cy="890535"/>
      </dsp:txXfrm>
    </dsp:sp>
    <dsp:sp modelId="{424BBB00-9478-4DC4-B32B-88DA839D854A}">
      <dsp:nvSpPr>
        <dsp:cNvPr id="6" name="Arc 5"/>
        <dsp:cNvSpPr/>
      </dsp:nvSpPr>
      <dsp:spPr bwMode="white">
        <a:xfrm>
          <a:off x="3269134" y="445267"/>
          <a:ext cx="4191754" cy="4191754"/>
        </a:xfrm>
        <a:prstGeom prst="arc">
          <a:avLst>
            <a:gd name="adj1" fmla="val 20998390"/>
            <a:gd name="adj2" fmla="val 601609"/>
          </a:avLst>
        </a:prstGeom>
        <a:ln>
          <a:tailEnd type="arrow" w="lg" len="med"/>
        </a:ln>
      </dsp:spPr>
      <dsp:style>
        <a:lnRef idx="1">
          <a:schemeClr val="accent4">
            <a:hueOff val="2076000"/>
            <a:satOff val="-9568"/>
            <a:lumOff val="314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269134" y="445267"/>
        <a:ext cx="4191754" cy="4191754"/>
      </dsp:txXfrm>
    </dsp:sp>
    <dsp:sp modelId="{899185AD-0B2B-46E0-BD89-E34C599E1F2A}">
      <dsp:nvSpPr>
        <dsp:cNvPr id="7" name="Rounded Rectangle 6"/>
        <dsp:cNvSpPr/>
      </dsp:nvSpPr>
      <dsp:spPr bwMode="white">
        <a:xfrm>
          <a:off x="6495068" y="3143816"/>
          <a:ext cx="1370053" cy="89053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4152000"/>
            <a:satOff val="-19136"/>
            <a:lumOff val="62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Data Preparation</a:t>
          </a:r>
        </a:p>
      </dsp:txBody>
      <dsp:txXfrm>
        <a:off x="6495068" y="3143816"/>
        <a:ext cx="1370053" cy="890535"/>
      </dsp:txXfrm>
    </dsp:sp>
    <dsp:sp modelId="{1568E09A-E5A0-4693-8D80-4379735F0610}">
      <dsp:nvSpPr>
        <dsp:cNvPr id="8" name="Arc 7"/>
        <dsp:cNvSpPr/>
      </dsp:nvSpPr>
      <dsp:spPr bwMode="white">
        <a:xfrm>
          <a:off x="3269134" y="445267"/>
          <a:ext cx="4191754" cy="4191754"/>
        </a:xfrm>
        <a:prstGeom prst="arc">
          <a:avLst>
            <a:gd name="adj1" fmla="val 3031929"/>
            <a:gd name="adj2" fmla="val 3949500"/>
          </a:avLst>
        </a:prstGeom>
        <a:ln>
          <a:tailEnd type="arrow" w="lg" len="med"/>
        </a:ln>
      </dsp:spPr>
      <dsp:style>
        <a:lnRef idx="1">
          <a:schemeClr val="accent4">
            <a:hueOff val="4152000"/>
            <a:satOff val="-19136"/>
            <a:lumOff val="627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269134" y="445267"/>
        <a:ext cx="4191754" cy="4191754"/>
      </dsp:txXfrm>
    </dsp:sp>
    <dsp:sp modelId="{EDB04DF8-4D3E-4CC9-9156-60151771013F}">
      <dsp:nvSpPr>
        <dsp:cNvPr id="9" name="Rounded Rectangle 8"/>
        <dsp:cNvSpPr/>
      </dsp:nvSpPr>
      <dsp:spPr bwMode="white">
        <a:xfrm>
          <a:off x="4679985" y="4191754"/>
          <a:ext cx="1370053" cy="89053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6228000"/>
            <a:satOff val="-28705"/>
            <a:lumOff val="94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Exploratory Data Analysis</a:t>
          </a:r>
        </a:p>
      </dsp:txBody>
      <dsp:txXfrm>
        <a:off x="4679985" y="4191754"/>
        <a:ext cx="1370053" cy="890535"/>
      </dsp:txXfrm>
    </dsp:sp>
    <dsp:sp modelId="{37F8104D-F8CD-4635-9372-008E631D2D9F}">
      <dsp:nvSpPr>
        <dsp:cNvPr id="10" name="Arc 9"/>
        <dsp:cNvSpPr/>
      </dsp:nvSpPr>
      <dsp:spPr bwMode="white">
        <a:xfrm>
          <a:off x="3269134" y="445267"/>
          <a:ext cx="4191754" cy="4191754"/>
        </a:xfrm>
        <a:prstGeom prst="arc">
          <a:avLst>
            <a:gd name="adj1" fmla="val 6850499"/>
            <a:gd name="adj2" fmla="val 7768070"/>
          </a:avLst>
        </a:prstGeom>
        <a:ln>
          <a:tailEnd type="arrow" w="lg" len="med"/>
        </a:ln>
      </dsp:spPr>
      <dsp:style>
        <a:lnRef idx="1">
          <a:schemeClr val="accent4">
            <a:hueOff val="6228000"/>
            <a:satOff val="-28705"/>
            <a:lumOff val="941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269134" y="445267"/>
        <a:ext cx="4191754" cy="4191754"/>
      </dsp:txXfrm>
    </dsp:sp>
    <dsp:sp modelId="{12DF711E-E71A-48AF-A2D3-1DAEE77AF813}">
      <dsp:nvSpPr>
        <dsp:cNvPr id="11" name="Rounded Rectangle 10"/>
        <dsp:cNvSpPr/>
      </dsp:nvSpPr>
      <dsp:spPr bwMode="white">
        <a:xfrm>
          <a:off x="2864902" y="3143816"/>
          <a:ext cx="1370053" cy="89053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8304000"/>
            <a:satOff val="-38274"/>
            <a:lumOff val="125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Model Evaluation</a:t>
          </a:r>
        </a:p>
      </dsp:txBody>
      <dsp:txXfrm>
        <a:off x="2864902" y="3143816"/>
        <a:ext cx="1370053" cy="890535"/>
      </dsp:txXfrm>
    </dsp:sp>
    <dsp:sp modelId="{96C0E88F-9CBE-4A30-B727-ADE4010C8E82}">
      <dsp:nvSpPr>
        <dsp:cNvPr id="12" name="Arc 11"/>
        <dsp:cNvSpPr/>
      </dsp:nvSpPr>
      <dsp:spPr bwMode="white">
        <a:xfrm>
          <a:off x="3269134" y="445267"/>
          <a:ext cx="4191754" cy="4191754"/>
        </a:xfrm>
        <a:prstGeom prst="arc">
          <a:avLst>
            <a:gd name="adj1" fmla="val 10198390"/>
            <a:gd name="adj2" fmla="val 11401609"/>
          </a:avLst>
        </a:prstGeom>
        <a:ln>
          <a:tailEnd type="arrow" w="lg" len="med"/>
        </a:ln>
      </dsp:spPr>
      <dsp:style>
        <a:lnRef idx="1">
          <a:schemeClr val="accent4">
            <a:hueOff val="8304000"/>
            <a:satOff val="-38274"/>
            <a:lumOff val="1255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269134" y="445267"/>
        <a:ext cx="4191754" cy="4191754"/>
      </dsp:txXfrm>
    </dsp:sp>
    <dsp:sp modelId="{CC42E4C6-3EA8-490F-8598-491C19A154A5}">
      <dsp:nvSpPr>
        <dsp:cNvPr id="13" name="Rounded Rectangle 12"/>
        <dsp:cNvSpPr/>
      </dsp:nvSpPr>
      <dsp:spPr bwMode="white">
        <a:xfrm>
          <a:off x="2864902" y="1047939"/>
          <a:ext cx="1370053" cy="890535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10380000"/>
            <a:satOff val="-47842"/>
            <a:lumOff val="156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Model Deployment</a:t>
          </a:r>
        </a:p>
      </dsp:txBody>
      <dsp:txXfrm>
        <a:off x="2864902" y="1047939"/>
        <a:ext cx="1370053" cy="890535"/>
      </dsp:txXfrm>
    </dsp:sp>
    <dsp:sp modelId="{FA7E8A38-205E-4871-9AE7-DEC1591BC98B}">
      <dsp:nvSpPr>
        <dsp:cNvPr id="14" name="Arc 13"/>
        <dsp:cNvSpPr/>
      </dsp:nvSpPr>
      <dsp:spPr bwMode="white">
        <a:xfrm>
          <a:off x="3269134" y="445267"/>
          <a:ext cx="4191754" cy="4191754"/>
        </a:xfrm>
        <a:prstGeom prst="arc">
          <a:avLst>
            <a:gd name="adj1" fmla="val 13831929"/>
            <a:gd name="adj2" fmla="val 14749500"/>
          </a:avLst>
        </a:prstGeom>
        <a:ln>
          <a:tailEnd type="arrow" w="lg" len="med"/>
        </a:ln>
      </dsp:spPr>
      <dsp:style>
        <a:lnRef idx="1">
          <a:schemeClr val="accent4">
            <a:hueOff val="10380000"/>
            <a:satOff val="-47842"/>
            <a:lumOff val="156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269134" y="445267"/>
        <a:ext cx="4191754" cy="419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20035" y="161290"/>
            <a:ext cx="9144000" cy="904240"/>
          </a:xfrm>
        </p:spPr>
        <p:txBody>
          <a:bodyPr/>
          <a:p>
            <a:pPr algn="ctr"/>
            <a:r>
              <a:rPr lang="en-US" sz="4400" u="sng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70C0"/>
                </a:solidFill>
                <a:highlight>
                  <a:srgbClr val="FFFF00"/>
                </a:highlight>
                <a:latin typeface="Bahnschrift" panose="020B0502040204020203" charset="0"/>
                <a:cs typeface="Bahnschrift" panose="020B0502040204020203" charset="0"/>
              </a:rPr>
              <a:t>P-205 Bankruptcy Prevention</a:t>
            </a:r>
            <a:endParaRPr lang="en-US" sz="4400" u="sng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0070C0"/>
              </a:solidFill>
              <a:highlight>
                <a:srgbClr val="FFFF00"/>
              </a:highlight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4420" y="1141095"/>
            <a:ext cx="5597525" cy="1655445"/>
          </a:xfrm>
        </p:spPr>
        <p:txBody>
          <a:bodyPr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lang="en-US" b="1">
                <a:highlight>
                  <a:srgbClr val="C0C0C0"/>
                </a:highlight>
                <a:latin typeface="Calibri" panose="020F0502020204030204" charset="0"/>
                <a:cs typeface="Calibri" panose="020F0502020204030204" charset="0"/>
                <a:sym typeface="+mn-ea"/>
              </a:rPr>
              <a:t>Mentor:</a:t>
            </a:r>
            <a:endParaRPr kumimoji="0" lang="en-US" b="1" kern="1200" cap="none" spc="0" normalizeH="0" baseline="0" noProof="1"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Mr. Rajashekar Madishetty</a:t>
            </a:r>
            <a:endParaRPr kumimoji="0" lang="en-US" b="1" kern="1200" cap="none" spc="0" normalizeH="0" baseline="0" noProof="1"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lang="en-US" b="1">
                <a:latin typeface="Calibri" panose="020F0502020204030204" charset="0"/>
                <a:cs typeface="Calibri" panose="020F0502020204030204" charset="0"/>
                <a:sym typeface="+mn-ea"/>
              </a:rPr>
              <a:t>Ms. Pallavi Bapuram</a:t>
            </a:r>
            <a:endParaRPr kumimoji="0" lang="en-US" b="1" kern="1200" cap="none" spc="0" normalizeH="0" baseline="0" noProof="1"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endParaRPr lang="en-US" b="1"/>
          </a:p>
        </p:txBody>
      </p:sp>
      <p:sp>
        <p:nvSpPr>
          <p:cNvPr id="2" name="Text Box 1"/>
          <p:cNvSpPr txBox="1"/>
          <p:nvPr/>
        </p:nvSpPr>
        <p:spPr>
          <a:xfrm>
            <a:off x="248285" y="4574540"/>
            <a:ext cx="3151505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sz="2000" b="1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Tea</a:t>
            </a:r>
            <a:r>
              <a:rPr lang="en-US" sz="2000" b="1">
                <a:latin typeface="Calibri" panose="020F0502020204030204" charset="0"/>
                <a:cs typeface="Calibri" panose="020F0502020204030204" charset="0"/>
                <a:sym typeface="+mn-ea"/>
              </a:rPr>
              <a:t>m: </a:t>
            </a:r>
            <a:endParaRPr kumimoji="0" lang="en-US" sz="2000" b="1" kern="1200" cap="none" spc="0" normalizeH="0" baseline="0" noProof="1">
              <a:latin typeface="Calibri" panose="020F0502020204030204" charset="0"/>
              <a:ea typeface="+mn-ea"/>
              <a:cs typeface="Calibri" panose="020F0502020204030204" charset="0"/>
              <a:sym typeface="+mn-ea"/>
            </a:endParaRPr>
          </a:p>
          <a:p>
            <a:pPr algn="l"/>
            <a:r>
              <a:rPr lang="en-US" sz="2000"/>
              <a:t>Ms. Prajakta Ramesh Patil</a:t>
            </a:r>
            <a:endParaRPr lang="en-US" sz="2000"/>
          </a:p>
          <a:p>
            <a:pPr algn="l"/>
            <a:r>
              <a:rPr lang="en-US" sz="2000"/>
              <a:t>Ms. Sana Shaikh</a:t>
            </a:r>
            <a:endParaRPr lang="en-US" sz="2000"/>
          </a:p>
          <a:p>
            <a:pPr algn="l"/>
            <a:r>
              <a:rPr lang="en-US" sz="2000"/>
              <a:t>Ms.Rohini Govind Arkhade</a:t>
            </a:r>
            <a:endParaRPr lang="en-US" sz="2000"/>
          </a:p>
          <a:p>
            <a:pPr algn="l"/>
            <a:r>
              <a:rPr lang="en-US" sz="2000"/>
              <a:t>Ms.Shital Sitaram Dhindale</a:t>
            </a:r>
            <a:endParaRPr lang="en-US" sz="2000"/>
          </a:p>
          <a:p>
            <a:pPr algn="l"/>
            <a:r>
              <a:rPr lang="en-US" sz="2000"/>
              <a:t>Ms.Sakshi Avadhoot Barve</a:t>
            </a:r>
            <a:endParaRPr lang="en-US" sz="2000"/>
          </a:p>
          <a:p>
            <a:pPr algn="l"/>
            <a:r>
              <a:rPr lang="en-US" sz="2000"/>
              <a:t>Ms. Sanyukta Prakash Borkar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162"/>
            <a:ext cx="10515600" cy="1530985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20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3100" b="1" dirty="0">
                <a:latin typeface="Agency FB" panose="020B0503020202020204" pitchFamily="34" charset="0"/>
                <a:cs typeface="Bahnschrift" panose="020B0502040204020203" charset="0"/>
              </a:rPr>
              <a:t>To create a contingency table (also known as a cross-tabulation table) that shows the frequency distribution of the two </a:t>
            </a:r>
            <a:r>
              <a:rPr lang="en-US" sz="3100" b="1" dirty="0" err="1">
                <a:latin typeface="Agency FB" panose="020B0503020202020204" pitchFamily="34" charset="0"/>
                <a:cs typeface="Bahnschrift" panose="020B0502040204020203" charset="0"/>
              </a:rPr>
              <a:t>variablesand</a:t>
            </a:r>
            <a:r>
              <a:rPr lang="en-US" sz="3100" b="1" dirty="0">
                <a:latin typeface="Agency FB" panose="020B0503020202020204" pitchFamily="34" charset="0"/>
                <a:cs typeface="Bahnschrift" panose="020B0502040204020203" charset="0"/>
              </a:rPr>
              <a:t> The resulting table shows the number of instances of each combination of values between the each feature to class.</a:t>
            </a:r>
            <a:endParaRPr lang="en-US" sz="31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cross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8510" y="2133263"/>
            <a:ext cx="10575290" cy="47250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Agency FB" panose="020B0503020202020204" pitchFamily="34" charset="0"/>
                <a:cs typeface="Bahnschrift" panose="020B0502040204020203" charset="0"/>
              </a:rPr>
              <a:t>To visualize the relationship between two categorical variables in a </a:t>
            </a:r>
            <a:r>
              <a:rPr lang="en-US" sz="2800" b="1" dirty="0" err="1">
                <a:latin typeface="Agency FB" panose="020B0503020202020204" pitchFamily="34" charset="0"/>
                <a:cs typeface="Bahnschrift" panose="020B0502040204020203" charset="0"/>
              </a:rPr>
              <a:t>DataFrame</a:t>
            </a:r>
            <a:r>
              <a:rPr lang="en-US" sz="2800" b="1" dirty="0">
                <a:latin typeface="Agency FB" panose="020B0503020202020204" pitchFamily="34" charset="0"/>
                <a:cs typeface="Bahnschrift" panose="020B0502040204020203" charset="0"/>
              </a:rPr>
              <a:t> and to identify any patterns or trends in the data and to compare the distribution of one variable across different categories of another variable</a:t>
            </a:r>
            <a:r>
              <a:rPr lang="en-US" sz="2220" b="1" dirty="0">
                <a:latin typeface="Bahnschrift" panose="020B0502040204020203" charset="0"/>
                <a:cs typeface="Bahnschrift" panose="020B0502040204020203" charset="0"/>
              </a:rPr>
              <a:t>.</a:t>
            </a:r>
            <a:endParaRPr lang="en-US" sz="2220" b="1" dirty="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Content Placeholder 3" descr="cross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1825625"/>
            <a:ext cx="10512425" cy="47732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835" y="365125"/>
            <a:ext cx="10515600" cy="1325880"/>
          </a:xfrm>
        </p:spPr>
        <p:txBody>
          <a:bodyPr/>
          <a:lstStyle/>
          <a:p>
            <a:pPr algn="ctr"/>
            <a:r>
              <a:rPr lang="en-US" sz="3200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Finding outliers using box plot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boxplo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33905"/>
            <a:ext cx="105156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0"/>
            <a:ext cx="5086350" cy="515231"/>
          </a:xfrm>
        </p:spPr>
        <p:txBody>
          <a:bodyPr>
            <a:normAutofit/>
          </a:bodyPr>
          <a:lstStyle/>
          <a:p>
            <a:r>
              <a:rPr lang="en-US" sz="2000" b="1" i="1" dirty="0">
                <a:latin typeface="Agency FB" panose="020B0503020202020204" pitchFamily="34" charset="0"/>
                <a:cs typeface="Bahnschrift" panose="020B0502040204020203" charset="0"/>
              </a:rPr>
              <a:t>creating automatic EDA using </a:t>
            </a:r>
            <a:r>
              <a:rPr lang="en-US" sz="2000" b="1" i="1" dirty="0" err="1">
                <a:latin typeface="Agency FB" panose="020B0503020202020204" pitchFamily="34" charset="0"/>
                <a:cs typeface="Bahnschrift" panose="020B0502040204020203" charset="0"/>
              </a:rPr>
              <a:t>dataprep</a:t>
            </a:r>
            <a:endParaRPr lang="en-US" sz="2000" b="1" i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EDA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1285" y="515231"/>
            <a:ext cx="6628765" cy="2903855"/>
          </a:xfrm>
          <a:prstGeom prst="rect">
            <a:avLst/>
          </a:prstGeom>
        </p:spPr>
      </p:pic>
      <p:pic>
        <p:nvPicPr>
          <p:cNvPr id="5" name="Content Placeholder 4" descr="EDA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6250" y="62865"/>
            <a:ext cx="4095750" cy="3337560"/>
          </a:xfrm>
          <a:prstGeom prst="rect">
            <a:avLst/>
          </a:prstGeom>
        </p:spPr>
      </p:pic>
      <p:pic>
        <p:nvPicPr>
          <p:cNvPr id="7" name="Picture 6" descr="ED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0425"/>
            <a:ext cx="3792220" cy="3457575"/>
          </a:xfrm>
          <a:prstGeom prst="rect">
            <a:avLst/>
          </a:prstGeom>
        </p:spPr>
      </p:pic>
      <p:pic>
        <p:nvPicPr>
          <p:cNvPr id="8" name="Picture 7" descr="ED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5" y="3401060"/>
            <a:ext cx="4024630" cy="3456940"/>
          </a:xfrm>
          <a:prstGeom prst="rect">
            <a:avLst/>
          </a:prstGeom>
        </p:spPr>
      </p:pic>
      <p:pic>
        <p:nvPicPr>
          <p:cNvPr id="9" name="Picture 8" descr="EDA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220" y="3399790"/>
            <a:ext cx="4227830" cy="34575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572000" y="204470"/>
            <a:ext cx="3476625" cy="438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66750" y="671195"/>
            <a:ext cx="4419600" cy="287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3400" y="690245"/>
            <a:ext cx="1524000" cy="270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62750" y="709295"/>
            <a:ext cx="1733550" cy="268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05" y="270589"/>
            <a:ext cx="10515600" cy="902892"/>
          </a:xfrm>
        </p:spPr>
        <p:txBody>
          <a:bodyPr/>
          <a:lstStyle/>
          <a:p>
            <a:pPr algn="ctr"/>
            <a:r>
              <a:rPr lang="en-US" sz="3200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Correlation - EDA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76730" y="1296035"/>
            <a:ext cx="8639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  </a:t>
            </a:r>
            <a:r>
              <a:rPr lang="en-US" sz="2400" b="1" dirty="0">
                <a:latin typeface="Agency FB" panose="020B0503020202020204" pitchFamily="34" charset="0"/>
                <a:cs typeface="Bahnschrift" panose="020B0502040204020203" charset="0"/>
              </a:rPr>
              <a:t>The </a:t>
            </a:r>
            <a:r>
              <a:rPr lang="en-US" sz="2400" b="1" dirty="0" err="1">
                <a:latin typeface="Agency FB" panose="020B0503020202020204" pitchFamily="34" charset="0"/>
                <a:cs typeface="Bahnschrift" panose="020B0502040204020203" charset="0"/>
              </a:rPr>
              <a:t>correaltion</a:t>
            </a:r>
            <a:r>
              <a:rPr lang="en-US" sz="2400" b="1" dirty="0">
                <a:latin typeface="Agency FB" panose="020B0503020202020204" pitchFamily="34" charset="0"/>
                <a:cs typeface="Bahnschrift" panose="020B0502040204020203" charset="0"/>
              </a:rPr>
              <a:t> among the variables, we can make use of the correlation function. This will give you a fair idea of the correlation strength between different variables.</a:t>
            </a:r>
            <a:endParaRPr lang="en-US" sz="24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4914" y="-108584"/>
            <a:ext cx="9470572" cy="1404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" y="2496363"/>
            <a:ext cx="12184175" cy="42216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565" y="144145"/>
            <a:ext cx="10515600" cy="87289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b="1" i="1" dirty="0">
                <a:latin typeface="Agency FB" panose="020B0503020202020204" pitchFamily="34" charset="0"/>
                <a:cs typeface="Bahnschrift" panose="020B0502040204020203" charset="0"/>
              </a:rPr>
              <a:t>Correlation plot</a:t>
            </a:r>
            <a:endParaRPr lang="en-US" b="1" i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corr plo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3670" y="1164590"/>
            <a:ext cx="907415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6215" y="5781675"/>
            <a:ext cx="11995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charset="0"/>
                <a:cs typeface="Bahnschrift" panose="020B0502040204020203" charset="0"/>
              </a:rPr>
              <a:t>This is the correlation matrix with the range from +1 to -1 where +1 is highly  positively correlated and -1 will be highly negatively correlated.</a:t>
            </a:r>
            <a:endParaRPr lang="en-US" sz="2400" b="1" dirty="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539" y="0"/>
            <a:ext cx="10915261" cy="7626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Agency FB" panose="020B0503020202020204" pitchFamily="34" charset="0"/>
                <a:cs typeface="Bahnschrift" panose="020B0502040204020203" charset="0"/>
              </a:rPr>
              <a:t>Pairplot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pairplo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265" y="762635"/>
            <a:ext cx="12103100" cy="6027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989837" cy="103569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PPS Score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343"/>
            <a:ext cx="12192000" cy="58223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433180" cy="765109"/>
          </a:xfrm>
        </p:spPr>
        <p:txBody>
          <a:bodyPr/>
          <a:lstStyle/>
          <a:p>
            <a:pPr algn="ctr"/>
            <a:r>
              <a:rPr lang="en-US" sz="2800" b="1" i="1" dirty="0">
                <a:latin typeface="Bahnschrift" panose="020B0502040204020203" charset="0"/>
                <a:cs typeface="Bahnschrift" panose="020B0502040204020203" charset="0"/>
              </a:rPr>
              <a:t>SWEETVIZ  REPORT</a:t>
            </a:r>
            <a:endParaRPr lang="en-US" sz="2800" b="1" i="1" dirty="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8" y="681136"/>
            <a:ext cx="11940072" cy="625150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30"/>
            <a:ext cx="6943531" cy="979714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Agency FB" panose="020B0503020202020204" pitchFamily="34" charset="0"/>
              </a:rPr>
              <a:t>Competitiveness &amp; </a:t>
            </a:r>
            <a:r>
              <a:rPr lang="en-US" sz="3200" b="1" i="1" u="sng" dirty="0" err="1">
                <a:latin typeface="Agency FB" panose="020B0503020202020204" pitchFamily="34" charset="0"/>
              </a:rPr>
              <a:t>Operating_risk</a:t>
            </a:r>
            <a:endParaRPr lang="en-US" sz="3200" b="1" i="1" u="sng" dirty="0">
              <a:latin typeface="Agency FB" panose="020B05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4" y="1390261"/>
            <a:ext cx="11977396" cy="30977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547" y="4767941"/>
            <a:ext cx="11429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Sweetviz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gency FB" panose="020B0503020202020204" pitchFamily="34" charset="0"/>
              </a:rPr>
              <a:t> is an open-source Python library that generates beautiful , high-density visualizations to kickstart EDA (Exploratory data analysis) with just two lines of code. Output is  a fully self – contained HTML application.</a:t>
            </a:r>
            <a:endParaRPr lang="en-IN" sz="2800" b="1" dirty="0">
              <a:solidFill>
                <a:schemeClr val="tx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4833827" cy="1332852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i="1" dirty="0">
                <a:latin typeface="Agency FB" panose="020B0503020202020204" pitchFamily="34" charset="0"/>
                <a:ea typeface="SimSun" panose="02010600030101010101" pitchFamily="2" charset="-122"/>
                <a:sym typeface="+mn-ea"/>
              </a:rPr>
              <a:t>CONTENTS</a:t>
            </a:r>
            <a:br>
              <a:rPr lang="en-US" altLang="zh-CN" sz="4000" b="1" dirty="0">
                <a:latin typeface="Bahnschrift" panose="020B0502040204020203" charset="0"/>
                <a:ea typeface="SimSun" panose="02010600030101010101" pitchFamily="2" charset="-122"/>
              </a:rPr>
            </a:b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993140" y="1454150"/>
            <a:ext cx="46788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Business Objective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Project Architecture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Data Collection &amp; Details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Exploratory Data Analysis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Visualizations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Modeling 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Evaluation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Deployment</a:t>
            </a: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buNone/>
            </a:pPr>
            <a:endParaRPr lang="en-US" dirty="0">
              <a:latin typeface="Bahnschrift" panose="020B0502040204020203" charset="0"/>
              <a:cs typeface="Bahnschrift" panose="020B0502040204020203" charset="0"/>
            </a:endParaRPr>
          </a:p>
          <a:p>
            <a:endParaRPr lang="en-IN" dirty="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1026" name="Picture 2" descr="Bankruptcy prevention concept icon Stock Vector Image &amp; Art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70" y="-635"/>
            <a:ext cx="6520180" cy="68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4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Model Building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203649"/>
            <a:ext cx="10703767" cy="4973314"/>
          </a:xfrm>
        </p:spPr>
        <p:txBody>
          <a:bodyPr>
            <a:normAutofit lnSpcReduction="10000"/>
          </a:bodyPr>
          <a:lstStyle/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Decision Tree Classifier,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Random Forest Classifier, 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SVC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Logistic Regression, 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r>
              <a:rPr lang="en-I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Kneighbours</a:t>
            </a:r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 Classifier,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Bagging Classifier,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  <a:p>
            <a:r>
              <a:rPr lang="en-IN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Gradient Boosting Classifier,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r>
              <a:rPr lang="en-IN" sz="4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ExtraTreesClassifier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endParaRPr lang="en-IN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85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Accuracy of Whole Models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430" y="1364137"/>
            <a:ext cx="7257794" cy="52680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Comparison Between Models Accuracy Using Plotting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525"/>
            <a:ext cx="12192000" cy="53277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9754" y="345234"/>
            <a:ext cx="10514045" cy="8584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56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latin typeface="Agency FB" panose="020B0503020202020204" pitchFamily="34" charset="0"/>
                <a:ea typeface="SimSun" panose="02010600030101010101" pitchFamily="2" charset="-122"/>
                <a:sym typeface="+mn-ea"/>
              </a:rPr>
              <a:t>BUSINESS OBJECTIVE</a:t>
            </a:r>
            <a:br>
              <a:rPr lang="en-US" altLang="zh-CN" sz="3200" b="1" dirty="0">
                <a:latin typeface="Bahnschrift" panose="020B0502040204020203" charset="0"/>
                <a:ea typeface="SimSun" panose="02010600030101010101" pitchFamily="2" charset="-122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261"/>
            <a:ext cx="10515600" cy="5102614"/>
          </a:xfrm>
        </p:spPr>
        <p:txBody>
          <a:bodyPr>
            <a:normAutofit fontScale="7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 This is a classification project, since the variable to predict is binary (bankruptcy or                  non-bankruptcy). The goal here is to model the probability that a business goes     </a:t>
            </a:r>
            <a:r>
              <a:rPr lang="en-US" sz="3000" dirty="0" err="1"/>
              <a:t>bankruptfrom</a:t>
            </a:r>
            <a:r>
              <a:rPr lang="en-US" sz="3000" dirty="0"/>
              <a:t> different features.</a:t>
            </a:r>
            <a:endParaRPr lang="en-US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 The data file contains 7 features about 250 companies</a:t>
            </a:r>
            <a:endParaRPr lang="en-US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/>
              <a:t> The data set includes the following variables: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1. </a:t>
            </a:r>
            <a:r>
              <a:rPr lang="en-US" sz="3000" dirty="0" err="1"/>
              <a:t>industrial_risk</a:t>
            </a:r>
            <a:r>
              <a:rPr lang="en-US" sz="3000" dirty="0"/>
              <a:t>: 0=low risk, 0.5=medium risk, 1=high risk.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2. </a:t>
            </a:r>
            <a:r>
              <a:rPr lang="en-US" sz="3000" dirty="0" err="1"/>
              <a:t>management_risk</a:t>
            </a:r>
            <a:r>
              <a:rPr lang="en-US" sz="3000" dirty="0"/>
              <a:t>: 0=low risk, 0.5=medium risk, 1=high risk.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3. financial flexibility: 0=low flexibility, 0.5=medium flexibility, 1=high flexibility.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4. credibility: 0=low credibility, 0.5=medium credibility, 1=high credibility.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5. competitiveness: 0=low competitiveness, 0.5=medium competitiveness,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    1=high competitiveness.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6. </a:t>
            </a:r>
            <a:r>
              <a:rPr lang="en-US" sz="3000" dirty="0" err="1"/>
              <a:t>operating_risk</a:t>
            </a:r>
            <a:r>
              <a:rPr lang="en-US" sz="3000" dirty="0"/>
              <a:t>: 0=low risk, 0.5=medium risk, 1=high risk.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      7. class: bankruptcy, non-bankruptcy (target variable).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Agency FB" panose="020B0503020202020204" pitchFamily="34" charset="0"/>
                <a:cs typeface="Bahnschrift" panose="020B0502040204020203" charset="0"/>
                <a:sym typeface="Arial" panose="020B0604020202020204"/>
              </a:rPr>
              <a:t>Project Architecture / Project Flow</a:t>
            </a:r>
            <a:br>
              <a:rPr lang="en-IN" sz="4000" dirty="0">
                <a:latin typeface="Agency FB" panose="020B0503020202020204" pitchFamily="34" charset="0"/>
                <a:cs typeface="Bahnschrift" panose="020B0502040204020203" charset="0"/>
              </a:rPr>
            </a:br>
            <a:endParaRPr lang="en-US" sz="4000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graphicFrame>
        <p:nvGraphicFramePr>
          <p:cNvPr id="4" name="Diagram 3"/>
          <p:cNvGraphicFramePr>
            <a:graphicFrameLocks noGrp="1"/>
          </p:cNvGraphicFramePr>
          <p:nvPr/>
        </p:nvGraphicFramePr>
        <p:xfrm>
          <a:off x="549909" y="1384551"/>
          <a:ext cx="10730023" cy="5082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CEA954-30BC-47E2-993C-25E51E21E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9CEA954-30BC-47E2-993C-25E51E21EB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C00580-FA46-40B5-8E82-4BF0A2B1E4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AC00580-FA46-40B5-8E82-4BF0A2B1E4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7C1722-23CB-4BB9-A3DA-C5F8CBAE2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77C1722-23CB-4BB9-A3DA-C5F8CBAE29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4BBB00-9478-4DC4-B32B-88DA839D8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424BBB00-9478-4DC4-B32B-88DA839D85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185AD-0B2B-46E0-BD89-E34C599E1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99185AD-0B2B-46E0-BD89-E34C599E1F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68E09A-E5A0-4693-8D80-4379735F0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1568E09A-E5A0-4693-8D80-4379735F0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04DF8-4D3E-4CC9-9156-601517710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EDB04DF8-4D3E-4CC9-9156-601517710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F8104D-F8CD-4635-9372-008E631D2D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37F8104D-F8CD-4635-9372-008E631D2D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DF711E-E71A-48AF-A2D3-1DAEE77AF8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12DF711E-E71A-48AF-A2D3-1DAEE77AF8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C0E88F-9CBE-4A30-B727-ADE4010C8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96C0E88F-9CBE-4A30-B727-ADE4010C8E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42E4C6-3EA8-490F-8598-491C19A154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CC42E4C6-3EA8-490F-8598-491C19A154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7E8A38-205E-4871-9AE7-DEC1591BC9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FA7E8A38-205E-4871-9AE7-DEC1591BC9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4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Data Collection &amp; Details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dat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210" y="1751330"/>
            <a:ext cx="6736080" cy="3962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15534" y="2108719"/>
            <a:ext cx="356743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 err="1"/>
              <a:t>industril</a:t>
            </a:r>
            <a:r>
              <a:rPr lang="en-US" sz="2400" b="1" dirty="0"/>
              <a:t> risk</a:t>
            </a:r>
            <a:endParaRPr lang="en-US"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 err="1"/>
              <a:t>managemnt</a:t>
            </a:r>
            <a:r>
              <a:rPr lang="en-US" sz="2400" b="1" dirty="0"/>
              <a:t> risk </a:t>
            </a:r>
            <a:endParaRPr lang="en-US"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/>
              <a:t>financial flexibility</a:t>
            </a:r>
            <a:endParaRPr lang="en-US"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/>
              <a:t>credibility</a:t>
            </a:r>
            <a:endParaRPr lang="en-US"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/>
              <a:t>competitiveness</a:t>
            </a:r>
            <a:endParaRPr lang="en-US"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/>
              <a:t>operating risk</a:t>
            </a:r>
            <a:endParaRPr lang="en-US" sz="2400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/>
              <a:t>class</a:t>
            </a:r>
            <a:endParaRPr lang="en-US" sz="2400" b="1" dirty="0"/>
          </a:p>
        </p:txBody>
      </p:sp>
      <p:sp>
        <p:nvSpPr>
          <p:cNvPr id="6" name="Text Box 5"/>
          <p:cNvSpPr txBox="1"/>
          <p:nvPr/>
        </p:nvSpPr>
        <p:spPr>
          <a:xfrm>
            <a:off x="7413249" y="129203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sz="2400" b="1" dirty="0">
                <a:latin typeface="Bahnschrift" panose="020B0502040204020203" charset="0"/>
                <a:cs typeface="Bahnschrift" panose="020B0502040204020203" charset="0"/>
                <a:sym typeface="+mn-ea"/>
              </a:rPr>
              <a:t>The data file contains 7 features</a:t>
            </a:r>
            <a:endParaRPr lang="en-US" sz="2400" b="1" dirty="0">
              <a:latin typeface="Bahnschrift" panose="020B0502040204020203" charset="0"/>
              <a:cs typeface="Bahnschrift" panose="020B0502040204020203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82560" y="5161826"/>
            <a:ext cx="387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§"/>
            </a:pPr>
            <a:r>
              <a:rPr lang="en-US" sz="2400" b="1" dirty="0">
                <a:latin typeface="Bahnschrift" panose="020B0502040204020203" charset="0"/>
                <a:cs typeface="Bahnschrift" panose="020B0502040204020203" charset="0"/>
              </a:rPr>
              <a:t>250 rows &amp; 7 columns</a:t>
            </a:r>
            <a:endParaRPr lang="en-US" sz="2400" b="1" dirty="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i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908251" y="1300375"/>
            <a:ext cx="2400300" cy="1962150"/>
          </a:xfrm>
          <a:prstGeom prst="rect">
            <a:avLst/>
          </a:prstGeom>
        </p:spPr>
      </p:pic>
      <p:sp>
        <p:nvSpPr>
          <p:cNvPr id="22540" name="Text Box 16"/>
          <p:cNvSpPr txBox="1"/>
          <p:nvPr/>
        </p:nvSpPr>
        <p:spPr>
          <a:xfrm>
            <a:off x="3908425" y="0"/>
            <a:ext cx="43751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AutoNum type="arabicPeriod"/>
            </a:pPr>
            <a:r>
              <a:rPr lang="en-US" altLang="zh-CN" sz="2400" u="sng" dirty="0">
                <a:latin typeface="Bahnschrift" panose="020B0502040204020203" charset="0"/>
                <a:ea typeface="SimSun" panose="02010600030101010101" pitchFamily="2" charset="-122"/>
              </a:rPr>
              <a:t>Describe the Dataset</a:t>
            </a:r>
            <a:endParaRPr lang="en-US" altLang="zh-CN" sz="2400" u="sng" dirty="0">
              <a:latin typeface="Bahnschrift" panose="020B0502040204020203" charset="0"/>
              <a:ea typeface="SimSun" panose="02010600030101010101" pitchFamily="2" charset="-122"/>
            </a:endParaRPr>
          </a:p>
        </p:txBody>
      </p:sp>
      <p:pic>
        <p:nvPicPr>
          <p:cNvPr id="5" name="Content Placeholder 4" descr="shp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5582" y="1720122"/>
            <a:ext cx="1276350" cy="676275"/>
          </a:xfrm>
          <a:prstGeom prst="rect">
            <a:avLst/>
          </a:prstGeom>
        </p:spPr>
      </p:pic>
      <p:pic>
        <p:nvPicPr>
          <p:cNvPr id="7" name="Picture 6" descr="describ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667125"/>
            <a:ext cx="7277100" cy="3190875"/>
          </a:xfrm>
          <a:prstGeom prst="rect">
            <a:avLst/>
          </a:prstGeom>
        </p:spPr>
      </p:pic>
      <p:pic>
        <p:nvPicPr>
          <p:cNvPr id="8" name="Picture 7" descr="inf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5" y="3062852"/>
            <a:ext cx="4495800" cy="3190875"/>
          </a:xfrm>
          <a:prstGeom prst="rect">
            <a:avLst/>
          </a:prstGeom>
        </p:spPr>
      </p:pic>
      <p:pic>
        <p:nvPicPr>
          <p:cNvPr id="9" name="Picture 8" descr="missi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207" y="1343967"/>
            <a:ext cx="2524125" cy="19621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289633" y="801463"/>
            <a:ext cx="259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gency FB" panose="020B0503020202020204" pitchFamily="34" charset="0"/>
                <a:cs typeface="Bahnschrift" panose="020B0502040204020203" charset="0"/>
              </a:rPr>
              <a:t>Shape</a:t>
            </a:r>
            <a:endParaRPr lang="en-US" sz="2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14115" y="2578446"/>
            <a:ext cx="255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gency FB" panose="020B0503020202020204" pitchFamily="34" charset="0"/>
                <a:cs typeface="Bahnschrift" panose="020B0502040204020203" charset="0"/>
              </a:rPr>
              <a:t>Information</a:t>
            </a:r>
            <a:endParaRPr lang="en-US" sz="2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645025" y="643333"/>
            <a:ext cx="280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gency FB" panose="020B0503020202020204" pitchFamily="34" charset="0"/>
                <a:cs typeface="Bahnschrift" panose="020B0502040204020203" charset="0"/>
              </a:rPr>
              <a:t>Unique values for each column</a:t>
            </a:r>
            <a:endParaRPr lang="en-US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53450" y="729297"/>
            <a:ext cx="213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Agency FB" panose="020B0503020202020204" pitchFamily="34" charset="0"/>
                <a:cs typeface="Bahnschrift" panose="020B0502040204020203" charset="0"/>
              </a:rPr>
              <a:t>Missing values</a:t>
            </a:r>
            <a:endParaRPr lang="en-US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791344" y="3259017"/>
            <a:ext cx="296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gency FB" panose="020B0503020202020204" pitchFamily="34" charset="0"/>
                <a:cs typeface="Bahnschrift" panose="020B0502040204020203" charset="0"/>
              </a:rPr>
              <a:t>Describe </a:t>
            </a:r>
            <a:r>
              <a:rPr lang="en-US" sz="2000" b="1" dirty="0" err="1">
                <a:latin typeface="Agency FB" panose="020B0503020202020204" pitchFamily="34" charset="0"/>
                <a:cs typeface="Bahnschrift" panose="020B0502040204020203" charset="0"/>
              </a:rPr>
              <a:t>tha</a:t>
            </a:r>
            <a:r>
              <a:rPr lang="en-US" sz="2000" b="1" dirty="0">
                <a:latin typeface="Agency FB" panose="020B0503020202020204" pitchFamily="34" charset="0"/>
                <a:cs typeface="Bahnschrift" panose="020B0502040204020203" charset="0"/>
              </a:rPr>
              <a:t> data</a:t>
            </a:r>
            <a:endParaRPr lang="en-US" sz="2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282"/>
            <a:ext cx="10515600" cy="98889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u="sng" dirty="0">
                <a:latin typeface="Bahnschrift" panose="020B0502040204020203" charset="0"/>
                <a:ea typeface="SimSun" panose="02010600030101010101" pitchFamily="2" charset="-122"/>
                <a:sym typeface="+mn-ea"/>
              </a:rPr>
              <a:t> </a:t>
            </a:r>
            <a:r>
              <a:rPr lang="en-US" altLang="zh-CN" sz="4000" b="1" u="sng" dirty="0">
                <a:latin typeface="Agency FB" panose="020B0503020202020204" pitchFamily="34" charset="0"/>
                <a:ea typeface="SimSun" panose="02010600030101010101" pitchFamily="2" charset="-122"/>
                <a:sym typeface="+mn-ea"/>
              </a:rPr>
              <a:t>Data Cleaning</a:t>
            </a:r>
            <a:br>
              <a:rPr lang="en-US" altLang="zh-CN" sz="4000" b="1" u="sng" dirty="0">
                <a:latin typeface="Agency FB" panose="020B0503020202020204" pitchFamily="34" charset="0"/>
                <a:ea typeface="SimSun" panose="02010600030101010101" pitchFamily="2" charset="-122"/>
              </a:rPr>
            </a:br>
            <a:endParaRPr lang="en-US" sz="40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 descr="duplicates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556320" y="1458051"/>
            <a:ext cx="3276600" cy="638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7418" y="1388340"/>
            <a:ext cx="3067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Bahnschrift" panose="020B0502040204020203" charset="0"/>
                <a:cs typeface="Bahnschrift" panose="020B0502040204020203" charset="0"/>
              </a:rPr>
              <a:t>Checking </a:t>
            </a:r>
            <a:r>
              <a:rPr lang="en-US" sz="2000" b="1" dirty="0" err="1">
                <a:latin typeface="Bahnschrift" panose="020B0502040204020203" charset="0"/>
                <a:cs typeface="Bahnschrift" panose="020B0502040204020203" charset="0"/>
              </a:rPr>
              <a:t>Dulicates</a:t>
            </a:r>
            <a:r>
              <a:rPr lang="en-US" sz="2000" b="1" dirty="0">
                <a:latin typeface="Bahnschrift" panose="020B0502040204020203" charset="0"/>
                <a:cs typeface="Bahnschrift" panose="020B0502040204020203" charset="0"/>
              </a:rPr>
              <a:t> Row</a:t>
            </a:r>
            <a:endParaRPr lang="en-US" sz="2000" b="1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08050" y="2350770"/>
            <a:ext cx="9483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After </a:t>
            </a:r>
            <a:r>
              <a:rPr lang="en-US" b="1" dirty="0" err="1">
                <a:latin typeface="Bahnschrift" panose="020B0502040204020203" charset="0"/>
                <a:cs typeface="Bahnschrift" panose="020B0502040204020203" charset="0"/>
              </a:rPr>
              <a:t>droping</a:t>
            </a:r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 duplicates rows we have </a:t>
            </a:r>
            <a:r>
              <a:rPr lang="en-US" b="1" u="sng" dirty="0">
                <a:latin typeface="Bahnschrift" panose="020B0502040204020203" charset="0"/>
                <a:cs typeface="Bahnschrift" panose="020B0502040204020203" charset="0"/>
              </a:rPr>
              <a:t>103 rows &amp; 7 columns</a:t>
            </a:r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 , then for visualization we created a Class column and we are changing the target variable to </a:t>
            </a:r>
            <a:r>
              <a:rPr lang="en-US" b="1" u="sng" dirty="0">
                <a:latin typeface="Bahnschrift" panose="020B0502040204020203" charset="0"/>
                <a:cs typeface="Bahnschrift" panose="020B0502040204020203" charset="0"/>
              </a:rPr>
              <a:t>bankruptcy=0</a:t>
            </a:r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 , </a:t>
            </a:r>
            <a:r>
              <a:rPr lang="en-US" b="1" u="sng" dirty="0">
                <a:latin typeface="Bahnschrift" panose="020B0502040204020203" charset="0"/>
                <a:cs typeface="Bahnschrift" panose="020B0502040204020203" charset="0"/>
              </a:rPr>
              <a:t>non-bankruptcy=1</a:t>
            </a:r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 and remove the column which are not required for analysis </a:t>
            </a:r>
            <a:endParaRPr lang="en-US" b="1" dirty="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9" name="Content Placeholder 8" descr="clean data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6630" y="3342304"/>
            <a:ext cx="711708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145"/>
            <a:ext cx="10515600" cy="1067435"/>
          </a:xfrm>
        </p:spPr>
        <p:txBody>
          <a:bodyPr/>
          <a:lstStyle/>
          <a:p>
            <a:pPr algn="ctr"/>
            <a:r>
              <a:rPr lang="en-US" sz="3600" u="sng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4000" b="1" u="sng" dirty="0">
                <a:latin typeface="Agency FB" panose="020B0503020202020204" pitchFamily="34" charset="0"/>
                <a:cs typeface="Bahnschrift" panose="020B0502040204020203" charset="0"/>
              </a:rPr>
              <a:t>Visualization</a:t>
            </a:r>
            <a:endParaRPr lang="en-US" sz="4000" b="1" u="sng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countplo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1398" y="1585712"/>
            <a:ext cx="5139055" cy="39503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391549" y="2369885"/>
            <a:ext cx="5383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" panose="020B0502040204020203" charset="0"/>
                <a:cs typeface="Bahnschrift" panose="020B0502040204020203" charset="0"/>
              </a:rPr>
              <a:t> </a:t>
            </a:r>
            <a:r>
              <a:rPr lang="en-US" sz="4000" b="1" dirty="0" err="1">
                <a:latin typeface="Agency FB" panose="020B0503020202020204" pitchFamily="34" charset="0"/>
                <a:cs typeface="Bahnschrift" panose="020B0502040204020203" charset="0"/>
              </a:rPr>
              <a:t>Countplot</a:t>
            </a:r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 for Class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Bankruptcy = 0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  <a:p>
            <a:pPr algn="ctr"/>
            <a:r>
              <a:rPr lang="en-US" sz="4000" b="1" dirty="0">
                <a:latin typeface="Agency FB" panose="020B0503020202020204" pitchFamily="34" charset="0"/>
                <a:cs typeface="Bahnschrift" panose="020B0502040204020203" charset="0"/>
              </a:rPr>
              <a:t> Non-bankruptcy = 1</a:t>
            </a:r>
            <a:endParaRPr lang="en-US" sz="40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36" y="205273"/>
            <a:ext cx="10515600" cy="1468983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100" b="1" dirty="0">
                <a:latin typeface="Agency FB" panose="020B0503020202020204" pitchFamily="34" charset="0"/>
                <a:cs typeface="Bahnschrift" panose="020B0502040204020203" charset="0"/>
              </a:rPr>
              <a:t>The </a:t>
            </a:r>
            <a:r>
              <a:rPr lang="en-US" sz="3100" b="1" dirty="0" err="1">
                <a:latin typeface="Agency FB" panose="020B0503020202020204" pitchFamily="34" charset="0"/>
                <a:cs typeface="Bahnschrift" panose="020B0502040204020203" charset="0"/>
              </a:rPr>
              <a:t>countplot</a:t>
            </a:r>
            <a:r>
              <a:rPr lang="en-US" sz="3100" b="1" dirty="0">
                <a:latin typeface="Agency FB" panose="020B0503020202020204" pitchFamily="34" charset="0"/>
                <a:cs typeface="Bahnschrift" panose="020B0502040204020203" charset="0"/>
              </a:rPr>
              <a:t> is a bar plot that shows the number of occurrences of each category in a categorical variable. </a:t>
            </a:r>
            <a:r>
              <a:rPr lang="en-US" sz="3100" b="1" i="0" dirty="0">
                <a:effectLst/>
                <a:latin typeface="Agency FB" panose="020B0503020202020204" pitchFamily="34" charset="0"/>
              </a:rPr>
              <a:t>By Looking at this histogram we can say that we have higher risks than credibility and competitiveness</a:t>
            </a:r>
            <a:br>
              <a:rPr lang="en-US" sz="1100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lang="en-US" sz="2800" b="1" dirty="0">
              <a:latin typeface="Agency FB" panose="020B0503020202020204" pitchFamily="34" charset="0"/>
              <a:cs typeface="Bahnschrift" panose="020B0502040204020203" charset="0"/>
            </a:endParaRPr>
          </a:p>
        </p:txBody>
      </p:sp>
      <p:pic>
        <p:nvPicPr>
          <p:cNvPr id="4" name="Content Placeholder 3" descr="count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225" y="1858490"/>
            <a:ext cx="10843727" cy="4773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3559</Words>
  <Application>WPS Presentation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Bahnschrift</vt:lpstr>
      <vt:lpstr>Calibri</vt:lpstr>
      <vt:lpstr>Agency FB</vt:lpstr>
      <vt:lpstr>Trebuchet MS</vt:lpstr>
      <vt:lpstr>Arial</vt:lpstr>
      <vt:lpstr>Wingdings</vt:lpstr>
      <vt:lpstr>Roboto</vt:lpstr>
      <vt:lpstr>Microsoft YaHei</vt:lpstr>
      <vt:lpstr>Arial Unicode MS</vt:lpstr>
      <vt:lpstr>Calibri Light</vt:lpstr>
      <vt:lpstr>Verdana</vt:lpstr>
      <vt:lpstr>Calibri</vt:lpstr>
      <vt:lpstr>Bahnschrift Light Condensed</vt:lpstr>
      <vt:lpstr>Office Theme</vt:lpstr>
      <vt:lpstr>P-205 Bankruptcy Prevention</vt:lpstr>
      <vt:lpstr>CONTENTS </vt:lpstr>
      <vt:lpstr>BUSINESS OBJECTIVE </vt:lpstr>
      <vt:lpstr>Project Architecture / Project Flow </vt:lpstr>
      <vt:lpstr>Data Collection &amp; Details</vt:lpstr>
      <vt:lpstr>PowerPoint 演示文稿</vt:lpstr>
      <vt:lpstr> Data Cleaning </vt:lpstr>
      <vt:lpstr> Visualization</vt:lpstr>
      <vt:lpstr>The countplot is a bar plot that shows the number of occurrences of each category in a categorical variable. By Looking at this histogram we can say that we have higher risks than credibility and competitiveness </vt:lpstr>
      <vt:lpstr> To create a contingency table (also known as a cross-tabulation table) that shows the frequency distribution of the two variablesand The resulting table shows the number of instances of each combination of values between the each feature to class.</vt:lpstr>
      <vt:lpstr>To visualize the relationship between two categorical variables in a DataFrame and to identify any patterns or trends in the data and to compare the distribution of one variable across different categories of another variable.</vt:lpstr>
      <vt:lpstr> Finding outliers using box plot</vt:lpstr>
      <vt:lpstr>creating automatic EDA using dataprep</vt:lpstr>
      <vt:lpstr> Correlation - EDA</vt:lpstr>
      <vt:lpstr> Correlation plot</vt:lpstr>
      <vt:lpstr>Pairplot</vt:lpstr>
      <vt:lpstr>PPS Score</vt:lpstr>
      <vt:lpstr>SWEETVIZ  REPORT</vt:lpstr>
      <vt:lpstr>Competitiveness &amp; Operating_risk</vt:lpstr>
      <vt:lpstr>Model Building</vt:lpstr>
      <vt:lpstr>Accuracy of Whole Models</vt:lpstr>
      <vt:lpstr>Comparison Between Models Accuracy Using Plotting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P-205 Bankruptcy Prevention</dc:title>
  <dc:creator>ROHINI</dc:creator>
  <cp:lastModifiedBy>ASUS</cp:lastModifiedBy>
  <cp:revision>4</cp:revision>
  <dcterms:created xsi:type="dcterms:W3CDTF">2023-02-28T12:11:00Z</dcterms:created>
  <dcterms:modified xsi:type="dcterms:W3CDTF">2023-03-05T11:39:05Z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F1631CBAAF0A4F9DA42DCDE85509311A</vt:lpwstr>
  </property>
  <property fmtid="{D5CDD505-2E9C-101B-9397-08002B2CF9AE}" pid="3" name="KSOProductBuildVer">
    <vt:lpwstr>1033-11.2.0.11486</vt:lpwstr>
  </property>
</Properties>
</file>