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D4A013-38F5-4C63-887E-90E8E2A13A59}">
  <a:tblStyle styleId="{28D4A013-38F5-4C63-887E-90E8E2A13A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8e51017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8e51017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8e51017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8e51017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8e510177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8e510177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8e510177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8e510177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8e510177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8e510177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8e510177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8e510177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12fdfffa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12fdfffa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f09f2c9e7_1_1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f09f2c9e7_1_1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f09f2c9e7_1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f09f2c9e7_1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f09f2c9e7_1_1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f09f2c9e7_1_1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f085a6938_0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f085a6938_0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f09f2c9e7_1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f09f2c9e7_1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f09f2c9e7_1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f09f2c9e7_1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12fdff4a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12fdff4a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f09f2c9e7_1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f09f2c9e7_1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f09f2c9e7_1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f09f2c9e7_1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f09f2c9e7_1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f09f2c9e7_1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8e51017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8e51017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kaggle.com/datasets/shenba/time-series-datasets" TargetMode="External"/><Relationship Id="rId4" Type="http://schemas.openxmlformats.org/officeDocument/2006/relationships/hyperlink" Target="https://chat.openai.com/" TargetMode="External"/><Relationship Id="rId11" Type="http://schemas.openxmlformats.org/officeDocument/2006/relationships/hyperlink" Target="https://www.tableau.com/learn/articles/time-series-analysis" TargetMode="External"/><Relationship Id="rId10" Type="http://schemas.openxmlformats.org/officeDocument/2006/relationships/hyperlink" Target="https://stackoverflow.com/" TargetMode="External"/><Relationship Id="rId9" Type="http://schemas.openxmlformats.org/officeDocument/2006/relationships/hyperlink" Target="https://pypi.org/project/sktime/" TargetMode="External"/><Relationship Id="rId5" Type="http://schemas.openxmlformats.org/officeDocument/2006/relationships/hyperlink" Target="https://scikit-learn.org/stable/" TargetMode="External"/><Relationship Id="rId6" Type="http://schemas.openxmlformats.org/officeDocument/2006/relationships/hyperlink" Target="https://pycaret.org/" TargetMode="External"/><Relationship Id="rId7" Type="http://schemas.openxmlformats.org/officeDocument/2006/relationships/hyperlink" Target="https://practice.geeksforgeeks.org/" TargetMode="External"/><Relationship Id="rId8" Type="http://schemas.openxmlformats.org/officeDocument/2006/relationships/hyperlink" Target="https://github.com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nD_bEUHKjIwVaRmttk43bbsyxZyr83eo/view?usp=drive_lin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92050" y="1911050"/>
            <a:ext cx="74988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330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23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Mahatma Gandhi Central University,</a:t>
            </a:r>
            <a:endParaRPr b="0" sz="2230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23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Motihari</a:t>
            </a:r>
            <a:endParaRPr b="0" sz="2230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93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224475" y="3376575"/>
            <a:ext cx="3470700" cy="14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2F2B20"/>
                </a:solidFill>
                <a:highlight>
                  <a:srgbClr val="EDEBE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Submitted To:​</a:t>
            </a:r>
            <a:endParaRPr sz="2600">
              <a:solidFill>
                <a:srgbClr val="2F2B20"/>
              </a:solidFill>
              <a:highlight>
                <a:srgbClr val="EDEBE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2F2B20"/>
                </a:solidFill>
                <a:highlight>
                  <a:srgbClr val="EDEBE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Dr. Vipin Kumar​ </a:t>
            </a:r>
            <a:endParaRPr sz="2600">
              <a:solidFill>
                <a:srgbClr val="2F2B20"/>
              </a:solidFill>
              <a:highlight>
                <a:srgbClr val="EDEBE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2F2B20"/>
                </a:solidFill>
                <a:highlight>
                  <a:srgbClr val="EDEBE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Assistant</a:t>
            </a:r>
            <a:r>
              <a:rPr lang="en" sz="2600">
                <a:solidFill>
                  <a:srgbClr val="2F2B20"/>
                </a:solidFill>
                <a:highlight>
                  <a:srgbClr val="EDEBE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Professor​</a:t>
            </a:r>
            <a:endParaRPr sz="2600">
              <a:solidFill>
                <a:srgbClr val="2F2B20"/>
              </a:solidFill>
              <a:highlight>
                <a:srgbClr val="EDEBE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95975" y="3380750"/>
            <a:ext cx="37053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F2B20"/>
                </a:solidFill>
                <a:highlight>
                  <a:srgbClr val="EDEBE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Submitted By:​</a:t>
            </a:r>
            <a:endParaRPr sz="2100">
              <a:solidFill>
                <a:srgbClr val="2F2B20"/>
              </a:solidFill>
              <a:highlight>
                <a:srgbClr val="EDEBE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F2B20"/>
                </a:solidFill>
                <a:highlight>
                  <a:srgbClr val="EDEBE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Sakshi &amp; Prince</a:t>
            </a:r>
            <a:endParaRPr sz="2100">
              <a:solidFill>
                <a:srgbClr val="2F2B20"/>
              </a:solidFill>
              <a:highlight>
                <a:srgbClr val="EDEBE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F2B20"/>
                </a:solidFill>
                <a:highlight>
                  <a:srgbClr val="EDEBE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MGCU2021CSIT3022 / 3014</a:t>
            </a:r>
            <a:endParaRPr sz="2100">
              <a:solidFill>
                <a:srgbClr val="2F2B20"/>
              </a:solidFill>
              <a:highlight>
                <a:srgbClr val="EDEBE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0" y="588650"/>
            <a:ext cx="826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ANALYSIS OF TIME SERIES (Netflix) DATA</a:t>
            </a:r>
            <a:endParaRPr sz="3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1725" y="588650"/>
            <a:ext cx="1330424" cy="133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Models Applied on the Data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Convolutional LSTM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CNN  (</a:t>
            </a:r>
            <a:r>
              <a:rPr lang="en" sz="150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Convolutional Neural Network)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RNN  (</a:t>
            </a:r>
            <a:r>
              <a:rPr lang="en" sz="150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Recurrent Neural Network)</a:t>
            </a:r>
            <a:endParaRPr sz="1500">
              <a:solidFill>
                <a:srgbClr val="040C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GRU</a:t>
            </a:r>
            <a:r>
              <a:rPr lang="en" sz="150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  (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Gated Recurrent Unit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600">
              <a:solidFill>
                <a:srgbClr val="040C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300"/>
              <a:buFont typeface="Arial"/>
              <a:buAutoNum type="arabicPeriod"/>
            </a:pPr>
            <a:r>
              <a:rPr lang="en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LSTM  (</a:t>
            </a:r>
            <a:r>
              <a:rPr lang="en" sz="150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Long Short-Term Memory Networks)</a:t>
            </a:r>
            <a:endParaRPr sz="1500">
              <a:solidFill>
                <a:srgbClr val="040C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Hybrid Model</a:t>
            </a:r>
            <a:endParaRPr sz="1500">
              <a:solidFill>
                <a:srgbClr val="040C2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Models, Their Prediction &amp; RMSE</a:t>
            </a:r>
            <a:endParaRPr/>
          </a:p>
        </p:txBody>
      </p:sp>
      <p:graphicFrame>
        <p:nvGraphicFramePr>
          <p:cNvPr id="158" name="Google Shape;158;p23"/>
          <p:cNvGraphicFramePr/>
          <p:nvPr/>
        </p:nvGraphicFramePr>
        <p:xfrm>
          <a:off x="952500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{28D4A013-38F5-4C63-887E-90E8E2A13A59}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Predicted Values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RMSE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ConvLSTM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413.51105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12.634795666073808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425.5489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13.073817264899207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RNN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32.619453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401.5667947241156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406.42978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11.071402722869092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406.08997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11.063379629907365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Hybrid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</a:rPr>
                        <a:t>406.90198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Models, Their Prediction &amp; RMSE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3745823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023" y="1853850"/>
            <a:ext cx="374582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Visualise the Comparison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50" y="2089525"/>
            <a:ext cx="3768424" cy="241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9875" y="2089525"/>
            <a:ext cx="3837974" cy="241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75" y="387225"/>
            <a:ext cx="3696875" cy="21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600" y="2614575"/>
            <a:ext cx="389512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8600" y="387225"/>
            <a:ext cx="3895125" cy="21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575" y="2614575"/>
            <a:ext cx="36968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Prediction</a:t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112" y="1940500"/>
            <a:ext cx="631977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Mean of the Data - 419.000733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Best Statistical Model - STLF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Best Deep Learning Model -  LSTM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Best RMSE value - </a:t>
            </a:r>
            <a:r>
              <a:rPr b="1"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11.063379629907365(LSTM)</a:t>
            </a:r>
            <a:endParaRPr b="1"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/>
              <a:t>By doing the statistical analysis, we came to know that </a:t>
            </a:r>
            <a:r>
              <a:rPr b="1" lang="en"/>
              <a:t>STLF (Seasonal Naive Decomposition using Loess Forecasting)</a:t>
            </a:r>
            <a:r>
              <a:rPr lang="en"/>
              <a:t> is the most suitable model for our data with </a:t>
            </a:r>
            <a:r>
              <a:rPr b="1" lang="en"/>
              <a:t>RMSE value - 48.6288.</a:t>
            </a:r>
            <a:endParaRPr b="1"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On applying deep learning models, </a:t>
            </a:r>
            <a:r>
              <a:rPr b="1"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LSTM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emerged as the best model among Conv_LSTM, CNN, RNN, GRU, LSTM, and Hybrid model with </a:t>
            </a:r>
            <a:r>
              <a:rPr b="1"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RMSE value - </a:t>
            </a:r>
            <a:r>
              <a:rPr b="1" lang="en" sz="12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11.063379629907365.</a:t>
            </a:r>
            <a:endParaRPr sz="1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50"/>
              <a:buFont typeface="Arial"/>
              <a:buAutoNum type="arabicPeriod"/>
            </a:pPr>
            <a:r>
              <a:rPr lang="en" sz="125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Deep learning Models predicted well over the statistical models.</a:t>
            </a:r>
            <a:endParaRPr sz="12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https://www.kaggle.com/datasets/shenba/time-series-datasets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https://chat.openai.com/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https://scikit-learn.org/stable/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https://pycaret.org/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https://practice.geeksforgeeks.org/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https://github.com/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https://pypi.org/project/sktime/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https://stackoverflow.com/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https://www.tableau.com/learn/articles/time-series-analysis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Class lectures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900" y="641900"/>
            <a:ext cx="6985677" cy="3759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604250" y="1245550"/>
            <a:ext cx="78138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CONTEN</a:t>
            </a:r>
            <a:r>
              <a:rPr lang="en"/>
              <a:t>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1690400"/>
            <a:ext cx="8132100" cy="33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Problem Definition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De</a:t>
            </a:r>
            <a:r>
              <a:rPr lang="en"/>
              <a:t>scription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Methodology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Exploratory Data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Model Comparison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Hybrid deep learning model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Comparative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Result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Reference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any kind of time series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Do the exploratory analysis of the same.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Apply statistical models and deploying the deep learning models like GRU ,CNN, RNN, LSTM and BiLSTM and  compare it based on various performance measures.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Plot the above as line, scattered, boxplot , bar plot etc. of the top five models based on used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Compare the previous </a:t>
            </a:r>
            <a:r>
              <a:rPr lang="en"/>
              <a:t>statistical models and  deep learning models and plot for further comparative analysis.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price of Netflix from  05/02/18  to 04/02/22.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https://drive.google.com/file/d/1nD_bEUHKjIwVaRmttk43bbsyxZyr83eo/view?usp=drive_link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672025" y="919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r>
              <a:rPr b="0" lang="en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2666250" y="427825"/>
            <a:ext cx="5338200" cy="794100"/>
          </a:xfrm>
          <a:prstGeom prst="rect">
            <a:avLst/>
          </a:prstGeom>
          <a:solidFill>
            <a:srgbClr val="EDEB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                                        Model Selection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This could include traditional statistical models like ARIMA, or more advanced machine learning models like neural network</a:t>
            </a:r>
            <a:endParaRPr b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666250" y="1454400"/>
            <a:ext cx="5338200" cy="917400"/>
          </a:xfrm>
          <a:prstGeom prst="rect">
            <a:avLst/>
          </a:prstGeom>
          <a:solidFill>
            <a:srgbClr val="EDEB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                                             </a:t>
            </a:r>
            <a:r>
              <a:rPr b="1" lang="en" sz="1200">
                <a:solidFill>
                  <a:schemeClr val="dk2"/>
                </a:solidFill>
              </a:rPr>
              <a:t>Preprocessing</a:t>
            </a:r>
            <a:r>
              <a:rPr b="1" lang="en" sz="1200">
                <a:solidFill>
                  <a:schemeClr val="dk2"/>
                </a:solidFill>
              </a:rPr>
              <a:t>:</a:t>
            </a:r>
            <a:endParaRPr b="1" sz="1200">
              <a:solidFill>
                <a:schemeClr val="dk2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•This may involve handling missing values, dealing with outliers, and addressing any necessary data transformations such as scaling or differencing.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2703300" y="2708450"/>
            <a:ext cx="5264100" cy="535200"/>
          </a:xfrm>
          <a:prstGeom prst="rect">
            <a:avLst/>
          </a:prstGeom>
          <a:solidFill>
            <a:srgbClr val="EDEB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                                                   Train-Test Split: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•Split the time series data into training and testing sets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5034150" y="2382938"/>
            <a:ext cx="194700" cy="22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5034150" y="3273329"/>
            <a:ext cx="194700" cy="248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5034150" y="4101075"/>
            <a:ext cx="194700" cy="22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2772900" y="3565863"/>
            <a:ext cx="5124900" cy="535200"/>
          </a:xfrm>
          <a:prstGeom prst="rect">
            <a:avLst/>
          </a:prstGeom>
          <a:solidFill>
            <a:srgbClr val="EDEB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•Evaluate the trained models using appropriate evaluation metrics such as MAE, RMSE, or MAPE. 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2763600" y="4324575"/>
            <a:ext cx="5143500" cy="732000"/>
          </a:xfrm>
          <a:prstGeom prst="rect">
            <a:avLst/>
          </a:prstGeom>
          <a:solidFill>
            <a:srgbClr val="EDEB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•Iteratively refine the methodology by experimenting with different models, preprocessing techniques, or feature engineering approaches to improve the forecasting performance.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5034150" y="1221925"/>
            <a:ext cx="194700" cy="223500"/>
          </a:xfrm>
          <a:prstGeom prst="downArrow">
            <a:avLst>
              <a:gd fmla="val 50000" name="adj1"/>
              <a:gd fmla="val 1147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1438150" y="20883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Explorality Data Analysis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950" y="2088325"/>
            <a:ext cx="6135699" cy="27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496725"/>
            <a:ext cx="85153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314325" y="672175"/>
            <a:ext cx="5472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Lato"/>
                <a:ea typeface="Lato"/>
                <a:cs typeface="Lato"/>
                <a:sym typeface="Lato"/>
              </a:rPr>
              <a:t>Top 5 Statistical Model Comparison</a:t>
            </a:r>
            <a:endParaRPr b="1"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325" y="693050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Diving  into Deep Learning</a:t>
            </a:r>
            <a:endParaRPr/>
          </a:p>
        </p:txBody>
      </p:sp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2352600" y="2571750"/>
            <a:ext cx="55089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151"/>
                </a:solidFill>
                <a:highlight>
                  <a:srgbClr val="F7F7F8"/>
                </a:highlight>
                <a:latin typeface="Comic Sans MS"/>
                <a:ea typeface="Comic Sans MS"/>
                <a:cs typeface="Comic Sans MS"/>
                <a:sym typeface="Comic Sans MS"/>
              </a:rPr>
              <a:t>Deep learning is a subset of machine learning that utilizes neural networks with multiple layers to learn and extract complex patterns from data.</a:t>
            </a:r>
            <a:r>
              <a:rPr lang="en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