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Anaheim"/>
      <p:regular r:id="rId20"/>
      <p:bold r:id="rId21"/>
    </p:embeddedFont>
    <p:embeddedFont>
      <p:font typeface="PT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naheim-regular.fntdata"/><Relationship Id="rId22" Type="http://schemas.openxmlformats.org/officeDocument/2006/relationships/font" Target="fonts/PTSans-regular.fntdata"/><Relationship Id="rId21" Type="http://schemas.openxmlformats.org/officeDocument/2006/relationships/font" Target="fonts/Anaheim-bold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04408f5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704408f5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2c295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2c295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704408f51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704408f51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04408f5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04408f5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hyperlink" Target="https://bit.ly/3A1uf1Q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5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141" name="Google Shape;14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5"/>
          <p:cNvSpPr txBox="1"/>
          <p:nvPr>
            <p:ph idx="3" type="subTitle"/>
          </p:nvPr>
        </p:nvSpPr>
        <p:spPr>
          <a:xfrm>
            <a:off x="713225" y="2109675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9" name="Google Shape;149;p16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0" name="Google Shape;150;p16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6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53" name="Google Shape;15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145600" y="2101875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2" type="subTitle"/>
          </p:nvPr>
        </p:nvSpPr>
        <p:spPr>
          <a:xfrm>
            <a:off x="2145600" y="2101150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0" name="Google Shape;180;p19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1" name="Google Shape;181;p19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9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84" name="Google Shape;18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20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6" name="Google Shape;196;p20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97" name="Google Shape;197;p20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0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4" name="Google Shape;214;p21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5" name="Google Shape;215;p21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6" name="Google Shape;216;p21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7" name="Google Shape;217;p21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28" name="Google Shape;228;p22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29" name="Google Shape;229;p22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30" name="Google Shape;230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22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33" name="Google Shape;233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5" name="Google Shape;235;p22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9" name="Google Shape;239;p23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43" name="Google Shape;2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4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5" name="Google Shape;255;p25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56" name="Google Shape;25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6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65" name="Google Shape;26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1" name="Google Shape;271;p27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72" name="Google Shape;27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8" name="Google Shape;278;p28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79" name="Google Shape;27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28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82" name="Google Shape;28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type="title"/>
          </p:nvPr>
        </p:nvSpPr>
        <p:spPr>
          <a:xfrm>
            <a:off x="713227" y="540000"/>
            <a:ext cx="4151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1" type="subTitle"/>
          </p:nvPr>
        </p:nvSpPr>
        <p:spPr>
          <a:xfrm>
            <a:off x="7132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289" name="Google Shape;289;p29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90" name="Google Shape;290;p29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91" name="Google Shape;291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3" name="Google Shape;293;p29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94" name="Google Shape;294;p2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6" name="Google Shape;296;p29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29"/>
          <p:cNvSpPr txBox="1"/>
          <p:nvPr/>
        </p:nvSpPr>
        <p:spPr>
          <a:xfrm>
            <a:off x="713224" y="3542325"/>
            <a:ext cx="3425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5" name="Google Shape;3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Google Shape;3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13225" y="2630525"/>
            <a:ext cx="31719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ctrTitle"/>
          </p:nvPr>
        </p:nvSpPr>
        <p:spPr>
          <a:xfrm>
            <a:off x="972300" y="888525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HEXAWARE FINAL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PROJECT</a:t>
            </a:r>
            <a:endParaRPr sz="4000"/>
          </a:p>
        </p:txBody>
      </p:sp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972300" y="2959996"/>
            <a:ext cx="7199400" cy="11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Sai Anish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Sakshi Rathi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Sara Pricilla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Swetha </a:t>
            </a:r>
            <a:endParaRPr sz="1900"/>
          </a:p>
        </p:txBody>
      </p:sp>
      <p:sp>
        <p:nvSpPr>
          <p:cNvPr id="325" name="Google Shape;325;p32"/>
          <p:cNvSpPr txBox="1"/>
          <p:nvPr/>
        </p:nvSpPr>
        <p:spPr>
          <a:xfrm>
            <a:off x="3072000" y="2467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latin typeface="Poppins"/>
                <a:ea typeface="Poppins"/>
                <a:cs typeface="Poppins"/>
                <a:sym typeface="Poppins"/>
              </a:rPr>
              <a:t>GROUP - 4</a:t>
            </a:r>
            <a:endParaRPr sz="2000" u="sng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/>
        </p:nvSpPr>
        <p:spPr>
          <a:xfrm>
            <a:off x="640600" y="1112000"/>
            <a:ext cx="70548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4) CI/CD &amp; Monitoring</a:t>
            </a:r>
            <a:endParaRPr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Deployment Pipelines: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Azure DevOps pipelines automate deployment of code and infrastructure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Includes both ETL processes and ML workflows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Promotion: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CI/CD flow handles model registration and staging using MLflow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Monitoring &amp; Alerts: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MLflow UI for model metrics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Azure Monitor for job failures and performance alerts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Ensures reliability and consistency of the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Conclusion</a:t>
            </a:r>
            <a:endParaRPr sz="2500"/>
          </a:p>
        </p:txBody>
      </p:sp>
      <p:sp>
        <p:nvSpPr>
          <p:cNvPr id="396" name="Google Shape;396;p42"/>
          <p:cNvSpPr txBox="1"/>
          <p:nvPr>
            <p:ph idx="1" type="subTitle"/>
          </p:nvPr>
        </p:nvSpPr>
        <p:spPr>
          <a:xfrm>
            <a:off x="576550" y="1185900"/>
            <a:ext cx="71817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Successfully built a fully serverless and automated data processing pipeline using Azure.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Achieved scalable machine learning training with Databricks and Spark MLlib.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Ensured reproducibility and traceability using MLflow for model tracking.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Implemented automated orchestration through Azure Functions and DevOps pipelines.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Significantly reduced infrastructure management overhead and boosted deployment speed.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Enabled end-to-end integration of data exploration, transformation, ML, and CI/CD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331" name="Google Shape;331;p33"/>
          <p:cNvSpPr txBox="1"/>
          <p:nvPr>
            <p:ph idx="2" type="title"/>
          </p:nvPr>
        </p:nvSpPr>
        <p:spPr>
          <a:xfrm>
            <a:off x="2608330" y="194794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2" name="Google Shape;332;p33"/>
          <p:cNvSpPr txBox="1"/>
          <p:nvPr>
            <p:ph idx="4" type="title"/>
          </p:nvPr>
        </p:nvSpPr>
        <p:spPr>
          <a:xfrm>
            <a:off x="2608318" y="3080379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3" name="Google Shape;333;p33"/>
          <p:cNvSpPr txBox="1"/>
          <p:nvPr>
            <p:ph idx="1" type="subTitle"/>
          </p:nvPr>
        </p:nvSpPr>
        <p:spPr>
          <a:xfrm>
            <a:off x="3385075" y="1947950"/>
            <a:ext cx="37647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Serverless Data Processing </a:t>
            </a:r>
            <a:endParaRPr/>
          </a:p>
        </p:txBody>
      </p:sp>
      <p:sp>
        <p:nvSpPr>
          <p:cNvPr id="334" name="Google Shape;334;p33"/>
          <p:cNvSpPr txBox="1"/>
          <p:nvPr>
            <p:ph idx="8" type="subTitle"/>
          </p:nvPr>
        </p:nvSpPr>
        <p:spPr>
          <a:xfrm>
            <a:off x="3385075" y="3080375"/>
            <a:ext cx="33417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ETL Analytics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</p:txBody>
      </p:sp>
      <p:sp>
        <p:nvSpPr>
          <p:cNvPr id="340" name="Google Shape;340;p34"/>
          <p:cNvSpPr txBox="1"/>
          <p:nvPr>
            <p:ph idx="4294967295" type="subTitle"/>
          </p:nvPr>
        </p:nvSpPr>
        <p:spPr>
          <a:xfrm>
            <a:off x="576550" y="1185900"/>
            <a:ext cx="71817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This project focuses on building a serverless data processing and machine learning pipeline using Azure.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goal is to enable cost-effective, scalable, and automated data workflows without managing traditional servers or clusters.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 use Azure Synapse Serverless SQL for raw data exploration directly from Data Lake.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Azure Functions are used to trigger Databricks jobs for ETL and ML tasks in a serverless fashion.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The entire workflow is code-managed via Azure DevOps and supports CI/CD for deployment and monitoring.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 KMeans clustering model is built using Spark MLlib and tracked with MLflow.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"/>
          <p:cNvSpPr txBox="1"/>
          <p:nvPr>
            <p:ph type="title"/>
          </p:nvPr>
        </p:nvSpPr>
        <p:spPr>
          <a:xfrm>
            <a:off x="2424600" y="536894"/>
            <a:ext cx="42948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Objective</a:t>
            </a:r>
            <a:endParaRPr sz="2500"/>
          </a:p>
        </p:txBody>
      </p:sp>
      <p:sp>
        <p:nvSpPr>
          <p:cNvPr id="346" name="Google Shape;346;p35"/>
          <p:cNvSpPr txBox="1"/>
          <p:nvPr>
            <p:ph idx="4294967295" type="subTitle"/>
          </p:nvPr>
        </p:nvSpPr>
        <p:spPr>
          <a:xfrm>
            <a:off x="475500" y="1097300"/>
            <a:ext cx="71817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</a:rPr>
              <a:t>Serverless Data Processing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ETL Problem: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 Azure Synapse Serverless SQL for raw data exploration directly on ADLS Gen2.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Trigger Azure Databricks jobs using Azure Functions for scalable transformation.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Code and infra managed via Azure DevOps repos and ARM templates.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ML Problem: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Create serverless training pipelines in Databricks with on-demand clusters.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Train customer segmentation model (KMeans) using Spark MLlib.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Deploy using CI/CD jobs triggered via DevOps pipelines and monitored via MLflow.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idx="4" type="subTitle"/>
          </p:nvPr>
        </p:nvSpPr>
        <p:spPr>
          <a:xfrm>
            <a:off x="1692225" y="2413024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Databricks</a:t>
            </a:r>
            <a:endParaRPr sz="1600"/>
          </a:p>
        </p:txBody>
      </p:sp>
      <p:sp>
        <p:nvSpPr>
          <p:cNvPr id="352" name="Google Shape;352;p36"/>
          <p:cNvSpPr txBox="1"/>
          <p:nvPr>
            <p:ph type="title"/>
          </p:nvPr>
        </p:nvSpPr>
        <p:spPr>
          <a:xfrm>
            <a:off x="720000" y="392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Tools</a:t>
            </a:r>
            <a:endParaRPr sz="2500"/>
          </a:p>
        </p:txBody>
      </p:sp>
      <p:sp>
        <p:nvSpPr>
          <p:cNvPr id="353" name="Google Shape;353;p36"/>
          <p:cNvSpPr txBox="1"/>
          <p:nvPr>
            <p:ph idx="3" type="subTitle"/>
          </p:nvPr>
        </p:nvSpPr>
        <p:spPr>
          <a:xfrm>
            <a:off x="1692225" y="12236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Synapse Analytics</a:t>
            </a:r>
            <a:endParaRPr sz="1600"/>
          </a:p>
        </p:txBody>
      </p:sp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00" y="1258724"/>
            <a:ext cx="903900" cy="9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600" y="2436425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00" y="3567325"/>
            <a:ext cx="857100" cy="8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3725" y="1293825"/>
            <a:ext cx="833700" cy="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3725" y="2436425"/>
            <a:ext cx="833700" cy="8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13725" y="3579025"/>
            <a:ext cx="833700" cy="8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6"/>
          <p:cNvSpPr txBox="1"/>
          <p:nvPr>
            <p:ph idx="4" type="subTitle"/>
          </p:nvPr>
        </p:nvSpPr>
        <p:spPr>
          <a:xfrm>
            <a:off x="1692225" y="3602424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Devops</a:t>
            </a:r>
            <a:endParaRPr sz="1600"/>
          </a:p>
        </p:txBody>
      </p:sp>
      <p:sp>
        <p:nvSpPr>
          <p:cNvPr id="361" name="Google Shape;361;p36"/>
          <p:cNvSpPr txBox="1"/>
          <p:nvPr>
            <p:ph idx="4" type="subTitle"/>
          </p:nvPr>
        </p:nvSpPr>
        <p:spPr>
          <a:xfrm>
            <a:off x="5690650" y="1293824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ADLS gen2</a:t>
            </a:r>
            <a:endParaRPr sz="1600"/>
          </a:p>
        </p:txBody>
      </p:sp>
      <p:sp>
        <p:nvSpPr>
          <p:cNvPr id="362" name="Google Shape;362;p36"/>
          <p:cNvSpPr txBox="1"/>
          <p:nvPr>
            <p:ph idx="4" type="subTitle"/>
          </p:nvPr>
        </p:nvSpPr>
        <p:spPr>
          <a:xfrm>
            <a:off x="5690650" y="2413024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Storage Container</a:t>
            </a:r>
            <a:endParaRPr sz="1600"/>
          </a:p>
        </p:txBody>
      </p:sp>
      <p:sp>
        <p:nvSpPr>
          <p:cNvPr id="363" name="Google Shape;363;p36"/>
          <p:cNvSpPr txBox="1"/>
          <p:nvPr>
            <p:ph idx="4" type="subTitle"/>
          </p:nvPr>
        </p:nvSpPr>
        <p:spPr>
          <a:xfrm>
            <a:off x="5690650" y="33994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Function App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463850" y="273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Architecture</a:t>
            </a:r>
            <a:endParaRPr sz="2500"/>
          </a:p>
        </p:txBody>
      </p:sp>
      <p:pic>
        <p:nvPicPr>
          <p:cNvPr id="369" name="Google Shape;369;p37"/>
          <p:cNvPicPr preferRelativeResize="0"/>
          <p:nvPr/>
        </p:nvPicPr>
        <p:blipFill rotWithShape="1">
          <a:blip r:embed="rId3">
            <a:alphaModFix/>
          </a:blip>
          <a:srcRect b="10450" l="0" r="0" t="0"/>
          <a:stretch/>
        </p:blipFill>
        <p:spPr>
          <a:xfrm>
            <a:off x="1502875" y="845825"/>
            <a:ext cx="6138251" cy="416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2424600" y="536894"/>
            <a:ext cx="42948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Project Workflow</a:t>
            </a:r>
            <a:endParaRPr sz="2500"/>
          </a:p>
        </p:txBody>
      </p:sp>
      <p:sp>
        <p:nvSpPr>
          <p:cNvPr id="375" name="Google Shape;375;p38"/>
          <p:cNvSpPr txBox="1"/>
          <p:nvPr/>
        </p:nvSpPr>
        <p:spPr>
          <a:xfrm>
            <a:off x="431250" y="1097300"/>
            <a:ext cx="7054800" cy="4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1) </a:t>
            </a:r>
            <a:r>
              <a:rPr b="1"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Collection &amp; Exploration</a:t>
            </a:r>
            <a:endParaRPr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Source: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Azure Data Lake Storage Gen2 (ADLS Gen2)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NYC Yellow Taxi Trip Data (yellow-tripdata-2024-01.csv)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Tools Used: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Azure Synapse Serverless SQL for querying raw data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Activities Performed: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schema inspection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Missing value and data quality checks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Initial statistics and insights generation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/>
        </p:nvSpPr>
        <p:spPr>
          <a:xfrm>
            <a:off x="389150" y="879800"/>
            <a:ext cx="86040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2) ETL Orchestration</a:t>
            </a:r>
            <a:endParaRPr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Triggering with Azure Function (VS Code)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Built a Python-based Azure Function inside Visual Studio Code using a virtual environment.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function (function_app.py) acts as an HTTP trigger.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 calls a Databricks job using the Databricks REST API when executed via func start.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ETL in Azure Databricks (Spark)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job processes the dataset yellow-tripdata-2024-01.csv stored in ADLS Gen2.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ETL follows the Medallion Architecture: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Bronze Layer: Raw data ingestion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Silver Layer: Data cleaning, null handling, formatting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Gold Layer: Business-ready, analytics-optimized data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was accessed by mounting ADLS Gen2 into Databricks.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/>
        </p:nvSpPr>
        <p:spPr>
          <a:xfrm>
            <a:off x="629275" y="624400"/>
            <a:ext cx="70548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3) Machine Learning Pipeline</a:t>
            </a:r>
            <a:endParaRPr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Clustering with K-Means (Spark MLlib)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Applied K-Means Clustering on the Silver/Gold layer data.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algorithm grouped similar trip records based on features like: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Trip Distance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Fare Amount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Passenger Count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Trip Duration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 Monitoring with MLflow</a:t>
            </a: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Used MLflow (built-in with Databricks) to track experiments: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Parameters: e.g., number of clusters k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Metrics: e.g., Silhouette Score to evaluate cluster quality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Enabled better model selection and fine-tuning using the MLflow UI.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