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58" r:id="rId4"/>
    <p:sldId id="257" r:id="rId5"/>
    <p:sldId id="264" r:id="rId6"/>
    <p:sldId id="269" r:id="rId7"/>
    <p:sldId id="263" r:id="rId8"/>
    <p:sldId id="262" r:id="rId9"/>
    <p:sldId id="260" r:id="rId10"/>
    <p:sldId id="265" r:id="rId11"/>
    <p:sldId id="266" r:id="rId12"/>
    <p:sldId id="259" r:id="rId13"/>
    <p:sldId id="271" r:id="rId14"/>
    <p:sldId id="268" r:id="rId15"/>
    <p:sldId id="270" r:id="rId16"/>
    <p:sldId id="273" r:id="rId17"/>
    <p:sldId id="272" r:id="rId18"/>
    <p:sldId id="274" r:id="rId19"/>
    <p:sldId id="286" r:id="rId20"/>
    <p:sldId id="293" r:id="rId21"/>
    <p:sldId id="275" r:id="rId22"/>
    <p:sldId id="287" r:id="rId23"/>
    <p:sldId id="276" r:id="rId24"/>
    <p:sldId id="277" r:id="rId25"/>
    <p:sldId id="291" r:id="rId26"/>
    <p:sldId id="279" r:id="rId27"/>
    <p:sldId id="280" r:id="rId28"/>
    <p:sldId id="289" r:id="rId29"/>
    <p:sldId id="281" r:id="rId30"/>
    <p:sldId id="283" r:id="rId31"/>
    <p:sldId id="290" r:id="rId32"/>
    <p:sldId id="285" r:id="rId33"/>
    <p:sldId id="284" r:id="rId34"/>
    <p:sldId id="292" r:id="rId35"/>
    <p:sldId id="267" r:id="rId36"/>
    <p:sldId id="282"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3728" autoAdjust="0"/>
  </p:normalViewPr>
  <p:slideViewPr>
    <p:cSldViewPr snapToGrid="0">
      <p:cViewPr varScale="1">
        <p:scale>
          <a:sx n="86" d="100"/>
          <a:sy n="86" d="100"/>
        </p:scale>
        <p:origin x="562"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5/13/2022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5/13/2022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79EA7-85BC-0CF8-A0AD-D90F426CD880}"/>
              </a:ext>
            </a:extLst>
          </p:cNvPr>
          <p:cNvSpPr>
            <a:spLocks noGrp="1"/>
          </p:cNvSpPr>
          <p:nvPr>
            <p:ph type="ctrTitle"/>
          </p:nvPr>
        </p:nvSpPr>
        <p:spPr>
          <a:xfrm>
            <a:off x="1840635" y="1007536"/>
            <a:ext cx="7197726" cy="2421464"/>
          </a:xfrm>
        </p:spPr>
        <p:txBody>
          <a:bodyPr/>
          <a:lstStyle/>
          <a:p>
            <a:r>
              <a:rPr lang="en-US" dirty="0">
                <a:latin typeface="Algerian" panose="04020705040A02060702" pitchFamily="82" charset="0"/>
              </a:rPr>
              <a:t>ZOO MANAGEMENT</a:t>
            </a:r>
          </a:p>
        </p:txBody>
      </p:sp>
      <p:sp>
        <p:nvSpPr>
          <p:cNvPr id="3" name="Subtitle 2">
            <a:extLst>
              <a:ext uri="{FF2B5EF4-FFF2-40B4-BE49-F238E27FC236}">
                <a16:creationId xmlns:a16="http://schemas.microsoft.com/office/drawing/2014/main" id="{1C0D6A88-4540-639F-ABBF-9D869E9514F9}"/>
              </a:ext>
            </a:extLst>
          </p:cNvPr>
          <p:cNvSpPr>
            <a:spLocks noGrp="1"/>
          </p:cNvSpPr>
          <p:nvPr>
            <p:ph type="subTitle" idx="1"/>
          </p:nvPr>
        </p:nvSpPr>
        <p:spPr>
          <a:xfrm>
            <a:off x="4761389" y="5220233"/>
            <a:ext cx="7197726" cy="1405467"/>
          </a:xfrm>
        </p:spPr>
        <p:txBody>
          <a:bodyPr>
            <a:noAutofit/>
          </a:bodyPr>
          <a:lstStyle/>
          <a:p>
            <a:r>
              <a:rPr lang="en-US" sz="2400" dirty="0"/>
              <a:t>SAKSHI SANCHETI       b 207266</a:t>
            </a:r>
          </a:p>
          <a:p>
            <a:r>
              <a:rPr lang="en-US" sz="2400" dirty="0"/>
              <a:t>SUMAIYYA ANWAR     B 207273</a:t>
            </a:r>
          </a:p>
          <a:p>
            <a:r>
              <a:rPr lang="en-US" sz="2400"/>
              <a:t>NIKITHA  </a:t>
            </a:r>
            <a:r>
              <a:rPr lang="en-US" sz="2400" dirty="0"/>
              <a:t>PUCHALA      B 207256  </a:t>
            </a:r>
          </a:p>
        </p:txBody>
      </p:sp>
    </p:spTree>
    <p:extLst>
      <p:ext uri="{BB962C8B-B14F-4D97-AF65-F5344CB8AC3E}">
        <p14:creationId xmlns:p14="http://schemas.microsoft.com/office/powerpoint/2010/main" val="3647614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0BC6A67-0229-B37E-7FE9-A3953C6E9A39}"/>
              </a:ext>
            </a:extLst>
          </p:cNvPr>
          <p:cNvPicPr>
            <a:picLocks noChangeAspect="1"/>
          </p:cNvPicPr>
          <p:nvPr/>
        </p:nvPicPr>
        <p:blipFill>
          <a:blip r:embed="rId2"/>
          <a:stretch>
            <a:fillRect/>
          </a:stretch>
        </p:blipFill>
        <p:spPr>
          <a:xfrm>
            <a:off x="0" y="816428"/>
            <a:ext cx="12192000" cy="5225143"/>
          </a:xfrm>
          <a:prstGeom prst="rect">
            <a:avLst/>
          </a:prstGeom>
        </p:spPr>
      </p:pic>
      <p:pic>
        <p:nvPicPr>
          <p:cNvPr id="3" name="Picture 2">
            <a:extLst>
              <a:ext uri="{FF2B5EF4-FFF2-40B4-BE49-F238E27FC236}">
                <a16:creationId xmlns:a16="http://schemas.microsoft.com/office/drawing/2014/main" id="{DB6585A1-F723-4789-6DB2-5247B16CB387}"/>
              </a:ext>
            </a:extLst>
          </p:cNvPr>
          <p:cNvPicPr>
            <a:picLocks noChangeAspect="1"/>
          </p:cNvPicPr>
          <p:nvPr/>
        </p:nvPicPr>
        <p:blipFill rotWithShape="1">
          <a:blip r:embed="rId3"/>
          <a:srcRect l="14885" b="9988"/>
          <a:stretch/>
        </p:blipFill>
        <p:spPr>
          <a:xfrm>
            <a:off x="1731145" y="2206717"/>
            <a:ext cx="1481737" cy="447707"/>
          </a:xfrm>
          <a:prstGeom prst="rect">
            <a:avLst/>
          </a:prstGeom>
        </p:spPr>
      </p:pic>
    </p:spTree>
    <p:extLst>
      <p:ext uri="{BB962C8B-B14F-4D97-AF65-F5344CB8AC3E}">
        <p14:creationId xmlns:p14="http://schemas.microsoft.com/office/powerpoint/2010/main" val="2199698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8D93C11-C1AF-A2B1-465A-DD5A323A47BB}"/>
              </a:ext>
            </a:extLst>
          </p:cNvPr>
          <p:cNvPicPr>
            <a:picLocks noChangeAspect="1"/>
          </p:cNvPicPr>
          <p:nvPr/>
        </p:nvPicPr>
        <p:blipFill>
          <a:blip r:embed="rId2"/>
          <a:stretch>
            <a:fillRect/>
          </a:stretch>
        </p:blipFill>
        <p:spPr>
          <a:xfrm>
            <a:off x="0" y="494930"/>
            <a:ext cx="12192000" cy="5868140"/>
          </a:xfrm>
          <a:prstGeom prst="rect">
            <a:avLst/>
          </a:prstGeom>
        </p:spPr>
      </p:pic>
      <p:pic>
        <p:nvPicPr>
          <p:cNvPr id="3" name="Picture 2">
            <a:extLst>
              <a:ext uri="{FF2B5EF4-FFF2-40B4-BE49-F238E27FC236}">
                <a16:creationId xmlns:a16="http://schemas.microsoft.com/office/drawing/2014/main" id="{98D6F492-C032-43C9-8D8A-9E28CB87E5DE}"/>
              </a:ext>
            </a:extLst>
          </p:cNvPr>
          <p:cNvPicPr>
            <a:picLocks noChangeAspect="1"/>
          </p:cNvPicPr>
          <p:nvPr/>
        </p:nvPicPr>
        <p:blipFill>
          <a:blip r:embed="rId3"/>
          <a:stretch>
            <a:fillRect/>
          </a:stretch>
        </p:blipFill>
        <p:spPr>
          <a:xfrm>
            <a:off x="1126016" y="2151524"/>
            <a:ext cx="10601386" cy="760351"/>
          </a:xfrm>
          <a:prstGeom prst="rect">
            <a:avLst/>
          </a:prstGeom>
        </p:spPr>
      </p:pic>
      <p:pic>
        <p:nvPicPr>
          <p:cNvPr id="5" name="Picture 4">
            <a:extLst>
              <a:ext uri="{FF2B5EF4-FFF2-40B4-BE49-F238E27FC236}">
                <a16:creationId xmlns:a16="http://schemas.microsoft.com/office/drawing/2014/main" id="{4A29A47F-3C32-D39A-014B-C13CE89C99F7}"/>
              </a:ext>
            </a:extLst>
          </p:cNvPr>
          <p:cNvPicPr>
            <a:picLocks noChangeAspect="1"/>
          </p:cNvPicPr>
          <p:nvPr/>
        </p:nvPicPr>
        <p:blipFill>
          <a:blip r:embed="rId4"/>
          <a:stretch>
            <a:fillRect/>
          </a:stretch>
        </p:blipFill>
        <p:spPr>
          <a:xfrm>
            <a:off x="0" y="5628401"/>
            <a:ext cx="12192000" cy="734669"/>
          </a:xfrm>
          <a:prstGeom prst="rect">
            <a:avLst/>
          </a:prstGeom>
        </p:spPr>
      </p:pic>
    </p:spTree>
    <p:extLst>
      <p:ext uri="{BB962C8B-B14F-4D97-AF65-F5344CB8AC3E}">
        <p14:creationId xmlns:p14="http://schemas.microsoft.com/office/powerpoint/2010/main" val="170499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7A8506-BB3F-57E1-656C-17D0BB89A754}"/>
              </a:ext>
            </a:extLst>
          </p:cNvPr>
          <p:cNvPicPr>
            <a:picLocks noChangeAspect="1"/>
          </p:cNvPicPr>
          <p:nvPr/>
        </p:nvPicPr>
        <p:blipFill>
          <a:blip r:embed="rId2"/>
          <a:stretch>
            <a:fillRect/>
          </a:stretch>
        </p:blipFill>
        <p:spPr>
          <a:xfrm>
            <a:off x="918925" y="593146"/>
            <a:ext cx="10354149" cy="5905308"/>
          </a:xfrm>
          <a:prstGeom prst="rect">
            <a:avLst/>
          </a:prstGeom>
        </p:spPr>
      </p:pic>
    </p:spTree>
    <p:extLst>
      <p:ext uri="{BB962C8B-B14F-4D97-AF65-F5344CB8AC3E}">
        <p14:creationId xmlns:p14="http://schemas.microsoft.com/office/powerpoint/2010/main" val="469175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C4662E-53E8-2316-F511-5FE30B18DB36}"/>
              </a:ext>
            </a:extLst>
          </p:cNvPr>
          <p:cNvSpPr txBox="1"/>
          <p:nvPr/>
        </p:nvSpPr>
        <p:spPr>
          <a:xfrm>
            <a:off x="3098307" y="2467991"/>
            <a:ext cx="6764784" cy="1323439"/>
          </a:xfrm>
          <a:prstGeom prst="rect">
            <a:avLst/>
          </a:prstGeom>
          <a:noFill/>
        </p:spPr>
        <p:txBody>
          <a:bodyPr wrap="square" rtlCol="0">
            <a:spAutoFit/>
          </a:bodyPr>
          <a:lstStyle/>
          <a:p>
            <a:r>
              <a:rPr lang="en-US" sz="4000" dirty="0">
                <a:latin typeface="Algerian" panose="04020705040A02060702" pitchFamily="82" charset="0"/>
              </a:rPr>
              <a:t>Relational schema after </a:t>
            </a:r>
            <a:r>
              <a:rPr lang="en-US" sz="4000" dirty="0" err="1">
                <a:latin typeface="Algerian" panose="04020705040A02060702" pitchFamily="82" charset="0"/>
              </a:rPr>
              <a:t>normalisation</a:t>
            </a:r>
            <a:endParaRPr lang="en-US" sz="4000" dirty="0">
              <a:latin typeface="Algerian" panose="04020705040A02060702" pitchFamily="82" charset="0"/>
            </a:endParaRPr>
          </a:p>
        </p:txBody>
      </p:sp>
    </p:spTree>
    <p:extLst>
      <p:ext uri="{BB962C8B-B14F-4D97-AF65-F5344CB8AC3E}">
        <p14:creationId xmlns:p14="http://schemas.microsoft.com/office/powerpoint/2010/main" val="2631682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1BCE8BD-DA21-524B-716C-E8564F30EA01}"/>
              </a:ext>
            </a:extLst>
          </p:cNvPr>
          <p:cNvPicPr>
            <a:picLocks noChangeAspect="1"/>
          </p:cNvPicPr>
          <p:nvPr/>
        </p:nvPicPr>
        <p:blipFill>
          <a:blip r:embed="rId2"/>
          <a:stretch>
            <a:fillRect/>
          </a:stretch>
        </p:blipFill>
        <p:spPr>
          <a:xfrm>
            <a:off x="0" y="331228"/>
            <a:ext cx="12192000" cy="6195543"/>
          </a:xfrm>
          <a:prstGeom prst="rect">
            <a:avLst/>
          </a:prstGeom>
        </p:spPr>
      </p:pic>
    </p:spTree>
    <p:extLst>
      <p:ext uri="{BB962C8B-B14F-4D97-AF65-F5344CB8AC3E}">
        <p14:creationId xmlns:p14="http://schemas.microsoft.com/office/powerpoint/2010/main" val="602672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3B495C-52BB-7597-81DB-5100138B02E8}"/>
              </a:ext>
            </a:extLst>
          </p:cNvPr>
          <p:cNvSpPr txBox="1"/>
          <p:nvPr/>
        </p:nvSpPr>
        <p:spPr>
          <a:xfrm>
            <a:off x="2396972" y="2201663"/>
            <a:ext cx="8478175" cy="1754326"/>
          </a:xfrm>
          <a:prstGeom prst="rect">
            <a:avLst/>
          </a:prstGeom>
          <a:noFill/>
        </p:spPr>
        <p:txBody>
          <a:bodyPr wrap="square" rtlCol="0">
            <a:spAutoFit/>
          </a:bodyPr>
          <a:lstStyle/>
          <a:p>
            <a:r>
              <a:rPr lang="en-US" sz="5400" dirty="0">
                <a:latin typeface="Algerian" panose="04020705040A02060702" pitchFamily="82" charset="0"/>
              </a:rPr>
              <a:t>Creation of tables  and insertion of data</a:t>
            </a:r>
          </a:p>
        </p:txBody>
      </p:sp>
    </p:spTree>
    <p:extLst>
      <p:ext uri="{BB962C8B-B14F-4D97-AF65-F5344CB8AC3E}">
        <p14:creationId xmlns:p14="http://schemas.microsoft.com/office/powerpoint/2010/main" val="644560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AB2859-5340-9A0E-FFB0-F1D4B85101FB}"/>
              </a:ext>
            </a:extLst>
          </p:cNvPr>
          <p:cNvSpPr txBox="1"/>
          <p:nvPr/>
        </p:nvSpPr>
        <p:spPr>
          <a:xfrm>
            <a:off x="123826" y="590551"/>
            <a:ext cx="8648700" cy="4524315"/>
          </a:xfrm>
          <a:prstGeom prst="rect">
            <a:avLst/>
          </a:prstGeom>
          <a:noFill/>
        </p:spPr>
        <p:txBody>
          <a:bodyPr wrap="square">
            <a:spAutoFit/>
          </a:bodyPr>
          <a:lstStyle/>
          <a:p>
            <a:r>
              <a:rPr lang="en-IN" dirty="0"/>
              <a:t>create table zoo</a:t>
            </a:r>
          </a:p>
          <a:p>
            <a:r>
              <a:rPr lang="en-IN" dirty="0"/>
              <a:t>(   </a:t>
            </a:r>
          </a:p>
          <a:p>
            <a:r>
              <a:rPr lang="en-IN" dirty="0" err="1"/>
              <a:t>zoo_id</a:t>
            </a:r>
            <a:r>
              <a:rPr lang="en-IN" dirty="0"/>
              <a:t> number primary key,  </a:t>
            </a:r>
          </a:p>
          <a:p>
            <a:r>
              <a:rPr lang="en-IN" dirty="0" err="1"/>
              <a:t>zoo_name</a:t>
            </a:r>
            <a:r>
              <a:rPr lang="en-IN" dirty="0"/>
              <a:t> varchar(100),   </a:t>
            </a:r>
          </a:p>
          <a:p>
            <a:r>
              <a:rPr lang="en-IN" dirty="0"/>
              <a:t>city varchar(100),  </a:t>
            </a:r>
          </a:p>
          <a:p>
            <a:r>
              <a:rPr lang="en-IN" dirty="0"/>
              <a:t>cages number</a:t>
            </a:r>
          </a:p>
          <a:p>
            <a:r>
              <a:rPr lang="en-IN" dirty="0"/>
              <a:t>);</a:t>
            </a:r>
          </a:p>
          <a:p>
            <a:endParaRPr lang="en-IN" dirty="0"/>
          </a:p>
          <a:p>
            <a:r>
              <a:rPr lang="en-IN" dirty="0"/>
              <a:t>INSERT INTO zoo VALUES (10003, 'Sri </a:t>
            </a:r>
            <a:r>
              <a:rPr lang="en-IN" dirty="0" err="1"/>
              <a:t>Venkateswara</a:t>
            </a:r>
            <a:r>
              <a:rPr lang="en-IN" dirty="0"/>
              <a:t> Zoological Park', '</a:t>
            </a:r>
            <a:r>
              <a:rPr lang="en-IN" dirty="0" err="1"/>
              <a:t>Tirupati</a:t>
            </a:r>
            <a:r>
              <a:rPr lang="en-IN" dirty="0"/>
              <a:t>', 69);</a:t>
            </a:r>
          </a:p>
          <a:p>
            <a:r>
              <a:rPr lang="en-IN" dirty="0"/>
              <a:t> INSERT INTO zoo VALUES (10004, '</a:t>
            </a:r>
            <a:r>
              <a:rPr lang="en-IN" dirty="0" err="1"/>
              <a:t>Kakatiya</a:t>
            </a:r>
            <a:r>
              <a:rPr lang="en-IN" dirty="0"/>
              <a:t> Zoological Park', '</a:t>
            </a:r>
            <a:r>
              <a:rPr lang="en-IN" dirty="0" err="1"/>
              <a:t>Hanmakonda</a:t>
            </a:r>
            <a:r>
              <a:rPr lang="en-IN" dirty="0"/>
              <a:t>', 102);</a:t>
            </a:r>
          </a:p>
          <a:p>
            <a:r>
              <a:rPr lang="en-IN" dirty="0"/>
              <a:t> INSERT INTO zoo VALUES (10007, 'Nehru Zoological Park', 'Hyderabad', 43); </a:t>
            </a:r>
          </a:p>
          <a:p>
            <a:r>
              <a:rPr lang="en-IN" dirty="0"/>
              <a:t>INSERT INTO zoo VALUES (10009, '</a:t>
            </a:r>
            <a:r>
              <a:rPr lang="en-IN" dirty="0" err="1"/>
              <a:t>Indira</a:t>
            </a:r>
            <a:r>
              <a:rPr lang="en-IN" dirty="0"/>
              <a:t> Gandhi Zoological Park', 'Visakhapatnam',39);</a:t>
            </a:r>
          </a:p>
          <a:p>
            <a:endParaRPr lang="en-IN" dirty="0"/>
          </a:p>
          <a:p>
            <a:endParaRPr lang="en-IN" dirty="0"/>
          </a:p>
          <a:p>
            <a:endParaRPr lang="en-IN" dirty="0"/>
          </a:p>
          <a:p>
            <a:endParaRPr lang="en-IN" dirty="0"/>
          </a:p>
        </p:txBody>
      </p:sp>
      <p:pic>
        <p:nvPicPr>
          <p:cNvPr id="3074" name="Picture 2"/>
          <p:cNvPicPr>
            <a:picLocks noChangeAspect="1" noChangeArrowheads="1"/>
          </p:cNvPicPr>
          <p:nvPr/>
        </p:nvPicPr>
        <p:blipFill>
          <a:blip r:embed="rId2"/>
          <a:srcRect t="54934" r="72813" b="27303"/>
          <a:stretch>
            <a:fillRect/>
          </a:stretch>
        </p:blipFill>
        <p:spPr bwMode="auto">
          <a:xfrm>
            <a:off x="3200400" y="4889732"/>
            <a:ext cx="4199021" cy="1763732"/>
          </a:xfrm>
          <a:prstGeom prst="rect">
            <a:avLst/>
          </a:prstGeom>
          <a:noFill/>
          <a:ln w="9525">
            <a:noFill/>
            <a:miter lim="800000"/>
            <a:headEnd/>
            <a:tailEnd/>
          </a:ln>
          <a:effectLst/>
        </p:spPr>
      </p:pic>
    </p:spTree>
    <p:extLst>
      <p:ext uri="{BB962C8B-B14F-4D97-AF65-F5344CB8AC3E}">
        <p14:creationId xmlns:p14="http://schemas.microsoft.com/office/powerpoint/2010/main" val="3010983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366FA37-E326-1DA5-5AF0-557DD4A72D94}"/>
              </a:ext>
            </a:extLst>
          </p:cNvPr>
          <p:cNvSpPr txBox="1"/>
          <p:nvPr/>
        </p:nvSpPr>
        <p:spPr>
          <a:xfrm>
            <a:off x="400050" y="481697"/>
            <a:ext cx="8524875" cy="3970318"/>
          </a:xfrm>
          <a:prstGeom prst="rect">
            <a:avLst/>
          </a:prstGeom>
          <a:noFill/>
        </p:spPr>
        <p:txBody>
          <a:bodyPr wrap="square">
            <a:spAutoFit/>
          </a:bodyPr>
          <a:lstStyle/>
          <a:p>
            <a:r>
              <a:rPr lang="en-IN" dirty="0"/>
              <a:t>create table taxonomy(  </a:t>
            </a:r>
          </a:p>
          <a:p>
            <a:r>
              <a:rPr lang="en-IN" dirty="0"/>
              <a:t>     </a:t>
            </a:r>
            <a:r>
              <a:rPr lang="en-IN" dirty="0" err="1"/>
              <a:t>a_order</a:t>
            </a:r>
            <a:r>
              <a:rPr lang="en-IN" dirty="0"/>
              <a:t> varchar(100) primary key, </a:t>
            </a:r>
          </a:p>
          <a:p>
            <a:r>
              <a:rPr lang="en-IN" dirty="0"/>
              <a:t>   </a:t>
            </a:r>
            <a:r>
              <a:rPr lang="en-IN" dirty="0" err="1"/>
              <a:t>a_class</a:t>
            </a:r>
            <a:r>
              <a:rPr lang="en-IN" dirty="0"/>
              <a:t> varchar(100)</a:t>
            </a:r>
          </a:p>
          <a:p>
            <a:r>
              <a:rPr lang="en-IN" dirty="0"/>
              <a:t>);</a:t>
            </a:r>
          </a:p>
          <a:p>
            <a:r>
              <a:rPr lang="en-IN" dirty="0"/>
              <a:t>INSERT INTO taxonomy VALUES ('Anura', 'Amphibia’); </a:t>
            </a:r>
          </a:p>
          <a:p>
            <a:r>
              <a:rPr lang="en-IN" dirty="0"/>
              <a:t>INSERT INTO taxonomy VALUES ('</a:t>
            </a:r>
            <a:r>
              <a:rPr lang="en-IN" dirty="0" err="1"/>
              <a:t>Artiodactyla</a:t>
            </a:r>
            <a:r>
              <a:rPr lang="en-IN" dirty="0"/>
              <a:t>', 'Mammalia’);</a:t>
            </a:r>
          </a:p>
          <a:p>
            <a:r>
              <a:rPr lang="en-IN" dirty="0"/>
              <a:t> INSERT INTO taxonomy VALUES ('</a:t>
            </a:r>
            <a:r>
              <a:rPr lang="en-IN" dirty="0" err="1"/>
              <a:t>Cardiida</a:t>
            </a:r>
            <a:r>
              <a:rPr lang="en-IN" dirty="0"/>
              <a:t>', 'invertebrate’); </a:t>
            </a:r>
          </a:p>
          <a:p>
            <a:r>
              <a:rPr lang="en-IN" dirty="0"/>
              <a:t>INSERT INTO taxonomy VALUES ('Carnivora', 'Mammalia’);</a:t>
            </a:r>
          </a:p>
          <a:p>
            <a:r>
              <a:rPr lang="en-IN" dirty="0"/>
              <a:t> INSERT INTO taxonomy VALUES ('</a:t>
            </a:r>
            <a:r>
              <a:rPr lang="en-IN" dirty="0" err="1"/>
              <a:t>Casuariiformes</a:t>
            </a:r>
            <a:r>
              <a:rPr lang="en-IN" dirty="0"/>
              <a:t>', 'Aves’);</a:t>
            </a:r>
          </a:p>
          <a:p>
            <a:r>
              <a:rPr lang="en-IN" dirty="0"/>
              <a:t> INSERT INTO taxonomy VALUES ('</a:t>
            </a:r>
            <a:r>
              <a:rPr lang="en-IN" dirty="0" err="1"/>
              <a:t>Ciconiiformes</a:t>
            </a:r>
            <a:r>
              <a:rPr lang="en-IN" dirty="0"/>
              <a:t>', 'Aves’); </a:t>
            </a:r>
          </a:p>
          <a:p>
            <a:r>
              <a:rPr lang="en-IN" dirty="0"/>
              <a:t>INSERT INTO taxonomy VALUES ('</a:t>
            </a:r>
            <a:r>
              <a:rPr lang="en-IN" dirty="0" err="1"/>
              <a:t>Crocodilia</a:t>
            </a:r>
            <a:r>
              <a:rPr lang="en-IN" dirty="0"/>
              <a:t>', 'Reptilia’); </a:t>
            </a:r>
          </a:p>
          <a:p>
            <a:r>
              <a:rPr lang="en-IN" dirty="0"/>
              <a:t>INSERT INTO taxonomy VALUES ('</a:t>
            </a:r>
            <a:r>
              <a:rPr lang="en-IN" dirty="0" err="1"/>
              <a:t>Cyclopoida</a:t>
            </a:r>
            <a:r>
              <a:rPr lang="en-IN" dirty="0"/>
              <a:t>', '</a:t>
            </a:r>
            <a:r>
              <a:rPr lang="en-IN" dirty="0" err="1"/>
              <a:t>Hexanauplia</a:t>
            </a:r>
            <a:r>
              <a:rPr lang="en-IN" dirty="0"/>
              <a:t>’);</a:t>
            </a:r>
          </a:p>
          <a:p>
            <a:r>
              <a:rPr lang="en-IN" dirty="0"/>
              <a:t> INSERT INTO taxonomy VALUES ('Decapoda', 'invertebrate’); </a:t>
            </a:r>
          </a:p>
          <a:p>
            <a:r>
              <a:rPr lang="en-IN" dirty="0"/>
              <a:t>INSERT INTO taxonomy VALUES ('Galliformes', 'Aves’); </a:t>
            </a:r>
          </a:p>
        </p:txBody>
      </p:sp>
      <p:pic>
        <p:nvPicPr>
          <p:cNvPr id="1026" name="Picture 2"/>
          <p:cNvPicPr>
            <a:picLocks noChangeAspect="1" noChangeArrowheads="1"/>
          </p:cNvPicPr>
          <p:nvPr/>
        </p:nvPicPr>
        <p:blipFill>
          <a:blip r:embed="rId2"/>
          <a:srcRect t="44572" r="86506" b="20559"/>
          <a:stretch>
            <a:fillRect/>
          </a:stretch>
        </p:blipFill>
        <p:spPr bwMode="auto">
          <a:xfrm>
            <a:off x="7880683" y="1319824"/>
            <a:ext cx="3236495" cy="4702097"/>
          </a:xfrm>
          <a:prstGeom prst="rect">
            <a:avLst/>
          </a:prstGeom>
          <a:noFill/>
          <a:ln w="9525">
            <a:noFill/>
            <a:miter lim="800000"/>
            <a:headEnd/>
            <a:tailEnd/>
          </a:ln>
          <a:effectLst/>
        </p:spPr>
      </p:pic>
    </p:spTree>
    <p:extLst>
      <p:ext uri="{BB962C8B-B14F-4D97-AF65-F5344CB8AC3E}">
        <p14:creationId xmlns:p14="http://schemas.microsoft.com/office/powerpoint/2010/main" val="219062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99DE53-112D-CF29-E805-E602D756BA3F}"/>
              </a:ext>
            </a:extLst>
          </p:cNvPr>
          <p:cNvSpPr txBox="1"/>
          <p:nvPr/>
        </p:nvSpPr>
        <p:spPr>
          <a:xfrm>
            <a:off x="652272" y="1019228"/>
            <a:ext cx="10813821" cy="4801314"/>
          </a:xfrm>
          <a:prstGeom prst="rect">
            <a:avLst/>
          </a:prstGeom>
          <a:noFill/>
        </p:spPr>
        <p:txBody>
          <a:bodyPr wrap="square">
            <a:spAutoFit/>
          </a:bodyPr>
          <a:lstStyle/>
          <a:p>
            <a:r>
              <a:rPr lang="en-IN" dirty="0"/>
              <a:t>create table </a:t>
            </a:r>
            <a:r>
              <a:rPr lang="en-IN" dirty="0" err="1"/>
              <a:t>animal_kind</a:t>
            </a:r>
            <a:r>
              <a:rPr lang="en-IN" dirty="0"/>
              <a:t> </a:t>
            </a:r>
          </a:p>
          <a:p>
            <a:r>
              <a:rPr lang="en-IN" dirty="0"/>
              <a:t>(  </a:t>
            </a:r>
          </a:p>
          <a:p>
            <a:r>
              <a:rPr lang="en-IN" dirty="0"/>
              <a:t> </a:t>
            </a:r>
            <a:r>
              <a:rPr lang="en-IN" dirty="0" err="1"/>
              <a:t>animalk_id</a:t>
            </a:r>
            <a:r>
              <a:rPr lang="en-IN" dirty="0"/>
              <a:t> NUMBER primary key,   </a:t>
            </a:r>
          </a:p>
          <a:p>
            <a:r>
              <a:rPr lang="en-IN" dirty="0" err="1"/>
              <a:t>general_name</a:t>
            </a:r>
            <a:r>
              <a:rPr lang="en-IN" dirty="0"/>
              <a:t> varchar(100),   </a:t>
            </a:r>
          </a:p>
          <a:p>
            <a:r>
              <a:rPr lang="en-IN" dirty="0"/>
              <a:t>species varchar(100),   </a:t>
            </a:r>
          </a:p>
          <a:p>
            <a:r>
              <a:rPr lang="en-IN" dirty="0" err="1"/>
              <a:t>a_order</a:t>
            </a:r>
            <a:r>
              <a:rPr lang="en-IN" dirty="0"/>
              <a:t> varchar(100),   </a:t>
            </a:r>
          </a:p>
          <a:p>
            <a:r>
              <a:rPr lang="en-IN" dirty="0"/>
              <a:t>foreign key(</a:t>
            </a:r>
            <a:r>
              <a:rPr lang="en-IN" dirty="0" err="1"/>
              <a:t>a_order</a:t>
            </a:r>
            <a:r>
              <a:rPr lang="en-IN" dirty="0"/>
              <a:t>) references taxonomy(</a:t>
            </a:r>
            <a:r>
              <a:rPr lang="en-IN" dirty="0" err="1"/>
              <a:t>a_order</a:t>
            </a:r>
            <a:r>
              <a:rPr lang="en-IN" dirty="0"/>
              <a:t>),   </a:t>
            </a:r>
          </a:p>
          <a:p>
            <a:r>
              <a:rPr lang="en-IN" dirty="0"/>
              <a:t>status  varchar(10)</a:t>
            </a:r>
          </a:p>
          <a:p>
            <a:r>
              <a:rPr lang="en-IN" dirty="0"/>
              <a:t>);</a:t>
            </a:r>
          </a:p>
          <a:p>
            <a:endParaRPr lang="en-IN" dirty="0"/>
          </a:p>
          <a:p>
            <a:r>
              <a:rPr lang="en-IN" dirty="0"/>
              <a:t>INSERT INTO </a:t>
            </a:r>
            <a:r>
              <a:rPr lang="en-IN" dirty="0" err="1"/>
              <a:t>animal_kind</a:t>
            </a:r>
            <a:r>
              <a:rPr lang="en-IN" dirty="0"/>
              <a:t> VALUES (105001, 'Bengal Tiger', '</a:t>
            </a:r>
            <a:r>
              <a:rPr lang="en-IN" dirty="0" err="1"/>
              <a:t>Panthera</a:t>
            </a:r>
            <a:r>
              <a:rPr lang="en-IN" dirty="0"/>
              <a:t> </a:t>
            </a:r>
            <a:r>
              <a:rPr lang="en-IN" dirty="0" err="1"/>
              <a:t>tigris</a:t>
            </a:r>
            <a:r>
              <a:rPr lang="en-IN" dirty="0"/>
              <a:t> </a:t>
            </a:r>
            <a:r>
              <a:rPr lang="en-IN" dirty="0" err="1"/>
              <a:t>tigris</a:t>
            </a:r>
            <a:r>
              <a:rPr lang="en-IN" dirty="0"/>
              <a:t>', '</a:t>
            </a:r>
            <a:r>
              <a:rPr lang="en-IN" dirty="0" err="1"/>
              <a:t>Carnivora</a:t>
            </a:r>
            <a:r>
              <a:rPr lang="en-IN" dirty="0"/>
              <a:t>', 'EN’);</a:t>
            </a:r>
          </a:p>
          <a:p>
            <a:r>
              <a:rPr lang="en-IN" dirty="0"/>
              <a:t> INSERT INTO </a:t>
            </a:r>
            <a:r>
              <a:rPr lang="en-IN" dirty="0" err="1"/>
              <a:t>animal_kind</a:t>
            </a:r>
            <a:r>
              <a:rPr lang="en-IN" dirty="0"/>
              <a:t> VALUES (105002, 'African Lion', '</a:t>
            </a:r>
            <a:r>
              <a:rPr lang="en-IN" dirty="0" err="1"/>
              <a:t>Panthera</a:t>
            </a:r>
            <a:r>
              <a:rPr lang="en-IN" dirty="0"/>
              <a:t> </a:t>
            </a:r>
            <a:r>
              <a:rPr lang="en-IN" dirty="0" err="1"/>
              <a:t>leo</a:t>
            </a:r>
            <a:r>
              <a:rPr lang="en-IN" dirty="0"/>
              <a:t> </a:t>
            </a:r>
            <a:r>
              <a:rPr lang="en-IN" dirty="0" err="1"/>
              <a:t>leo</a:t>
            </a:r>
            <a:r>
              <a:rPr lang="en-IN" dirty="0"/>
              <a:t>', '</a:t>
            </a:r>
            <a:r>
              <a:rPr lang="en-IN" dirty="0" err="1"/>
              <a:t>Carnivora</a:t>
            </a:r>
            <a:r>
              <a:rPr lang="en-IN" dirty="0"/>
              <a:t>', 'VU’);</a:t>
            </a:r>
          </a:p>
          <a:p>
            <a:r>
              <a:rPr lang="en-IN" dirty="0"/>
              <a:t> INSERT INTO </a:t>
            </a:r>
            <a:r>
              <a:rPr lang="en-IN" dirty="0" err="1"/>
              <a:t>animal_kind</a:t>
            </a:r>
            <a:r>
              <a:rPr lang="en-IN" dirty="0"/>
              <a:t> VALUES (105003, 'Chimpanzee', 'Pan troglodytes', 'primate', 'EN’); </a:t>
            </a:r>
          </a:p>
          <a:p>
            <a:r>
              <a:rPr lang="en-IN" dirty="0"/>
              <a:t>INSERT INTO </a:t>
            </a:r>
            <a:r>
              <a:rPr lang="en-IN" dirty="0" err="1"/>
              <a:t>animal_kind</a:t>
            </a:r>
            <a:r>
              <a:rPr lang="en-IN" dirty="0"/>
              <a:t> VALUES (106001, 'King Cobra', '</a:t>
            </a:r>
            <a:r>
              <a:rPr lang="en-IN" dirty="0" err="1"/>
              <a:t>Ophiophagus</a:t>
            </a:r>
            <a:r>
              <a:rPr lang="en-IN" dirty="0"/>
              <a:t> </a:t>
            </a:r>
            <a:r>
              <a:rPr lang="en-IN" dirty="0" err="1"/>
              <a:t>hannah</a:t>
            </a:r>
            <a:r>
              <a:rPr lang="en-IN" dirty="0"/>
              <a:t>', '</a:t>
            </a:r>
            <a:r>
              <a:rPr lang="en-IN" dirty="0" err="1"/>
              <a:t>serpentes</a:t>
            </a:r>
            <a:r>
              <a:rPr lang="en-IN" dirty="0"/>
              <a:t>', 'VU’); </a:t>
            </a:r>
          </a:p>
          <a:p>
            <a:r>
              <a:rPr lang="en-IN" dirty="0"/>
              <a:t>INSERT INTO </a:t>
            </a:r>
            <a:r>
              <a:rPr lang="en-IN" dirty="0" err="1"/>
              <a:t>animal_kind</a:t>
            </a:r>
            <a:r>
              <a:rPr lang="en-IN" dirty="0"/>
              <a:t> VALUES (102001, '</a:t>
            </a:r>
            <a:r>
              <a:rPr lang="en-IN" dirty="0" err="1"/>
              <a:t>Openbill</a:t>
            </a:r>
            <a:r>
              <a:rPr lang="en-IN" dirty="0"/>
              <a:t> Stork', '</a:t>
            </a:r>
            <a:r>
              <a:rPr lang="en-IN" dirty="0" err="1"/>
              <a:t>Anastomus</a:t>
            </a:r>
            <a:r>
              <a:rPr lang="en-IN" dirty="0"/>
              <a:t> </a:t>
            </a:r>
            <a:r>
              <a:rPr lang="en-IN" dirty="0" err="1"/>
              <a:t>oscitans</a:t>
            </a:r>
            <a:r>
              <a:rPr lang="en-IN" dirty="0"/>
              <a:t>', '</a:t>
            </a:r>
            <a:r>
              <a:rPr lang="en-IN" dirty="0" err="1"/>
              <a:t>Ciconiiformes</a:t>
            </a:r>
            <a:r>
              <a:rPr lang="en-IN" dirty="0"/>
              <a:t>', 'LC’);</a:t>
            </a:r>
          </a:p>
          <a:p>
            <a:r>
              <a:rPr lang="en-IN" dirty="0"/>
              <a:t> INSERT INTO </a:t>
            </a:r>
            <a:r>
              <a:rPr lang="en-IN" dirty="0" err="1"/>
              <a:t>animal_kind</a:t>
            </a:r>
            <a:r>
              <a:rPr lang="en-IN" dirty="0"/>
              <a:t> VALUES (101001, 'Red Eye Tree Frog', '</a:t>
            </a:r>
            <a:r>
              <a:rPr lang="en-IN" dirty="0" err="1"/>
              <a:t>Agalychnis</a:t>
            </a:r>
            <a:r>
              <a:rPr lang="en-IN" dirty="0"/>
              <a:t> </a:t>
            </a:r>
            <a:r>
              <a:rPr lang="en-IN" dirty="0" err="1"/>
              <a:t>callidryas</a:t>
            </a:r>
            <a:r>
              <a:rPr lang="en-IN" dirty="0"/>
              <a:t>', '</a:t>
            </a:r>
            <a:r>
              <a:rPr lang="en-IN" dirty="0" err="1"/>
              <a:t>Anura</a:t>
            </a:r>
            <a:r>
              <a:rPr lang="en-IN" dirty="0"/>
              <a:t>', 'LC’); </a:t>
            </a:r>
          </a:p>
          <a:p>
            <a:r>
              <a:rPr lang="en-IN" dirty="0"/>
              <a:t>INSERT INTO </a:t>
            </a:r>
            <a:r>
              <a:rPr lang="en-IN" dirty="0" err="1"/>
              <a:t>animal_kind</a:t>
            </a:r>
            <a:r>
              <a:rPr lang="en-IN" dirty="0"/>
              <a:t> VALUES (101002, 'Asiatic salamanders', '</a:t>
            </a:r>
            <a:r>
              <a:rPr lang="en-IN" dirty="0" err="1"/>
              <a:t>Hynobius</a:t>
            </a:r>
            <a:r>
              <a:rPr lang="en-IN" dirty="0"/>
              <a:t> </a:t>
            </a:r>
            <a:r>
              <a:rPr lang="en-IN" dirty="0" err="1"/>
              <a:t>oyamai</a:t>
            </a:r>
            <a:r>
              <a:rPr lang="en-IN" dirty="0"/>
              <a:t>', '</a:t>
            </a:r>
            <a:r>
              <a:rPr lang="en-IN" dirty="0" err="1"/>
              <a:t>Urodela</a:t>
            </a:r>
            <a:r>
              <a:rPr lang="en-IN" dirty="0"/>
              <a:t>', 'VU’); </a:t>
            </a:r>
          </a:p>
        </p:txBody>
      </p:sp>
    </p:spTree>
    <p:extLst>
      <p:ext uri="{BB962C8B-B14F-4D97-AF65-F5344CB8AC3E}">
        <p14:creationId xmlns:p14="http://schemas.microsoft.com/office/powerpoint/2010/main" val="1015971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A180EFF-748A-D3CF-59C4-F26DB13687E0}"/>
              </a:ext>
            </a:extLst>
          </p:cNvPr>
          <p:cNvSpPr txBox="1"/>
          <p:nvPr/>
        </p:nvSpPr>
        <p:spPr>
          <a:xfrm>
            <a:off x="240737" y="642270"/>
            <a:ext cx="10888474" cy="923330"/>
          </a:xfrm>
          <a:prstGeom prst="rect">
            <a:avLst/>
          </a:prstGeom>
          <a:noFill/>
        </p:spPr>
        <p:txBody>
          <a:bodyPr wrap="square">
            <a:spAutoFit/>
          </a:bodyPr>
          <a:lstStyle/>
          <a:p>
            <a:r>
              <a:rPr lang="en-IN" dirty="0"/>
              <a:t>INSERT INTO </a:t>
            </a:r>
            <a:r>
              <a:rPr lang="en-IN" dirty="0" err="1"/>
              <a:t>animal_kind</a:t>
            </a:r>
            <a:r>
              <a:rPr lang="en-IN" dirty="0"/>
              <a:t> VALUES (103001, 'Lined Seahorse', 'Hippocampus erectus', '</a:t>
            </a:r>
            <a:r>
              <a:rPr lang="en-IN" dirty="0" err="1"/>
              <a:t>Syngnathiformes</a:t>
            </a:r>
            <a:r>
              <a:rPr lang="en-IN" dirty="0"/>
              <a:t>', 'VU’); </a:t>
            </a:r>
          </a:p>
          <a:p>
            <a:r>
              <a:rPr lang="en-IN" dirty="0"/>
              <a:t>INSERT INTO </a:t>
            </a:r>
            <a:r>
              <a:rPr lang="en-IN" dirty="0" err="1"/>
              <a:t>animal_kind</a:t>
            </a:r>
            <a:r>
              <a:rPr lang="en-IN" dirty="0"/>
              <a:t> VALUES (101003, 'Axolotl', 'Ambystoma mexicanum', '</a:t>
            </a:r>
            <a:r>
              <a:rPr lang="en-IN" dirty="0" err="1"/>
              <a:t>Urodela</a:t>
            </a:r>
            <a:r>
              <a:rPr lang="en-IN" dirty="0"/>
              <a:t>', 'CR’); </a:t>
            </a:r>
          </a:p>
          <a:p>
            <a:r>
              <a:rPr lang="en-IN" dirty="0"/>
              <a:t>INSERT INTO </a:t>
            </a:r>
            <a:r>
              <a:rPr lang="en-IN" dirty="0" err="1"/>
              <a:t>animal_kind</a:t>
            </a:r>
            <a:r>
              <a:rPr lang="en-IN" dirty="0"/>
              <a:t> VALUES (104001, 'Crustaceans', '</a:t>
            </a:r>
            <a:r>
              <a:rPr lang="en-IN" dirty="0" err="1"/>
              <a:t>Acanthocyclops</a:t>
            </a:r>
            <a:r>
              <a:rPr lang="en-IN" dirty="0"/>
              <a:t> </a:t>
            </a:r>
            <a:r>
              <a:rPr lang="en-IN" dirty="0" err="1"/>
              <a:t>hypogeus</a:t>
            </a:r>
            <a:r>
              <a:rPr lang="en-IN" dirty="0"/>
              <a:t>', '</a:t>
            </a:r>
            <a:r>
              <a:rPr lang="en-IN" dirty="0" err="1"/>
              <a:t>Cyclopoida</a:t>
            </a:r>
            <a:r>
              <a:rPr lang="en-IN" dirty="0"/>
              <a:t>', 'VU’); </a:t>
            </a:r>
          </a:p>
        </p:txBody>
      </p:sp>
      <p:pic>
        <p:nvPicPr>
          <p:cNvPr id="2050" name="Picture 2"/>
          <p:cNvPicPr>
            <a:picLocks noChangeAspect="1" noChangeArrowheads="1"/>
          </p:cNvPicPr>
          <p:nvPr/>
        </p:nvPicPr>
        <p:blipFill>
          <a:blip r:embed="rId2"/>
          <a:srcRect t="64638" r="67172" b="14309"/>
          <a:stretch>
            <a:fillRect/>
          </a:stretch>
        </p:blipFill>
        <p:spPr bwMode="auto">
          <a:xfrm>
            <a:off x="1949116" y="3537794"/>
            <a:ext cx="7640053" cy="2754723"/>
          </a:xfrm>
          <a:prstGeom prst="rect">
            <a:avLst/>
          </a:prstGeom>
          <a:noFill/>
          <a:ln w="9525">
            <a:noFill/>
            <a:miter lim="800000"/>
            <a:headEnd/>
            <a:tailEnd/>
          </a:ln>
          <a:effectLst/>
        </p:spPr>
      </p:pic>
    </p:spTree>
    <p:extLst>
      <p:ext uri="{BB962C8B-B14F-4D97-AF65-F5344CB8AC3E}">
        <p14:creationId xmlns:p14="http://schemas.microsoft.com/office/powerpoint/2010/main" val="1106582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AFF09E-6B3F-86BB-5014-B61A4A10719F}"/>
              </a:ext>
            </a:extLst>
          </p:cNvPr>
          <p:cNvSpPr txBox="1"/>
          <p:nvPr/>
        </p:nvSpPr>
        <p:spPr>
          <a:xfrm>
            <a:off x="1162974" y="1012054"/>
            <a:ext cx="10733104" cy="4031873"/>
          </a:xfrm>
          <a:prstGeom prst="rect">
            <a:avLst/>
          </a:prstGeom>
          <a:noFill/>
        </p:spPr>
        <p:txBody>
          <a:bodyPr wrap="square" rtlCol="0">
            <a:spAutoFit/>
          </a:bodyPr>
          <a:lstStyle/>
          <a:p>
            <a:r>
              <a:rPr lang="en-US" sz="3200" u="sng" dirty="0">
                <a:latin typeface="Algerian" panose="04020705040A02060702" pitchFamily="82" charset="0"/>
              </a:rPr>
              <a:t>Problem Statement</a:t>
            </a:r>
            <a:r>
              <a:rPr lang="en-US" sz="3200" u="sng" dirty="0"/>
              <a:t>:</a:t>
            </a:r>
          </a:p>
          <a:p>
            <a:endParaRPr lang="en-US" sz="3200" dirty="0"/>
          </a:p>
          <a:p>
            <a:r>
              <a:rPr lang="en-US" sz="3200" dirty="0">
                <a:highlight>
                  <a:srgbClr val="800080"/>
                </a:highlight>
              </a:rPr>
              <a:t>To help for conservation of the Wildlife and to raise awareness amongst the future generation about the preservation of fauna, create a database for zoos. This database has information about animals present in zoo, employees who work and take care of animals at the zoo. Also, the databases has information about the visitors who visit zoo</a:t>
            </a:r>
            <a:r>
              <a:rPr lang="en-US" sz="3200" dirty="0"/>
              <a:t>. </a:t>
            </a:r>
          </a:p>
        </p:txBody>
      </p:sp>
    </p:spTree>
    <p:extLst>
      <p:ext uri="{BB962C8B-B14F-4D97-AF65-F5344CB8AC3E}">
        <p14:creationId xmlns:p14="http://schemas.microsoft.com/office/powerpoint/2010/main" val="4124687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D3B504-B985-BC2B-B041-72791954E346}"/>
              </a:ext>
            </a:extLst>
          </p:cNvPr>
          <p:cNvSpPr txBox="1"/>
          <p:nvPr/>
        </p:nvSpPr>
        <p:spPr>
          <a:xfrm>
            <a:off x="2270834" y="2665883"/>
            <a:ext cx="7650332" cy="2862322"/>
          </a:xfrm>
          <a:prstGeom prst="rect">
            <a:avLst/>
          </a:prstGeom>
          <a:noFill/>
        </p:spPr>
        <p:txBody>
          <a:bodyPr wrap="square">
            <a:spAutoFit/>
          </a:bodyPr>
          <a:lstStyle/>
          <a:p>
            <a:pPr algn="l"/>
            <a:r>
              <a:rPr lang="en-US" sz="2000" b="0" i="0" dirty="0">
                <a:effectLst/>
                <a:latin typeface="Open Sans" panose="020B0606030504020204" pitchFamily="34" charset="0"/>
              </a:rPr>
              <a:t>Officially, threatened species are those listed as Critically Endangered (CR), Endangered (EN) or Vulnerable (VU).</a:t>
            </a:r>
          </a:p>
          <a:p>
            <a:pPr algn="l"/>
            <a:r>
              <a:rPr lang="en-US" sz="2000" b="0" i="0" dirty="0">
                <a:effectLst/>
                <a:latin typeface="Open Sans" panose="020B0606030504020204" pitchFamily="34" charset="0"/>
              </a:rPr>
              <a:t>Practically this means:</a:t>
            </a:r>
          </a:p>
          <a:p>
            <a:pPr algn="l">
              <a:buFont typeface="Arial" panose="020B0604020202020204" pitchFamily="34" charset="0"/>
              <a:buChar char="•"/>
            </a:pPr>
            <a:r>
              <a:rPr lang="en-US" sz="2000" b="1" i="0" dirty="0">
                <a:effectLst/>
                <a:latin typeface="Open Sans" panose="020B0606030504020204" pitchFamily="34" charset="0"/>
              </a:rPr>
              <a:t>Critically Endangered</a:t>
            </a:r>
            <a:r>
              <a:rPr lang="en-US" sz="2000" b="0" i="0" dirty="0">
                <a:effectLst/>
                <a:latin typeface="Open Sans" panose="020B0606030504020204" pitchFamily="34" charset="0"/>
              </a:rPr>
              <a:t> (CR): A species facing an </a:t>
            </a:r>
            <a:r>
              <a:rPr lang="en-US" sz="2000" b="0" i="1" dirty="0">
                <a:effectLst/>
                <a:latin typeface="Open Sans" panose="020B0606030504020204" pitchFamily="34" charset="0"/>
              </a:rPr>
              <a:t>extremely</a:t>
            </a:r>
            <a:r>
              <a:rPr lang="en-US" sz="2000" b="0" i="0" dirty="0">
                <a:effectLst/>
                <a:latin typeface="Open Sans" panose="020B0606030504020204" pitchFamily="34" charset="0"/>
              </a:rPr>
              <a:t> high risk of extinction in the wild.</a:t>
            </a:r>
          </a:p>
          <a:p>
            <a:pPr algn="l">
              <a:buFont typeface="Arial" panose="020B0604020202020204" pitchFamily="34" charset="0"/>
              <a:buChar char="•"/>
            </a:pPr>
            <a:r>
              <a:rPr lang="en-US" sz="2000" b="1" i="0" dirty="0">
                <a:effectLst/>
                <a:latin typeface="Open Sans" panose="020B0606030504020204" pitchFamily="34" charset="0"/>
              </a:rPr>
              <a:t>Endangered</a:t>
            </a:r>
            <a:r>
              <a:rPr lang="en-US" sz="2000" b="0" i="0" dirty="0">
                <a:effectLst/>
                <a:latin typeface="Open Sans" panose="020B0606030504020204" pitchFamily="34" charset="0"/>
              </a:rPr>
              <a:t> (EN): A species considered to be facing a </a:t>
            </a:r>
            <a:r>
              <a:rPr lang="en-US" sz="2000" b="0" i="1" dirty="0">
                <a:effectLst/>
                <a:latin typeface="Open Sans" panose="020B0606030504020204" pitchFamily="34" charset="0"/>
              </a:rPr>
              <a:t>very high</a:t>
            </a:r>
            <a:r>
              <a:rPr lang="en-US" sz="2000" b="0" i="0" dirty="0">
                <a:effectLst/>
                <a:latin typeface="Open Sans" panose="020B0606030504020204" pitchFamily="34" charset="0"/>
              </a:rPr>
              <a:t> risk of extinction in the wild.</a:t>
            </a:r>
          </a:p>
          <a:p>
            <a:pPr algn="l">
              <a:buFont typeface="Arial" panose="020B0604020202020204" pitchFamily="34" charset="0"/>
              <a:buChar char="•"/>
            </a:pPr>
            <a:r>
              <a:rPr lang="en-US" sz="2000" b="1" i="0" dirty="0">
                <a:effectLst/>
                <a:latin typeface="Open Sans" panose="020B0606030504020204" pitchFamily="34" charset="0"/>
              </a:rPr>
              <a:t>Vulnerable</a:t>
            </a:r>
            <a:r>
              <a:rPr lang="en-US" sz="2000" b="0" i="0" dirty="0">
                <a:effectLst/>
                <a:latin typeface="Open Sans" panose="020B0606030504020204" pitchFamily="34" charset="0"/>
              </a:rPr>
              <a:t> (VU): A species considered to be facing a </a:t>
            </a:r>
            <a:r>
              <a:rPr lang="en-US" sz="2000" b="0" i="1" dirty="0">
                <a:effectLst/>
                <a:latin typeface="Open Sans" panose="020B0606030504020204" pitchFamily="34" charset="0"/>
              </a:rPr>
              <a:t>high </a:t>
            </a:r>
            <a:r>
              <a:rPr lang="en-US" sz="2000" b="0" i="0" dirty="0">
                <a:effectLst/>
                <a:latin typeface="Open Sans" panose="020B0606030504020204" pitchFamily="34" charset="0"/>
              </a:rPr>
              <a:t>risk of extinction in the wild.</a:t>
            </a:r>
          </a:p>
        </p:txBody>
      </p:sp>
      <p:sp>
        <p:nvSpPr>
          <p:cNvPr id="4" name="TextBox 3">
            <a:extLst>
              <a:ext uri="{FF2B5EF4-FFF2-40B4-BE49-F238E27FC236}">
                <a16:creationId xmlns:a16="http://schemas.microsoft.com/office/drawing/2014/main" id="{DBD601E0-44F5-0497-B000-5584DD4BC952}"/>
              </a:ext>
            </a:extLst>
          </p:cNvPr>
          <p:cNvSpPr txBox="1"/>
          <p:nvPr/>
        </p:nvSpPr>
        <p:spPr>
          <a:xfrm flipH="1">
            <a:off x="2270834" y="1329795"/>
            <a:ext cx="6186405" cy="461665"/>
          </a:xfrm>
          <a:prstGeom prst="rect">
            <a:avLst/>
          </a:prstGeom>
          <a:noFill/>
        </p:spPr>
        <p:txBody>
          <a:bodyPr wrap="square" rtlCol="0">
            <a:spAutoFit/>
          </a:bodyPr>
          <a:lstStyle/>
          <a:p>
            <a:r>
              <a:rPr lang="en-US" sz="2400" dirty="0"/>
              <a:t>Biological terms used in animal kind table</a:t>
            </a:r>
          </a:p>
        </p:txBody>
      </p:sp>
    </p:spTree>
    <p:extLst>
      <p:ext uri="{BB962C8B-B14F-4D97-AF65-F5344CB8AC3E}">
        <p14:creationId xmlns:p14="http://schemas.microsoft.com/office/powerpoint/2010/main" val="12888687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2394FE-3334-9120-A9A2-F47B900B0377}"/>
              </a:ext>
            </a:extLst>
          </p:cNvPr>
          <p:cNvSpPr txBox="1"/>
          <p:nvPr/>
        </p:nvSpPr>
        <p:spPr>
          <a:xfrm>
            <a:off x="276225" y="837337"/>
            <a:ext cx="6096000" cy="4524315"/>
          </a:xfrm>
          <a:prstGeom prst="rect">
            <a:avLst/>
          </a:prstGeom>
          <a:noFill/>
        </p:spPr>
        <p:txBody>
          <a:bodyPr wrap="square">
            <a:spAutoFit/>
          </a:bodyPr>
          <a:lstStyle/>
          <a:p>
            <a:r>
              <a:rPr lang="en-IN" dirty="0"/>
              <a:t>create table animal( </a:t>
            </a:r>
          </a:p>
          <a:p>
            <a:r>
              <a:rPr lang="en-IN" dirty="0"/>
              <a:t>  </a:t>
            </a:r>
            <a:r>
              <a:rPr lang="en-IN" dirty="0" err="1"/>
              <a:t>animal_id</a:t>
            </a:r>
            <a:r>
              <a:rPr lang="en-IN" dirty="0"/>
              <a:t> number primary key,   </a:t>
            </a:r>
          </a:p>
          <a:p>
            <a:r>
              <a:rPr lang="en-IN" dirty="0" err="1"/>
              <a:t>animal_name</a:t>
            </a:r>
            <a:r>
              <a:rPr lang="en-IN" dirty="0"/>
              <a:t> varchar(100),   </a:t>
            </a:r>
          </a:p>
          <a:p>
            <a:r>
              <a:rPr lang="en-IN" dirty="0" err="1"/>
              <a:t>cage_no</a:t>
            </a:r>
            <a:r>
              <a:rPr lang="en-IN" dirty="0"/>
              <a:t> number,  </a:t>
            </a:r>
          </a:p>
          <a:p>
            <a:r>
              <a:rPr lang="en-IN" dirty="0"/>
              <a:t> height number,   </a:t>
            </a:r>
          </a:p>
          <a:p>
            <a:r>
              <a:rPr lang="en-IN" dirty="0"/>
              <a:t>weight number,   </a:t>
            </a:r>
          </a:p>
          <a:p>
            <a:r>
              <a:rPr lang="en-IN" dirty="0"/>
              <a:t>age number,   </a:t>
            </a:r>
          </a:p>
          <a:p>
            <a:r>
              <a:rPr lang="en-IN" dirty="0"/>
              <a:t>gender varchar(10),  </a:t>
            </a:r>
          </a:p>
          <a:p>
            <a:r>
              <a:rPr lang="en-IN" dirty="0"/>
              <a:t> origin varchar(100),   </a:t>
            </a:r>
          </a:p>
          <a:p>
            <a:r>
              <a:rPr lang="en-IN" dirty="0" err="1"/>
              <a:t>animalk_id</a:t>
            </a:r>
            <a:r>
              <a:rPr lang="en-IN" dirty="0"/>
              <a:t> NUMBER,   </a:t>
            </a:r>
          </a:p>
          <a:p>
            <a:r>
              <a:rPr lang="en-IN" dirty="0"/>
              <a:t>FOREIGN KEY (</a:t>
            </a:r>
            <a:r>
              <a:rPr lang="en-IN" dirty="0" err="1"/>
              <a:t>animalk_id</a:t>
            </a:r>
            <a:r>
              <a:rPr lang="en-IN" dirty="0"/>
              <a:t>) REFERENCES </a:t>
            </a:r>
            <a:r>
              <a:rPr lang="en-IN" dirty="0" err="1"/>
              <a:t>animal_kind</a:t>
            </a:r>
            <a:r>
              <a:rPr lang="en-IN" dirty="0"/>
              <a:t>(</a:t>
            </a:r>
            <a:r>
              <a:rPr lang="en-IN" dirty="0" err="1"/>
              <a:t>animalk_id</a:t>
            </a:r>
            <a:r>
              <a:rPr lang="en-IN" dirty="0"/>
              <a:t>),  </a:t>
            </a:r>
          </a:p>
          <a:p>
            <a:r>
              <a:rPr lang="en-IN" dirty="0"/>
              <a:t> </a:t>
            </a:r>
            <a:r>
              <a:rPr lang="en-IN" dirty="0" err="1"/>
              <a:t>zoo_id</a:t>
            </a:r>
            <a:r>
              <a:rPr lang="en-IN" dirty="0"/>
              <a:t> number,   FOREIGN KEY(</a:t>
            </a:r>
            <a:r>
              <a:rPr lang="en-IN" dirty="0" err="1"/>
              <a:t>zoo_id</a:t>
            </a:r>
            <a:r>
              <a:rPr lang="en-IN" dirty="0"/>
              <a:t>) REFERENCES zoo(</a:t>
            </a:r>
            <a:r>
              <a:rPr lang="en-IN" dirty="0" err="1"/>
              <a:t>zoo_id</a:t>
            </a:r>
            <a:r>
              <a:rPr lang="en-IN" dirty="0"/>
              <a:t>)</a:t>
            </a:r>
          </a:p>
          <a:p>
            <a:r>
              <a:rPr lang="en-IN" dirty="0"/>
              <a:t>);</a:t>
            </a:r>
          </a:p>
          <a:p>
            <a:endParaRPr lang="en-IN" dirty="0"/>
          </a:p>
        </p:txBody>
      </p:sp>
    </p:spTree>
    <p:extLst>
      <p:ext uri="{BB962C8B-B14F-4D97-AF65-F5344CB8AC3E}">
        <p14:creationId xmlns:p14="http://schemas.microsoft.com/office/powerpoint/2010/main" val="39474035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srcRect t="42763" r="50343" b="18586"/>
          <a:stretch>
            <a:fillRect/>
          </a:stretch>
        </p:blipFill>
        <p:spPr bwMode="auto">
          <a:xfrm>
            <a:off x="2000776" y="3465095"/>
            <a:ext cx="6818372" cy="2983831"/>
          </a:xfrm>
          <a:prstGeom prst="rect">
            <a:avLst/>
          </a:prstGeom>
          <a:noFill/>
          <a:ln w="9525">
            <a:noFill/>
            <a:miter lim="800000"/>
            <a:headEnd/>
            <a:tailEnd/>
          </a:ln>
          <a:effectLst/>
        </p:spPr>
      </p:pic>
      <p:sp>
        <p:nvSpPr>
          <p:cNvPr id="6" name="TextBox 5">
            <a:extLst>
              <a:ext uri="{FF2B5EF4-FFF2-40B4-BE49-F238E27FC236}">
                <a16:creationId xmlns:a16="http://schemas.microsoft.com/office/drawing/2014/main" id="{4418031C-AA09-2ECC-F100-D4476CDC4176}"/>
              </a:ext>
            </a:extLst>
          </p:cNvPr>
          <p:cNvSpPr txBox="1"/>
          <p:nvPr/>
        </p:nvSpPr>
        <p:spPr>
          <a:xfrm>
            <a:off x="526001" y="171181"/>
            <a:ext cx="10304756" cy="2862322"/>
          </a:xfrm>
          <a:prstGeom prst="rect">
            <a:avLst/>
          </a:prstGeom>
          <a:noFill/>
        </p:spPr>
        <p:txBody>
          <a:bodyPr wrap="square">
            <a:spAutoFit/>
          </a:bodyPr>
          <a:lstStyle/>
          <a:p>
            <a:r>
              <a:rPr lang="en-US" dirty="0"/>
              <a:t>INSERT INTO animal VALUES (30001, ‘King Cobra', 101, 23, 1, 2, 'M', 'North </a:t>
            </a:r>
            <a:r>
              <a:rPr lang="en-US" dirty="0" err="1"/>
              <a:t>america</a:t>
            </a:r>
            <a:r>
              <a:rPr lang="en-US" dirty="0"/>
              <a:t>', 105001, 10009); </a:t>
            </a:r>
          </a:p>
          <a:p>
            <a:r>
              <a:rPr lang="en-US" dirty="0"/>
              <a:t>INSERT INTO animal VALUES (30002, 'Monkey', 102, 31, 15, 9, 'M', '</a:t>
            </a:r>
            <a:r>
              <a:rPr lang="en-US" dirty="0" err="1"/>
              <a:t>africa</a:t>
            </a:r>
            <a:r>
              <a:rPr lang="en-US" dirty="0"/>
              <a:t>', 105002, 10009); </a:t>
            </a:r>
          </a:p>
          <a:p>
            <a:r>
              <a:rPr lang="en-US" dirty="0"/>
              <a:t>INSERT INTO animal VALUES (30004, 'Alligator', 104, 60, 19, 5, 'M ', '</a:t>
            </a:r>
            <a:r>
              <a:rPr lang="en-US" dirty="0" err="1"/>
              <a:t>india</a:t>
            </a:r>
            <a:r>
              <a:rPr lang="en-US" dirty="0"/>
              <a:t>', 102001, 10003); </a:t>
            </a:r>
          </a:p>
          <a:p>
            <a:r>
              <a:rPr lang="en-US" dirty="0"/>
              <a:t>INSERT INTO animal VALUES (30005, 'Elephant', 105, 188, 430, 21, 'F', 'North </a:t>
            </a:r>
            <a:r>
              <a:rPr lang="en-US" dirty="0" err="1"/>
              <a:t>america</a:t>
            </a:r>
            <a:r>
              <a:rPr lang="en-US" dirty="0"/>
              <a:t>', 101001, 10003); </a:t>
            </a:r>
          </a:p>
          <a:p>
            <a:r>
              <a:rPr lang="en-US" dirty="0"/>
              <a:t>INSERT INTO animal VALUES (30006, 'Hyena', 106, 265, 11, 8, 'M', '</a:t>
            </a:r>
            <a:r>
              <a:rPr lang="en-US" dirty="0" err="1"/>
              <a:t>india</a:t>
            </a:r>
            <a:r>
              <a:rPr lang="en-US" dirty="0"/>
              <a:t>', 104001, 10004); </a:t>
            </a:r>
          </a:p>
          <a:p>
            <a:r>
              <a:rPr lang="en-US" dirty="0"/>
              <a:t>INSERT INTO animal VALUES (30007, 'Ostrich', 107, 90, 7, 6, 'F', 'UK', 105001, 10004); </a:t>
            </a:r>
          </a:p>
          <a:p>
            <a:r>
              <a:rPr lang="en-US" dirty="0"/>
              <a:t>INSERT INTO animal VALUES (30008, 'Hippopotamus', 108, 305, 11, 5, 'M', '</a:t>
            </a:r>
            <a:r>
              <a:rPr lang="en-US" dirty="0" err="1"/>
              <a:t>india</a:t>
            </a:r>
            <a:r>
              <a:rPr lang="en-US" dirty="0"/>
              <a:t>', 102001, 10007);</a:t>
            </a:r>
          </a:p>
          <a:p>
            <a:r>
              <a:rPr lang="en-US" dirty="0"/>
              <a:t>INSERT INTO animal VALUES (30009, 'Zebra', 109, 168, 43, 11, 'M', 'Australia', 105002, 10003); </a:t>
            </a:r>
          </a:p>
          <a:p>
            <a:r>
              <a:rPr lang="en-US" dirty="0"/>
              <a:t>INSERT INTO animal VALUES (30010, '</a:t>
            </a:r>
            <a:r>
              <a:rPr lang="en-US" dirty="0" err="1"/>
              <a:t>PeaCock</a:t>
            </a:r>
            <a:r>
              <a:rPr lang="en-US" dirty="0"/>
              <a:t>', 110, 22, 23, 2, 'F', 'North </a:t>
            </a:r>
            <a:r>
              <a:rPr lang="en-US" dirty="0" err="1"/>
              <a:t>america</a:t>
            </a:r>
            <a:r>
              <a:rPr lang="en-US" dirty="0"/>
              <a:t>', 104001, 10009); </a:t>
            </a:r>
          </a:p>
          <a:p>
            <a:r>
              <a:rPr lang="en-US" dirty="0"/>
              <a:t>INSERT INTO animal VALUES (30011, 'White Tiger', 111, 130, 245, 7, 'M', '</a:t>
            </a:r>
            <a:r>
              <a:rPr lang="en-US" dirty="0" err="1"/>
              <a:t>india</a:t>
            </a:r>
            <a:r>
              <a:rPr lang="en-US" dirty="0"/>
              <a:t>', 101001, 10003);</a:t>
            </a:r>
          </a:p>
        </p:txBody>
      </p:sp>
    </p:spTree>
    <p:extLst>
      <p:ext uri="{BB962C8B-B14F-4D97-AF65-F5344CB8AC3E}">
        <p14:creationId xmlns:p14="http://schemas.microsoft.com/office/powerpoint/2010/main" val="29507229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593404-1ABE-A3C6-E0D8-BE2D8EEA6CC5}"/>
              </a:ext>
            </a:extLst>
          </p:cNvPr>
          <p:cNvSpPr txBox="1"/>
          <p:nvPr/>
        </p:nvSpPr>
        <p:spPr>
          <a:xfrm>
            <a:off x="114300" y="581710"/>
            <a:ext cx="6096000" cy="1200329"/>
          </a:xfrm>
          <a:prstGeom prst="rect">
            <a:avLst/>
          </a:prstGeom>
          <a:noFill/>
        </p:spPr>
        <p:txBody>
          <a:bodyPr wrap="square">
            <a:spAutoFit/>
          </a:bodyPr>
          <a:lstStyle/>
          <a:p>
            <a:r>
              <a:rPr lang="en-IN" dirty="0"/>
              <a:t>create table location(   </a:t>
            </a:r>
          </a:p>
          <a:p>
            <a:r>
              <a:rPr lang="en-IN" dirty="0"/>
              <a:t>city varchar(100) primary key, </a:t>
            </a:r>
          </a:p>
          <a:p>
            <a:r>
              <a:rPr lang="en-IN" dirty="0"/>
              <a:t> state </a:t>
            </a:r>
            <a:r>
              <a:rPr lang="en-IN" dirty="0" err="1"/>
              <a:t>varchar</a:t>
            </a:r>
            <a:r>
              <a:rPr lang="en-IN" dirty="0"/>
              <a:t>(100));</a:t>
            </a:r>
          </a:p>
          <a:p>
            <a:endParaRPr lang="en-IN" dirty="0"/>
          </a:p>
        </p:txBody>
      </p:sp>
      <p:sp>
        <p:nvSpPr>
          <p:cNvPr id="5" name="TextBox 4">
            <a:extLst>
              <a:ext uri="{FF2B5EF4-FFF2-40B4-BE49-F238E27FC236}">
                <a16:creationId xmlns:a16="http://schemas.microsoft.com/office/drawing/2014/main" id="{C6393087-8FE4-576E-037E-7AE798C74C3A}"/>
              </a:ext>
            </a:extLst>
          </p:cNvPr>
          <p:cNvSpPr txBox="1"/>
          <p:nvPr/>
        </p:nvSpPr>
        <p:spPr>
          <a:xfrm>
            <a:off x="174458" y="1757703"/>
            <a:ext cx="8692816" cy="1200329"/>
          </a:xfrm>
          <a:prstGeom prst="rect">
            <a:avLst/>
          </a:prstGeom>
          <a:noFill/>
        </p:spPr>
        <p:txBody>
          <a:bodyPr wrap="square">
            <a:spAutoFit/>
          </a:bodyPr>
          <a:lstStyle/>
          <a:p>
            <a:r>
              <a:rPr lang="en-IN" dirty="0"/>
              <a:t>INSERT INTO location VALUES ('Hyderabad', '</a:t>
            </a:r>
            <a:r>
              <a:rPr lang="en-IN" dirty="0" err="1"/>
              <a:t>Telangana</a:t>
            </a:r>
            <a:r>
              <a:rPr lang="en-IN" dirty="0"/>
              <a:t>');</a:t>
            </a:r>
          </a:p>
          <a:p>
            <a:r>
              <a:rPr lang="en-IN" dirty="0"/>
              <a:t>INSERT INTO location VALUES ('Warangal', '</a:t>
            </a:r>
            <a:r>
              <a:rPr lang="en-IN" dirty="0" err="1"/>
              <a:t>Telanagana</a:t>
            </a:r>
            <a:r>
              <a:rPr lang="en-IN" dirty="0"/>
              <a:t>'); </a:t>
            </a:r>
          </a:p>
          <a:p>
            <a:r>
              <a:rPr lang="en-IN" dirty="0"/>
              <a:t>INSERT INTO location VALUES ('Visakhapatnam', '</a:t>
            </a:r>
            <a:r>
              <a:rPr lang="en-IN" dirty="0" err="1"/>
              <a:t>Andharapradesh</a:t>
            </a:r>
            <a:r>
              <a:rPr lang="en-IN" dirty="0"/>
              <a:t>');</a:t>
            </a:r>
          </a:p>
          <a:p>
            <a:r>
              <a:rPr lang="en-IN" dirty="0"/>
              <a:t>INSERT INTO location VALUES ('</a:t>
            </a:r>
            <a:r>
              <a:rPr lang="en-IN" dirty="0" err="1"/>
              <a:t>Tirupathi</a:t>
            </a:r>
            <a:r>
              <a:rPr lang="en-IN" dirty="0"/>
              <a:t>', '</a:t>
            </a:r>
            <a:r>
              <a:rPr lang="en-IN" dirty="0" err="1"/>
              <a:t>Andhara</a:t>
            </a:r>
            <a:r>
              <a:rPr lang="en-IN" dirty="0"/>
              <a:t> </a:t>
            </a:r>
            <a:r>
              <a:rPr lang="en-IN" dirty="0" err="1"/>
              <a:t>pradesh</a:t>
            </a:r>
            <a:r>
              <a:rPr lang="en-IN" dirty="0"/>
              <a:t>');</a:t>
            </a:r>
          </a:p>
        </p:txBody>
      </p:sp>
      <p:pic>
        <p:nvPicPr>
          <p:cNvPr id="7" name="Picture 6">
            <a:extLst>
              <a:ext uri="{FF2B5EF4-FFF2-40B4-BE49-F238E27FC236}">
                <a16:creationId xmlns:a16="http://schemas.microsoft.com/office/drawing/2014/main" id="{7D180DD9-2C5C-11DC-2923-3404D3F1A50C}"/>
              </a:ext>
            </a:extLst>
          </p:cNvPr>
          <p:cNvPicPr>
            <a:picLocks noChangeAspect="1"/>
          </p:cNvPicPr>
          <p:nvPr/>
        </p:nvPicPr>
        <p:blipFill>
          <a:blip r:embed="rId2"/>
          <a:stretch>
            <a:fillRect/>
          </a:stretch>
        </p:blipFill>
        <p:spPr>
          <a:xfrm>
            <a:off x="7649979" y="1058780"/>
            <a:ext cx="3154380" cy="1998112"/>
          </a:xfrm>
          <a:prstGeom prst="rect">
            <a:avLst/>
          </a:prstGeom>
        </p:spPr>
      </p:pic>
    </p:spTree>
    <p:extLst>
      <p:ext uri="{BB962C8B-B14F-4D97-AF65-F5344CB8AC3E}">
        <p14:creationId xmlns:p14="http://schemas.microsoft.com/office/powerpoint/2010/main" val="13924486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1F0EC2-3C86-82F5-FB7C-BA3698B78561}"/>
              </a:ext>
            </a:extLst>
          </p:cNvPr>
          <p:cNvSpPr txBox="1"/>
          <p:nvPr/>
        </p:nvSpPr>
        <p:spPr>
          <a:xfrm>
            <a:off x="314324" y="824210"/>
            <a:ext cx="8942963" cy="4524315"/>
          </a:xfrm>
          <a:prstGeom prst="rect">
            <a:avLst/>
          </a:prstGeom>
          <a:noFill/>
        </p:spPr>
        <p:txBody>
          <a:bodyPr wrap="square">
            <a:spAutoFit/>
          </a:bodyPr>
          <a:lstStyle/>
          <a:p>
            <a:r>
              <a:rPr lang="en-IN" dirty="0"/>
              <a:t>create table </a:t>
            </a:r>
            <a:r>
              <a:rPr lang="en-IN" dirty="0" err="1"/>
              <a:t>pincode</a:t>
            </a:r>
            <a:r>
              <a:rPr lang="en-IN" dirty="0"/>
              <a:t>(   </a:t>
            </a:r>
            <a:r>
              <a:rPr lang="en-IN" dirty="0" err="1"/>
              <a:t>pinnum</a:t>
            </a:r>
            <a:r>
              <a:rPr lang="en-IN" dirty="0"/>
              <a:t> number primary key, </a:t>
            </a:r>
          </a:p>
          <a:p>
            <a:r>
              <a:rPr lang="en-IN" dirty="0"/>
              <a:t>  street varchar(100),   </a:t>
            </a:r>
          </a:p>
          <a:p>
            <a:r>
              <a:rPr lang="en-IN" dirty="0"/>
              <a:t>city varchar(100),  </a:t>
            </a:r>
          </a:p>
          <a:p>
            <a:r>
              <a:rPr lang="en-IN" dirty="0"/>
              <a:t> FOREIGN KEY (city) REFERENCES location(city));</a:t>
            </a:r>
          </a:p>
          <a:p>
            <a:endParaRPr lang="en-IN" dirty="0"/>
          </a:p>
          <a:p>
            <a:endParaRPr lang="en-IN" dirty="0"/>
          </a:p>
          <a:p>
            <a:r>
              <a:rPr lang="en-IN" dirty="0"/>
              <a:t>INSERT INTO </a:t>
            </a:r>
            <a:r>
              <a:rPr lang="en-IN" dirty="0" err="1"/>
              <a:t>pincode</a:t>
            </a:r>
            <a:r>
              <a:rPr lang="en-IN" dirty="0"/>
              <a:t> VALUES (500002, '</a:t>
            </a:r>
            <a:r>
              <a:rPr lang="en-IN" dirty="0" err="1"/>
              <a:t>Dilshuknagar</a:t>
            </a:r>
            <a:r>
              <a:rPr lang="en-IN" dirty="0"/>
              <a:t>', 'Hyderabad’); </a:t>
            </a:r>
          </a:p>
          <a:p>
            <a:r>
              <a:rPr lang="en-IN" dirty="0"/>
              <a:t>INSERT INTO </a:t>
            </a:r>
            <a:r>
              <a:rPr lang="en-IN" dirty="0" err="1"/>
              <a:t>pincode</a:t>
            </a:r>
            <a:r>
              <a:rPr lang="en-IN" dirty="0"/>
              <a:t> VALUES (500016, 'Banjara Hills', 'Hyderabad’); </a:t>
            </a:r>
          </a:p>
          <a:p>
            <a:r>
              <a:rPr lang="en-IN" dirty="0"/>
              <a:t>INSERT INTO </a:t>
            </a:r>
            <a:r>
              <a:rPr lang="en-IN" dirty="0" err="1"/>
              <a:t>pincode</a:t>
            </a:r>
            <a:r>
              <a:rPr lang="en-IN" dirty="0"/>
              <a:t> VALUES (500060, 'Vidyanagar', 'Hyderabad’);</a:t>
            </a:r>
          </a:p>
          <a:p>
            <a:r>
              <a:rPr lang="en-IN" dirty="0"/>
              <a:t> INSERT INTO </a:t>
            </a:r>
            <a:r>
              <a:rPr lang="en-IN" dirty="0" err="1"/>
              <a:t>pincode</a:t>
            </a:r>
            <a:r>
              <a:rPr lang="en-IN" dirty="0"/>
              <a:t> VALUES (500069, 'Miyapur', 'Hyderabad’);</a:t>
            </a:r>
          </a:p>
          <a:p>
            <a:r>
              <a:rPr lang="en-IN" dirty="0"/>
              <a:t>INSERT INTO </a:t>
            </a:r>
            <a:r>
              <a:rPr lang="en-IN" dirty="0" err="1"/>
              <a:t>pincode</a:t>
            </a:r>
            <a:r>
              <a:rPr lang="en-IN" dirty="0"/>
              <a:t> VALUES (500125, '</a:t>
            </a:r>
            <a:r>
              <a:rPr lang="en-IN" dirty="0" err="1"/>
              <a:t>Kukatpalli</a:t>
            </a:r>
            <a:r>
              <a:rPr lang="en-IN" dirty="0"/>
              <a:t>', 'Hyderabad’); </a:t>
            </a:r>
          </a:p>
          <a:p>
            <a:r>
              <a:rPr lang="en-IN" dirty="0"/>
              <a:t>INSERT INTO </a:t>
            </a:r>
            <a:r>
              <a:rPr lang="en-IN" dirty="0" err="1"/>
              <a:t>pincode</a:t>
            </a:r>
            <a:r>
              <a:rPr lang="en-IN" dirty="0"/>
              <a:t> VALUES (600004, '</a:t>
            </a:r>
            <a:r>
              <a:rPr lang="en-IN" dirty="0" err="1"/>
              <a:t>Kazipet</a:t>
            </a:r>
            <a:r>
              <a:rPr lang="en-IN" dirty="0"/>
              <a:t>', 'Warangal’);</a:t>
            </a:r>
          </a:p>
          <a:p>
            <a:r>
              <a:rPr lang="en-IN" dirty="0"/>
              <a:t> INSERT INTO </a:t>
            </a:r>
            <a:r>
              <a:rPr lang="en-IN" dirty="0" err="1"/>
              <a:t>pincode</a:t>
            </a:r>
            <a:r>
              <a:rPr lang="en-IN" dirty="0"/>
              <a:t> VALUES (600008, '</a:t>
            </a:r>
            <a:r>
              <a:rPr lang="en-IN" dirty="0" err="1"/>
              <a:t>Subedari</a:t>
            </a:r>
            <a:r>
              <a:rPr lang="en-IN" dirty="0"/>
              <a:t>', 'Warangal’); </a:t>
            </a:r>
          </a:p>
          <a:p>
            <a:r>
              <a:rPr lang="en-IN" dirty="0"/>
              <a:t>INSERT INTO </a:t>
            </a:r>
            <a:r>
              <a:rPr lang="en-IN" dirty="0" err="1"/>
              <a:t>pincode</a:t>
            </a:r>
            <a:r>
              <a:rPr lang="en-IN" dirty="0"/>
              <a:t> VALUES (600021, 'LB </a:t>
            </a:r>
            <a:r>
              <a:rPr lang="en-IN" dirty="0" err="1"/>
              <a:t>nagar</a:t>
            </a:r>
            <a:r>
              <a:rPr lang="en-IN" dirty="0"/>
              <a:t>', 'Warangal’); </a:t>
            </a:r>
          </a:p>
          <a:p>
            <a:r>
              <a:rPr lang="en-IN" dirty="0"/>
              <a:t>INSERT INTO </a:t>
            </a:r>
            <a:r>
              <a:rPr lang="en-IN" dirty="0" err="1"/>
              <a:t>pincode</a:t>
            </a:r>
            <a:r>
              <a:rPr lang="en-IN" dirty="0"/>
              <a:t> VALUES (600035, '</a:t>
            </a:r>
            <a:r>
              <a:rPr lang="en-IN" dirty="0" err="1"/>
              <a:t>Shambunipet</a:t>
            </a:r>
            <a:r>
              <a:rPr lang="en-IN" dirty="0"/>
              <a:t>', 'Warangal’);</a:t>
            </a:r>
          </a:p>
          <a:p>
            <a:r>
              <a:rPr lang="en-IN" dirty="0"/>
              <a:t>INSERT INTO </a:t>
            </a:r>
            <a:r>
              <a:rPr lang="en-IN" dirty="0" err="1"/>
              <a:t>pincode</a:t>
            </a:r>
            <a:r>
              <a:rPr lang="en-IN" dirty="0"/>
              <a:t> VALUES (600055, '</a:t>
            </a:r>
            <a:r>
              <a:rPr lang="en-IN" dirty="0" err="1"/>
              <a:t>Hanmakonda</a:t>
            </a:r>
            <a:r>
              <a:rPr lang="en-IN" dirty="0"/>
              <a:t>', 'Warangal'); </a:t>
            </a:r>
          </a:p>
        </p:txBody>
      </p:sp>
      <p:pic>
        <p:nvPicPr>
          <p:cNvPr id="4098" name="Picture 2"/>
          <p:cNvPicPr>
            <a:picLocks noChangeAspect="1" noChangeArrowheads="1"/>
          </p:cNvPicPr>
          <p:nvPr/>
        </p:nvPicPr>
        <p:blipFill>
          <a:blip r:embed="rId2"/>
          <a:srcRect t="47862" r="84372" b="17105"/>
          <a:stretch>
            <a:fillRect/>
          </a:stretch>
        </p:blipFill>
        <p:spPr bwMode="auto">
          <a:xfrm>
            <a:off x="8216949" y="1816768"/>
            <a:ext cx="2539284" cy="3200400"/>
          </a:xfrm>
          <a:prstGeom prst="rect">
            <a:avLst/>
          </a:prstGeom>
          <a:noFill/>
          <a:ln w="9525">
            <a:noFill/>
            <a:miter lim="800000"/>
            <a:headEnd/>
            <a:tailEnd/>
          </a:ln>
          <a:effectLst/>
        </p:spPr>
      </p:pic>
    </p:spTree>
    <p:extLst>
      <p:ext uri="{BB962C8B-B14F-4D97-AF65-F5344CB8AC3E}">
        <p14:creationId xmlns:p14="http://schemas.microsoft.com/office/powerpoint/2010/main" val="27193418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295" y="609600"/>
            <a:ext cx="10323931" cy="5165558"/>
          </a:xfrm>
        </p:spPr>
        <p:txBody>
          <a:bodyPr>
            <a:normAutofit fontScale="90000"/>
          </a:bodyPr>
          <a:lstStyle/>
          <a:p>
            <a:r>
              <a:rPr lang="en-IN" sz="1600" dirty="0"/>
              <a:t>create table employee</a:t>
            </a:r>
            <a:br>
              <a:rPr lang="en-IN" sz="1600" dirty="0"/>
            </a:br>
            <a:r>
              <a:rPr lang="en-IN" sz="1600" dirty="0"/>
              <a:t>(</a:t>
            </a:r>
            <a:br>
              <a:rPr lang="en-IN" sz="1600" dirty="0"/>
            </a:br>
            <a:r>
              <a:rPr lang="en-IN" sz="1600" dirty="0"/>
              <a:t>   </a:t>
            </a:r>
            <a:r>
              <a:rPr lang="en-IN" sz="1600" dirty="0" err="1"/>
              <a:t>emp_id</a:t>
            </a:r>
            <a:r>
              <a:rPr lang="en-IN" sz="1600" dirty="0"/>
              <a:t> number primary key,</a:t>
            </a:r>
            <a:br>
              <a:rPr lang="en-IN" sz="1600" dirty="0"/>
            </a:br>
            <a:r>
              <a:rPr lang="en-IN" sz="1600" dirty="0"/>
              <a:t>   </a:t>
            </a:r>
            <a:r>
              <a:rPr lang="en-IN" sz="1600" dirty="0" err="1"/>
              <a:t>emp_fname</a:t>
            </a:r>
            <a:r>
              <a:rPr lang="en-IN" sz="1600" dirty="0"/>
              <a:t> </a:t>
            </a:r>
            <a:r>
              <a:rPr lang="en-IN" sz="1600" dirty="0" err="1"/>
              <a:t>varchar</a:t>
            </a:r>
            <a:r>
              <a:rPr lang="en-IN" sz="1600" dirty="0"/>
              <a:t>(100),</a:t>
            </a:r>
            <a:br>
              <a:rPr lang="en-IN" sz="1600" dirty="0"/>
            </a:br>
            <a:r>
              <a:rPr lang="en-IN" sz="1600" dirty="0"/>
              <a:t>   </a:t>
            </a:r>
            <a:r>
              <a:rPr lang="en-IN" sz="1600" dirty="0" err="1"/>
              <a:t>emp_mname</a:t>
            </a:r>
            <a:r>
              <a:rPr lang="en-IN" sz="1600" dirty="0"/>
              <a:t> </a:t>
            </a:r>
            <a:r>
              <a:rPr lang="en-IN" sz="1600" dirty="0" err="1"/>
              <a:t>varchar</a:t>
            </a:r>
            <a:r>
              <a:rPr lang="en-IN" sz="1600" dirty="0"/>
              <a:t>(100),</a:t>
            </a:r>
            <a:br>
              <a:rPr lang="en-IN" sz="1600" dirty="0"/>
            </a:br>
            <a:r>
              <a:rPr lang="en-IN" sz="1600" dirty="0"/>
              <a:t>   </a:t>
            </a:r>
            <a:r>
              <a:rPr lang="en-IN" sz="1600" dirty="0" err="1"/>
              <a:t>emp_lname</a:t>
            </a:r>
            <a:r>
              <a:rPr lang="en-IN" sz="1600" dirty="0"/>
              <a:t> </a:t>
            </a:r>
            <a:r>
              <a:rPr lang="en-IN" sz="1600" dirty="0" err="1"/>
              <a:t>varchar</a:t>
            </a:r>
            <a:r>
              <a:rPr lang="en-IN" sz="1600" dirty="0"/>
              <a:t>(100),</a:t>
            </a:r>
            <a:br>
              <a:rPr lang="en-IN" sz="1600" dirty="0"/>
            </a:br>
            <a:r>
              <a:rPr lang="en-IN" sz="1600" dirty="0"/>
              <a:t>   salary number,</a:t>
            </a:r>
            <a:br>
              <a:rPr lang="en-IN" sz="1600" dirty="0"/>
            </a:br>
            <a:r>
              <a:rPr lang="en-IN" sz="1600" dirty="0"/>
              <a:t>   </a:t>
            </a:r>
            <a:r>
              <a:rPr lang="en-IN" sz="1600" dirty="0" err="1"/>
              <a:t>zoo_id</a:t>
            </a:r>
            <a:r>
              <a:rPr lang="en-IN" sz="1600" dirty="0"/>
              <a:t> number,</a:t>
            </a:r>
            <a:br>
              <a:rPr lang="en-IN" sz="1600" dirty="0"/>
            </a:br>
            <a:r>
              <a:rPr lang="en-IN" sz="1600" dirty="0"/>
              <a:t>   FOREIGN KEY (</a:t>
            </a:r>
            <a:r>
              <a:rPr lang="en-IN" sz="1600" dirty="0" err="1"/>
              <a:t>zoo_id</a:t>
            </a:r>
            <a:r>
              <a:rPr lang="en-IN" sz="1600" dirty="0"/>
              <a:t>)REFERENCES zoo(</a:t>
            </a:r>
            <a:r>
              <a:rPr lang="en-IN" sz="1600" dirty="0" err="1"/>
              <a:t>zoo_id</a:t>
            </a:r>
            <a:r>
              <a:rPr lang="en-IN" sz="1600" dirty="0"/>
              <a:t>),</a:t>
            </a:r>
            <a:br>
              <a:rPr lang="en-IN" sz="1600" dirty="0"/>
            </a:br>
            <a:r>
              <a:rPr lang="en-IN" sz="1600" dirty="0"/>
              <a:t>   </a:t>
            </a:r>
            <a:r>
              <a:rPr lang="en-IN" sz="1600" dirty="0" err="1"/>
              <a:t>pinnum</a:t>
            </a:r>
            <a:r>
              <a:rPr lang="en-IN" sz="1600" dirty="0"/>
              <a:t> number,</a:t>
            </a:r>
            <a:br>
              <a:rPr lang="en-IN" sz="1600" dirty="0"/>
            </a:br>
            <a:r>
              <a:rPr lang="en-IN" sz="1600" dirty="0"/>
              <a:t>   foreign key (</a:t>
            </a:r>
            <a:r>
              <a:rPr lang="en-IN" sz="1600" dirty="0" err="1"/>
              <a:t>pinnum</a:t>
            </a:r>
            <a:r>
              <a:rPr lang="en-IN" sz="1600" dirty="0"/>
              <a:t>) REFERENCES </a:t>
            </a:r>
            <a:r>
              <a:rPr lang="en-IN" sz="1600" dirty="0" err="1"/>
              <a:t>pincode</a:t>
            </a:r>
            <a:r>
              <a:rPr lang="en-IN" sz="1600" dirty="0"/>
              <a:t>(</a:t>
            </a:r>
            <a:r>
              <a:rPr lang="en-IN" sz="1600" dirty="0" err="1"/>
              <a:t>pinnum</a:t>
            </a:r>
            <a:r>
              <a:rPr lang="en-IN" sz="1600" dirty="0"/>
              <a:t>)</a:t>
            </a:r>
            <a:br>
              <a:rPr lang="en-IN" sz="1600" dirty="0"/>
            </a:br>
            <a:r>
              <a:rPr lang="en-IN" sz="1600" dirty="0"/>
              <a:t>);</a:t>
            </a:r>
            <a:br>
              <a:rPr lang="en-IN" sz="1600" dirty="0"/>
            </a:br>
            <a:br>
              <a:rPr lang="en-IN" sz="1600" dirty="0"/>
            </a:br>
            <a:r>
              <a:rPr lang="en-IN" sz="1600" dirty="0"/>
              <a:t>INSERT INTO employee VALUES (1001, '</a:t>
            </a:r>
            <a:r>
              <a:rPr lang="en-IN" sz="1600" dirty="0" err="1"/>
              <a:t>Raghu</a:t>
            </a:r>
            <a:r>
              <a:rPr lang="en-IN" sz="1600" dirty="0"/>
              <a:t>', '</a:t>
            </a:r>
            <a:r>
              <a:rPr lang="en-IN" sz="1600" dirty="0" err="1"/>
              <a:t>Phanesh</a:t>
            </a:r>
            <a:r>
              <a:rPr lang="en-IN" sz="1600" dirty="0"/>
              <a:t>', 'sanitary', 60000, 10004, 500001); </a:t>
            </a:r>
            <a:br>
              <a:rPr lang="en-IN" sz="1600" dirty="0"/>
            </a:br>
            <a:r>
              <a:rPr lang="en-IN" sz="1600" dirty="0"/>
              <a:t>INSERT INTO employee VALUES (1002, '</a:t>
            </a:r>
            <a:r>
              <a:rPr lang="en-IN" sz="1600" dirty="0" err="1"/>
              <a:t>Sankar</a:t>
            </a:r>
            <a:r>
              <a:rPr lang="en-IN" sz="1600" dirty="0"/>
              <a:t>', '</a:t>
            </a:r>
            <a:r>
              <a:rPr lang="en-IN" sz="1600" dirty="0" err="1"/>
              <a:t>kolapali</a:t>
            </a:r>
            <a:r>
              <a:rPr lang="en-IN" sz="1600" dirty="0"/>
              <a:t>', 'security', 15000, 10009,500016);</a:t>
            </a:r>
            <a:br>
              <a:rPr lang="en-IN" sz="1600" dirty="0"/>
            </a:br>
            <a:r>
              <a:rPr lang="en-IN" sz="1600" dirty="0"/>
              <a:t>INSERT INTO employee VALUES (1003, '</a:t>
            </a:r>
            <a:r>
              <a:rPr lang="en-IN" sz="1600" dirty="0" err="1"/>
              <a:t>Samvidha</a:t>
            </a:r>
            <a:r>
              <a:rPr lang="en-IN" sz="1600" dirty="0"/>
              <a:t>', '</a:t>
            </a:r>
            <a:r>
              <a:rPr lang="en-IN" sz="1600" dirty="0" err="1"/>
              <a:t>jaaron</a:t>
            </a:r>
            <a:r>
              <a:rPr lang="en-IN" sz="1600" dirty="0"/>
              <a:t>', '</a:t>
            </a:r>
            <a:r>
              <a:rPr lang="en-IN" sz="1600" dirty="0" err="1"/>
              <a:t>cagekeeper</a:t>
            </a:r>
            <a:r>
              <a:rPr lang="en-IN" sz="1600" dirty="0"/>
              <a:t>', 15000, 10007, 600055); </a:t>
            </a:r>
            <a:br>
              <a:rPr lang="en-IN" sz="1600" dirty="0"/>
            </a:br>
            <a:r>
              <a:rPr lang="en-IN" sz="1600" dirty="0"/>
              <a:t>INSERT INTO employee VALUES (1004, '</a:t>
            </a:r>
            <a:r>
              <a:rPr lang="en-IN" sz="1600" dirty="0" err="1"/>
              <a:t>Rohith</a:t>
            </a:r>
            <a:r>
              <a:rPr lang="en-IN" sz="1600" dirty="0"/>
              <a:t>', '</a:t>
            </a:r>
            <a:r>
              <a:rPr lang="en-IN" sz="1600" dirty="0" err="1"/>
              <a:t>pinnamraju</a:t>
            </a:r>
            <a:r>
              <a:rPr lang="en-IN" sz="1600" dirty="0"/>
              <a:t>', 'gatekeeper', 15000, 10004, 500125); </a:t>
            </a:r>
            <a:br>
              <a:rPr lang="en-IN" sz="1600" dirty="0"/>
            </a:br>
            <a:r>
              <a:rPr lang="en-IN" sz="1600" dirty="0"/>
              <a:t>INSERT INTO employee VALUES (1005, '</a:t>
            </a:r>
            <a:r>
              <a:rPr lang="en-IN" sz="1600" dirty="0" err="1"/>
              <a:t>naveen</a:t>
            </a:r>
            <a:r>
              <a:rPr lang="en-IN" sz="1600" dirty="0"/>
              <a:t>', '</a:t>
            </a:r>
            <a:r>
              <a:rPr lang="en-IN" sz="1600" dirty="0" err="1"/>
              <a:t>allu</a:t>
            </a:r>
            <a:r>
              <a:rPr lang="en-IN" sz="1600" dirty="0"/>
              <a:t> </a:t>
            </a:r>
            <a:r>
              <a:rPr lang="en-IN" sz="1600" dirty="0" err="1"/>
              <a:t>ratna</a:t>
            </a:r>
            <a:r>
              <a:rPr lang="en-IN" sz="1600" dirty="0"/>
              <a:t>', '</a:t>
            </a:r>
            <a:r>
              <a:rPr lang="en-IN" sz="1600" dirty="0" err="1"/>
              <a:t>cagekeeper</a:t>
            </a:r>
            <a:r>
              <a:rPr lang="en-IN" sz="1600" dirty="0"/>
              <a:t>', 15000, 10003, 500125); </a:t>
            </a:r>
            <a:br>
              <a:rPr lang="en-IN" sz="1600" dirty="0"/>
            </a:br>
            <a:r>
              <a:rPr lang="en-IN" sz="1600" dirty="0"/>
              <a:t>INSERT INTO employee VALUES (1006, '</a:t>
            </a:r>
            <a:r>
              <a:rPr lang="en-IN" sz="1600" dirty="0" err="1"/>
              <a:t>varun</a:t>
            </a:r>
            <a:r>
              <a:rPr lang="en-IN" sz="1600" dirty="0"/>
              <a:t>', '</a:t>
            </a:r>
            <a:r>
              <a:rPr lang="en-IN" sz="1600" dirty="0" err="1"/>
              <a:t>reddy</a:t>
            </a:r>
            <a:r>
              <a:rPr lang="en-IN" sz="1600" dirty="0"/>
              <a:t>', '</a:t>
            </a:r>
            <a:r>
              <a:rPr lang="en-IN" sz="1600" dirty="0" err="1"/>
              <a:t>cagekeeper</a:t>
            </a:r>
            <a:r>
              <a:rPr lang="en-IN" sz="1600" dirty="0"/>
              <a:t>', 20000, 10007, 500125); </a:t>
            </a:r>
            <a:br>
              <a:rPr lang="en-IN" sz="1600" dirty="0"/>
            </a:br>
            <a:r>
              <a:rPr lang="en-IN" sz="1600" dirty="0"/>
              <a:t>INSERT INTO employee VALUES (1007, '</a:t>
            </a:r>
            <a:r>
              <a:rPr lang="en-IN" sz="1600" dirty="0" err="1"/>
              <a:t>rajesh</a:t>
            </a:r>
            <a:r>
              <a:rPr lang="en-IN" sz="1600" dirty="0"/>
              <a:t>', '</a:t>
            </a:r>
            <a:r>
              <a:rPr lang="en-IN" sz="1600" dirty="0" err="1"/>
              <a:t>Amaragani</a:t>
            </a:r>
            <a:r>
              <a:rPr lang="en-IN" sz="1600" dirty="0"/>
              <a:t>', '</a:t>
            </a:r>
            <a:r>
              <a:rPr lang="en-IN" sz="1600" dirty="0" err="1"/>
              <a:t>cagekeeper</a:t>
            </a:r>
            <a:r>
              <a:rPr lang="en-IN" sz="1600" dirty="0"/>
              <a:t>', 15000, 10009, 600021);</a:t>
            </a:r>
            <a:br>
              <a:rPr lang="en-IN" sz="1600" dirty="0"/>
            </a:br>
            <a:r>
              <a:rPr lang="en-IN" sz="1600" dirty="0"/>
              <a:t>INSERT INTO employee VALUES (1008, '</a:t>
            </a:r>
            <a:r>
              <a:rPr lang="en-IN" sz="1600" dirty="0" err="1"/>
              <a:t>Waseem</a:t>
            </a:r>
            <a:r>
              <a:rPr lang="en-IN" sz="1600" dirty="0"/>
              <a:t>', '</a:t>
            </a:r>
            <a:r>
              <a:rPr lang="en-IN" sz="1600" dirty="0" err="1"/>
              <a:t>Agarwal</a:t>
            </a:r>
            <a:r>
              <a:rPr lang="en-IN" sz="1600" dirty="0"/>
              <a:t>', '</a:t>
            </a:r>
            <a:r>
              <a:rPr lang="en-IN" sz="1600" dirty="0" err="1"/>
              <a:t>cagekeeper</a:t>
            </a:r>
            <a:r>
              <a:rPr lang="en-IN" sz="1600" dirty="0"/>
              <a:t>', 15000, 10003, 500001); </a:t>
            </a:r>
            <a:br>
              <a:rPr lang="en-IN" sz="1600" dirty="0"/>
            </a:br>
            <a:r>
              <a:rPr lang="en-IN" sz="1600" dirty="0"/>
              <a:t>INSERT INTO employee VALUES (1009, '</a:t>
            </a:r>
            <a:r>
              <a:rPr lang="en-IN" sz="1600" dirty="0" err="1"/>
              <a:t>vinay</a:t>
            </a:r>
            <a:r>
              <a:rPr lang="en-IN" sz="1600" dirty="0"/>
              <a:t> ', '</a:t>
            </a:r>
            <a:r>
              <a:rPr lang="en-IN" sz="1600" dirty="0" err="1"/>
              <a:t>Gundapalli</a:t>
            </a:r>
            <a:r>
              <a:rPr lang="en-IN" sz="1600" dirty="0"/>
              <a:t>', '</a:t>
            </a:r>
            <a:r>
              <a:rPr lang="en-IN" sz="1600" dirty="0" err="1"/>
              <a:t>cagekeeper</a:t>
            </a:r>
            <a:r>
              <a:rPr lang="en-IN" sz="1600" dirty="0"/>
              <a:t>', 20000, 10009, 600008); </a:t>
            </a:r>
            <a:br>
              <a:rPr lang="en-IN" sz="1600" dirty="0"/>
            </a:br>
            <a:r>
              <a:rPr lang="en-IN" sz="1600" dirty="0"/>
              <a:t>INSERT INTO employee VALUES (1010, '</a:t>
            </a:r>
            <a:r>
              <a:rPr lang="en-IN" sz="1600" dirty="0" err="1"/>
              <a:t>shiva</a:t>
            </a:r>
            <a:r>
              <a:rPr lang="en-IN" sz="1600" dirty="0"/>
              <a:t> </a:t>
            </a:r>
            <a:r>
              <a:rPr lang="en-IN" sz="1600" dirty="0" err="1"/>
              <a:t>reddy</a:t>
            </a:r>
            <a:r>
              <a:rPr lang="en-IN" sz="1600" dirty="0"/>
              <a:t>', '</a:t>
            </a:r>
            <a:r>
              <a:rPr lang="en-IN" sz="1600" dirty="0" err="1"/>
              <a:t>ramala</a:t>
            </a:r>
            <a:r>
              <a:rPr lang="en-IN" sz="1600" dirty="0"/>
              <a:t>', '</a:t>
            </a:r>
            <a:r>
              <a:rPr lang="en-IN" sz="1600" dirty="0" err="1"/>
              <a:t>cagekeeper</a:t>
            </a:r>
            <a:r>
              <a:rPr lang="en-IN" sz="1600" dirty="0"/>
              <a:t>', 20000, 10007, 600055);</a:t>
            </a:r>
          </a:p>
        </p:txBody>
      </p:sp>
      <p:pic>
        <p:nvPicPr>
          <p:cNvPr id="5122" name="Picture 2"/>
          <p:cNvPicPr>
            <a:picLocks noChangeAspect="1" noChangeArrowheads="1"/>
          </p:cNvPicPr>
          <p:nvPr/>
        </p:nvPicPr>
        <p:blipFill>
          <a:blip r:embed="rId2"/>
          <a:srcRect t="47369" r="70317" b="25164"/>
          <a:stretch>
            <a:fillRect/>
          </a:stretch>
        </p:blipFill>
        <p:spPr bwMode="auto">
          <a:xfrm>
            <a:off x="7667560" y="197151"/>
            <a:ext cx="4319903" cy="2943091"/>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7E4C46-6B0F-678E-4A77-A37BA7C22CE4}"/>
              </a:ext>
            </a:extLst>
          </p:cNvPr>
          <p:cNvSpPr txBox="1"/>
          <p:nvPr/>
        </p:nvSpPr>
        <p:spPr>
          <a:xfrm>
            <a:off x="323849" y="700385"/>
            <a:ext cx="7226019" cy="4524315"/>
          </a:xfrm>
          <a:prstGeom prst="rect">
            <a:avLst/>
          </a:prstGeom>
          <a:noFill/>
        </p:spPr>
        <p:txBody>
          <a:bodyPr wrap="square">
            <a:spAutoFit/>
          </a:bodyPr>
          <a:lstStyle/>
          <a:p>
            <a:r>
              <a:rPr lang="en-IN" dirty="0"/>
              <a:t>create table contact(    </a:t>
            </a:r>
          </a:p>
          <a:p>
            <a:r>
              <a:rPr lang="en-IN" dirty="0"/>
              <a:t> </a:t>
            </a:r>
            <a:r>
              <a:rPr lang="en-IN" dirty="0" err="1"/>
              <a:t>emp_id</a:t>
            </a:r>
            <a:r>
              <a:rPr lang="en-IN" dirty="0"/>
              <a:t> number,   </a:t>
            </a:r>
          </a:p>
          <a:p>
            <a:r>
              <a:rPr lang="en-IN" dirty="0"/>
              <a:t>FOREIGN KEY (</a:t>
            </a:r>
            <a:r>
              <a:rPr lang="en-IN" dirty="0" err="1"/>
              <a:t>emp_id</a:t>
            </a:r>
            <a:r>
              <a:rPr lang="en-IN" dirty="0"/>
              <a:t>) REFERENCES employee(</a:t>
            </a:r>
            <a:r>
              <a:rPr lang="en-IN" dirty="0" err="1"/>
              <a:t>emp_id</a:t>
            </a:r>
            <a:r>
              <a:rPr lang="en-IN" dirty="0"/>
              <a:t>),   </a:t>
            </a:r>
            <a:r>
              <a:rPr lang="en-IN" dirty="0" err="1"/>
              <a:t>phone_no</a:t>
            </a:r>
            <a:r>
              <a:rPr lang="en-IN" dirty="0"/>
              <a:t> number); </a:t>
            </a:r>
          </a:p>
          <a:p>
            <a:endParaRPr lang="en-IN" dirty="0"/>
          </a:p>
          <a:p>
            <a:endParaRPr lang="en-IN" dirty="0"/>
          </a:p>
          <a:p>
            <a:r>
              <a:rPr lang="en-IN" dirty="0"/>
              <a:t>INSERT INTO contact VALUES (1001, 8741122565); </a:t>
            </a:r>
          </a:p>
          <a:p>
            <a:r>
              <a:rPr lang="en-IN" dirty="0"/>
              <a:t>INSERT INTO contact VALUES (1002, 6179485234); </a:t>
            </a:r>
          </a:p>
          <a:p>
            <a:r>
              <a:rPr lang="en-IN" dirty="0"/>
              <a:t>INSERT INTO contact VALUES (1003, 7849562134); </a:t>
            </a:r>
          </a:p>
          <a:p>
            <a:r>
              <a:rPr lang="en-IN" dirty="0"/>
              <a:t>INSERT INTO contact VALUES (1004, 9844565225);</a:t>
            </a:r>
          </a:p>
          <a:p>
            <a:r>
              <a:rPr lang="en-IN" dirty="0"/>
              <a:t>INSERT INTO contact VALUES (1005, 9848522338);</a:t>
            </a:r>
          </a:p>
          <a:p>
            <a:r>
              <a:rPr lang="en-IN" dirty="0"/>
              <a:t>INSERT INTO contact VALUES (1006, 6320154879); </a:t>
            </a:r>
          </a:p>
          <a:p>
            <a:r>
              <a:rPr lang="en-IN" dirty="0"/>
              <a:t>INSERT INTO contact VALUES (1007, 8484879111);</a:t>
            </a:r>
          </a:p>
          <a:p>
            <a:r>
              <a:rPr lang="en-IN" dirty="0"/>
              <a:t>INSERT INTO contact VALUES (1008, 9787488845);</a:t>
            </a:r>
          </a:p>
          <a:p>
            <a:r>
              <a:rPr lang="en-IN" dirty="0"/>
              <a:t>INSERT INTO contact VALUES (1009, 9784684135);</a:t>
            </a:r>
          </a:p>
          <a:p>
            <a:r>
              <a:rPr lang="en-IN" dirty="0"/>
              <a:t>INSERT INTO contact VALUES (1010, 7454846513); </a:t>
            </a:r>
          </a:p>
        </p:txBody>
      </p:sp>
      <p:pic>
        <p:nvPicPr>
          <p:cNvPr id="6146" name="Picture 2"/>
          <p:cNvPicPr>
            <a:picLocks noChangeAspect="1" noChangeArrowheads="1"/>
          </p:cNvPicPr>
          <p:nvPr/>
        </p:nvPicPr>
        <p:blipFill>
          <a:blip r:embed="rId2"/>
          <a:srcRect t="49178" r="88441" b="21217"/>
          <a:stretch>
            <a:fillRect/>
          </a:stretch>
        </p:blipFill>
        <p:spPr bwMode="auto">
          <a:xfrm>
            <a:off x="8049127" y="1919278"/>
            <a:ext cx="2544011" cy="3663376"/>
          </a:xfrm>
          <a:prstGeom prst="rect">
            <a:avLst/>
          </a:prstGeom>
          <a:noFill/>
          <a:ln w="9525">
            <a:noFill/>
            <a:miter lim="800000"/>
            <a:headEnd/>
            <a:tailEnd/>
          </a:ln>
          <a:effectLst/>
        </p:spPr>
      </p:pic>
    </p:spTree>
    <p:extLst>
      <p:ext uri="{BB962C8B-B14F-4D97-AF65-F5344CB8AC3E}">
        <p14:creationId xmlns:p14="http://schemas.microsoft.com/office/powerpoint/2010/main" val="7741629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AED3D9-48A7-A27E-898F-355E63D4207F}"/>
              </a:ext>
            </a:extLst>
          </p:cNvPr>
          <p:cNvSpPr txBox="1"/>
          <p:nvPr/>
        </p:nvSpPr>
        <p:spPr>
          <a:xfrm>
            <a:off x="238124" y="599986"/>
            <a:ext cx="9383305" cy="5355312"/>
          </a:xfrm>
          <a:prstGeom prst="rect">
            <a:avLst/>
          </a:prstGeom>
          <a:noFill/>
        </p:spPr>
        <p:txBody>
          <a:bodyPr wrap="square">
            <a:spAutoFit/>
          </a:bodyPr>
          <a:lstStyle/>
          <a:p>
            <a:r>
              <a:rPr lang="en-IN" dirty="0"/>
              <a:t>create table visitor(    </a:t>
            </a:r>
            <a:r>
              <a:rPr lang="en-IN" dirty="0" err="1"/>
              <a:t>v_id</a:t>
            </a:r>
            <a:r>
              <a:rPr lang="en-IN" dirty="0"/>
              <a:t> number PRIMARY KEY,  </a:t>
            </a:r>
          </a:p>
          <a:p>
            <a:r>
              <a:rPr lang="en-IN" dirty="0"/>
              <a:t> </a:t>
            </a:r>
            <a:r>
              <a:rPr lang="en-IN" dirty="0" err="1"/>
              <a:t>phone_no</a:t>
            </a:r>
            <a:r>
              <a:rPr lang="en-IN" dirty="0"/>
              <a:t> number,   </a:t>
            </a:r>
          </a:p>
          <a:p>
            <a:r>
              <a:rPr lang="en-IN" dirty="0" err="1"/>
              <a:t>pinnum</a:t>
            </a:r>
            <a:r>
              <a:rPr lang="en-IN" dirty="0"/>
              <a:t> number,   foreign key (</a:t>
            </a:r>
            <a:r>
              <a:rPr lang="en-IN" dirty="0" err="1"/>
              <a:t>pinnum</a:t>
            </a:r>
            <a:r>
              <a:rPr lang="en-IN" dirty="0"/>
              <a:t>) references </a:t>
            </a:r>
            <a:r>
              <a:rPr lang="en-IN" dirty="0" err="1"/>
              <a:t>pincode</a:t>
            </a:r>
            <a:r>
              <a:rPr lang="en-IN" dirty="0"/>
              <a:t>(</a:t>
            </a:r>
            <a:r>
              <a:rPr lang="en-IN" dirty="0" err="1"/>
              <a:t>pinnum</a:t>
            </a:r>
            <a:r>
              <a:rPr lang="en-IN" dirty="0"/>
              <a:t>),   </a:t>
            </a:r>
          </a:p>
          <a:p>
            <a:r>
              <a:rPr lang="en-IN" dirty="0" err="1"/>
              <a:t>v_fname</a:t>
            </a:r>
            <a:r>
              <a:rPr lang="en-IN" dirty="0"/>
              <a:t> varchar(100),   </a:t>
            </a:r>
          </a:p>
          <a:p>
            <a:r>
              <a:rPr lang="en-IN" dirty="0" err="1"/>
              <a:t>v_lname</a:t>
            </a:r>
            <a:r>
              <a:rPr lang="en-IN" dirty="0"/>
              <a:t> varchar(100)</a:t>
            </a:r>
          </a:p>
          <a:p>
            <a:r>
              <a:rPr lang="en-IN" dirty="0"/>
              <a:t>);</a:t>
            </a:r>
          </a:p>
          <a:p>
            <a:endParaRPr lang="en-IN" dirty="0"/>
          </a:p>
          <a:p>
            <a:r>
              <a:rPr lang="en-IN" dirty="0"/>
              <a:t>INSERT INTO visitor VALUES (1000002, 8247423616, 500001, 'Sandhya', '</a:t>
            </a:r>
            <a:r>
              <a:rPr lang="en-IN" dirty="0" err="1"/>
              <a:t>Dhanavath</a:t>
            </a:r>
            <a:r>
              <a:rPr lang="en-IN" dirty="0"/>
              <a:t>’);</a:t>
            </a:r>
          </a:p>
          <a:p>
            <a:r>
              <a:rPr lang="en-IN" dirty="0"/>
              <a:t> INSERT INTO visitor VALUES (1000003, 9848522338, 500002, 'Shankar', '</a:t>
            </a:r>
            <a:r>
              <a:rPr lang="en-IN" dirty="0" err="1"/>
              <a:t>Tejavath</a:t>
            </a:r>
            <a:r>
              <a:rPr lang="en-IN" dirty="0"/>
              <a:t>’);</a:t>
            </a:r>
          </a:p>
          <a:p>
            <a:r>
              <a:rPr lang="en-IN" dirty="0"/>
              <a:t> INSERT INTO visitor VALUES (1000004, 7532148967, 500060, 'Waseem', 'Syed’ );</a:t>
            </a:r>
          </a:p>
          <a:p>
            <a:r>
              <a:rPr lang="en-IN" dirty="0"/>
              <a:t> INSERT INTO visitor VALUES (1000005, 6459783120, 500125, 'Manoj', '</a:t>
            </a:r>
            <a:r>
              <a:rPr lang="en-IN" dirty="0" err="1"/>
              <a:t>Boganadham</a:t>
            </a:r>
            <a:r>
              <a:rPr lang="en-IN" dirty="0"/>
              <a:t>’);</a:t>
            </a:r>
          </a:p>
          <a:p>
            <a:r>
              <a:rPr lang="en-IN" dirty="0"/>
              <a:t> INSERT INTO visitor VALUES (1000006, 8524615397, 500069, '</a:t>
            </a:r>
            <a:r>
              <a:rPr lang="en-IN" dirty="0" err="1"/>
              <a:t>Infi</a:t>
            </a:r>
            <a:r>
              <a:rPr lang="en-IN" dirty="0"/>
              <a:t>', 'Chan’);</a:t>
            </a:r>
          </a:p>
          <a:p>
            <a:r>
              <a:rPr lang="en-IN" dirty="0"/>
              <a:t> INSERT INTO visitor VALUES (1000007, 9754125896, 600004, '</a:t>
            </a:r>
            <a:r>
              <a:rPr lang="en-IN" dirty="0" err="1"/>
              <a:t>Bhushank</a:t>
            </a:r>
            <a:r>
              <a:rPr lang="en-IN" dirty="0"/>
              <a:t>', 'Kul’);</a:t>
            </a:r>
          </a:p>
          <a:p>
            <a:r>
              <a:rPr lang="en-IN" dirty="0"/>
              <a:t> INSERT INTO visitor VALUES (1000008, 8462157930, 600055, '</a:t>
            </a:r>
            <a:r>
              <a:rPr lang="en-IN" dirty="0" err="1"/>
              <a:t>Abhiram</a:t>
            </a:r>
            <a:r>
              <a:rPr lang="en-IN" dirty="0"/>
              <a:t>', '</a:t>
            </a:r>
            <a:r>
              <a:rPr lang="en-IN" dirty="0" err="1"/>
              <a:t>Nallama</a:t>
            </a:r>
            <a:r>
              <a:rPr lang="en-IN" dirty="0"/>
              <a:t>’); </a:t>
            </a:r>
          </a:p>
          <a:p>
            <a:r>
              <a:rPr lang="en-IN" dirty="0"/>
              <a:t>INSERT INTO visitor VALUES (1000009, 6841759325, 600008, 'Ashish', 'Anand’);</a:t>
            </a:r>
          </a:p>
          <a:p>
            <a:r>
              <a:rPr lang="en-IN" dirty="0"/>
              <a:t> INSERT INTO visitor VALUES (1000010, 8945632178, 600154, 'Lakshita', 'Chowdary’);</a:t>
            </a:r>
          </a:p>
          <a:p>
            <a:r>
              <a:rPr lang="en-IN" dirty="0"/>
              <a:t> INSERT INTO visitor VALUES (1000011, 9685741232, 600035, '</a:t>
            </a:r>
            <a:r>
              <a:rPr lang="en-IN" dirty="0" err="1"/>
              <a:t>Nayan</a:t>
            </a:r>
            <a:r>
              <a:rPr lang="en-IN" dirty="0"/>
              <a:t>', 'Jyothi’); </a:t>
            </a:r>
          </a:p>
          <a:p>
            <a:r>
              <a:rPr lang="en-IN" dirty="0"/>
              <a:t>INSERT INTO visitor VALUES (1000012, 8675941236, 600021, 'Ranil', '</a:t>
            </a:r>
            <a:r>
              <a:rPr lang="en-IN" dirty="0" err="1"/>
              <a:t>Bala</a:t>
            </a:r>
            <a:r>
              <a:rPr lang="en-IN" dirty="0"/>
              <a:t>’); </a:t>
            </a:r>
          </a:p>
          <a:p>
            <a:r>
              <a:rPr lang="en-IN" dirty="0"/>
              <a:t>INSERT INTO visitor VALUES (1000013, 7849562134, 600154, 'Tanisha', 'Agarwal');</a:t>
            </a:r>
          </a:p>
        </p:txBody>
      </p:sp>
    </p:spTree>
    <p:extLst>
      <p:ext uri="{BB962C8B-B14F-4D97-AF65-F5344CB8AC3E}">
        <p14:creationId xmlns:p14="http://schemas.microsoft.com/office/powerpoint/2010/main" val="42120614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FE2EA2-7ECD-F35D-22A9-41361BAB366F}"/>
              </a:ext>
            </a:extLst>
          </p:cNvPr>
          <p:cNvPicPr>
            <a:picLocks noChangeAspect="1"/>
          </p:cNvPicPr>
          <p:nvPr/>
        </p:nvPicPr>
        <p:blipFill>
          <a:blip r:embed="rId2"/>
          <a:stretch>
            <a:fillRect/>
          </a:stretch>
        </p:blipFill>
        <p:spPr>
          <a:xfrm>
            <a:off x="444583" y="766796"/>
            <a:ext cx="3340272" cy="2508379"/>
          </a:xfrm>
          <a:prstGeom prst="rect">
            <a:avLst/>
          </a:prstGeom>
        </p:spPr>
      </p:pic>
    </p:spTree>
    <p:extLst>
      <p:ext uri="{BB962C8B-B14F-4D97-AF65-F5344CB8AC3E}">
        <p14:creationId xmlns:p14="http://schemas.microsoft.com/office/powerpoint/2010/main" val="11858541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E3DDE7C-747D-91B3-ED62-0D87E89C1B51}"/>
              </a:ext>
            </a:extLst>
          </p:cNvPr>
          <p:cNvSpPr txBox="1"/>
          <p:nvPr/>
        </p:nvSpPr>
        <p:spPr>
          <a:xfrm>
            <a:off x="409575" y="534085"/>
            <a:ext cx="6096000" cy="1477328"/>
          </a:xfrm>
          <a:prstGeom prst="rect">
            <a:avLst/>
          </a:prstGeom>
          <a:noFill/>
        </p:spPr>
        <p:txBody>
          <a:bodyPr wrap="square">
            <a:spAutoFit/>
          </a:bodyPr>
          <a:lstStyle/>
          <a:p>
            <a:r>
              <a:rPr lang="en-IN" dirty="0"/>
              <a:t>create table purchase(  </a:t>
            </a:r>
          </a:p>
          <a:p>
            <a:r>
              <a:rPr lang="en-IN" dirty="0"/>
              <a:t>  </a:t>
            </a:r>
            <a:r>
              <a:rPr lang="en-IN" dirty="0" err="1"/>
              <a:t>purchase_id</a:t>
            </a:r>
            <a:r>
              <a:rPr lang="en-IN" dirty="0"/>
              <a:t> number primary key,    </a:t>
            </a:r>
            <a:r>
              <a:rPr lang="en-IN" dirty="0" err="1"/>
              <a:t>purchase_name</a:t>
            </a:r>
            <a:r>
              <a:rPr lang="en-IN" dirty="0"/>
              <a:t> varchar(100)); </a:t>
            </a:r>
          </a:p>
          <a:p>
            <a:endParaRPr lang="en-IN" dirty="0"/>
          </a:p>
          <a:p>
            <a:endParaRPr lang="en-IN" dirty="0"/>
          </a:p>
        </p:txBody>
      </p:sp>
      <p:pic>
        <p:nvPicPr>
          <p:cNvPr id="5" name="Picture 4">
            <a:extLst>
              <a:ext uri="{FF2B5EF4-FFF2-40B4-BE49-F238E27FC236}">
                <a16:creationId xmlns:a16="http://schemas.microsoft.com/office/drawing/2014/main" id="{6CBBFFDC-6587-038D-8587-BDB5F11262CE}"/>
              </a:ext>
            </a:extLst>
          </p:cNvPr>
          <p:cNvPicPr>
            <a:picLocks noChangeAspect="1"/>
          </p:cNvPicPr>
          <p:nvPr/>
        </p:nvPicPr>
        <p:blipFill>
          <a:blip r:embed="rId2"/>
          <a:stretch>
            <a:fillRect/>
          </a:stretch>
        </p:blipFill>
        <p:spPr>
          <a:xfrm>
            <a:off x="6919070" y="1037915"/>
            <a:ext cx="2188836" cy="1647597"/>
          </a:xfrm>
          <a:prstGeom prst="rect">
            <a:avLst/>
          </a:prstGeom>
        </p:spPr>
      </p:pic>
      <p:sp>
        <p:nvSpPr>
          <p:cNvPr id="4" name="Rectangle 3"/>
          <p:cNvSpPr/>
          <p:nvPr/>
        </p:nvSpPr>
        <p:spPr>
          <a:xfrm>
            <a:off x="328863" y="1740114"/>
            <a:ext cx="6096000" cy="1200329"/>
          </a:xfrm>
          <a:prstGeom prst="rect">
            <a:avLst/>
          </a:prstGeom>
        </p:spPr>
        <p:txBody>
          <a:bodyPr>
            <a:spAutoFit/>
          </a:bodyPr>
          <a:lstStyle/>
          <a:p>
            <a:r>
              <a:rPr lang="en-IN" dirty="0"/>
              <a:t>insert into purchase values(102,'Credit Card');</a:t>
            </a:r>
          </a:p>
          <a:p>
            <a:r>
              <a:rPr lang="en-IN" dirty="0"/>
              <a:t>insert into purchase values(103,'Cash');</a:t>
            </a:r>
          </a:p>
          <a:p>
            <a:r>
              <a:rPr lang="en-IN" dirty="0"/>
              <a:t>insert into purchase values(104,'UPI');</a:t>
            </a:r>
          </a:p>
          <a:p>
            <a:r>
              <a:rPr lang="en-IN" dirty="0"/>
              <a:t>insert into purchase values(105,'e-wallets');</a:t>
            </a:r>
          </a:p>
        </p:txBody>
      </p:sp>
    </p:spTree>
    <p:extLst>
      <p:ext uri="{BB962C8B-B14F-4D97-AF65-F5344CB8AC3E}">
        <p14:creationId xmlns:p14="http://schemas.microsoft.com/office/powerpoint/2010/main" val="2557018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B9F013B-E277-DA0D-A28F-9B3E36ACB8C8}"/>
              </a:ext>
            </a:extLst>
          </p:cNvPr>
          <p:cNvSpPr txBox="1"/>
          <p:nvPr/>
        </p:nvSpPr>
        <p:spPr>
          <a:xfrm>
            <a:off x="5122416" y="559293"/>
            <a:ext cx="1669002" cy="400110"/>
          </a:xfrm>
          <a:prstGeom prst="rect">
            <a:avLst/>
          </a:prstGeom>
          <a:noFill/>
        </p:spPr>
        <p:txBody>
          <a:bodyPr wrap="square" rtlCol="0">
            <a:spAutoFit/>
          </a:bodyPr>
          <a:lstStyle/>
          <a:p>
            <a:r>
              <a:rPr lang="en-US" sz="2000" b="1" i="1" u="sng" dirty="0">
                <a:solidFill>
                  <a:schemeClr val="accent1">
                    <a:lumMod val="75000"/>
                  </a:schemeClr>
                </a:solidFill>
              </a:rPr>
              <a:t>ER DIAGRAM</a:t>
            </a:r>
          </a:p>
        </p:txBody>
      </p:sp>
      <p:pic>
        <p:nvPicPr>
          <p:cNvPr id="7" name="Picture 6">
            <a:extLst>
              <a:ext uri="{FF2B5EF4-FFF2-40B4-BE49-F238E27FC236}">
                <a16:creationId xmlns:a16="http://schemas.microsoft.com/office/drawing/2014/main" id="{149EEB7C-E162-5BF4-8782-B15803AB979F}"/>
              </a:ext>
            </a:extLst>
          </p:cNvPr>
          <p:cNvPicPr>
            <a:picLocks noChangeAspect="1"/>
          </p:cNvPicPr>
          <p:nvPr/>
        </p:nvPicPr>
        <p:blipFill>
          <a:blip r:embed="rId2"/>
          <a:stretch>
            <a:fillRect/>
          </a:stretch>
        </p:blipFill>
        <p:spPr>
          <a:xfrm>
            <a:off x="0" y="184909"/>
            <a:ext cx="12192000" cy="6488181"/>
          </a:xfrm>
          <a:prstGeom prst="rect">
            <a:avLst/>
          </a:prstGeom>
        </p:spPr>
      </p:pic>
      <p:sp>
        <p:nvSpPr>
          <p:cNvPr id="8" name="TextBox 7">
            <a:extLst>
              <a:ext uri="{FF2B5EF4-FFF2-40B4-BE49-F238E27FC236}">
                <a16:creationId xmlns:a16="http://schemas.microsoft.com/office/drawing/2014/main" id="{BABBDA46-B8DA-8052-2EF7-AC29857C4215}"/>
              </a:ext>
            </a:extLst>
          </p:cNvPr>
          <p:cNvSpPr txBox="1"/>
          <p:nvPr/>
        </p:nvSpPr>
        <p:spPr>
          <a:xfrm>
            <a:off x="4904913" y="559293"/>
            <a:ext cx="2104007" cy="400110"/>
          </a:xfrm>
          <a:prstGeom prst="rect">
            <a:avLst/>
          </a:prstGeom>
          <a:noFill/>
        </p:spPr>
        <p:txBody>
          <a:bodyPr wrap="square" rtlCol="0">
            <a:spAutoFit/>
          </a:bodyPr>
          <a:lstStyle/>
          <a:p>
            <a:r>
              <a:rPr lang="en-US" sz="2000" i="1" dirty="0">
                <a:solidFill>
                  <a:schemeClr val="accent1">
                    <a:lumMod val="75000"/>
                  </a:schemeClr>
                </a:solidFill>
                <a:latin typeface="Arial Black" panose="020B0A04020102020204" pitchFamily="34" charset="0"/>
              </a:rPr>
              <a:t>ER Diagram</a:t>
            </a:r>
          </a:p>
        </p:txBody>
      </p:sp>
    </p:spTree>
    <p:extLst>
      <p:ext uri="{BB962C8B-B14F-4D97-AF65-F5344CB8AC3E}">
        <p14:creationId xmlns:p14="http://schemas.microsoft.com/office/powerpoint/2010/main" val="27881020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08D9579-A32F-B54A-A5F0-DEC9614C2D99}"/>
              </a:ext>
            </a:extLst>
          </p:cNvPr>
          <p:cNvSpPr txBox="1"/>
          <p:nvPr/>
        </p:nvSpPr>
        <p:spPr>
          <a:xfrm>
            <a:off x="493867" y="494943"/>
            <a:ext cx="9370324" cy="5632311"/>
          </a:xfrm>
          <a:prstGeom prst="rect">
            <a:avLst/>
          </a:prstGeom>
          <a:noFill/>
        </p:spPr>
        <p:txBody>
          <a:bodyPr wrap="square">
            <a:spAutoFit/>
          </a:bodyPr>
          <a:lstStyle/>
          <a:p>
            <a:r>
              <a:rPr lang="en-IN" dirty="0"/>
              <a:t>create table ticket(   </a:t>
            </a:r>
          </a:p>
          <a:p>
            <a:r>
              <a:rPr lang="en-IN" dirty="0"/>
              <a:t> </a:t>
            </a:r>
            <a:r>
              <a:rPr lang="en-IN" dirty="0" err="1"/>
              <a:t>ticket_id</a:t>
            </a:r>
            <a:r>
              <a:rPr lang="en-IN" dirty="0"/>
              <a:t> number primary key,  </a:t>
            </a:r>
          </a:p>
          <a:p>
            <a:r>
              <a:rPr lang="en-IN" dirty="0"/>
              <a:t>  </a:t>
            </a:r>
            <a:r>
              <a:rPr lang="en-IN" dirty="0" err="1"/>
              <a:t>ticket_date</a:t>
            </a:r>
            <a:r>
              <a:rPr lang="en-IN" dirty="0"/>
              <a:t> date,   </a:t>
            </a:r>
          </a:p>
          <a:p>
            <a:r>
              <a:rPr lang="en-IN" dirty="0"/>
              <a:t> </a:t>
            </a:r>
            <a:r>
              <a:rPr lang="en-IN" dirty="0" err="1"/>
              <a:t>v_id</a:t>
            </a:r>
            <a:r>
              <a:rPr lang="en-IN" dirty="0"/>
              <a:t> number, </a:t>
            </a:r>
          </a:p>
          <a:p>
            <a:r>
              <a:rPr lang="en-IN" dirty="0"/>
              <a:t>   FOREIGN KEY (</a:t>
            </a:r>
            <a:r>
              <a:rPr lang="en-IN" dirty="0" err="1"/>
              <a:t>v_id</a:t>
            </a:r>
            <a:r>
              <a:rPr lang="en-IN" dirty="0"/>
              <a:t>) REFERENCES visitor(</a:t>
            </a:r>
            <a:r>
              <a:rPr lang="en-IN" dirty="0" err="1"/>
              <a:t>v_id</a:t>
            </a:r>
            <a:r>
              <a:rPr lang="en-IN" dirty="0"/>
              <a:t>), </a:t>
            </a:r>
          </a:p>
          <a:p>
            <a:r>
              <a:rPr lang="en-IN" dirty="0"/>
              <a:t>   </a:t>
            </a:r>
            <a:r>
              <a:rPr lang="en-IN" dirty="0" err="1"/>
              <a:t>purchase_id</a:t>
            </a:r>
            <a:r>
              <a:rPr lang="en-IN" dirty="0"/>
              <a:t> number,  </a:t>
            </a:r>
          </a:p>
          <a:p>
            <a:r>
              <a:rPr lang="en-IN" dirty="0"/>
              <a:t>  FOREIGN KEY (</a:t>
            </a:r>
            <a:r>
              <a:rPr lang="en-IN" dirty="0" err="1"/>
              <a:t>purchase_id</a:t>
            </a:r>
            <a:r>
              <a:rPr lang="en-IN" dirty="0"/>
              <a:t>) REFERENCES purchase(</a:t>
            </a:r>
            <a:r>
              <a:rPr lang="en-IN" dirty="0" err="1"/>
              <a:t>purchase_id</a:t>
            </a:r>
            <a:r>
              <a:rPr lang="en-IN" dirty="0"/>
              <a:t>),   </a:t>
            </a:r>
          </a:p>
          <a:p>
            <a:r>
              <a:rPr lang="en-IN" dirty="0"/>
              <a:t> </a:t>
            </a:r>
            <a:r>
              <a:rPr lang="en-IN" dirty="0" err="1"/>
              <a:t>zoo_id</a:t>
            </a:r>
            <a:r>
              <a:rPr lang="en-IN" dirty="0"/>
              <a:t> number,    FOREIGN KEY (</a:t>
            </a:r>
            <a:r>
              <a:rPr lang="en-IN" dirty="0" err="1"/>
              <a:t>zoo_id</a:t>
            </a:r>
            <a:r>
              <a:rPr lang="en-IN" dirty="0"/>
              <a:t>) REFERENCES zoo(</a:t>
            </a:r>
            <a:r>
              <a:rPr lang="en-IN" dirty="0" err="1"/>
              <a:t>zoo_id</a:t>
            </a:r>
            <a:r>
              <a:rPr lang="en-IN" dirty="0"/>
              <a:t>));</a:t>
            </a:r>
          </a:p>
          <a:p>
            <a:endParaRPr lang="en-IN" dirty="0"/>
          </a:p>
          <a:p>
            <a:endParaRPr lang="en-IN" dirty="0"/>
          </a:p>
          <a:p>
            <a:r>
              <a:rPr lang="en-IN" dirty="0"/>
              <a:t>INSERT INTO ticket VALUES (9034351, '15-08-2020', 1000002, 104, 10004); </a:t>
            </a:r>
          </a:p>
          <a:p>
            <a:r>
              <a:rPr lang="en-IN" dirty="0"/>
              <a:t>INSERT INTO ticket VALUES (2110003, '15-02-2020', 1000003, 104, 10007);I</a:t>
            </a:r>
          </a:p>
          <a:p>
            <a:r>
              <a:rPr lang="en-IN" dirty="0"/>
              <a:t>NSERT INTO ticket VALUES (6382682, '15-02-2020', 1000004, 103, 10003);I</a:t>
            </a:r>
          </a:p>
          <a:p>
            <a:r>
              <a:rPr lang="en-IN" dirty="0"/>
              <a:t>NSERT INTO ticket VALUES (6824217, '14-02-2020', 1000005, 102, 10007); </a:t>
            </a:r>
          </a:p>
          <a:p>
            <a:r>
              <a:rPr lang="en-IN" dirty="0"/>
              <a:t>INSERT INTO ticket VALUES (5193139, '15-02-2020', 1000006, 103, 10009);</a:t>
            </a:r>
          </a:p>
          <a:p>
            <a:r>
              <a:rPr lang="en-IN" dirty="0"/>
              <a:t>INSERT INTO ticket VALUES (5542291, '14-02-2020', 1000007, 102, 10003);</a:t>
            </a:r>
          </a:p>
          <a:p>
            <a:r>
              <a:rPr lang="en-IN" dirty="0"/>
              <a:t>INSERT INTO ticket VALUES (2580752, '14-02-2020', 1000008, 104, 10007); </a:t>
            </a:r>
          </a:p>
          <a:p>
            <a:r>
              <a:rPr lang="en-IN" dirty="0"/>
              <a:t>INSERT INTO ticket VALUES (9154961, '15-02-2020', 1000009, 102, 10007); </a:t>
            </a:r>
          </a:p>
          <a:p>
            <a:r>
              <a:rPr lang="en-IN" dirty="0"/>
              <a:t>INSERT INTO ticket VALUES (8391607, '14-02-2020', 1000010, 101, 10007); </a:t>
            </a:r>
          </a:p>
          <a:p>
            <a:r>
              <a:rPr lang="en-IN" dirty="0"/>
              <a:t>INSERT INTO ticket VALUES (1329791, '14-02-2020', 1000011, 102, 10007);</a:t>
            </a:r>
          </a:p>
        </p:txBody>
      </p:sp>
    </p:spTree>
    <p:extLst>
      <p:ext uri="{BB962C8B-B14F-4D97-AF65-F5344CB8AC3E}">
        <p14:creationId xmlns:p14="http://schemas.microsoft.com/office/powerpoint/2010/main" val="17364669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l="1202" t="45559" r="75218" b="26480"/>
          <a:stretch>
            <a:fillRect/>
          </a:stretch>
        </p:blipFill>
        <p:spPr bwMode="auto">
          <a:xfrm>
            <a:off x="493295" y="2189747"/>
            <a:ext cx="4205034" cy="2803358"/>
          </a:xfrm>
          <a:prstGeom prst="rect">
            <a:avLst/>
          </a:prstGeom>
          <a:noFill/>
          <a:ln w="9525">
            <a:noFill/>
            <a:miter lim="800000"/>
            <a:headEnd/>
            <a:tailEnd/>
          </a:ln>
          <a:effectLst/>
        </p:spPr>
      </p:pic>
    </p:spTree>
    <p:extLst>
      <p:ext uri="{BB962C8B-B14F-4D97-AF65-F5344CB8AC3E}">
        <p14:creationId xmlns:p14="http://schemas.microsoft.com/office/powerpoint/2010/main" val="30208407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84E8499-45F4-8B2B-1B73-76F9F0C57D75}"/>
              </a:ext>
            </a:extLst>
          </p:cNvPr>
          <p:cNvSpPr txBox="1"/>
          <p:nvPr/>
        </p:nvSpPr>
        <p:spPr>
          <a:xfrm>
            <a:off x="323850" y="700385"/>
            <a:ext cx="9232844" cy="4524315"/>
          </a:xfrm>
          <a:prstGeom prst="rect">
            <a:avLst/>
          </a:prstGeom>
          <a:noFill/>
        </p:spPr>
        <p:txBody>
          <a:bodyPr wrap="square">
            <a:spAutoFit/>
          </a:bodyPr>
          <a:lstStyle/>
          <a:p>
            <a:r>
              <a:rPr lang="en-IN" dirty="0"/>
              <a:t>create table </a:t>
            </a:r>
            <a:r>
              <a:rPr lang="en-IN" dirty="0" err="1"/>
              <a:t>looks_after</a:t>
            </a:r>
            <a:r>
              <a:rPr lang="en-IN" dirty="0"/>
              <a:t>(     </a:t>
            </a:r>
          </a:p>
          <a:p>
            <a:r>
              <a:rPr lang="en-IN" dirty="0"/>
              <a:t>  </a:t>
            </a:r>
            <a:r>
              <a:rPr lang="en-IN" dirty="0" err="1"/>
              <a:t>animal_id</a:t>
            </a:r>
            <a:r>
              <a:rPr lang="en-IN" dirty="0"/>
              <a:t> number,     </a:t>
            </a:r>
          </a:p>
          <a:p>
            <a:r>
              <a:rPr lang="en-IN" dirty="0"/>
              <a:t>FOREIGN </a:t>
            </a:r>
            <a:r>
              <a:rPr lang="en-IN" dirty="0" err="1"/>
              <a:t>kEY</a:t>
            </a:r>
            <a:r>
              <a:rPr lang="en-IN" dirty="0"/>
              <a:t> (</a:t>
            </a:r>
            <a:r>
              <a:rPr lang="en-IN" dirty="0" err="1"/>
              <a:t>animal_id</a:t>
            </a:r>
            <a:r>
              <a:rPr lang="en-IN" dirty="0"/>
              <a:t>) REFERENCES animal(</a:t>
            </a:r>
            <a:r>
              <a:rPr lang="en-IN" dirty="0" err="1"/>
              <a:t>animal_id</a:t>
            </a:r>
            <a:r>
              <a:rPr lang="en-IN" dirty="0"/>
              <a:t>),     </a:t>
            </a:r>
            <a:r>
              <a:rPr lang="en-IN" dirty="0" err="1"/>
              <a:t>emp_id</a:t>
            </a:r>
            <a:r>
              <a:rPr lang="en-IN" dirty="0"/>
              <a:t> number,    </a:t>
            </a:r>
          </a:p>
          <a:p>
            <a:r>
              <a:rPr lang="en-IN" dirty="0"/>
              <a:t> FOREIGN KEY (</a:t>
            </a:r>
            <a:r>
              <a:rPr lang="en-IN" dirty="0" err="1"/>
              <a:t>emp_id</a:t>
            </a:r>
            <a:r>
              <a:rPr lang="en-IN" dirty="0"/>
              <a:t>) REFERENCES employee(</a:t>
            </a:r>
            <a:r>
              <a:rPr lang="en-IN" dirty="0" err="1"/>
              <a:t>emp_id</a:t>
            </a:r>
            <a:r>
              <a:rPr lang="en-IN" dirty="0"/>
              <a:t>));</a:t>
            </a:r>
          </a:p>
          <a:p>
            <a:endParaRPr lang="en-IN" dirty="0"/>
          </a:p>
          <a:p>
            <a:endParaRPr lang="en-IN" dirty="0"/>
          </a:p>
          <a:p>
            <a:r>
              <a:rPr lang="en-IN" dirty="0"/>
              <a:t>INSERT INTO </a:t>
            </a:r>
            <a:r>
              <a:rPr lang="en-IN" dirty="0" err="1"/>
              <a:t>looks_after</a:t>
            </a:r>
            <a:r>
              <a:rPr lang="en-IN" dirty="0"/>
              <a:t>(</a:t>
            </a:r>
            <a:r>
              <a:rPr lang="en-IN" dirty="0" err="1"/>
              <a:t>animal_id</a:t>
            </a:r>
            <a:r>
              <a:rPr lang="en-IN" dirty="0"/>
              <a:t>, </a:t>
            </a:r>
            <a:r>
              <a:rPr lang="en-IN" dirty="0" err="1"/>
              <a:t>emp_id</a:t>
            </a:r>
            <a:r>
              <a:rPr lang="en-IN" dirty="0"/>
              <a:t>) VALUES (30010, 1002); </a:t>
            </a:r>
          </a:p>
          <a:p>
            <a:r>
              <a:rPr lang="en-IN" dirty="0"/>
              <a:t>INSERT INTO </a:t>
            </a:r>
            <a:r>
              <a:rPr lang="en-IN" dirty="0" err="1"/>
              <a:t>looks_after</a:t>
            </a:r>
            <a:r>
              <a:rPr lang="en-IN" dirty="0"/>
              <a:t>(</a:t>
            </a:r>
            <a:r>
              <a:rPr lang="en-IN" dirty="0" err="1"/>
              <a:t>animal_id</a:t>
            </a:r>
            <a:r>
              <a:rPr lang="en-IN" dirty="0"/>
              <a:t>, </a:t>
            </a:r>
            <a:r>
              <a:rPr lang="en-IN" dirty="0" err="1"/>
              <a:t>emp_id</a:t>
            </a:r>
            <a:r>
              <a:rPr lang="en-IN" dirty="0"/>
              <a:t>) VALUES (30004, 1003);</a:t>
            </a:r>
          </a:p>
          <a:p>
            <a:r>
              <a:rPr lang="en-IN" dirty="0"/>
              <a:t>INSERT INTO </a:t>
            </a:r>
            <a:r>
              <a:rPr lang="en-IN" dirty="0" err="1"/>
              <a:t>looks_after</a:t>
            </a:r>
            <a:r>
              <a:rPr lang="en-IN" dirty="0"/>
              <a:t>(</a:t>
            </a:r>
            <a:r>
              <a:rPr lang="en-IN" dirty="0" err="1"/>
              <a:t>animal_id</a:t>
            </a:r>
            <a:r>
              <a:rPr lang="en-IN" dirty="0"/>
              <a:t>, </a:t>
            </a:r>
            <a:r>
              <a:rPr lang="en-IN" dirty="0" err="1"/>
              <a:t>emp_id</a:t>
            </a:r>
            <a:r>
              <a:rPr lang="en-IN" dirty="0"/>
              <a:t>) VALUES (30005, 1004);</a:t>
            </a:r>
          </a:p>
          <a:p>
            <a:r>
              <a:rPr lang="en-IN" dirty="0"/>
              <a:t>INSERT INTO </a:t>
            </a:r>
            <a:r>
              <a:rPr lang="en-IN" dirty="0" err="1"/>
              <a:t>looks_after</a:t>
            </a:r>
            <a:r>
              <a:rPr lang="en-IN" dirty="0"/>
              <a:t>(</a:t>
            </a:r>
            <a:r>
              <a:rPr lang="en-IN" dirty="0" err="1"/>
              <a:t>animal_id</a:t>
            </a:r>
            <a:r>
              <a:rPr lang="en-IN" dirty="0"/>
              <a:t>, </a:t>
            </a:r>
            <a:r>
              <a:rPr lang="en-IN" dirty="0" err="1"/>
              <a:t>emp_id</a:t>
            </a:r>
            <a:r>
              <a:rPr lang="en-IN" dirty="0"/>
              <a:t>) VALUES (30006, 1005);</a:t>
            </a:r>
          </a:p>
          <a:p>
            <a:r>
              <a:rPr lang="en-IN" dirty="0"/>
              <a:t>INSERT INTO </a:t>
            </a:r>
            <a:r>
              <a:rPr lang="en-IN" dirty="0" err="1"/>
              <a:t>looks_after</a:t>
            </a:r>
            <a:r>
              <a:rPr lang="en-IN" dirty="0"/>
              <a:t>(</a:t>
            </a:r>
            <a:r>
              <a:rPr lang="en-IN" dirty="0" err="1"/>
              <a:t>animal_id</a:t>
            </a:r>
            <a:r>
              <a:rPr lang="en-IN" dirty="0"/>
              <a:t>, </a:t>
            </a:r>
            <a:r>
              <a:rPr lang="en-IN" dirty="0" err="1"/>
              <a:t>emp_id</a:t>
            </a:r>
            <a:r>
              <a:rPr lang="en-IN" dirty="0"/>
              <a:t>) VALUES (30007, 1006);</a:t>
            </a:r>
          </a:p>
          <a:p>
            <a:r>
              <a:rPr lang="en-IN" dirty="0"/>
              <a:t> INSERT INTO </a:t>
            </a:r>
            <a:r>
              <a:rPr lang="en-IN" dirty="0" err="1"/>
              <a:t>looks_after</a:t>
            </a:r>
            <a:r>
              <a:rPr lang="en-IN" dirty="0"/>
              <a:t>(</a:t>
            </a:r>
            <a:r>
              <a:rPr lang="en-IN" dirty="0" err="1"/>
              <a:t>animal_id</a:t>
            </a:r>
            <a:r>
              <a:rPr lang="en-IN" dirty="0"/>
              <a:t>, </a:t>
            </a:r>
            <a:r>
              <a:rPr lang="en-IN" dirty="0" err="1"/>
              <a:t>emp_id</a:t>
            </a:r>
            <a:r>
              <a:rPr lang="en-IN" dirty="0"/>
              <a:t>) VALUES (30008, 1007);</a:t>
            </a:r>
          </a:p>
          <a:p>
            <a:r>
              <a:rPr lang="en-IN" dirty="0"/>
              <a:t> INSERT INTO </a:t>
            </a:r>
            <a:r>
              <a:rPr lang="en-IN" dirty="0" err="1"/>
              <a:t>looks_after</a:t>
            </a:r>
            <a:r>
              <a:rPr lang="en-IN" dirty="0"/>
              <a:t>(</a:t>
            </a:r>
            <a:r>
              <a:rPr lang="en-IN" dirty="0" err="1"/>
              <a:t>animal_id</a:t>
            </a:r>
            <a:r>
              <a:rPr lang="en-IN" dirty="0"/>
              <a:t>, </a:t>
            </a:r>
            <a:r>
              <a:rPr lang="en-IN" dirty="0" err="1"/>
              <a:t>emp_id</a:t>
            </a:r>
            <a:r>
              <a:rPr lang="en-IN" dirty="0"/>
              <a:t>) VALUES (30009, 1000); </a:t>
            </a:r>
          </a:p>
          <a:p>
            <a:r>
              <a:rPr lang="en-IN" dirty="0"/>
              <a:t>INSERT INTO </a:t>
            </a:r>
            <a:r>
              <a:rPr lang="en-IN" dirty="0" err="1"/>
              <a:t>looks_after</a:t>
            </a:r>
            <a:r>
              <a:rPr lang="en-IN" dirty="0"/>
              <a:t>(</a:t>
            </a:r>
            <a:r>
              <a:rPr lang="en-IN" dirty="0" err="1"/>
              <a:t>animal_id</a:t>
            </a:r>
            <a:r>
              <a:rPr lang="en-IN" dirty="0"/>
              <a:t>, </a:t>
            </a:r>
            <a:r>
              <a:rPr lang="en-IN" dirty="0" err="1"/>
              <a:t>emp_id</a:t>
            </a:r>
            <a:r>
              <a:rPr lang="en-IN" dirty="0"/>
              <a:t>) VALUES (30011, 1010); </a:t>
            </a:r>
          </a:p>
          <a:p>
            <a:r>
              <a:rPr lang="en-IN" dirty="0"/>
              <a:t>INSERT INTO </a:t>
            </a:r>
            <a:r>
              <a:rPr lang="en-IN" dirty="0" err="1"/>
              <a:t>looks_after</a:t>
            </a:r>
            <a:r>
              <a:rPr lang="en-IN" dirty="0"/>
              <a:t>(</a:t>
            </a:r>
            <a:r>
              <a:rPr lang="en-IN" dirty="0" err="1"/>
              <a:t>animal_id</a:t>
            </a:r>
            <a:r>
              <a:rPr lang="en-IN" dirty="0"/>
              <a:t>, </a:t>
            </a:r>
            <a:r>
              <a:rPr lang="en-IN" dirty="0" err="1"/>
              <a:t>emp_id</a:t>
            </a:r>
            <a:r>
              <a:rPr lang="en-IN" dirty="0"/>
              <a:t>) VALUES (30001, 1009);</a:t>
            </a:r>
          </a:p>
          <a:p>
            <a:r>
              <a:rPr lang="en-IN" dirty="0"/>
              <a:t>INSERT INTO </a:t>
            </a:r>
            <a:r>
              <a:rPr lang="en-IN" dirty="0" err="1"/>
              <a:t>looks_after</a:t>
            </a:r>
            <a:r>
              <a:rPr lang="en-IN" dirty="0"/>
              <a:t>(</a:t>
            </a:r>
            <a:r>
              <a:rPr lang="en-IN" dirty="0" err="1"/>
              <a:t>animal_id</a:t>
            </a:r>
            <a:r>
              <a:rPr lang="en-IN" dirty="0"/>
              <a:t>, </a:t>
            </a:r>
            <a:r>
              <a:rPr lang="en-IN" dirty="0" err="1"/>
              <a:t>emp_id</a:t>
            </a:r>
            <a:r>
              <a:rPr lang="en-IN" dirty="0"/>
              <a:t>) VALUES (30002, 1010);</a:t>
            </a:r>
          </a:p>
        </p:txBody>
      </p:sp>
      <p:pic>
        <p:nvPicPr>
          <p:cNvPr id="3" name="Picture 2"/>
          <p:cNvPicPr>
            <a:picLocks noChangeAspect="1" noChangeArrowheads="1"/>
          </p:cNvPicPr>
          <p:nvPr/>
        </p:nvPicPr>
        <p:blipFill>
          <a:blip r:embed="rId2"/>
          <a:srcRect t="29441" r="88072" b="26809"/>
          <a:stretch>
            <a:fillRect/>
          </a:stretch>
        </p:blipFill>
        <p:spPr bwMode="auto">
          <a:xfrm>
            <a:off x="9208168" y="1411706"/>
            <a:ext cx="2069432" cy="4267200"/>
          </a:xfrm>
          <a:prstGeom prst="rect">
            <a:avLst/>
          </a:prstGeom>
          <a:noFill/>
          <a:ln w="9525">
            <a:noFill/>
            <a:miter lim="800000"/>
            <a:headEnd/>
            <a:tailEnd/>
          </a:ln>
          <a:effectLst/>
        </p:spPr>
      </p:pic>
    </p:spTree>
    <p:extLst>
      <p:ext uri="{BB962C8B-B14F-4D97-AF65-F5344CB8AC3E}">
        <p14:creationId xmlns:p14="http://schemas.microsoft.com/office/powerpoint/2010/main" val="18199485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90B2583-745B-7C9D-2216-383CD8B4892B}"/>
              </a:ext>
            </a:extLst>
          </p:cNvPr>
          <p:cNvSpPr txBox="1"/>
          <p:nvPr/>
        </p:nvSpPr>
        <p:spPr>
          <a:xfrm>
            <a:off x="266700" y="547985"/>
            <a:ext cx="9443742" cy="5632311"/>
          </a:xfrm>
          <a:prstGeom prst="rect">
            <a:avLst/>
          </a:prstGeom>
          <a:noFill/>
        </p:spPr>
        <p:txBody>
          <a:bodyPr wrap="square">
            <a:spAutoFit/>
          </a:bodyPr>
          <a:lstStyle/>
          <a:p>
            <a:r>
              <a:rPr lang="en-IN" dirty="0"/>
              <a:t>create table visits(   </a:t>
            </a:r>
          </a:p>
          <a:p>
            <a:r>
              <a:rPr lang="en-IN" dirty="0"/>
              <a:t>  </a:t>
            </a:r>
            <a:r>
              <a:rPr lang="en-IN" dirty="0" err="1"/>
              <a:t>ticket_id</a:t>
            </a:r>
            <a:r>
              <a:rPr lang="en-IN" dirty="0"/>
              <a:t> number PRIMARY KEY,    </a:t>
            </a:r>
          </a:p>
          <a:p>
            <a:r>
              <a:rPr lang="en-IN" dirty="0"/>
              <a:t> FOREIGN KEY (</a:t>
            </a:r>
            <a:r>
              <a:rPr lang="en-IN" dirty="0" err="1"/>
              <a:t>ticket_id</a:t>
            </a:r>
            <a:r>
              <a:rPr lang="en-IN" dirty="0"/>
              <a:t>) REFERENCES ticket(</a:t>
            </a:r>
            <a:r>
              <a:rPr lang="en-IN" dirty="0" err="1"/>
              <a:t>ticket_id</a:t>
            </a:r>
            <a:r>
              <a:rPr lang="en-IN" dirty="0"/>
              <a:t>),     </a:t>
            </a:r>
            <a:r>
              <a:rPr lang="en-IN" dirty="0" err="1"/>
              <a:t>in_time</a:t>
            </a:r>
            <a:r>
              <a:rPr lang="en-IN" dirty="0"/>
              <a:t> TIMESTAMP,  </a:t>
            </a:r>
          </a:p>
          <a:p>
            <a:r>
              <a:rPr lang="en-IN" dirty="0"/>
              <a:t>   </a:t>
            </a:r>
            <a:r>
              <a:rPr lang="en-IN" dirty="0" err="1"/>
              <a:t>out_time</a:t>
            </a:r>
            <a:r>
              <a:rPr lang="en-IN" dirty="0"/>
              <a:t> TIMESTAMP);</a:t>
            </a:r>
          </a:p>
          <a:p>
            <a:endParaRPr lang="en-IN" dirty="0"/>
          </a:p>
          <a:p>
            <a:endParaRPr lang="en-IN" dirty="0"/>
          </a:p>
          <a:p>
            <a:r>
              <a:rPr lang="en-IN" dirty="0"/>
              <a:t>INSERT INTO visits VALUES (1329791, </a:t>
            </a:r>
            <a:r>
              <a:rPr lang="en-IN" dirty="0" err="1"/>
              <a:t>to_timestamp</a:t>
            </a:r>
            <a:r>
              <a:rPr lang="en-IN" dirty="0"/>
              <a:t>('16/02/2020 10:53:10', '</a:t>
            </a:r>
            <a:r>
              <a:rPr lang="en-IN" dirty="0" err="1"/>
              <a:t>dd</a:t>
            </a:r>
            <a:r>
              <a:rPr lang="en-IN" dirty="0"/>
              <a:t>/mm/</a:t>
            </a:r>
            <a:r>
              <a:rPr lang="en-IN" dirty="0" err="1"/>
              <a:t>yyyy</a:t>
            </a:r>
            <a:r>
              <a:rPr lang="en-IN" dirty="0"/>
              <a:t> HH24:MI:SS'),</a:t>
            </a:r>
            <a:r>
              <a:rPr lang="en-IN" dirty="0" err="1"/>
              <a:t>to_timestamp</a:t>
            </a:r>
            <a:r>
              <a:rPr lang="en-IN" dirty="0"/>
              <a:t>( '16/02/2020 16:53:15','dd/mm/</a:t>
            </a:r>
            <a:r>
              <a:rPr lang="en-IN" dirty="0" err="1"/>
              <a:t>yyyy</a:t>
            </a:r>
            <a:r>
              <a:rPr lang="en-IN" dirty="0"/>
              <a:t> HH24:MI:SS'));INSERT INTO visits VALUES (9154961, </a:t>
            </a:r>
            <a:r>
              <a:rPr lang="en-IN" dirty="0" err="1"/>
              <a:t>to_timestamp</a:t>
            </a:r>
            <a:r>
              <a:rPr lang="en-IN" dirty="0"/>
              <a:t>('2020-02-16 10:53:45','yyyy/mm/</a:t>
            </a:r>
            <a:r>
              <a:rPr lang="en-IN" dirty="0" err="1"/>
              <a:t>dd</a:t>
            </a:r>
            <a:r>
              <a:rPr lang="en-IN" dirty="0"/>
              <a:t> HH24:MI:SS'), </a:t>
            </a:r>
            <a:r>
              <a:rPr lang="en-IN" dirty="0" err="1"/>
              <a:t>to_timestamp</a:t>
            </a:r>
            <a:r>
              <a:rPr lang="en-IN" dirty="0"/>
              <a:t>('2020-02-16 16:07:41','yyyy/mm/</a:t>
            </a:r>
            <a:r>
              <a:rPr lang="en-IN" dirty="0" err="1"/>
              <a:t>dd</a:t>
            </a:r>
            <a:r>
              <a:rPr lang="en-IN" dirty="0"/>
              <a:t> HH24:MI:SS'));INSERT INTO visits VALUES (5542291, TO_TIMESTAMP('2020/02/16 10:45:55','yyyy/mm/</a:t>
            </a:r>
            <a:r>
              <a:rPr lang="en-IN" dirty="0" err="1"/>
              <a:t>dd</a:t>
            </a:r>
            <a:r>
              <a:rPr lang="en-IN" dirty="0"/>
              <a:t> HH24:MI:SS'), TO_TIMESTAMP('2020/02/16 16:05:09','yyyy/mm/</a:t>
            </a:r>
            <a:r>
              <a:rPr lang="en-IN" dirty="0" err="1"/>
              <a:t>dd</a:t>
            </a:r>
            <a:r>
              <a:rPr lang="en-IN" dirty="0"/>
              <a:t> HH24:MI:SS'));INSERT INTO visits VALUES (5193139, TO_TIMESTAMP('2020/02/16 10:57:30','yyyy/mm/</a:t>
            </a:r>
            <a:r>
              <a:rPr lang="en-IN" dirty="0" err="1"/>
              <a:t>dd</a:t>
            </a:r>
            <a:r>
              <a:rPr lang="en-IN" dirty="0"/>
              <a:t> HH24:MI:SS'), TO_TIMESTAMP('2020/02/16 16:07:11','yyyy/mm/</a:t>
            </a:r>
            <a:r>
              <a:rPr lang="en-IN" dirty="0" err="1"/>
              <a:t>dd</a:t>
            </a:r>
            <a:r>
              <a:rPr lang="en-IN" dirty="0"/>
              <a:t> HH24:MI:SS'));INSERT INTO visits VALUES (6824217, TO_TIMESTAMP('2020/02/16 10:59:37','yyyy/mm/</a:t>
            </a:r>
            <a:r>
              <a:rPr lang="en-IN" dirty="0" err="1"/>
              <a:t>dd</a:t>
            </a:r>
            <a:r>
              <a:rPr lang="en-IN" dirty="0"/>
              <a:t> HH24:MI:SS'), TO_TIMESTAMP('2020/02/16 16:49:04','yyyy/mm/</a:t>
            </a:r>
            <a:r>
              <a:rPr lang="en-IN" dirty="0" err="1"/>
              <a:t>dd</a:t>
            </a:r>
            <a:r>
              <a:rPr lang="en-IN" dirty="0"/>
              <a:t> HH24:MI:SS'));INSERT INTO visits VALUES (2110003, TO_TIMESTAMP('2020/02/16 10:35:55','yyyy/mm/</a:t>
            </a:r>
            <a:r>
              <a:rPr lang="en-IN" dirty="0" err="1"/>
              <a:t>dd</a:t>
            </a:r>
            <a:r>
              <a:rPr lang="en-IN" dirty="0"/>
              <a:t> HH24:MI:SS'), TO_TIMESTAMP('2020/02/16 16:39:35','yyyy/mm/</a:t>
            </a:r>
            <a:r>
              <a:rPr lang="en-IN" dirty="0" err="1"/>
              <a:t>dd</a:t>
            </a:r>
            <a:r>
              <a:rPr lang="en-IN" dirty="0"/>
              <a:t> HH24:MI:SS'));INSERT INTO visits VALUES (6382682, TO_TIMESTAMP('2020/02/16 10:19:33','yyyy/mm/</a:t>
            </a:r>
            <a:r>
              <a:rPr lang="en-IN" dirty="0" err="1"/>
              <a:t>dd</a:t>
            </a:r>
            <a:r>
              <a:rPr lang="en-IN" dirty="0"/>
              <a:t> HH24:MI:SS'), TO_TIMESTAMP('2020/02/16 16:37:00','yyyy/mm/</a:t>
            </a:r>
            <a:r>
              <a:rPr lang="en-IN" dirty="0" err="1"/>
              <a:t>dd</a:t>
            </a:r>
            <a:r>
              <a:rPr lang="en-IN" dirty="0"/>
              <a:t> HH24:MI:SS'));</a:t>
            </a:r>
          </a:p>
        </p:txBody>
      </p:sp>
    </p:spTree>
    <p:extLst>
      <p:ext uri="{BB962C8B-B14F-4D97-AF65-F5344CB8AC3E}">
        <p14:creationId xmlns:p14="http://schemas.microsoft.com/office/powerpoint/2010/main" val="13101830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t="50493" r="63289" b="20724"/>
          <a:stretch>
            <a:fillRect/>
          </a:stretch>
        </p:blipFill>
        <p:spPr bwMode="auto">
          <a:xfrm>
            <a:off x="2940931" y="1937083"/>
            <a:ext cx="5240544" cy="2310063"/>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F7E6D94-B5BF-8881-477A-3D9230DAB491}"/>
              </a:ext>
            </a:extLst>
          </p:cNvPr>
          <p:cNvPicPr>
            <a:picLocks noChangeAspect="1"/>
          </p:cNvPicPr>
          <p:nvPr/>
        </p:nvPicPr>
        <p:blipFill>
          <a:blip r:embed="rId2"/>
          <a:stretch>
            <a:fillRect/>
          </a:stretch>
        </p:blipFill>
        <p:spPr>
          <a:xfrm>
            <a:off x="623123" y="1854580"/>
            <a:ext cx="10945753" cy="3610479"/>
          </a:xfrm>
          <a:prstGeom prst="rect">
            <a:avLst/>
          </a:prstGeom>
        </p:spPr>
      </p:pic>
    </p:spTree>
    <p:extLst>
      <p:ext uri="{BB962C8B-B14F-4D97-AF65-F5344CB8AC3E}">
        <p14:creationId xmlns:p14="http://schemas.microsoft.com/office/powerpoint/2010/main" val="22699572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8EF9BA-2BCB-D622-BA4E-B51E05AA88AB}"/>
              </a:ext>
            </a:extLst>
          </p:cNvPr>
          <p:cNvSpPr txBox="1"/>
          <p:nvPr/>
        </p:nvSpPr>
        <p:spPr>
          <a:xfrm flipH="1">
            <a:off x="3445866" y="2767280"/>
            <a:ext cx="6594778" cy="1323439"/>
          </a:xfrm>
          <a:prstGeom prst="rect">
            <a:avLst/>
          </a:prstGeom>
          <a:noFill/>
        </p:spPr>
        <p:txBody>
          <a:bodyPr wrap="square" rtlCol="0">
            <a:spAutoFit/>
          </a:bodyPr>
          <a:lstStyle/>
          <a:p>
            <a:r>
              <a:rPr lang="en-US" sz="8000" b="1" i="1" dirty="0">
                <a:latin typeface="Book Antiqua" panose="02040602050305030304" pitchFamily="18" charset="0"/>
              </a:rPr>
              <a:t>Thank you</a:t>
            </a:r>
          </a:p>
        </p:txBody>
      </p:sp>
    </p:spTree>
    <p:extLst>
      <p:ext uri="{BB962C8B-B14F-4D97-AF65-F5344CB8AC3E}">
        <p14:creationId xmlns:p14="http://schemas.microsoft.com/office/powerpoint/2010/main" val="3061210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44E9A4A2-45E0-D843-2BA0-AF01D8FFB1B9}"/>
              </a:ext>
            </a:extLst>
          </p:cNvPr>
          <p:cNvPicPr>
            <a:picLocks noChangeAspect="1"/>
          </p:cNvPicPr>
          <p:nvPr/>
        </p:nvPicPr>
        <p:blipFill>
          <a:blip r:embed="rId2"/>
          <a:stretch>
            <a:fillRect/>
          </a:stretch>
        </p:blipFill>
        <p:spPr>
          <a:xfrm>
            <a:off x="157852" y="435325"/>
            <a:ext cx="11876296" cy="5987349"/>
          </a:xfrm>
          <a:prstGeom prst="rect">
            <a:avLst/>
          </a:prstGeom>
        </p:spPr>
      </p:pic>
      <p:sp>
        <p:nvSpPr>
          <p:cNvPr id="14" name="TextBox 13">
            <a:extLst>
              <a:ext uri="{FF2B5EF4-FFF2-40B4-BE49-F238E27FC236}">
                <a16:creationId xmlns:a16="http://schemas.microsoft.com/office/drawing/2014/main" id="{61137B82-B883-3B44-8CD0-32EC4E0AE2BF}"/>
              </a:ext>
            </a:extLst>
          </p:cNvPr>
          <p:cNvSpPr txBox="1"/>
          <p:nvPr/>
        </p:nvSpPr>
        <p:spPr>
          <a:xfrm>
            <a:off x="4190259" y="719090"/>
            <a:ext cx="4163627" cy="461665"/>
          </a:xfrm>
          <a:prstGeom prst="rect">
            <a:avLst/>
          </a:prstGeom>
          <a:noFill/>
        </p:spPr>
        <p:txBody>
          <a:bodyPr wrap="square" rtlCol="0">
            <a:spAutoFit/>
          </a:bodyPr>
          <a:lstStyle/>
          <a:p>
            <a:r>
              <a:rPr lang="en-US" sz="2400" b="1" i="1" dirty="0">
                <a:solidFill>
                  <a:schemeClr val="accent2">
                    <a:lumMod val="75000"/>
                  </a:schemeClr>
                </a:solidFill>
                <a:latin typeface="Arial Black" panose="020B0A04020102020204" pitchFamily="34" charset="0"/>
              </a:rPr>
              <a:t>RELATIONAL SCHEMA</a:t>
            </a:r>
          </a:p>
        </p:txBody>
      </p:sp>
    </p:spTree>
    <p:extLst>
      <p:ext uri="{BB962C8B-B14F-4D97-AF65-F5344CB8AC3E}">
        <p14:creationId xmlns:p14="http://schemas.microsoft.com/office/powerpoint/2010/main" val="1010431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CC725E-5879-2F4D-F3E5-5286F78ED929}"/>
              </a:ext>
            </a:extLst>
          </p:cNvPr>
          <p:cNvPicPr>
            <a:picLocks noChangeAspect="1"/>
          </p:cNvPicPr>
          <p:nvPr/>
        </p:nvPicPr>
        <p:blipFill>
          <a:blip r:embed="rId2"/>
          <a:stretch>
            <a:fillRect/>
          </a:stretch>
        </p:blipFill>
        <p:spPr>
          <a:xfrm>
            <a:off x="0" y="743914"/>
            <a:ext cx="12192000" cy="5370172"/>
          </a:xfrm>
          <a:prstGeom prst="rect">
            <a:avLst/>
          </a:prstGeom>
        </p:spPr>
      </p:pic>
    </p:spTree>
    <p:extLst>
      <p:ext uri="{BB962C8B-B14F-4D97-AF65-F5344CB8AC3E}">
        <p14:creationId xmlns:p14="http://schemas.microsoft.com/office/powerpoint/2010/main" val="125950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42F067-42D1-3685-BA52-E797B7CCD942}"/>
              </a:ext>
            </a:extLst>
          </p:cNvPr>
          <p:cNvSpPr txBox="1"/>
          <p:nvPr/>
        </p:nvSpPr>
        <p:spPr>
          <a:xfrm flipH="1">
            <a:off x="3365966" y="2413337"/>
            <a:ext cx="6692433" cy="1015663"/>
          </a:xfrm>
          <a:prstGeom prst="rect">
            <a:avLst/>
          </a:prstGeom>
          <a:noFill/>
        </p:spPr>
        <p:txBody>
          <a:bodyPr wrap="square" rtlCol="0">
            <a:spAutoFit/>
          </a:bodyPr>
          <a:lstStyle/>
          <a:p>
            <a:r>
              <a:rPr lang="en-US" sz="6000" dirty="0" err="1">
                <a:latin typeface="Algerian" panose="04020705040A02060702" pitchFamily="82" charset="0"/>
              </a:rPr>
              <a:t>Normalisation</a:t>
            </a:r>
            <a:endParaRPr lang="en-US" sz="6000" dirty="0">
              <a:latin typeface="Algerian" panose="04020705040A02060702" pitchFamily="82" charset="0"/>
            </a:endParaRPr>
          </a:p>
        </p:txBody>
      </p:sp>
    </p:spTree>
    <p:extLst>
      <p:ext uri="{BB962C8B-B14F-4D97-AF65-F5344CB8AC3E}">
        <p14:creationId xmlns:p14="http://schemas.microsoft.com/office/powerpoint/2010/main" val="2305794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8112E7D-832C-E4DD-D18B-3A338FD7E5B8}"/>
              </a:ext>
            </a:extLst>
          </p:cNvPr>
          <p:cNvPicPr>
            <a:picLocks noChangeAspect="1"/>
          </p:cNvPicPr>
          <p:nvPr/>
        </p:nvPicPr>
        <p:blipFill>
          <a:blip r:embed="rId2"/>
          <a:stretch>
            <a:fillRect/>
          </a:stretch>
        </p:blipFill>
        <p:spPr>
          <a:xfrm>
            <a:off x="0" y="644636"/>
            <a:ext cx="12192000" cy="5568728"/>
          </a:xfrm>
          <a:prstGeom prst="rect">
            <a:avLst/>
          </a:prstGeom>
        </p:spPr>
      </p:pic>
      <p:pic>
        <p:nvPicPr>
          <p:cNvPr id="3" name="Picture 2">
            <a:extLst>
              <a:ext uri="{FF2B5EF4-FFF2-40B4-BE49-F238E27FC236}">
                <a16:creationId xmlns:a16="http://schemas.microsoft.com/office/drawing/2014/main" id="{54A11DEA-5EC2-3DD8-CC2B-58816315F450}"/>
              </a:ext>
            </a:extLst>
          </p:cNvPr>
          <p:cNvPicPr>
            <a:picLocks noChangeAspect="1"/>
          </p:cNvPicPr>
          <p:nvPr/>
        </p:nvPicPr>
        <p:blipFill>
          <a:blip r:embed="rId3"/>
          <a:stretch>
            <a:fillRect/>
          </a:stretch>
        </p:blipFill>
        <p:spPr>
          <a:xfrm>
            <a:off x="745724" y="3296282"/>
            <a:ext cx="10265176" cy="2917082"/>
          </a:xfrm>
          <a:prstGeom prst="rect">
            <a:avLst/>
          </a:prstGeom>
        </p:spPr>
      </p:pic>
    </p:spTree>
    <p:extLst>
      <p:ext uri="{BB962C8B-B14F-4D97-AF65-F5344CB8AC3E}">
        <p14:creationId xmlns:p14="http://schemas.microsoft.com/office/powerpoint/2010/main" val="2807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5EB05F-EDB6-1652-23B6-30C08506086F}"/>
              </a:ext>
            </a:extLst>
          </p:cNvPr>
          <p:cNvPicPr>
            <a:picLocks noChangeAspect="1"/>
          </p:cNvPicPr>
          <p:nvPr/>
        </p:nvPicPr>
        <p:blipFill>
          <a:blip r:embed="rId2"/>
          <a:stretch>
            <a:fillRect/>
          </a:stretch>
        </p:blipFill>
        <p:spPr>
          <a:xfrm>
            <a:off x="0" y="417251"/>
            <a:ext cx="12192000" cy="6172100"/>
          </a:xfrm>
          <a:prstGeom prst="rect">
            <a:avLst/>
          </a:prstGeom>
        </p:spPr>
      </p:pic>
    </p:spTree>
    <p:extLst>
      <p:ext uri="{BB962C8B-B14F-4D97-AF65-F5344CB8AC3E}">
        <p14:creationId xmlns:p14="http://schemas.microsoft.com/office/powerpoint/2010/main" val="3292020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09B6917-9779-D719-2271-530C65BFDB28}"/>
              </a:ext>
            </a:extLst>
          </p:cNvPr>
          <p:cNvPicPr>
            <a:picLocks noChangeAspect="1"/>
          </p:cNvPicPr>
          <p:nvPr/>
        </p:nvPicPr>
        <p:blipFill>
          <a:blip r:embed="rId2"/>
          <a:stretch>
            <a:fillRect/>
          </a:stretch>
        </p:blipFill>
        <p:spPr>
          <a:xfrm>
            <a:off x="1" y="242443"/>
            <a:ext cx="12192000" cy="6373114"/>
          </a:xfrm>
          <a:prstGeom prst="rect">
            <a:avLst/>
          </a:prstGeom>
        </p:spPr>
      </p:pic>
      <p:pic>
        <p:nvPicPr>
          <p:cNvPr id="6" name="Picture 5">
            <a:extLst>
              <a:ext uri="{FF2B5EF4-FFF2-40B4-BE49-F238E27FC236}">
                <a16:creationId xmlns:a16="http://schemas.microsoft.com/office/drawing/2014/main" id="{6BD8C626-C8C5-D33C-75A9-AFBC27C7F6A7}"/>
              </a:ext>
            </a:extLst>
          </p:cNvPr>
          <p:cNvPicPr>
            <a:picLocks noChangeAspect="1"/>
          </p:cNvPicPr>
          <p:nvPr/>
        </p:nvPicPr>
        <p:blipFill>
          <a:blip r:embed="rId3"/>
          <a:stretch>
            <a:fillRect/>
          </a:stretch>
        </p:blipFill>
        <p:spPr>
          <a:xfrm>
            <a:off x="0" y="4403324"/>
            <a:ext cx="12191999" cy="2341862"/>
          </a:xfrm>
          <a:prstGeom prst="rect">
            <a:avLst/>
          </a:prstGeom>
        </p:spPr>
      </p:pic>
    </p:spTree>
    <p:extLst>
      <p:ext uri="{BB962C8B-B14F-4D97-AF65-F5344CB8AC3E}">
        <p14:creationId xmlns:p14="http://schemas.microsoft.com/office/powerpoint/2010/main" val="17205387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588</TotalTime>
  <Words>2704</Words>
  <Application>Microsoft Office PowerPoint</Application>
  <PresentationFormat>Widescreen</PresentationFormat>
  <Paragraphs>198</Paragraphs>
  <Slides>36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Algerian</vt:lpstr>
      <vt:lpstr>Arial</vt:lpstr>
      <vt:lpstr>Arial Black</vt:lpstr>
      <vt:lpstr>Book Antiqua</vt:lpstr>
      <vt:lpstr>Calibri</vt:lpstr>
      <vt:lpstr>Calibri Light</vt:lpstr>
      <vt:lpstr>Open Sans</vt:lpstr>
      <vt:lpstr>Celestial</vt:lpstr>
      <vt:lpstr>ZOO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create table employee (    emp_id number primary key,    emp_fname varchar(100),    emp_mname varchar(100),    emp_lname varchar(100),    salary number,    zoo_id number,    FOREIGN KEY (zoo_id)REFERENCES zoo(zoo_id),    pinnum number,    foreign key (pinnum) REFERENCES pincode(pinnum) );  INSERT INTO employee VALUES (1001, 'Raghu', 'Phanesh', 'sanitary', 60000, 10004, 500001);  INSERT INTO employee VALUES (1002, 'Sankar', 'kolapali', 'security', 15000, 10009,500016); INSERT INTO employee VALUES (1003, 'Samvidha', 'jaaron', 'cagekeeper', 15000, 10007, 600055);  INSERT INTO employee VALUES (1004, 'Rohith', 'pinnamraju', 'gatekeeper', 15000, 10004, 500125);  INSERT INTO employee VALUES (1005, 'naveen', 'allu ratna', 'cagekeeper', 15000, 10003, 500125);  INSERT INTO employee VALUES (1006, 'varun', 'reddy', 'cagekeeper', 20000, 10007, 500125);  INSERT INTO employee VALUES (1007, 'rajesh', 'Amaragani', 'cagekeeper', 15000, 10009, 600021); INSERT INTO employee VALUES (1008, 'Waseem', 'Agarwal', 'cagekeeper', 15000, 10003, 500001);  INSERT INTO employee VALUES (1009, 'vinay ', 'Gundapalli', 'cagekeeper', 20000, 10009, 600008);  INSERT INTO employee VALUES (1010, 'shiva reddy', 'ramala', 'cagekeeper', 20000, 10007, 600055);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ZOO MANAGEMENT</dc:title>
  <dc:creator>Sakshi Sancheti</dc:creator>
  <cp:lastModifiedBy>Sakshi Sancheti</cp:lastModifiedBy>
  <cp:revision>30</cp:revision>
  <dcterms:created xsi:type="dcterms:W3CDTF">2022-05-12T15:18:45Z</dcterms:created>
  <dcterms:modified xsi:type="dcterms:W3CDTF">2022-05-13T09:45:10Z</dcterms:modified>
</cp:coreProperties>
</file>