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
      <p:font typeface="Helvetica Neue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BD751E-1F3D-4A6C-87BC-92B70B5A7A89}">
  <a:tblStyle styleId="{08BD751E-1F3D-4A6C-87BC-92B70B5A7A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da8047a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da8047a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402118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f402118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e37d834d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e37d834d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k= 2</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Train set Accuracy:  0.9845971563981043</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set Accuracy:  0.96614759647935</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k= 5</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Train set Accuracy:  0.9793500338524035</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set Accuracy:  0.967501692620176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k= 10</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Train set Accuracy:  0.9712254570074476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Test set Accuracy:  0.9647935003385241</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Decision regression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Mean Squared Error 0.14660663388066333</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R2 Score 0.9470003270239792</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Accuracy of Logistic regression classifier on training set: 0.91</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Accuracy of Logistic regression classifier on test set: 0.91</a:t>
            </a:r>
            <a:endParaRPr sz="1200">
              <a:solidFill>
                <a:schemeClr val="dk1"/>
              </a:solidFill>
              <a:latin typeface="Times New Roman"/>
              <a:ea typeface="Times New Roman"/>
              <a:cs typeface="Times New Roman"/>
              <a:sym typeface="Times New Roman"/>
            </a:endParaRPr>
          </a:p>
          <a:p>
            <a:pPr indent="0" lvl="0" marL="0" marR="12700" rtl="0" algn="l">
              <a:lnSpc>
                <a:spcPct val="115000"/>
              </a:lnSpc>
              <a:spcBef>
                <a:spcPts val="100"/>
              </a:spcBef>
              <a:spcAft>
                <a:spcPts val="0"/>
              </a:spcAft>
              <a:buNone/>
            </a:pPr>
            <a:r>
              <a:rPr lang="en" sz="1200">
                <a:solidFill>
                  <a:schemeClr val="dk1"/>
                </a:solidFill>
                <a:latin typeface="Times New Roman"/>
                <a:ea typeface="Times New Roman"/>
                <a:cs typeface="Times New Roman"/>
                <a:sym typeface="Times New Roman"/>
              </a:rPr>
              <a:t>Accuracy of Decision Tree classifier on training set: 0.99</a:t>
            </a:r>
            <a:endParaRPr sz="1200">
              <a:solidFill>
                <a:schemeClr val="dk1"/>
              </a:solidFill>
              <a:latin typeface="Times New Roman"/>
              <a:ea typeface="Times New Roman"/>
              <a:cs typeface="Times New Roman"/>
              <a:sym typeface="Times New Roman"/>
            </a:endParaRPr>
          </a:p>
          <a:p>
            <a:pPr indent="0" lvl="0" marL="50800" marR="12700" rtl="0" algn="l">
              <a:lnSpc>
                <a:spcPct val="115000"/>
              </a:lnSpc>
              <a:spcBef>
                <a:spcPts val="1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Accuracy of Decision Tree classifier on test set: 0.98</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K-NN classifier on training set: 0.98</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K-NN classifier on test set: 0.97</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GNB classifier on training set: 0.84</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GNB classifier on test set: 0.84</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LDA classifier on training set: 0.88</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LDA classifier on test set: 0.88</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SVM classifier on training set: 0.96</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Accuracy of SVM classifier on test set: 0.95</a:t>
            </a:r>
            <a:endParaRPr sz="1200">
              <a:solidFill>
                <a:schemeClr val="dk1"/>
              </a:solidFill>
              <a:latin typeface="Times New Roman"/>
              <a:ea typeface="Times New Roman"/>
              <a:cs typeface="Times New Roman"/>
              <a:sym typeface="Times New Roman"/>
            </a:endParaRPr>
          </a:p>
          <a:p>
            <a:pPr indent="0" lvl="0" marL="50800" marR="12700" rtl="0" algn="l">
              <a:lnSpc>
                <a:spcPct val="115000"/>
              </a:lnSpc>
              <a:spcBef>
                <a:spcPts val="100"/>
              </a:spcBef>
              <a:spcAft>
                <a:spcPts val="0"/>
              </a:spcAft>
              <a:buNone/>
            </a:pPr>
            <a:r>
              <a:t/>
            </a:r>
            <a:endParaRPr sz="1200">
              <a:solidFill>
                <a:schemeClr val="dk1"/>
              </a:solidFill>
              <a:latin typeface="Times New Roman"/>
              <a:ea typeface="Times New Roman"/>
              <a:cs typeface="Times New Roman"/>
              <a:sym typeface="Times New Roman"/>
            </a:endParaRPr>
          </a:p>
          <a:p>
            <a:pPr indent="0" lvl="0" marL="50800" marR="12700" rtl="0" algn="l">
              <a:lnSpc>
                <a:spcPct val="115000"/>
              </a:lnSpc>
              <a:spcBef>
                <a:spcPts val="1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a70a747b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a70a747b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a70a747b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a70a747b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a70a747b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a70a747b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a70a747b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a70a747b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a70a747b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a70a747b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da8047a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da8047a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a8047a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a8047a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da8047a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da8047a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da8047ae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da8047ae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reference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70a747b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a70a747b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e37d834d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e37d834d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f402118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f402118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402118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402118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633113" y="2906106"/>
            <a:ext cx="7886700" cy="626700"/>
          </a:xfrm>
          <a:prstGeom prst="rect">
            <a:avLst/>
          </a:prstGeom>
          <a:noFill/>
          <a:ln>
            <a:noFill/>
          </a:ln>
        </p:spPr>
        <p:txBody>
          <a:bodyPr anchorCtr="1" anchor="t" bIns="34275" lIns="68575" spcFirstLastPara="1" rIns="68575" wrap="square" tIns="34275">
            <a:noAutofit/>
          </a:bodyPr>
          <a:lstStyle>
            <a:lvl1pPr lvl="0" algn="l">
              <a:lnSpc>
                <a:spcPct val="90000"/>
              </a:lnSpc>
              <a:spcBef>
                <a:spcPts val="0"/>
              </a:spcBef>
              <a:spcAft>
                <a:spcPts val="0"/>
              </a:spcAft>
              <a:buClr>
                <a:schemeClr val="lt1"/>
              </a:buClr>
              <a:buSzPts val="2600"/>
              <a:buFont typeface="Helvetica Neue"/>
              <a:buNone/>
              <a:defRPr sz="2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 name="Google Shape;16;p2"/>
          <p:cNvPicPr preferRelativeResize="0"/>
          <p:nvPr/>
        </p:nvPicPr>
        <p:blipFill rotWithShape="1">
          <a:blip r:embed="rId2">
            <a:alphaModFix/>
          </a:blip>
          <a:srcRect b="0" l="0" r="0" t="0"/>
          <a:stretch/>
        </p:blipFill>
        <p:spPr>
          <a:xfrm>
            <a:off x="3032199" y="1109547"/>
            <a:ext cx="3079603" cy="101079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2" name="Google Shape;72;p1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3" name="Google Shape;73;p11"/>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8" name="Google Shape;78;p12"/>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9" name="Google Shape;79;p12"/>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3"/>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 name="Google Shape;82;p13"/>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4100"/>
              <a:buFont typeface="Helvetica Neue"/>
              <a:buNone/>
              <a:defRPr sz="41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0" name="Google Shape;20;p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1" name="Google Shape;21;p3"/>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2" name="Google Shape;22;p3"/>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7" name="Google Shape;27;p4"/>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8" name="Google Shape;28;p4"/>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64">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4" name="Google Shape;34;p5"/>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35" name="Google Shape;35;p5"/>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3" name="Google Shape;43;p6"/>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4" name="Google Shape;44;p6"/>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8" name="Google Shape;48;p7"/>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9" name="Google Shape;49;p7"/>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2" name="Google Shape;52;p8"/>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53" name="Google Shape;53;p8"/>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9" name="Google Shape;59;p9"/>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0" name="Google Shape;60;p9"/>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6" name="Google Shape;66;p10"/>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7" name="Google Shape;67;p10"/>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3999" cy="79122"/>
            <a:chOff x="0" y="6756400"/>
            <a:chExt cx="12191998" cy="105496"/>
          </a:xfrm>
        </p:grpSpPr>
        <p:pic>
          <p:nvPicPr>
            <p:cNvPr id="9" name="Google Shape;9;p1"/>
            <p:cNvPicPr preferRelativeResize="0"/>
            <p:nvPr/>
          </p:nvPicPr>
          <p:blipFill rotWithShape="1">
            <a:blip r:embed="rId1">
              <a:alphaModFix/>
            </a:blip>
            <a:srcRect b="0" l="0" r="0" t="0"/>
            <a:stretch/>
          </p:blipFill>
          <p:spPr>
            <a:xfrm>
              <a:off x="1524000" y="6756400"/>
              <a:ext cx="9143999" cy="101600"/>
            </a:xfrm>
            <a:prstGeom prst="rect">
              <a:avLst/>
            </a:prstGeom>
            <a:noFill/>
            <a:ln>
              <a:noFill/>
            </a:ln>
          </p:spPr>
        </p:pic>
        <p:pic>
          <p:nvPicPr>
            <p:cNvPr id="10" name="Google Shape;10;p1"/>
            <p:cNvPicPr preferRelativeResize="0"/>
            <p:nvPr/>
          </p:nvPicPr>
          <p:blipFill rotWithShape="1">
            <a:blip r:embed="rId2">
              <a:alphaModFix/>
            </a:blip>
            <a:srcRect b="15585" l="0" r="71580" t="0"/>
            <a:stretch/>
          </p:blipFill>
          <p:spPr>
            <a:xfrm>
              <a:off x="0" y="6756400"/>
              <a:ext cx="2598715" cy="101600"/>
            </a:xfrm>
            <a:prstGeom prst="rect">
              <a:avLst/>
            </a:prstGeom>
            <a:noFill/>
            <a:ln>
              <a:noFill/>
            </a:ln>
          </p:spPr>
        </p:pic>
        <p:pic>
          <p:nvPicPr>
            <p:cNvPr id="11" name="Google Shape;11;p1"/>
            <p:cNvPicPr preferRelativeResize="0"/>
            <p:nvPr/>
          </p:nvPicPr>
          <p:blipFill rotWithShape="1">
            <a:blip r:embed="rId3">
              <a:alphaModFix/>
            </a:blip>
            <a:srcRect b="15585" l="0" r="71580" t="0"/>
            <a:stretch/>
          </p:blipFill>
          <p:spPr>
            <a:xfrm>
              <a:off x="9593283" y="6756400"/>
              <a:ext cx="2598715" cy="105496"/>
            </a:xfrm>
            <a:prstGeom prst="rect">
              <a:avLst/>
            </a:prstGeom>
            <a:noFill/>
            <a:ln>
              <a:noFill/>
            </a:ln>
          </p:spPr>
        </p:pic>
      </p:grpSp>
      <p:sp>
        <p:nvSpPr>
          <p:cNvPr id="12" name="Google Shape;12;p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mc:AlternateContent>
    <mc:Choice Requires="p14">
      <p:transition spd="slow" p14:dur="19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9.png"/><Relationship Id="rId8"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americangeosciences.org/critical-issues/faq/how-much-carbon-dioxide-produced-when-different-fuels-are-burne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ea.org/reports/tracking-transport-2020" TargetMode="External"/><Relationship Id="rId4" Type="http://schemas.openxmlformats.org/officeDocument/2006/relationships/hyperlink" Target="https://ourworldindata.org/emissions-by-sector#:~:text=The%20global%20breakdown%20for%20CO,transport%2C%20and%20manufacturing%20and%20construction." TargetMode="External"/><Relationship Id="rId5" Type="http://schemas.openxmlformats.org/officeDocument/2006/relationships/hyperlink" Target="https://www.frontiersin.org/articles/10.3389/fenrg.2021.756311/full" TargetMode="External"/><Relationship Id="rId6" Type="http://schemas.openxmlformats.org/officeDocument/2006/relationships/hyperlink" Target="https://www.intechopen.com/online-first/76238" TargetMode="External"/><Relationship Id="rId7" Type="http://schemas.openxmlformats.org/officeDocument/2006/relationships/hyperlink" Target="https://open.canada.ca/data/en/dataset/98f1a129-f628-4ce4-b24d-6f16bf24dd64#wb-auto-6" TargetMode="External"/><Relationship Id="rId8" Type="http://schemas.openxmlformats.org/officeDocument/2006/relationships/hyperlink" Target="https://jmlr.org/papers/volume21/20-312/20-312.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ea.org/reports/tracking-transport-2020" TargetMode="External"/><Relationship Id="rId4" Type="http://schemas.openxmlformats.org/officeDocument/2006/relationships/hyperlink" Target="https://www.iea.org/reports/tracking-transport-2020" TargetMode="External"/><Relationship Id="rId5" Type="http://schemas.openxmlformats.org/officeDocument/2006/relationships/image" Target="../media/image10.png"/><Relationship Id="rId6" Type="http://schemas.openxmlformats.org/officeDocument/2006/relationships/hyperlink" Target="https://www.google.com/url?sa=i&amp;url=https%3A%2F%2Fwww.statista.com%2Fstatistics%2F526002%2Fenergy-related-carbon-dioxide-emissions-worldwide%2F&amp;psig=AOvVaw21HB6RbHfyZrgY3LLiWO7l&amp;ust=1648237154069000&amp;source=images&amp;cd=vfe&amp;ved=0CAsQjRxqFwoTCOiUioPA3_YCFQAAAAAdAAAAAB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ontinental-automotive.com/getattachment/8f2dedad-b510-4672-a005-3156f77d1f85/EMISSIONBOOKLET%202019.pdf" TargetMode="External"/><Relationship Id="rId4" Type="http://schemas.openxmlformats.org/officeDocument/2006/relationships/hyperlink" Target="https://www.continental-automotive.com/getattachment/8f2dedad-b510-4672-a005-3156f77d1f85/EMISSIONBOOKLET%202019.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frontiersin.org/articles/10.3389/fenrg.2021.756311/full" TargetMode="External"/><Relationship Id="rId4" Type="http://schemas.openxmlformats.org/officeDocument/2006/relationships/hyperlink" Target="https://www.intechopen.com/online-first/7623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304-X0Ep2fpwsWIsIo0BUzqSPvcM9n_X/view?usp=sharing" TargetMode="External"/><Relationship Id="rId4" Type="http://schemas.openxmlformats.org/officeDocument/2006/relationships/hyperlink" Target="https://open.canada.ca/data/en/dataset/98f1a129-f628-4ce4-b24d-6f16bf24dd64#wb-auto-6" TargetMode="External"/><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lab.research.google.com/drive/1ohXq4tb5lLQ1g7UiOPECVX-AqiGIR4QP" TargetMode="External"/><Relationship Id="rId4" Type="http://schemas.openxmlformats.org/officeDocument/2006/relationships/image" Target="../media/image1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nvSpPr>
        <p:spPr>
          <a:xfrm>
            <a:off x="460950" y="2425047"/>
            <a:ext cx="8222100" cy="838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Prediction of CO2 emission from vehicles using Machine Learning Algorithms</a:t>
            </a:r>
            <a:endParaRPr sz="3900">
              <a:solidFill>
                <a:srgbClr val="FFFFFF"/>
              </a:solidFill>
              <a:latin typeface="Roboto"/>
              <a:ea typeface="Roboto"/>
              <a:cs typeface="Roboto"/>
              <a:sym typeface="Roboto"/>
            </a:endParaRPr>
          </a:p>
        </p:txBody>
      </p:sp>
      <p:sp>
        <p:nvSpPr>
          <p:cNvPr id="89" name="Google Shape;89;p14"/>
          <p:cNvSpPr txBox="1"/>
          <p:nvPr/>
        </p:nvSpPr>
        <p:spPr>
          <a:xfrm>
            <a:off x="460938" y="250938"/>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Cambria"/>
                <a:ea typeface="Cambria"/>
                <a:cs typeface="Cambria"/>
                <a:sym typeface="Cambria"/>
              </a:rPr>
              <a:t>Group : Discover Decipher </a:t>
            </a:r>
            <a:endParaRPr b="1">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t/>
            </a:r>
            <a:endParaRPr sz="2100">
              <a:solidFill>
                <a:srgbClr val="FFFFFF"/>
              </a:solidFill>
              <a:latin typeface="Roboto"/>
              <a:ea typeface="Roboto"/>
              <a:cs typeface="Roboto"/>
              <a:sym typeface="Roboto"/>
            </a:endParaRPr>
          </a:p>
        </p:txBody>
      </p:sp>
      <p:sp>
        <p:nvSpPr>
          <p:cNvPr id="90" name="Google Shape;90;p14"/>
          <p:cNvSpPr txBox="1"/>
          <p:nvPr/>
        </p:nvSpPr>
        <p:spPr>
          <a:xfrm>
            <a:off x="1160100" y="3534875"/>
            <a:ext cx="68238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lt1"/>
                </a:solidFill>
                <a:latin typeface="Cambria"/>
                <a:ea typeface="Cambria"/>
                <a:cs typeface="Cambria"/>
                <a:sym typeface="Cambria"/>
              </a:rPr>
              <a:t>Nimisha Patel - AU1940146 </a:t>
            </a:r>
            <a:endParaRPr>
              <a:solidFill>
                <a:schemeClr val="lt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100"/>
              <a:buFont typeface="Arial"/>
              <a:buNone/>
            </a:pPr>
            <a:r>
              <a:rPr lang="en">
                <a:solidFill>
                  <a:schemeClr val="lt1"/>
                </a:solidFill>
                <a:latin typeface="Cambria"/>
                <a:ea typeface="Cambria"/>
                <a:cs typeface="Cambria"/>
                <a:sym typeface="Cambria"/>
              </a:rPr>
              <a:t> Sakshi Shah - AU1940213 </a:t>
            </a:r>
            <a:endParaRPr>
              <a:solidFill>
                <a:schemeClr val="lt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100"/>
              <a:buFont typeface="Arial"/>
              <a:buNone/>
            </a:pPr>
            <a:r>
              <a:rPr lang="en">
                <a:solidFill>
                  <a:schemeClr val="lt1"/>
                </a:solidFill>
                <a:latin typeface="Cambria"/>
                <a:ea typeface="Cambria"/>
                <a:cs typeface="Cambria"/>
                <a:sym typeface="Cambria"/>
              </a:rPr>
              <a:t>Astha Patel - AU1940312</a:t>
            </a:r>
            <a:endParaRPr>
              <a:solidFill>
                <a:schemeClr val="lt1"/>
              </a:solidFill>
              <a:latin typeface="Cambria"/>
              <a:ea typeface="Cambria"/>
              <a:cs typeface="Cambria"/>
              <a:sym typeface="Cambria"/>
            </a:endParaRPr>
          </a:p>
          <a:p>
            <a:pPr indent="0" lvl="0" marL="0" rtl="0" algn="ctr">
              <a:lnSpc>
                <a:spcPct val="115000"/>
              </a:lnSpc>
              <a:spcBef>
                <a:spcPts val="0"/>
              </a:spcBef>
              <a:spcAft>
                <a:spcPts val="0"/>
              </a:spcAft>
              <a:buClr>
                <a:schemeClr val="dk1"/>
              </a:buClr>
              <a:buSzPts val="1100"/>
              <a:buFont typeface="Arial"/>
              <a:buNone/>
            </a:pPr>
            <a:r>
              <a:rPr lang="en">
                <a:solidFill>
                  <a:schemeClr val="lt1"/>
                </a:solidFill>
                <a:latin typeface="Cambria"/>
                <a:ea typeface="Cambria"/>
                <a:cs typeface="Cambria"/>
                <a:sym typeface="Cambria"/>
              </a:rPr>
              <a:t>Kareena Matwani - AU1940314 </a:t>
            </a:r>
            <a:endParaRPr sz="21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440525" y="869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Approach </a:t>
            </a:r>
            <a:endParaRPr>
              <a:solidFill>
                <a:schemeClr val="dk2"/>
              </a:solidFill>
              <a:latin typeface="Times New Roman"/>
              <a:ea typeface="Times New Roman"/>
              <a:cs typeface="Times New Roman"/>
              <a:sym typeface="Times New Roman"/>
            </a:endParaRPr>
          </a:p>
        </p:txBody>
      </p:sp>
      <p:sp>
        <p:nvSpPr>
          <p:cNvPr id="181" name="Google Shape;181;p23"/>
          <p:cNvSpPr txBox="1"/>
          <p:nvPr>
            <p:ph idx="1" type="body"/>
          </p:nvPr>
        </p:nvSpPr>
        <p:spPr>
          <a:xfrm>
            <a:off x="79300" y="747725"/>
            <a:ext cx="8920800" cy="3761400"/>
          </a:xfrm>
          <a:prstGeom prst="rect">
            <a:avLst/>
          </a:prstGeom>
        </p:spPr>
        <p:txBody>
          <a:bodyPr anchorCtr="0" anchor="t" bIns="34275" lIns="68575" spcFirstLastPara="1" rIns="68575" wrap="square" tIns="34275">
            <a:noAutofit/>
          </a:bodyPr>
          <a:lstStyle/>
          <a:p>
            <a:pPr indent="0" lvl="0" marL="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311150" lvl="0" marL="457200" rtl="0" algn="l">
              <a:lnSpc>
                <a:spcPct val="115000"/>
              </a:lnSpc>
              <a:spcBef>
                <a:spcPts val="80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Polynomial Regression </a:t>
            </a:r>
            <a:r>
              <a:rPr lang="en" sz="1300">
                <a:solidFill>
                  <a:schemeClr val="dk2"/>
                </a:solidFill>
                <a:latin typeface="Times New Roman"/>
                <a:ea typeface="Times New Roman"/>
                <a:cs typeface="Times New Roman"/>
                <a:sym typeface="Times New Roman"/>
              </a:rPr>
              <a:t>: Linear regression fails to determine the </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rPr lang="en" sz="1300">
                <a:solidFill>
                  <a:schemeClr val="dk2"/>
                </a:solidFill>
                <a:latin typeface="Times New Roman"/>
                <a:ea typeface="Times New Roman"/>
                <a:cs typeface="Times New Roman"/>
                <a:sym typeface="Times New Roman"/>
              </a:rPr>
              <a:t>best fit and it becomes difficult to select the best model in </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rPr lang="en" sz="1300">
                <a:solidFill>
                  <a:schemeClr val="dk2"/>
                </a:solidFill>
                <a:latin typeface="Times New Roman"/>
                <a:ea typeface="Times New Roman"/>
                <a:cs typeface="Times New Roman"/>
                <a:sym typeface="Times New Roman"/>
              </a:rPr>
              <a:t>multivariable regression with an considerable accuracy. </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rPr lang="en" sz="1300">
                <a:solidFill>
                  <a:schemeClr val="dk2"/>
                </a:solidFill>
                <a:latin typeface="Times New Roman"/>
                <a:ea typeface="Times New Roman"/>
                <a:cs typeface="Times New Roman"/>
                <a:sym typeface="Times New Roman"/>
              </a:rPr>
              <a:t>Therefore we used polynomial regression to overcome </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rPr lang="en" sz="1300">
                <a:solidFill>
                  <a:schemeClr val="dk2"/>
                </a:solidFill>
                <a:latin typeface="Times New Roman"/>
                <a:ea typeface="Times New Roman"/>
                <a:cs typeface="Times New Roman"/>
                <a:sym typeface="Times New Roman"/>
              </a:rPr>
              <a:t>this problem. Plotted for degree 2 and 3. </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300">
              <a:solidFill>
                <a:schemeClr val="dk2"/>
              </a:solidFill>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300">
                <a:solidFill>
                  <a:schemeClr val="dk2"/>
                </a:solidFill>
                <a:latin typeface="Times New Roman"/>
                <a:ea typeface="Times New Roman"/>
                <a:cs typeface="Times New Roman"/>
                <a:sym typeface="Times New Roman"/>
              </a:rPr>
              <a:t>The accuracy of the model decreases with the increase in degree because of the increase in error rate, The scatter plot for variable  feature engine size (L) shows linear strong positive correlation with  the dependent variable CO2 emissions and thus, with the increasing degree of polynomial, </a:t>
            </a:r>
            <a:r>
              <a:rPr b="1" lang="en" sz="1300">
                <a:solidFill>
                  <a:schemeClr val="dk2"/>
                </a:solidFill>
                <a:latin typeface="Times New Roman"/>
                <a:ea typeface="Times New Roman"/>
                <a:cs typeface="Times New Roman"/>
                <a:sym typeface="Times New Roman"/>
              </a:rPr>
              <a:t>error rate seems to be increased.</a:t>
            </a:r>
            <a:r>
              <a:rPr lang="en" sz="1300">
                <a:solidFill>
                  <a:schemeClr val="dk2"/>
                </a:solidFill>
                <a:latin typeface="Times New Roman"/>
                <a:ea typeface="Times New Roman"/>
                <a:cs typeface="Times New Roman"/>
                <a:sym typeface="Times New Roman"/>
              </a:rPr>
              <a:t>  </a:t>
            </a:r>
            <a:endParaRPr sz="1100">
              <a:solidFill>
                <a:srgbClr val="222222"/>
              </a:solidFill>
              <a:latin typeface="Arial"/>
              <a:ea typeface="Arial"/>
              <a:cs typeface="Arial"/>
              <a:sym typeface="Arial"/>
            </a:endParaRPr>
          </a:p>
          <a:p>
            <a:pPr indent="0" lvl="0" marL="0" rtl="0" algn="l">
              <a:lnSpc>
                <a:spcPct val="150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311150" lvl="0" marL="457200" rtl="0" algn="l">
              <a:lnSpc>
                <a:spcPct val="115000"/>
              </a:lnSpc>
              <a:spcBef>
                <a:spcPts val="80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Decision Tree Regression (started) </a:t>
            </a:r>
            <a:r>
              <a:rPr lang="en" sz="1300">
                <a:solidFill>
                  <a:schemeClr val="dk2"/>
                </a:solidFill>
                <a:latin typeface="Times New Roman"/>
                <a:ea typeface="Times New Roman"/>
                <a:cs typeface="Times New Roman"/>
                <a:sym typeface="Times New Roman"/>
              </a:rPr>
              <a:t>: It is necessary to obtain a real value of CO2 emission that is accurate enough and thus we started with decision tree regression. Decision Tree regression also works well for high dimensional data and evaluates all possible traces and outcomes. </a:t>
            </a:r>
            <a:r>
              <a:rPr b="1" lang="en" sz="1300">
                <a:solidFill>
                  <a:schemeClr val="dk2"/>
                </a:solidFill>
                <a:latin typeface="Times New Roman"/>
                <a:ea typeface="Times New Roman"/>
                <a:cs typeface="Times New Roman"/>
                <a:sym typeface="Times New Roman"/>
              </a:rPr>
              <a:t>Mean Squared Error : 0.15 and R2 score 0.95.</a:t>
            </a:r>
            <a:endParaRPr b="1"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400">
              <a:solidFill>
                <a:schemeClr val="dk2"/>
              </a:solidFill>
              <a:latin typeface="Times New Roman"/>
              <a:ea typeface="Times New Roman"/>
              <a:cs typeface="Times New Roman"/>
              <a:sym typeface="Times New Roman"/>
            </a:endParaRPr>
          </a:p>
        </p:txBody>
      </p:sp>
      <p:pic>
        <p:nvPicPr>
          <p:cNvPr id="182" name="Google Shape;182;p23"/>
          <p:cNvPicPr preferRelativeResize="0"/>
          <p:nvPr/>
        </p:nvPicPr>
        <p:blipFill>
          <a:blip r:embed="rId3">
            <a:alphaModFix/>
          </a:blip>
          <a:stretch>
            <a:fillRect/>
          </a:stretch>
        </p:blipFill>
        <p:spPr>
          <a:xfrm>
            <a:off x="4828425" y="377725"/>
            <a:ext cx="1965150" cy="1348894"/>
          </a:xfrm>
          <a:prstGeom prst="rect">
            <a:avLst/>
          </a:prstGeom>
          <a:noFill/>
          <a:ln cap="flat" cmpd="sng" w="9525">
            <a:solidFill>
              <a:schemeClr val="dk1"/>
            </a:solidFill>
            <a:prstDash val="solid"/>
            <a:round/>
            <a:headEnd len="sm" w="sm" type="none"/>
            <a:tailEnd len="sm" w="sm" type="none"/>
          </a:ln>
        </p:spPr>
      </p:pic>
      <p:pic>
        <p:nvPicPr>
          <p:cNvPr id="183" name="Google Shape;183;p23"/>
          <p:cNvPicPr preferRelativeResize="0"/>
          <p:nvPr/>
        </p:nvPicPr>
        <p:blipFill rotWithShape="1">
          <a:blip r:embed="rId4">
            <a:alphaModFix/>
          </a:blip>
          <a:srcRect b="2685" l="1555" r="0" t="0"/>
          <a:stretch/>
        </p:blipFill>
        <p:spPr>
          <a:xfrm>
            <a:off x="6885450" y="348850"/>
            <a:ext cx="1965150" cy="1406625"/>
          </a:xfrm>
          <a:prstGeom prst="rect">
            <a:avLst/>
          </a:prstGeom>
          <a:noFill/>
          <a:ln cap="flat" cmpd="sng" w="9525">
            <a:solidFill>
              <a:schemeClr val="dk1"/>
            </a:solidFill>
            <a:prstDash val="solid"/>
            <a:round/>
            <a:headEnd len="sm" w="sm" type="none"/>
            <a:tailEnd len="sm" w="sm" type="none"/>
          </a:ln>
        </p:spPr>
      </p:pic>
      <p:sp>
        <p:nvSpPr>
          <p:cNvPr id="184" name="Google Shape;184;p23"/>
          <p:cNvSpPr txBox="1"/>
          <p:nvPr/>
        </p:nvSpPr>
        <p:spPr>
          <a:xfrm>
            <a:off x="4714875" y="1823825"/>
            <a:ext cx="207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Degree 2</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R2 Score(test): 0.63</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MSE: 902.34</a:t>
            </a:r>
            <a:endParaRPr b="1" sz="1200">
              <a:solidFill>
                <a:schemeClr val="dk2"/>
              </a:solidFill>
              <a:latin typeface="Times New Roman"/>
              <a:ea typeface="Times New Roman"/>
              <a:cs typeface="Times New Roman"/>
              <a:sym typeface="Times New Roman"/>
            </a:endParaRPr>
          </a:p>
        </p:txBody>
      </p:sp>
      <p:sp>
        <p:nvSpPr>
          <p:cNvPr id="185" name="Google Shape;185;p23"/>
          <p:cNvSpPr txBox="1"/>
          <p:nvPr/>
        </p:nvSpPr>
        <p:spPr>
          <a:xfrm>
            <a:off x="6793575" y="1800725"/>
            <a:ext cx="2078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Degree 3</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R2 Score(test): 0.62</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MSE: 925.76</a:t>
            </a:r>
            <a:endParaRPr b="1" sz="12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4"/>
          <p:cNvPicPr preferRelativeResize="0"/>
          <p:nvPr/>
        </p:nvPicPr>
        <p:blipFill>
          <a:blip r:embed="rId3">
            <a:alphaModFix/>
          </a:blip>
          <a:stretch>
            <a:fillRect/>
          </a:stretch>
        </p:blipFill>
        <p:spPr>
          <a:xfrm>
            <a:off x="901225" y="2345049"/>
            <a:ext cx="2346707" cy="1624650"/>
          </a:xfrm>
          <a:prstGeom prst="rect">
            <a:avLst/>
          </a:prstGeom>
          <a:noFill/>
          <a:ln cap="flat" cmpd="sng" w="9525">
            <a:solidFill>
              <a:schemeClr val="dk1"/>
            </a:solidFill>
            <a:prstDash val="solid"/>
            <a:round/>
            <a:headEnd len="sm" w="sm" type="none"/>
            <a:tailEnd len="sm" w="sm" type="none"/>
          </a:ln>
        </p:spPr>
      </p:pic>
      <p:pic>
        <p:nvPicPr>
          <p:cNvPr id="191" name="Google Shape;191;p24"/>
          <p:cNvPicPr preferRelativeResize="0"/>
          <p:nvPr/>
        </p:nvPicPr>
        <p:blipFill>
          <a:blip r:embed="rId4">
            <a:alphaModFix/>
          </a:blip>
          <a:stretch>
            <a:fillRect/>
          </a:stretch>
        </p:blipFill>
        <p:spPr>
          <a:xfrm>
            <a:off x="3598300" y="2345050"/>
            <a:ext cx="2426371" cy="1624650"/>
          </a:xfrm>
          <a:prstGeom prst="rect">
            <a:avLst/>
          </a:prstGeom>
          <a:noFill/>
          <a:ln cap="flat" cmpd="sng" w="9525">
            <a:solidFill>
              <a:srgbClr val="24292F"/>
            </a:solidFill>
            <a:prstDash val="solid"/>
            <a:round/>
            <a:headEnd len="sm" w="sm" type="none"/>
            <a:tailEnd len="sm" w="sm" type="none"/>
          </a:ln>
        </p:spPr>
      </p:pic>
      <p:pic>
        <p:nvPicPr>
          <p:cNvPr id="192" name="Google Shape;192;p24"/>
          <p:cNvPicPr preferRelativeResize="0"/>
          <p:nvPr/>
        </p:nvPicPr>
        <p:blipFill>
          <a:blip r:embed="rId5">
            <a:alphaModFix/>
          </a:blip>
          <a:stretch>
            <a:fillRect/>
          </a:stretch>
        </p:blipFill>
        <p:spPr>
          <a:xfrm>
            <a:off x="518912" y="191785"/>
            <a:ext cx="1413525" cy="1032182"/>
          </a:xfrm>
          <a:prstGeom prst="rect">
            <a:avLst/>
          </a:prstGeom>
          <a:noFill/>
          <a:ln cap="flat" cmpd="sng" w="9525">
            <a:solidFill>
              <a:schemeClr val="dk1"/>
            </a:solidFill>
            <a:prstDash val="solid"/>
            <a:round/>
            <a:headEnd len="sm" w="sm" type="none"/>
            <a:tailEnd len="sm" w="sm" type="none"/>
          </a:ln>
        </p:spPr>
      </p:pic>
      <p:pic>
        <p:nvPicPr>
          <p:cNvPr id="193" name="Google Shape;193;p24"/>
          <p:cNvPicPr preferRelativeResize="0"/>
          <p:nvPr/>
        </p:nvPicPr>
        <p:blipFill>
          <a:blip r:embed="rId6">
            <a:alphaModFix/>
          </a:blip>
          <a:stretch>
            <a:fillRect/>
          </a:stretch>
        </p:blipFill>
        <p:spPr>
          <a:xfrm>
            <a:off x="2423151" y="198725"/>
            <a:ext cx="1413525" cy="1018294"/>
          </a:xfrm>
          <a:prstGeom prst="rect">
            <a:avLst/>
          </a:prstGeom>
          <a:noFill/>
          <a:ln cap="flat" cmpd="sng" w="9525">
            <a:solidFill>
              <a:schemeClr val="dk1"/>
            </a:solidFill>
            <a:prstDash val="solid"/>
            <a:round/>
            <a:headEnd len="sm" w="sm" type="none"/>
            <a:tailEnd len="sm" w="sm" type="none"/>
          </a:ln>
        </p:spPr>
      </p:pic>
      <p:pic>
        <p:nvPicPr>
          <p:cNvPr id="194" name="Google Shape;194;p24"/>
          <p:cNvPicPr preferRelativeResize="0"/>
          <p:nvPr/>
        </p:nvPicPr>
        <p:blipFill>
          <a:blip r:embed="rId7">
            <a:alphaModFix/>
          </a:blip>
          <a:stretch>
            <a:fillRect/>
          </a:stretch>
        </p:blipFill>
        <p:spPr>
          <a:xfrm>
            <a:off x="3975702" y="191875"/>
            <a:ext cx="1413523" cy="1025150"/>
          </a:xfrm>
          <a:prstGeom prst="rect">
            <a:avLst/>
          </a:prstGeom>
          <a:noFill/>
          <a:ln cap="flat" cmpd="sng" w="9525">
            <a:solidFill>
              <a:schemeClr val="dk1"/>
            </a:solidFill>
            <a:prstDash val="solid"/>
            <a:round/>
            <a:headEnd len="sm" w="sm" type="none"/>
            <a:tailEnd len="sm" w="sm" type="none"/>
          </a:ln>
        </p:spPr>
      </p:pic>
      <p:pic>
        <p:nvPicPr>
          <p:cNvPr id="195" name="Google Shape;195;p24"/>
          <p:cNvPicPr preferRelativeResize="0"/>
          <p:nvPr/>
        </p:nvPicPr>
        <p:blipFill>
          <a:blip r:embed="rId8">
            <a:alphaModFix/>
          </a:blip>
          <a:stretch>
            <a:fillRect/>
          </a:stretch>
        </p:blipFill>
        <p:spPr>
          <a:xfrm>
            <a:off x="6137675" y="188318"/>
            <a:ext cx="2800350" cy="1663507"/>
          </a:xfrm>
          <a:prstGeom prst="rect">
            <a:avLst/>
          </a:prstGeom>
          <a:noFill/>
          <a:ln cap="flat" cmpd="sng" w="9525">
            <a:solidFill>
              <a:srgbClr val="212121"/>
            </a:solidFill>
            <a:prstDash val="solid"/>
            <a:round/>
            <a:headEnd len="sm" w="sm" type="none"/>
            <a:tailEnd len="sm" w="sm" type="none"/>
          </a:ln>
        </p:spPr>
      </p:pic>
      <p:sp>
        <p:nvSpPr>
          <p:cNvPr id="196" name="Google Shape;196;p24"/>
          <p:cNvSpPr txBox="1"/>
          <p:nvPr/>
        </p:nvSpPr>
        <p:spPr>
          <a:xfrm>
            <a:off x="901275" y="4122100"/>
            <a:ext cx="234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Accuracy vs K</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K = 1 , maximum accuracy 98%</a:t>
            </a:r>
            <a:endParaRPr sz="1200">
              <a:solidFill>
                <a:schemeClr val="dk2"/>
              </a:solidFill>
              <a:latin typeface="Times New Roman"/>
              <a:ea typeface="Times New Roman"/>
              <a:cs typeface="Times New Roman"/>
              <a:sym typeface="Times New Roman"/>
            </a:endParaRPr>
          </a:p>
        </p:txBody>
      </p:sp>
      <p:sp>
        <p:nvSpPr>
          <p:cNvPr id="197" name="Google Shape;197;p24"/>
          <p:cNvSpPr txBox="1"/>
          <p:nvPr/>
        </p:nvSpPr>
        <p:spPr>
          <a:xfrm>
            <a:off x="2151925" y="1301363"/>
            <a:ext cx="37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Underfitting cases </a:t>
            </a:r>
            <a:r>
              <a:rPr b="1" lang="en" sz="1200">
                <a:solidFill>
                  <a:schemeClr val="dk2"/>
                </a:solidFill>
                <a:latin typeface="Times New Roman"/>
                <a:ea typeface="Times New Roman"/>
                <a:cs typeface="Times New Roman"/>
                <a:sym typeface="Times New Roman"/>
              </a:rPr>
              <a:t>observed</a:t>
            </a:r>
            <a:r>
              <a:rPr b="1" lang="en" sz="1200">
                <a:solidFill>
                  <a:schemeClr val="dk2"/>
                </a:solidFill>
                <a:latin typeface="Times New Roman"/>
                <a:ea typeface="Times New Roman"/>
                <a:cs typeface="Times New Roman"/>
                <a:sym typeface="Times New Roman"/>
              </a:rPr>
              <a:t> for K=5 and K=10</a:t>
            </a:r>
            <a:endParaRPr b="1" sz="1200">
              <a:solidFill>
                <a:schemeClr val="dk2"/>
              </a:solidFill>
              <a:latin typeface="Times New Roman"/>
              <a:ea typeface="Times New Roman"/>
              <a:cs typeface="Times New Roman"/>
              <a:sym typeface="Times New Roman"/>
            </a:endParaRPr>
          </a:p>
        </p:txBody>
      </p:sp>
      <p:sp>
        <p:nvSpPr>
          <p:cNvPr id="198" name="Google Shape;198;p24"/>
          <p:cNvSpPr txBox="1"/>
          <p:nvPr/>
        </p:nvSpPr>
        <p:spPr>
          <a:xfrm>
            <a:off x="6137675" y="1956150"/>
            <a:ext cx="26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Times New Roman"/>
                <a:ea typeface="Times New Roman"/>
                <a:cs typeface="Times New Roman"/>
                <a:sym typeface="Times New Roman"/>
              </a:rPr>
              <a:t>Confusion matrix</a:t>
            </a:r>
            <a:endParaRPr b="1">
              <a:solidFill>
                <a:schemeClr val="dk2"/>
              </a:solidFill>
              <a:latin typeface="Times New Roman"/>
              <a:ea typeface="Times New Roman"/>
              <a:cs typeface="Times New Roman"/>
              <a:sym typeface="Times New Roman"/>
            </a:endParaRPr>
          </a:p>
        </p:txBody>
      </p:sp>
      <p:sp>
        <p:nvSpPr>
          <p:cNvPr id="199" name="Google Shape;199;p24"/>
          <p:cNvSpPr txBox="1"/>
          <p:nvPr/>
        </p:nvSpPr>
        <p:spPr>
          <a:xfrm>
            <a:off x="314475" y="1755025"/>
            <a:ext cx="5314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80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KNN</a:t>
            </a:r>
            <a:r>
              <a:rPr lang="en" sz="1200">
                <a:solidFill>
                  <a:schemeClr val="dk2"/>
                </a:solidFill>
                <a:latin typeface="Times New Roman"/>
                <a:ea typeface="Times New Roman"/>
                <a:cs typeface="Times New Roman"/>
                <a:sym typeface="Times New Roman"/>
              </a:rPr>
              <a:t> : As mentioned, classifying is also necessary. Plottin the correlation clusters we decided to use KNN classifier for the 4 class classification. </a:t>
            </a:r>
            <a:endParaRPr sz="1200">
              <a:solidFill>
                <a:schemeClr val="dk2"/>
              </a:solidFill>
              <a:latin typeface="Times New Roman"/>
              <a:ea typeface="Times New Roman"/>
              <a:cs typeface="Times New Roman"/>
              <a:sym typeface="Times New Roman"/>
            </a:endParaRPr>
          </a:p>
        </p:txBody>
      </p:sp>
      <p:sp>
        <p:nvSpPr>
          <p:cNvPr id="200" name="Google Shape;200;p24"/>
          <p:cNvSpPr txBox="1"/>
          <p:nvPr/>
        </p:nvSpPr>
        <p:spPr>
          <a:xfrm>
            <a:off x="3638188" y="4122100"/>
            <a:ext cx="234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Error rate </a:t>
            </a:r>
            <a:r>
              <a:rPr b="1" lang="en" sz="1200">
                <a:solidFill>
                  <a:schemeClr val="dk2"/>
                </a:solidFill>
                <a:latin typeface="Times New Roman"/>
                <a:ea typeface="Times New Roman"/>
                <a:cs typeface="Times New Roman"/>
                <a:sym typeface="Times New Roman"/>
              </a:rPr>
              <a:t> vs K</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K = 1 , minimum test error</a:t>
            </a:r>
            <a:endParaRPr sz="1200">
              <a:solidFill>
                <a:schemeClr val="dk2"/>
              </a:solidFill>
              <a:latin typeface="Times New Roman"/>
              <a:ea typeface="Times New Roman"/>
              <a:cs typeface="Times New Roman"/>
              <a:sym typeface="Times New Roman"/>
            </a:endParaRPr>
          </a:p>
        </p:txBody>
      </p:sp>
      <p:sp>
        <p:nvSpPr>
          <p:cNvPr id="201" name="Google Shape;201;p24"/>
          <p:cNvSpPr txBox="1"/>
          <p:nvPr/>
        </p:nvSpPr>
        <p:spPr>
          <a:xfrm>
            <a:off x="683125" y="1356200"/>
            <a:ext cx="1085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k=1 plot</a:t>
            </a:r>
            <a:endParaRPr b="1" sz="1200">
              <a:solidFill>
                <a:schemeClr val="dk2"/>
              </a:solidFill>
              <a:latin typeface="Times New Roman"/>
              <a:ea typeface="Times New Roman"/>
              <a:cs typeface="Times New Roman"/>
              <a:sym typeface="Times New Roman"/>
            </a:endParaRPr>
          </a:p>
        </p:txBody>
      </p:sp>
      <p:sp>
        <p:nvSpPr>
          <p:cNvPr id="202" name="Google Shape;202;p24"/>
          <p:cNvSpPr txBox="1"/>
          <p:nvPr/>
        </p:nvSpPr>
        <p:spPr>
          <a:xfrm>
            <a:off x="6522725" y="2621275"/>
            <a:ext cx="21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203" name="Google Shape;203;p24"/>
          <p:cNvSpPr txBox="1"/>
          <p:nvPr/>
        </p:nvSpPr>
        <p:spPr>
          <a:xfrm>
            <a:off x="6218400" y="2499350"/>
            <a:ext cx="27306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Times New Roman"/>
                <a:ea typeface="Times New Roman"/>
                <a:cs typeface="Times New Roman"/>
                <a:sym typeface="Times New Roman"/>
              </a:rPr>
              <a:t>Confusion Matrix is used to determine the performance of the classifier function, here most of the values are true negatives, that is correct classification of negatives. Also the accuracy score, recall and f1 score that are class level and general performance measuring matrices are &gt;0.95 which means that the model has good accuracy in 4 class classification. </a:t>
            </a:r>
            <a:endParaRPr sz="1600">
              <a:solidFill>
                <a:schemeClr val="dk2"/>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descr="Background pointer shape in timeline graphic" id="208" name="Google Shape;208;p25"/>
          <p:cNvSpPr/>
          <p:nvPr/>
        </p:nvSpPr>
        <p:spPr>
          <a:xfrm>
            <a:off x="351959" y="2132000"/>
            <a:ext cx="1872300" cy="745500"/>
          </a:xfrm>
          <a:prstGeom prst="homePlate">
            <a:avLst>
              <a:gd fmla="val 50000" name="adj"/>
            </a:avLst>
          </a:prstGeom>
          <a:solidFill>
            <a:schemeClr val="dk2"/>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9" name="Google Shape;209;p25"/>
          <p:cNvSpPr txBox="1"/>
          <p:nvPr/>
        </p:nvSpPr>
        <p:spPr>
          <a:xfrm>
            <a:off x="351948" y="2269550"/>
            <a:ext cx="14556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Polynomial Regression </a:t>
            </a:r>
            <a:endParaRPr>
              <a:solidFill>
                <a:srgbClr val="FFFFFF"/>
              </a:solidFill>
              <a:latin typeface="Roboto"/>
              <a:ea typeface="Roboto"/>
              <a:cs typeface="Roboto"/>
              <a:sym typeface="Roboto"/>
            </a:endParaRPr>
          </a:p>
        </p:txBody>
      </p:sp>
      <p:grpSp>
        <p:nvGrpSpPr>
          <p:cNvPr id="210" name="Google Shape;210;p25"/>
          <p:cNvGrpSpPr/>
          <p:nvPr/>
        </p:nvGrpSpPr>
        <p:grpSpPr>
          <a:xfrm>
            <a:off x="980320" y="1675890"/>
            <a:ext cx="198900" cy="593656"/>
            <a:chOff x="777447" y="1610215"/>
            <a:chExt cx="198900" cy="593656"/>
          </a:xfrm>
        </p:grpSpPr>
        <p:cxnSp>
          <p:nvCxnSpPr>
            <p:cNvPr id="211" name="Google Shape;211;p25"/>
            <p:cNvCxnSpPr/>
            <p:nvPr/>
          </p:nvCxnSpPr>
          <p:spPr>
            <a:xfrm>
              <a:off x="876909"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12" name="Google Shape;212;p25"/>
            <p:cNvSpPr/>
            <p:nvPr/>
          </p:nvSpPr>
          <p:spPr>
            <a:xfrm>
              <a:off x="777447" y="1610215"/>
              <a:ext cx="198900" cy="19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5"/>
          <p:cNvSpPr txBox="1"/>
          <p:nvPr/>
        </p:nvSpPr>
        <p:spPr>
          <a:xfrm>
            <a:off x="351950" y="-40738"/>
            <a:ext cx="2242800" cy="15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300">
              <a:solidFill>
                <a:srgbClr val="434343"/>
              </a:solidFill>
              <a:latin typeface="Helvetica Neue"/>
              <a:ea typeface="Helvetica Neue"/>
              <a:cs typeface="Helvetica Neue"/>
              <a:sym typeface="Helvetica Neue"/>
            </a:endParaRPr>
          </a:p>
          <a:p>
            <a:pPr indent="0" lvl="0" marL="0" rtl="0" algn="l">
              <a:lnSpc>
                <a:spcPct val="100000"/>
              </a:lnSpc>
              <a:spcBef>
                <a:spcPts val="1600"/>
              </a:spcBef>
              <a:spcAft>
                <a:spcPts val="1600"/>
              </a:spcAft>
              <a:buNone/>
            </a:pPr>
            <a:r>
              <a:t/>
            </a:r>
            <a:endParaRPr sz="1300">
              <a:solidFill>
                <a:srgbClr val="434343"/>
              </a:solidFill>
              <a:latin typeface="Helvetica Neue"/>
              <a:ea typeface="Helvetica Neue"/>
              <a:cs typeface="Helvetica Neue"/>
              <a:sym typeface="Helvetica Neue"/>
            </a:endParaRPr>
          </a:p>
        </p:txBody>
      </p:sp>
      <p:sp>
        <p:nvSpPr>
          <p:cNvPr descr="Background pointer shape in timeline graphic" id="214" name="Google Shape;214;p25"/>
          <p:cNvSpPr/>
          <p:nvPr/>
        </p:nvSpPr>
        <p:spPr>
          <a:xfrm>
            <a:off x="1828079" y="2132000"/>
            <a:ext cx="2051100" cy="745500"/>
          </a:xfrm>
          <a:prstGeom prst="chevron">
            <a:avLst>
              <a:gd fmla="val 50000" name="adj"/>
            </a:avLst>
          </a:prstGeom>
          <a:solidFill>
            <a:schemeClr val="dk2"/>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5" name="Google Shape;215;p25"/>
          <p:cNvSpPr txBox="1"/>
          <p:nvPr/>
        </p:nvSpPr>
        <p:spPr>
          <a:xfrm>
            <a:off x="2137352" y="2269550"/>
            <a:ext cx="16413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Single variable Linear Regression</a:t>
            </a:r>
            <a:endParaRPr>
              <a:solidFill>
                <a:srgbClr val="FFFFFF"/>
              </a:solidFill>
              <a:latin typeface="Roboto"/>
              <a:ea typeface="Roboto"/>
              <a:cs typeface="Roboto"/>
              <a:sym typeface="Roboto"/>
            </a:endParaRPr>
          </a:p>
        </p:txBody>
      </p:sp>
      <p:grpSp>
        <p:nvGrpSpPr>
          <p:cNvPr id="216" name="Google Shape;216;p25"/>
          <p:cNvGrpSpPr/>
          <p:nvPr/>
        </p:nvGrpSpPr>
        <p:grpSpPr>
          <a:xfrm>
            <a:off x="2695657" y="2871958"/>
            <a:ext cx="198900" cy="593656"/>
            <a:chOff x="2223534" y="2938958"/>
            <a:chExt cx="198900" cy="593656"/>
          </a:xfrm>
        </p:grpSpPr>
        <p:cxnSp>
          <p:nvCxnSpPr>
            <p:cNvPr id="217" name="Google Shape;217;p25"/>
            <p:cNvCxnSpPr/>
            <p:nvPr/>
          </p:nvCxnSpPr>
          <p:spPr>
            <a:xfrm rot="10800000">
              <a:off x="2322997" y="2938958"/>
              <a:ext cx="0" cy="554700"/>
            </a:xfrm>
            <a:prstGeom prst="straightConnector1">
              <a:avLst/>
            </a:prstGeom>
            <a:noFill/>
            <a:ln cap="flat" cmpd="sng" w="9525">
              <a:solidFill>
                <a:srgbClr val="434343"/>
              </a:solidFill>
              <a:prstDash val="solid"/>
              <a:round/>
              <a:headEnd len="sm" w="sm" type="none"/>
              <a:tailEnd len="sm" w="sm" type="none"/>
            </a:ln>
          </p:spPr>
        </p:cxnSp>
        <p:sp>
          <p:nvSpPr>
            <p:cNvPr id="218" name="Google Shape;218;p25"/>
            <p:cNvSpPr/>
            <p:nvPr/>
          </p:nvSpPr>
          <p:spPr>
            <a:xfrm flipH="1" rot="10800000">
              <a:off x="2223534" y="3333714"/>
              <a:ext cx="198900" cy="19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219" name="Google Shape;219;p25"/>
          <p:cNvSpPr/>
          <p:nvPr/>
        </p:nvSpPr>
        <p:spPr>
          <a:xfrm>
            <a:off x="3482998" y="2132000"/>
            <a:ext cx="2051100" cy="745500"/>
          </a:xfrm>
          <a:prstGeom prst="chevron">
            <a:avLst>
              <a:gd fmla="val 50000" name="adj"/>
            </a:avLst>
          </a:prstGeom>
          <a:solidFill>
            <a:schemeClr val="dk2"/>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0" name="Google Shape;220;p25"/>
          <p:cNvSpPr txBox="1"/>
          <p:nvPr/>
        </p:nvSpPr>
        <p:spPr>
          <a:xfrm>
            <a:off x="3778774" y="2269550"/>
            <a:ext cx="15444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Multivariable linear regression</a:t>
            </a:r>
            <a:endParaRPr>
              <a:solidFill>
                <a:srgbClr val="FFFFFF"/>
              </a:solidFill>
              <a:latin typeface="Roboto"/>
              <a:ea typeface="Roboto"/>
              <a:cs typeface="Roboto"/>
              <a:sym typeface="Roboto"/>
            </a:endParaRPr>
          </a:p>
        </p:txBody>
      </p:sp>
      <p:grpSp>
        <p:nvGrpSpPr>
          <p:cNvPr id="221" name="Google Shape;221;p25"/>
          <p:cNvGrpSpPr/>
          <p:nvPr/>
        </p:nvGrpSpPr>
        <p:grpSpPr>
          <a:xfrm>
            <a:off x="4330570" y="1543215"/>
            <a:ext cx="198900" cy="593656"/>
            <a:chOff x="3918084" y="1610215"/>
            <a:chExt cx="198900" cy="593656"/>
          </a:xfrm>
        </p:grpSpPr>
        <p:cxnSp>
          <p:nvCxnSpPr>
            <p:cNvPr id="222" name="Google Shape;222;p25"/>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23" name="Google Shape;223;p25"/>
            <p:cNvSpPr/>
            <p:nvPr/>
          </p:nvSpPr>
          <p:spPr>
            <a:xfrm>
              <a:off x="3918084" y="1610215"/>
              <a:ext cx="198900" cy="19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5"/>
          <p:cNvSpPr txBox="1"/>
          <p:nvPr/>
        </p:nvSpPr>
        <p:spPr>
          <a:xfrm>
            <a:off x="3851775" y="686150"/>
            <a:ext cx="13965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R2 score :  0.903</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RMSE : 0.042</a:t>
            </a:r>
            <a:endParaRPr b="1" sz="1200">
              <a:solidFill>
                <a:schemeClr val="dk2"/>
              </a:solidFill>
              <a:latin typeface="Times New Roman"/>
              <a:ea typeface="Times New Roman"/>
              <a:cs typeface="Times New Roman"/>
              <a:sym typeface="Times New Roman"/>
            </a:endParaRPr>
          </a:p>
        </p:txBody>
      </p:sp>
      <p:sp>
        <p:nvSpPr>
          <p:cNvPr descr="Background pointer shape in timeline graphic" id="225" name="Google Shape;225;p25"/>
          <p:cNvSpPr/>
          <p:nvPr/>
        </p:nvSpPr>
        <p:spPr>
          <a:xfrm>
            <a:off x="5137918" y="2132000"/>
            <a:ext cx="2051100" cy="745500"/>
          </a:xfrm>
          <a:prstGeom prst="chevron">
            <a:avLst>
              <a:gd fmla="val 50000" name="adj"/>
            </a:avLst>
          </a:prstGeom>
          <a:solidFill>
            <a:schemeClr val="dk2"/>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6" name="Google Shape;226;p25"/>
          <p:cNvSpPr txBox="1"/>
          <p:nvPr/>
        </p:nvSpPr>
        <p:spPr>
          <a:xfrm>
            <a:off x="5427724" y="2269550"/>
            <a:ext cx="1315500" cy="4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Decision tree Regression</a:t>
            </a:r>
            <a:endParaRPr>
              <a:solidFill>
                <a:srgbClr val="FFFFFF"/>
              </a:solidFill>
              <a:latin typeface="Roboto"/>
              <a:ea typeface="Roboto"/>
              <a:cs typeface="Roboto"/>
              <a:sym typeface="Roboto"/>
            </a:endParaRPr>
          </a:p>
        </p:txBody>
      </p:sp>
      <p:grpSp>
        <p:nvGrpSpPr>
          <p:cNvPr id="227" name="Google Shape;227;p25"/>
          <p:cNvGrpSpPr/>
          <p:nvPr/>
        </p:nvGrpSpPr>
        <p:grpSpPr>
          <a:xfrm>
            <a:off x="5984095" y="2871958"/>
            <a:ext cx="198900" cy="593656"/>
            <a:chOff x="5958946" y="2938958"/>
            <a:chExt cx="198900" cy="593656"/>
          </a:xfrm>
        </p:grpSpPr>
        <p:cxnSp>
          <p:nvCxnSpPr>
            <p:cNvPr id="228" name="Google Shape;228;p25"/>
            <p:cNvCxnSpPr/>
            <p:nvPr/>
          </p:nvCxnSpPr>
          <p:spPr>
            <a:xfrm rot="10800000">
              <a:off x="6058409" y="2938958"/>
              <a:ext cx="0" cy="554700"/>
            </a:xfrm>
            <a:prstGeom prst="straightConnector1">
              <a:avLst/>
            </a:prstGeom>
            <a:noFill/>
            <a:ln cap="flat" cmpd="sng" w="9525">
              <a:solidFill>
                <a:srgbClr val="434343"/>
              </a:solidFill>
              <a:prstDash val="solid"/>
              <a:round/>
              <a:headEnd len="sm" w="sm" type="none"/>
              <a:tailEnd len="sm" w="sm" type="none"/>
            </a:ln>
          </p:spPr>
        </p:cxnSp>
        <p:sp>
          <p:nvSpPr>
            <p:cNvPr id="229" name="Google Shape;229;p25"/>
            <p:cNvSpPr/>
            <p:nvPr/>
          </p:nvSpPr>
          <p:spPr>
            <a:xfrm flipH="1" rot="10800000">
              <a:off x="5958946" y="3333714"/>
              <a:ext cx="198900" cy="19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5"/>
          <p:cNvSpPr txBox="1"/>
          <p:nvPr/>
        </p:nvSpPr>
        <p:spPr>
          <a:xfrm>
            <a:off x="5240400" y="3537050"/>
            <a:ext cx="1686300" cy="7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Accuracy : 95%</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chemeClr val="dk2"/>
                </a:solidFill>
                <a:latin typeface="Times New Roman"/>
                <a:ea typeface="Times New Roman"/>
                <a:cs typeface="Times New Roman"/>
                <a:sym typeface="Times New Roman"/>
              </a:rPr>
              <a:t>Mean square </a:t>
            </a:r>
            <a:r>
              <a:rPr b="1" lang="en" sz="1200">
                <a:solidFill>
                  <a:schemeClr val="dk2"/>
                </a:solidFill>
                <a:latin typeface="Times New Roman"/>
                <a:ea typeface="Times New Roman"/>
                <a:cs typeface="Times New Roman"/>
                <a:sym typeface="Times New Roman"/>
              </a:rPr>
              <a:t>error</a:t>
            </a:r>
            <a:r>
              <a:rPr b="1" lang="en" sz="1200">
                <a:solidFill>
                  <a:schemeClr val="dk2"/>
                </a:solidFill>
                <a:latin typeface="Times New Roman"/>
                <a:ea typeface="Times New Roman"/>
                <a:cs typeface="Times New Roman"/>
                <a:sym typeface="Times New Roman"/>
              </a:rPr>
              <a:t> :0.15</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1" sz="1200">
              <a:solidFill>
                <a:schemeClr val="dk2"/>
              </a:solidFill>
              <a:latin typeface="Times New Roman"/>
              <a:ea typeface="Times New Roman"/>
              <a:cs typeface="Times New Roman"/>
              <a:sym typeface="Times New Roman"/>
            </a:endParaRPr>
          </a:p>
        </p:txBody>
      </p:sp>
      <p:sp>
        <p:nvSpPr>
          <p:cNvPr descr="Background pointer shape in timeline graphic" id="231" name="Google Shape;231;p25"/>
          <p:cNvSpPr/>
          <p:nvPr/>
        </p:nvSpPr>
        <p:spPr>
          <a:xfrm>
            <a:off x="6792838" y="2132000"/>
            <a:ext cx="2051100" cy="745500"/>
          </a:xfrm>
          <a:prstGeom prst="chevron">
            <a:avLst>
              <a:gd fmla="val 50000" name="adj"/>
            </a:avLst>
          </a:prstGeom>
          <a:solidFill>
            <a:schemeClr val="dk2"/>
          </a:solidFill>
          <a:ln cap="flat" cmpd="sng" w="9525">
            <a:solidFill>
              <a:srgbClr val="FFFFFF"/>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2" name="Google Shape;232;p25"/>
          <p:cNvSpPr txBox="1"/>
          <p:nvPr/>
        </p:nvSpPr>
        <p:spPr>
          <a:xfrm>
            <a:off x="7293312" y="2269550"/>
            <a:ext cx="1315500" cy="47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KNN</a:t>
            </a:r>
            <a:endParaRPr sz="1600">
              <a:solidFill>
                <a:srgbClr val="FFFFFF"/>
              </a:solidFill>
              <a:latin typeface="Roboto"/>
              <a:ea typeface="Roboto"/>
              <a:cs typeface="Roboto"/>
              <a:sym typeface="Roboto"/>
            </a:endParaRPr>
          </a:p>
        </p:txBody>
      </p:sp>
      <p:grpSp>
        <p:nvGrpSpPr>
          <p:cNvPr id="233" name="Google Shape;233;p25"/>
          <p:cNvGrpSpPr/>
          <p:nvPr/>
        </p:nvGrpSpPr>
        <p:grpSpPr>
          <a:xfrm>
            <a:off x="7680832" y="1543215"/>
            <a:ext cx="198900" cy="593656"/>
            <a:chOff x="3918084" y="1610215"/>
            <a:chExt cx="198900" cy="593656"/>
          </a:xfrm>
        </p:grpSpPr>
        <p:cxnSp>
          <p:nvCxnSpPr>
            <p:cNvPr id="234" name="Google Shape;234;p25"/>
            <p:cNvCxnSpPr/>
            <p:nvPr/>
          </p:nvCxnSpPr>
          <p:spPr>
            <a:xfrm>
              <a:off x="4017546" y="1649171"/>
              <a:ext cx="0" cy="554700"/>
            </a:xfrm>
            <a:prstGeom prst="straightConnector1">
              <a:avLst/>
            </a:prstGeom>
            <a:noFill/>
            <a:ln cap="flat" cmpd="sng" w="9525">
              <a:solidFill>
                <a:srgbClr val="434343"/>
              </a:solidFill>
              <a:prstDash val="solid"/>
              <a:round/>
              <a:headEnd len="sm" w="sm" type="none"/>
              <a:tailEnd len="sm" w="sm" type="none"/>
            </a:ln>
          </p:spPr>
        </p:cxnSp>
        <p:sp>
          <p:nvSpPr>
            <p:cNvPr id="235" name="Google Shape;235;p25"/>
            <p:cNvSpPr/>
            <p:nvPr/>
          </p:nvSpPr>
          <p:spPr>
            <a:xfrm>
              <a:off x="3918084" y="1610215"/>
              <a:ext cx="198900" cy="19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5"/>
          <p:cNvSpPr txBox="1"/>
          <p:nvPr/>
        </p:nvSpPr>
        <p:spPr>
          <a:xfrm>
            <a:off x="7082025" y="624250"/>
            <a:ext cx="1396500" cy="7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Accuracy : 98</a:t>
            </a:r>
            <a:r>
              <a:rPr b="1" lang="en" sz="1200">
                <a:solidFill>
                  <a:schemeClr val="dk2"/>
                </a:solidFill>
                <a:latin typeface="Times New Roman"/>
                <a:ea typeface="Times New Roman"/>
                <a:cs typeface="Times New Roman"/>
                <a:sym typeface="Times New Roman"/>
              </a:rPr>
              <a:t>%</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rPr b="1" lang="en" sz="1200">
                <a:solidFill>
                  <a:schemeClr val="dk2"/>
                </a:solidFill>
                <a:latin typeface="Times New Roman"/>
                <a:ea typeface="Times New Roman"/>
                <a:cs typeface="Times New Roman"/>
                <a:sym typeface="Times New Roman"/>
              </a:rPr>
              <a:t>K=1</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1" sz="1200">
              <a:solidFill>
                <a:schemeClr val="dk2"/>
              </a:solidFill>
              <a:latin typeface="Times New Roman"/>
              <a:ea typeface="Times New Roman"/>
              <a:cs typeface="Times New Roman"/>
              <a:sym typeface="Times New Roman"/>
            </a:endParaRPr>
          </a:p>
        </p:txBody>
      </p:sp>
      <p:sp>
        <p:nvSpPr>
          <p:cNvPr id="237" name="Google Shape;237;p25"/>
          <p:cNvSpPr txBox="1"/>
          <p:nvPr/>
        </p:nvSpPr>
        <p:spPr>
          <a:xfrm>
            <a:off x="1535850" y="3380279"/>
            <a:ext cx="2242800" cy="15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t/>
            </a:r>
            <a:endParaRPr sz="1300">
              <a:solidFill>
                <a:srgbClr val="434343"/>
              </a:solidFill>
              <a:latin typeface="Helvetica Neue"/>
              <a:ea typeface="Helvetica Neue"/>
              <a:cs typeface="Helvetica Neue"/>
              <a:sym typeface="Helvetica Neue"/>
            </a:endParaRPr>
          </a:p>
        </p:txBody>
      </p:sp>
      <p:graphicFrame>
        <p:nvGraphicFramePr>
          <p:cNvPr id="238" name="Google Shape;238;p25"/>
          <p:cNvGraphicFramePr/>
          <p:nvPr/>
        </p:nvGraphicFramePr>
        <p:xfrm>
          <a:off x="351950" y="166240"/>
          <a:ext cx="3000000" cy="3000000"/>
        </p:xfrm>
        <a:graphic>
          <a:graphicData uri="http://schemas.openxmlformats.org/drawingml/2006/table">
            <a:tbl>
              <a:tblPr>
                <a:noFill/>
                <a:tableStyleId>{08BD751E-1F3D-4A6C-87BC-92B70B5A7A89}</a:tableStyleId>
              </a:tblPr>
              <a:tblGrid>
                <a:gridCol w="1259750"/>
                <a:gridCol w="1259750"/>
              </a:tblGrid>
              <a:tr h="1833775">
                <a:tc>
                  <a:txBody>
                    <a:bodyPr/>
                    <a:lstStyle/>
                    <a:p>
                      <a:pPr indent="0" lvl="0" marL="0" rtl="0" algn="l">
                        <a:spcBef>
                          <a:spcPts val="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Degree 2</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Accuracy :  63%</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R2 score : 0.63</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MSE  : 902.34</a:t>
                      </a:r>
                      <a:endParaRPr b="1" sz="11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Degree 3</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Accuracy :  62%</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R2 score : 0.62</a:t>
                      </a:r>
                      <a:endParaRPr b="1" sz="1100">
                        <a:solidFill>
                          <a:schemeClr val="dk2"/>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b="1" lang="en" sz="1100">
                          <a:solidFill>
                            <a:schemeClr val="dk2"/>
                          </a:solidFill>
                          <a:latin typeface="Times New Roman"/>
                          <a:ea typeface="Times New Roman"/>
                          <a:cs typeface="Times New Roman"/>
                          <a:sym typeface="Times New Roman"/>
                        </a:rPr>
                        <a:t>MSE  : 925.76</a:t>
                      </a:r>
                      <a:endParaRPr b="1" sz="1100">
                        <a:solidFill>
                          <a:schemeClr val="dk2"/>
                        </a:solidFill>
                        <a:latin typeface="Times New Roman"/>
                        <a:ea typeface="Times New Roman"/>
                        <a:cs typeface="Times New Roman"/>
                        <a:sym typeface="Times New Roman"/>
                      </a:endParaRPr>
                    </a:p>
                  </a:txBody>
                  <a:tcPr marT="91425" marB="91425" marR="91425" marL="91425"/>
                </a:tc>
              </a:tr>
            </a:tbl>
          </a:graphicData>
        </a:graphic>
      </p:graphicFrame>
      <p:graphicFrame>
        <p:nvGraphicFramePr>
          <p:cNvPr id="239" name="Google Shape;239;p25"/>
          <p:cNvGraphicFramePr/>
          <p:nvPr/>
        </p:nvGraphicFramePr>
        <p:xfrm>
          <a:off x="1039213" y="3009465"/>
          <a:ext cx="3000000" cy="3000000"/>
        </p:xfrm>
        <a:graphic>
          <a:graphicData uri="http://schemas.openxmlformats.org/drawingml/2006/table">
            <a:tbl>
              <a:tblPr>
                <a:noFill/>
                <a:tableStyleId>{08BD751E-1F3D-4A6C-87BC-92B70B5A7A89}</a:tableStyleId>
              </a:tblPr>
              <a:tblGrid>
                <a:gridCol w="1899325"/>
                <a:gridCol w="1702825"/>
              </a:tblGrid>
              <a:tr h="1833775">
                <a:tc>
                  <a:txBody>
                    <a:bodyPr/>
                    <a:lstStyle/>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Fuel Consumption City  </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Accuracy : 82%</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R2 score : 0.82</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MSE : 471.84</a:t>
                      </a:r>
                      <a:endParaRPr b="1" sz="1200">
                        <a:solidFill>
                          <a:schemeClr val="dk2"/>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Engine Size</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Accuracy : 62%</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R2 score : 0.62</a:t>
                      </a:r>
                      <a:endParaRPr b="1" sz="1200">
                        <a:solidFill>
                          <a:schemeClr val="dk2"/>
                        </a:solidFill>
                        <a:latin typeface="Times New Roman"/>
                        <a:ea typeface="Times New Roman"/>
                        <a:cs typeface="Times New Roman"/>
                        <a:sym typeface="Times New Roman"/>
                      </a:endParaRPr>
                    </a:p>
                    <a:p>
                      <a:pPr indent="0" lvl="0" marL="0" rtl="0" algn="l">
                        <a:spcBef>
                          <a:spcPts val="1600"/>
                        </a:spcBef>
                        <a:spcAft>
                          <a:spcPts val="160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MSE : 918.28</a:t>
                      </a:r>
                      <a:endParaRPr b="1" sz="1200">
                        <a:solidFill>
                          <a:schemeClr val="dk2"/>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nvSpPr>
        <p:spPr>
          <a:xfrm>
            <a:off x="245625" y="195275"/>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Times New Roman"/>
                <a:ea typeface="Times New Roman"/>
                <a:cs typeface="Times New Roman"/>
                <a:sym typeface="Times New Roman"/>
              </a:rPr>
              <a:t>Role of each group member</a:t>
            </a:r>
            <a:endParaRPr b="1" sz="3000">
              <a:solidFill>
                <a:schemeClr val="dk2"/>
              </a:solidFill>
              <a:latin typeface="Times New Roman"/>
              <a:ea typeface="Times New Roman"/>
              <a:cs typeface="Times New Roman"/>
              <a:sym typeface="Times New Roman"/>
            </a:endParaRPr>
          </a:p>
        </p:txBody>
      </p:sp>
      <p:sp>
        <p:nvSpPr>
          <p:cNvPr id="245" name="Google Shape;245;p26"/>
          <p:cNvSpPr/>
          <p:nvPr/>
        </p:nvSpPr>
        <p:spPr>
          <a:xfrm>
            <a:off x="544475" y="1529400"/>
            <a:ext cx="2142000" cy="226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246" name="Google Shape;246;p26"/>
          <p:cNvSpPr/>
          <p:nvPr/>
        </p:nvSpPr>
        <p:spPr>
          <a:xfrm>
            <a:off x="544550" y="1528675"/>
            <a:ext cx="2142000" cy="51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7" name="Google Shape;247;p26"/>
          <p:cNvSpPr txBox="1"/>
          <p:nvPr/>
        </p:nvSpPr>
        <p:spPr>
          <a:xfrm>
            <a:off x="544600" y="1529400"/>
            <a:ext cx="21420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Nimisha Patel</a:t>
            </a:r>
            <a:endParaRPr sz="1500">
              <a:solidFill>
                <a:srgbClr val="FFFFFF"/>
              </a:solidFill>
              <a:latin typeface="Helvetica Neue"/>
              <a:ea typeface="Helvetica Neue"/>
              <a:cs typeface="Helvetica Neue"/>
              <a:sym typeface="Helvetica Neue"/>
            </a:endParaRPr>
          </a:p>
        </p:txBody>
      </p:sp>
      <p:sp>
        <p:nvSpPr>
          <p:cNvPr id="248" name="Google Shape;248;p26"/>
          <p:cNvSpPr txBox="1"/>
          <p:nvPr/>
        </p:nvSpPr>
        <p:spPr>
          <a:xfrm>
            <a:off x="732900" y="2250625"/>
            <a:ext cx="1797600" cy="12894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Research.</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General analysis for report. </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Some part of Implementation</a:t>
            </a:r>
            <a:endParaRPr b="1" sz="1300">
              <a:solidFill>
                <a:schemeClr val="dk2"/>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1300">
              <a:solidFill>
                <a:schemeClr val="dk2"/>
              </a:solidFill>
              <a:latin typeface="Times New Roman"/>
              <a:ea typeface="Times New Roman"/>
              <a:cs typeface="Times New Roman"/>
              <a:sym typeface="Times New Roman"/>
            </a:endParaRPr>
          </a:p>
        </p:txBody>
      </p:sp>
      <p:sp>
        <p:nvSpPr>
          <p:cNvPr id="249" name="Google Shape;249;p26"/>
          <p:cNvSpPr/>
          <p:nvPr/>
        </p:nvSpPr>
        <p:spPr>
          <a:xfrm>
            <a:off x="2764350" y="1529763"/>
            <a:ext cx="1872900" cy="226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250" name="Google Shape;250;p26"/>
          <p:cNvSpPr/>
          <p:nvPr/>
        </p:nvSpPr>
        <p:spPr>
          <a:xfrm>
            <a:off x="2764275" y="1529038"/>
            <a:ext cx="1872900" cy="51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51" name="Google Shape;251;p26"/>
          <p:cNvSpPr txBox="1"/>
          <p:nvPr/>
        </p:nvSpPr>
        <p:spPr>
          <a:xfrm>
            <a:off x="2764323" y="1529763"/>
            <a:ext cx="18729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Sakshi Shah</a:t>
            </a:r>
            <a:endParaRPr sz="1500">
              <a:solidFill>
                <a:srgbClr val="FFFFFF"/>
              </a:solidFill>
              <a:latin typeface="Helvetica Neue"/>
              <a:ea typeface="Helvetica Neue"/>
              <a:cs typeface="Helvetica Neue"/>
              <a:sym typeface="Helvetica Neue"/>
            </a:endParaRPr>
          </a:p>
        </p:txBody>
      </p:sp>
      <p:sp>
        <p:nvSpPr>
          <p:cNvPr id="252" name="Google Shape;252;p26"/>
          <p:cNvSpPr txBox="1"/>
          <p:nvPr/>
        </p:nvSpPr>
        <p:spPr>
          <a:xfrm>
            <a:off x="2686350" y="2338725"/>
            <a:ext cx="1872900" cy="6501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Research. </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Implementation.</a:t>
            </a:r>
            <a:r>
              <a:rPr b="1" lang="en" sz="1300">
                <a:solidFill>
                  <a:schemeClr val="dk2"/>
                </a:solidFill>
                <a:latin typeface="Times New Roman"/>
                <a:ea typeface="Times New Roman"/>
                <a:cs typeface="Times New Roman"/>
                <a:sym typeface="Times New Roman"/>
              </a:rPr>
              <a:t> </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General analysis for report.</a:t>
            </a:r>
            <a:endParaRPr b="1" sz="1300">
              <a:solidFill>
                <a:schemeClr val="dk2"/>
              </a:solidFill>
              <a:latin typeface="Times New Roman"/>
              <a:ea typeface="Times New Roman"/>
              <a:cs typeface="Times New Roman"/>
              <a:sym typeface="Times New Roman"/>
            </a:endParaRPr>
          </a:p>
        </p:txBody>
      </p:sp>
      <p:sp>
        <p:nvSpPr>
          <p:cNvPr id="253" name="Google Shape;253;p26"/>
          <p:cNvSpPr/>
          <p:nvPr/>
        </p:nvSpPr>
        <p:spPr>
          <a:xfrm>
            <a:off x="4715050" y="1529763"/>
            <a:ext cx="1872900" cy="226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254" name="Google Shape;254;p26"/>
          <p:cNvSpPr/>
          <p:nvPr/>
        </p:nvSpPr>
        <p:spPr>
          <a:xfrm>
            <a:off x="4714975" y="1529038"/>
            <a:ext cx="1872900" cy="51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55" name="Google Shape;255;p26"/>
          <p:cNvSpPr txBox="1"/>
          <p:nvPr/>
        </p:nvSpPr>
        <p:spPr>
          <a:xfrm>
            <a:off x="4715023" y="1529763"/>
            <a:ext cx="1872900" cy="39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Astha Patel</a:t>
            </a:r>
            <a:endParaRPr sz="1500">
              <a:solidFill>
                <a:srgbClr val="FFFFFF"/>
              </a:solidFill>
              <a:latin typeface="Helvetica Neue"/>
              <a:ea typeface="Helvetica Neue"/>
              <a:cs typeface="Helvetica Neue"/>
              <a:sym typeface="Helvetica Neue"/>
            </a:endParaRPr>
          </a:p>
        </p:txBody>
      </p:sp>
      <p:sp>
        <p:nvSpPr>
          <p:cNvPr id="256" name="Google Shape;256;p26"/>
          <p:cNvSpPr txBox="1"/>
          <p:nvPr/>
        </p:nvSpPr>
        <p:spPr>
          <a:xfrm>
            <a:off x="4714975" y="2465400"/>
            <a:ext cx="1872900" cy="3960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Research.</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General analysis for report. </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Some part of Implementation.</a:t>
            </a:r>
            <a:endParaRPr b="1" sz="1300">
              <a:solidFill>
                <a:schemeClr val="dk2"/>
              </a:solidFill>
              <a:latin typeface="Times New Roman"/>
              <a:ea typeface="Times New Roman"/>
              <a:cs typeface="Times New Roman"/>
              <a:sym typeface="Times New Roman"/>
            </a:endParaRPr>
          </a:p>
        </p:txBody>
      </p:sp>
      <p:sp>
        <p:nvSpPr>
          <p:cNvPr id="257" name="Google Shape;257;p26"/>
          <p:cNvSpPr/>
          <p:nvPr/>
        </p:nvSpPr>
        <p:spPr>
          <a:xfrm>
            <a:off x="6665825" y="1529775"/>
            <a:ext cx="2027700" cy="226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258" name="Google Shape;258;p26"/>
          <p:cNvSpPr/>
          <p:nvPr/>
        </p:nvSpPr>
        <p:spPr>
          <a:xfrm>
            <a:off x="6665750" y="1529050"/>
            <a:ext cx="2027700" cy="519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59" name="Google Shape;259;p26"/>
          <p:cNvSpPr txBox="1"/>
          <p:nvPr/>
        </p:nvSpPr>
        <p:spPr>
          <a:xfrm>
            <a:off x="6665800" y="1529775"/>
            <a:ext cx="20277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Kareena Matwani</a:t>
            </a:r>
            <a:endParaRPr sz="1500">
              <a:solidFill>
                <a:srgbClr val="FFFFFF"/>
              </a:solidFill>
              <a:latin typeface="Helvetica Neue"/>
              <a:ea typeface="Helvetica Neue"/>
              <a:cs typeface="Helvetica Neue"/>
              <a:sym typeface="Helvetica Neue"/>
            </a:endParaRPr>
          </a:p>
        </p:txBody>
      </p:sp>
      <p:sp>
        <p:nvSpPr>
          <p:cNvPr id="260" name="Google Shape;260;p26"/>
          <p:cNvSpPr txBox="1"/>
          <p:nvPr/>
        </p:nvSpPr>
        <p:spPr>
          <a:xfrm>
            <a:off x="6743750" y="2128000"/>
            <a:ext cx="1872900" cy="14928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Research.</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General analysis for report.</a:t>
            </a:r>
            <a:endParaRPr b="1" sz="1300">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Some part of Implementation.</a:t>
            </a:r>
            <a:endParaRPr b="1"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445725" y="2000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Future Work - </a:t>
            </a:r>
            <a:r>
              <a:rPr lang="en" sz="1888">
                <a:solidFill>
                  <a:schemeClr val="dk2"/>
                </a:solidFill>
                <a:latin typeface="Times New Roman"/>
                <a:ea typeface="Times New Roman"/>
                <a:cs typeface="Times New Roman"/>
                <a:sym typeface="Times New Roman"/>
              </a:rPr>
              <a:t>Better accuracy , reliable, capturing </a:t>
            </a:r>
            <a:r>
              <a:rPr lang="en" sz="1888">
                <a:solidFill>
                  <a:schemeClr val="dk2"/>
                </a:solidFill>
                <a:latin typeface="Times New Roman"/>
                <a:ea typeface="Times New Roman"/>
                <a:cs typeface="Times New Roman"/>
                <a:sym typeface="Times New Roman"/>
              </a:rPr>
              <a:t>uncertainties</a:t>
            </a:r>
            <a:endParaRPr sz="1888">
              <a:solidFill>
                <a:schemeClr val="dk2"/>
              </a:solidFill>
              <a:latin typeface="Times New Roman"/>
              <a:ea typeface="Times New Roman"/>
              <a:cs typeface="Times New Roman"/>
              <a:sym typeface="Times New Roman"/>
            </a:endParaRPr>
          </a:p>
        </p:txBody>
      </p:sp>
      <p:sp>
        <p:nvSpPr>
          <p:cNvPr id="266" name="Google Shape;266;p27"/>
          <p:cNvSpPr/>
          <p:nvPr/>
        </p:nvSpPr>
        <p:spPr>
          <a:xfrm>
            <a:off x="425213" y="963450"/>
            <a:ext cx="2469300" cy="607800"/>
          </a:xfrm>
          <a:prstGeom prst="homePlate">
            <a:avLst>
              <a:gd fmla="val 50000" name="adj"/>
            </a:avLst>
          </a:prstGeom>
          <a:solidFill>
            <a:schemeClr val="dk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7" name="Google Shape;267;p27"/>
          <p:cNvSpPr txBox="1"/>
          <p:nvPr/>
        </p:nvSpPr>
        <p:spPr>
          <a:xfrm>
            <a:off x="425213" y="1110151"/>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Decision Tree  method, RF and SVM</a:t>
            </a:r>
            <a:endParaRPr sz="1700">
              <a:solidFill>
                <a:srgbClr val="FFFFFF"/>
              </a:solidFill>
              <a:latin typeface="Roboto"/>
              <a:ea typeface="Roboto"/>
              <a:cs typeface="Roboto"/>
              <a:sym typeface="Roboto"/>
            </a:endParaRPr>
          </a:p>
        </p:txBody>
      </p:sp>
      <p:sp>
        <p:nvSpPr>
          <p:cNvPr id="268" name="Google Shape;268;p27"/>
          <p:cNvSpPr txBox="1"/>
          <p:nvPr/>
        </p:nvSpPr>
        <p:spPr>
          <a:xfrm>
            <a:off x="425225" y="1631425"/>
            <a:ext cx="2471700" cy="27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2"/>
                </a:solidFill>
                <a:latin typeface="Times New Roman"/>
                <a:ea typeface="Times New Roman"/>
                <a:cs typeface="Times New Roman"/>
                <a:sym typeface="Times New Roman"/>
              </a:rPr>
              <a:t>For better accuracy in terms of </a:t>
            </a:r>
            <a:r>
              <a:rPr lang="en" sz="1500">
                <a:solidFill>
                  <a:schemeClr val="dk2"/>
                </a:solidFill>
                <a:latin typeface="Times New Roman"/>
                <a:ea typeface="Times New Roman"/>
                <a:cs typeface="Times New Roman"/>
                <a:sym typeface="Times New Roman"/>
              </a:rPr>
              <a:t>predicting</a:t>
            </a:r>
            <a:r>
              <a:rPr lang="en" sz="1500">
                <a:solidFill>
                  <a:schemeClr val="dk2"/>
                </a:solidFill>
                <a:latin typeface="Times New Roman"/>
                <a:ea typeface="Times New Roman"/>
                <a:cs typeface="Times New Roman"/>
                <a:sym typeface="Times New Roman"/>
              </a:rPr>
              <a:t> real values as well as classification</a:t>
            </a:r>
            <a:endParaRPr sz="15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500">
                <a:solidFill>
                  <a:schemeClr val="dk2"/>
                </a:solidFill>
                <a:latin typeface="Times New Roman"/>
                <a:ea typeface="Times New Roman"/>
                <a:cs typeface="Times New Roman"/>
                <a:sym typeface="Times New Roman"/>
              </a:rPr>
              <a:t>Evaluates all </a:t>
            </a:r>
            <a:r>
              <a:rPr lang="en" sz="1500">
                <a:solidFill>
                  <a:schemeClr val="dk2"/>
                </a:solidFill>
                <a:latin typeface="Times New Roman"/>
                <a:ea typeface="Times New Roman"/>
                <a:cs typeface="Times New Roman"/>
                <a:sym typeface="Times New Roman"/>
              </a:rPr>
              <a:t>possible</a:t>
            </a:r>
            <a:r>
              <a:rPr lang="en" sz="1500">
                <a:solidFill>
                  <a:schemeClr val="dk2"/>
                </a:solidFill>
                <a:latin typeface="Times New Roman"/>
                <a:ea typeface="Times New Roman"/>
                <a:cs typeface="Times New Roman"/>
                <a:sym typeface="Times New Roman"/>
              </a:rPr>
              <a:t> outcomes and traces </a:t>
            </a:r>
            <a:r>
              <a:rPr lang="en" sz="1500">
                <a:solidFill>
                  <a:schemeClr val="dk2"/>
                </a:solidFill>
                <a:latin typeface="Times New Roman"/>
                <a:ea typeface="Times New Roman"/>
                <a:cs typeface="Times New Roman"/>
                <a:sym typeface="Times New Roman"/>
              </a:rPr>
              <a:t>conclusion.</a:t>
            </a:r>
            <a:r>
              <a:rPr lang="en" sz="1500">
                <a:solidFill>
                  <a:schemeClr val="dk2"/>
                </a:solidFill>
                <a:latin typeface="Times New Roman"/>
                <a:ea typeface="Times New Roman"/>
                <a:cs typeface="Times New Roman"/>
                <a:sym typeface="Times New Roman"/>
              </a:rPr>
              <a:t> </a:t>
            </a:r>
            <a:endParaRPr sz="15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800"/>
              </a:spcAft>
              <a:buNone/>
            </a:pPr>
            <a:r>
              <a:rPr lang="en" sz="1500">
                <a:solidFill>
                  <a:schemeClr val="dk2"/>
                </a:solidFill>
                <a:latin typeface="Times New Roman"/>
                <a:ea typeface="Times New Roman"/>
                <a:cs typeface="Times New Roman"/>
                <a:sym typeface="Times New Roman"/>
              </a:rPr>
              <a:t>Can handle high dimension data as it does not require parameter setting or domain knowledge</a:t>
            </a:r>
            <a:endParaRPr sz="1500">
              <a:solidFill>
                <a:schemeClr val="dk2"/>
              </a:solidFill>
              <a:latin typeface="Times New Roman"/>
              <a:ea typeface="Times New Roman"/>
              <a:cs typeface="Times New Roman"/>
              <a:sym typeface="Times New Roman"/>
            </a:endParaRPr>
          </a:p>
        </p:txBody>
      </p:sp>
      <p:sp>
        <p:nvSpPr>
          <p:cNvPr id="269" name="Google Shape;269;p27"/>
          <p:cNvSpPr/>
          <p:nvPr/>
        </p:nvSpPr>
        <p:spPr>
          <a:xfrm>
            <a:off x="3037639" y="963450"/>
            <a:ext cx="2760600" cy="607800"/>
          </a:xfrm>
          <a:prstGeom prst="chevron">
            <a:avLst>
              <a:gd fmla="val 50000" name="adj"/>
            </a:avLst>
          </a:prstGeom>
          <a:solidFill>
            <a:schemeClr val="dk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0" name="Google Shape;270;p27"/>
          <p:cNvSpPr txBox="1"/>
          <p:nvPr/>
        </p:nvSpPr>
        <p:spPr>
          <a:xfrm>
            <a:off x="3329013" y="1110151"/>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Regression model in depth</a:t>
            </a:r>
            <a:endParaRPr sz="1800">
              <a:solidFill>
                <a:srgbClr val="FFFFFF"/>
              </a:solidFill>
              <a:latin typeface="Roboto"/>
              <a:ea typeface="Roboto"/>
              <a:cs typeface="Roboto"/>
              <a:sym typeface="Roboto"/>
            </a:endParaRPr>
          </a:p>
        </p:txBody>
      </p:sp>
      <p:sp>
        <p:nvSpPr>
          <p:cNvPr id="271" name="Google Shape;271;p27"/>
          <p:cNvSpPr txBox="1"/>
          <p:nvPr/>
        </p:nvSpPr>
        <p:spPr>
          <a:xfrm>
            <a:off x="3329009" y="1729150"/>
            <a:ext cx="2471700" cy="26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Times New Roman"/>
                <a:ea typeface="Times New Roman"/>
                <a:cs typeface="Times New Roman"/>
                <a:sym typeface="Times New Roman"/>
              </a:rPr>
              <a:t>Effectiveness in high dimension when all the multicategorical data can also be inculcated.</a:t>
            </a:r>
            <a:endParaRPr>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a:solidFill>
                  <a:schemeClr val="dk2"/>
                </a:solidFill>
                <a:latin typeface="Times New Roman"/>
                <a:ea typeface="Times New Roman"/>
                <a:cs typeface="Times New Roman"/>
                <a:sym typeface="Times New Roman"/>
              </a:rPr>
              <a:t>Feature analysis and selection, To determine the impact of each feature.</a:t>
            </a:r>
            <a:endParaRPr b="1">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a:solidFill>
                  <a:schemeClr val="dk2"/>
                </a:solidFill>
                <a:latin typeface="Times New Roman"/>
                <a:ea typeface="Times New Roman"/>
                <a:cs typeface="Times New Roman"/>
                <a:sym typeface="Times New Roman"/>
              </a:rPr>
              <a:t>Know the most influencing feature in CO2 emission prediction.</a:t>
            </a:r>
            <a:endParaRPr>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800"/>
              </a:spcAft>
              <a:buNone/>
            </a:pPr>
            <a:r>
              <a:rPr lang="en">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p:txBody>
      </p:sp>
      <p:sp>
        <p:nvSpPr>
          <p:cNvPr id="272" name="Google Shape;272;p27"/>
          <p:cNvSpPr/>
          <p:nvPr/>
        </p:nvSpPr>
        <p:spPr>
          <a:xfrm>
            <a:off x="5941364" y="963450"/>
            <a:ext cx="2760600" cy="607800"/>
          </a:xfrm>
          <a:prstGeom prst="chevron">
            <a:avLst>
              <a:gd fmla="val 50000" name="adj"/>
            </a:avLst>
          </a:prstGeom>
          <a:solidFill>
            <a:schemeClr val="dk2"/>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3" name="Google Shape;273;p27"/>
          <p:cNvSpPr txBox="1"/>
          <p:nvPr/>
        </p:nvSpPr>
        <p:spPr>
          <a:xfrm>
            <a:off x="6247095" y="1110151"/>
            <a:ext cx="2257200" cy="3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Helvetica Neue"/>
                <a:ea typeface="Helvetica Neue"/>
                <a:cs typeface="Helvetica Neue"/>
                <a:sym typeface="Helvetica Neue"/>
              </a:rPr>
              <a:t>Handling multicategorical values </a:t>
            </a:r>
            <a:endParaRPr sz="1200">
              <a:solidFill>
                <a:schemeClr val="lt1"/>
              </a:solidFill>
              <a:latin typeface="Helvetica Neue"/>
              <a:ea typeface="Helvetica Neue"/>
              <a:cs typeface="Helvetica Neue"/>
              <a:sym typeface="Helvetica Neue"/>
            </a:endParaRPr>
          </a:p>
        </p:txBody>
      </p:sp>
      <p:sp>
        <p:nvSpPr>
          <p:cNvPr id="274" name="Google Shape;274;p27"/>
          <p:cNvSpPr txBox="1"/>
          <p:nvPr/>
        </p:nvSpPr>
        <p:spPr>
          <a:xfrm>
            <a:off x="6247088" y="1729150"/>
            <a:ext cx="2471700" cy="265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2"/>
                </a:solidFill>
                <a:latin typeface="Times New Roman"/>
                <a:ea typeface="Times New Roman"/>
                <a:cs typeface="Times New Roman"/>
                <a:sym typeface="Times New Roman"/>
              </a:rPr>
              <a:t>Handling other categorical features having multiple categories like Make , Model </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2"/>
                </a:solidFill>
                <a:latin typeface="Times New Roman"/>
                <a:ea typeface="Times New Roman"/>
                <a:cs typeface="Times New Roman"/>
                <a:sym typeface="Times New Roman"/>
              </a:rPr>
              <a:t>Vehicle class, Fuel type.</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2"/>
                </a:solidFill>
                <a:latin typeface="Times New Roman"/>
                <a:ea typeface="Times New Roman"/>
                <a:cs typeface="Times New Roman"/>
                <a:sym typeface="Times New Roman"/>
              </a:rPr>
              <a:t>Assigning a particular value to each category </a:t>
            </a:r>
            <a:r>
              <a:rPr lang="en" sz="1500">
                <a:solidFill>
                  <a:schemeClr val="dk2"/>
                </a:solidFill>
                <a:latin typeface="Times New Roman"/>
                <a:ea typeface="Times New Roman"/>
                <a:cs typeface="Times New Roman"/>
                <a:sym typeface="Times New Roman"/>
              </a:rPr>
              <a:t>because</a:t>
            </a:r>
            <a:r>
              <a:rPr lang="en" sz="1500">
                <a:solidFill>
                  <a:schemeClr val="dk2"/>
                </a:solidFill>
                <a:latin typeface="Times New Roman"/>
                <a:ea typeface="Times New Roman"/>
                <a:cs typeface="Times New Roman"/>
                <a:sym typeface="Times New Roman"/>
              </a:rPr>
              <a:t> feature variables like fuel type are important in consideration of CO2 emissions </a:t>
            </a:r>
            <a:r>
              <a:rPr baseline="30000" lang="en" sz="1500" u="sng">
                <a:solidFill>
                  <a:schemeClr val="dk2"/>
                </a:solidFill>
                <a:latin typeface="Times New Roman"/>
                <a:ea typeface="Times New Roman"/>
                <a:cs typeface="Times New Roman"/>
                <a:sym typeface="Times New Roman"/>
                <a:hlinkClick r:id="rId3">
                  <a:extLst>
                    <a:ext uri="{A12FA001-AC4F-418D-AE19-62706E023703}">
                      <ahyp:hlinkClr val="tx"/>
                    </a:ext>
                  </a:extLst>
                </a:hlinkClick>
              </a:rPr>
              <a:t>[1]</a:t>
            </a:r>
            <a:endParaRPr baseline="30000" sz="15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800"/>
              </a:spcAft>
              <a:buNone/>
            </a:pPr>
            <a:r>
              <a:t/>
            </a:r>
            <a:endParaRPr sz="1500">
              <a:solidFill>
                <a:srgbClr val="434343"/>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440525" y="869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References</a:t>
            </a:r>
            <a:endParaRPr>
              <a:solidFill>
                <a:schemeClr val="dk2"/>
              </a:solidFill>
              <a:latin typeface="Times New Roman"/>
              <a:ea typeface="Times New Roman"/>
              <a:cs typeface="Times New Roman"/>
              <a:sym typeface="Times New Roman"/>
            </a:endParaRPr>
          </a:p>
        </p:txBody>
      </p:sp>
      <p:sp>
        <p:nvSpPr>
          <p:cNvPr id="280" name="Google Shape;280;p28"/>
          <p:cNvSpPr txBox="1"/>
          <p:nvPr/>
        </p:nvSpPr>
        <p:spPr>
          <a:xfrm>
            <a:off x="80375" y="561925"/>
            <a:ext cx="8994600" cy="4948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Iea, “Tracking Transport 2020 – analysis,” IEA, 01-Jun-2020. [Online]. Available: </a:t>
            </a:r>
            <a:r>
              <a:rPr lang="en" sz="1000" u="sng">
                <a:solidFill>
                  <a:schemeClr val="dk2"/>
                </a:solidFill>
                <a:latin typeface="Times New Roman"/>
                <a:ea typeface="Times New Roman"/>
                <a:cs typeface="Times New Roman"/>
                <a:sym typeface="Times New Roman"/>
                <a:hlinkClick r:id="rId3">
                  <a:extLst>
                    <a:ext uri="{A12FA001-AC4F-418D-AE19-62706E023703}">
                      <ahyp:hlinkClr val="tx"/>
                    </a:ext>
                  </a:extLst>
                </a:hlinkClick>
              </a:rPr>
              <a:t>https://www.iea.org/reports/tracking-transport-2020</a:t>
            </a:r>
            <a:r>
              <a:rPr lang="en" sz="1000">
                <a:solidFill>
                  <a:schemeClr val="dk2"/>
                </a:solidFill>
                <a:latin typeface="Times New Roman"/>
                <a:ea typeface="Times New Roman"/>
                <a:cs typeface="Times New Roman"/>
                <a:sym typeface="Times New Roman"/>
              </a:rPr>
              <a:t>. [Accessed: 18-Mar-2022].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H. Ritchie and M. Roser, “Emissions by sector,” Our World in Data, 11-May-2020. [Online]. Available: </a:t>
            </a:r>
            <a:r>
              <a:rPr lang="en" sz="1000" u="sng">
                <a:solidFill>
                  <a:schemeClr val="dk2"/>
                </a:solidFill>
                <a:latin typeface="Times New Roman"/>
                <a:ea typeface="Times New Roman"/>
                <a:cs typeface="Times New Roman"/>
                <a:sym typeface="Times New Roman"/>
                <a:hlinkClick r:id="rId4">
                  <a:extLst>
                    <a:ext uri="{A12FA001-AC4F-418D-AE19-62706E023703}">
                      <ahyp:hlinkClr val="tx"/>
                    </a:ext>
                  </a:extLst>
                </a:hlinkClick>
              </a:rPr>
              <a:t>https://ourworldindata.org/emissions-by-sector#:~:text=The%20global%20breakdown%20for%20CO,transport%2C%20and%20manufacturing%20and%20construction.</a:t>
            </a:r>
            <a:r>
              <a:rPr lang="en" sz="1000">
                <a:solidFill>
                  <a:schemeClr val="dk2"/>
                </a:solidFill>
                <a:latin typeface="Times New Roman"/>
                <a:ea typeface="Times New Roman"/>
                <a:cs typeface="Times New Roman"/>
                <a:sym typeface="Times New Roman"/>
              </a:rPr>
              <a:t> [Accessed: 15-Mar-2022].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120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N. Ma, W. Y. Shum, T. Han, and F. Lai, “Can machine learning be applied to carbon emissions analysis: An application to the CO2 emissions analysis using gaussian process regression,” </a:t>
            </a:r>
            <a:r>
              <a:rPr i="1" lang="en" sz="1000">
                <a:solidFill>
                  <a:schemeClr val="dk2"/>
                </a:solidFill>
                <a:latin typeface="Times New Roman"/>
                <a:ea typeface="Times New Roman"/>
                <a:cs typeface="Times New Roman"/>
                <a:sym typeface="Times New Roman"/>
              </a:rPr>
              <a:t>Frontiers</a:t>
            </a:r>
            <a:r>
              <a:rPr lang="en" sz="1000">
                <a:solidFill>
                  <a:schemeClr val="dk2"/>
                </a:solidFill>
                <a:latin typeface="Times New Roman"/>
                <a:ea typeface="Times New Roman"/>
                <a:cs typeface="Times New Roman"/>
                <a:sym typeface="Times New Roman"/>
              </a:rPr>
              <a:t>, 01-Jan-1AD. [Online]. Available: </a:t>
            </a:r>
            <a:r>
              <a:rPr lang="en" sz="1000" u="sng">
                <a:solidFill>
                  <a:schemeClr val="dk2"/>
                </a:solidFill>
                <a:latin typeface="Times New Roman"/>
                <a:ea typeface="Times New Roman"/>
                <a:cs typeface="Times New Roman"/>
                <a:sym typeface="Times New Roman"/>
                <a:hlinkClick r:id="rId5">
                  <a:extLst>
                    <a:ext uri="{A12FA001-AC4F-418D-AE19-62706E023703}">
                      <ahyp:hlinkClr val="tx"/>
                    </a:ext>
                  </a:extLst>
                </a:hlinkClick>
              </a:rPr>
              <a:t>https://www.frontiersin.org/articles/10.3389/fenrg.2021.756311/full</a:t>
            </a:r>
            <a:r>
              <a:rPr lang="en" sz="1000">
                <a:solidFill>
                  <a:schemeClr val="dk2"/>
                </a:solidFill>
                <a:latin typeface="Times New Roman"/>
                <a:ea typeface="Times New Roman"/>
                <a:cs typeface="Times New Roman"/>
                <a:sym typeface="Times New Roman"/>
              </a:rPr>
              <a:t>. [Accessed: 25-Mar-2022].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120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M. Rao, “Machine learning in estimating CO2 Emissions from electricity generation,” </a:t>
            </a:r>
            <a:r>
              <a:rPr i="1" lang="en" sz="1000">
                <a:solidFill>
                  <a:schemeClr val="dk2"/>
                </a:solidFill>
                <a:latin typeface="Times New Roman"/>
                <a:ea typeface="Times New Roman"/>
                <a:cs typeface="Times New Roman"/>
                <a:sym typeface="Times New Roman"/>
              </a:rPr>
              <a:t>IntechOpen</a:t>
            </a:r>
            <a:r>
              <a:rPr lang="en" sz="1000">
                <a:solidFill>
                  <a:schemeClr val="dk2"/>
                </a:solidFill>
                <a:latin typeface="Times New Roman"/>
                <a:ea typeface="Times New Roman"/>
                <a:cs typeface="Times New Roman"/>
                <a:sym typeface="Times New Roman"/>
              </a:rPr>
              <a:t>, 12-Apr-2021. [Online]. Available: </a:t>
            </a:r>
            <a:r>
              <a:rPr lang="en" sz="1000" u="sng">
                <a:solidFill>
                  <a:schemeClr val="dk2"/>
                </a:solidFill>
                <a:latin typeface="Times New Roman"/>
                <a:ea typeface="Times New Roman"/>
                <a:cs typeface="Times New Roman"/>
                <a:sym typeface="Times New Roman"/>
                <a:hlinkClick r:id="rId6">
                  <a:extLst>
                    <a:ext uri="{A12FA001-AC4F-418D-AE19-62706E023703}">
                      <ahyp:hlinkClr val="tx"/>
                    </a:ext>
                  </a:extLst>
                </a:hlinkClick>
              </a:rPr>
              <a:t>https://www.intechopen.com/online-first/76238</a:t>
            </a:r>
            <a:r>
              <a:rPr lang="en" sz="1000">
                <a:solidFill>
                  <a:schemeClr val="dk2"/>
                </a:solidFill>
                <a:latin typeface="Times New Roman"/>
                <a:ea typeface="Times New Roman"/>
                <a:cs typeface="Times New Roman"/>
                <a:sym typeface="Times New Roman"/>
              </a:rPr>
              <a:t>. [Accessed: 27-Mar-2022].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120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“Fuel consumption ratings,” </a:t>
            </a:r>
            <a:r>
              <a:rPr i="1" lang="en" sz="1000">
                <a:solidFill>
                  <a:schemeClr val="dk2"/>
                </a:solidFill>
                <a:latin typeface="Times New Roman"/>
                <a:ea typeface="Times New Roman"/>
                <a:cs typeface="Times New Roman"/>
                <a:sym typeface="Times New Roman"/>
              </a:rPr>
              <a:t>Open Government Portal</a:t>
            </a:r>
            <a:r>
              <a:rPr lang="en" sz="1000">
                <a:solidFill>
                  <a:schemeClr val="dk2"/>
                </a:solidFill>
                <a:latin typeface="Times New Roman"/>
                <a:ea typeface="Times New Roman"/>
                <a:cs typeface="Times New Roman"/>
                <a:sym typeface="Times New Roman"/>
              </a:rPr>
              <a:t>. [Online]. Available: </a:t>
            </a:r>
            <a:r>
              <a:rPr lang="en" sz="1000" u="sng">
                <a:solidFill>
                  <a:schemeClr val="dk2"/>
                </a:solidFill>
                <a:latin typeface="Times New Roman"/>
                <a:ea typeface="Times New Roman"/>
                <a:cs typeface="Times New Roman"/>
                <a:sym typeface="Times New Roman"/>
                <a:hlinkClick r:id="rId7">
                  <a:extLst>
                    <a:ext uri="{A12FA001-AC4F-418D-AE19-62706E023703}">
                      <ahyp:hlinkClr val="tx"/>
                    </a:ext>
                  </a:extLst>
                </a:hlinkClick>
              </a:rPr>
              <a:t>https://open.canada.ca/data/en/dataset/98f1a129-f628-4ce4-b24d-6f16bf24dd64#wb-auto-6</a:t>
            </a:r>
            <a:r>
              <a:rPr lang="en" sz="1000">
                <a:solidFill>
                  <a:schemeClr val="dk2"/>
                </a:solidFill>
                <a:latin typeface="Times New Roman"/>
                <a:ea typeface="Times New Roman"/>
                <a:cs typeface="Times New Roman"/>
                <a:sym typeface="Times New Roman"/>
              </a:rPr>
              <a:t>. [Accessed: 27-Mar-2022].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000">
              <a:solidFill>
                <a:schemeClr val="dk2"/>
              </a:solidFill>
              <a:latin typeface="Times New Roman"/>
              <a:ea typeface="Times New Roman"/>
              <a:cs typeface="Times New Roman"/>
              <a:sym typeface="Times New Roman"/>
            </a:endParaRPr>
          </a:p>
          <a:p>
            <a:pPr indent="-292100" lvl="0" marL="457200" rtl="0" algn="l">
              <a:lnSpc>
                <a:spcPct val="115000"/>
              </a:lnSpc>
              <a:spcBef>
                <a:spcPts val="0"/>
              </a:spcBef>
              <a:spcAft>
                <a:spcPts val="0"/>
              </a:spcAft>
              <a:buClr>
                <a:schemeClr val="dk2"/>
              </a:buClr>
              <a:buSzPts val="1000"/>
              <a:buFont typeface="Times New Roman"/>
              <a:buAutoNum type="arabicPeriod"/>
            </a:pPr>
            <a:r>
              <a:rPr lang="en" sz="1000">
                <a:solidFill>
                  <a:schemeClr val="dk2"/>
                </a:solidFill>
                <a:latin typeface="Times New Roman"/>
                <a:ea typeface="Times New Roman"/>
                <a:cs typeface="Times New Roman"/>
                <a:sym typeface="Times New Roman"/>
              </a:rPr>
              <a:t>“Towards the systematic reporting of the energy and carbon ...” [Online]. Available: </a:t>
            </a:r>
            <a:r>
              <a:rPr lang="en" sz="1000" u="sng">
                <a:solidFill>
                  <a:schemeClr val="dk2"/>
                </a:solidFill>
                <a:latin typeface="Times New Roman"/>
                <a:ea typeface="Times New Roman"/>
                <a:cs typeface="Times New Roman"/>
                <a:sym typeface="Times New Roman"/>
                <a:hlinkClick r:id="rId8">
                  <a:extLst>
                    <a:ext uri="{A12FA001-AC4F-418D-AE19-62706E023703}">
                      <ahyp:hlinkClr val="tx"/>
                    </a:ext>
                  </a:extLst>
                </a:hlinkClick>
              </a:rPr>
              <a:t>https://jmlr.org/papers/volume21/20-312/20-312.pdf</a:t>
            </a:r>
            <a:r>
              <a:rPr lang="en" sz="1000">
                <a:solidFill>
                  <a:schemeClr val="dk2"/>
                </a:solidFill>
                <a:latin typeface="Times New Roman"/>
                <a:ea typeface="Times New Roman"/>
                <a:cs typeface="Times New Roman"/>
                <a:sym typeface="Times New Roman"/>
              </a:rPr>
              <a:t>. [Accessed: 15-Mar-2022].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000">
                <a:solidFill>
                  <a:schemeClr val="dk2"/>
                </a:solidFill>
                <a:latin typeface="Times New Roman"/>
                <a:ea typeface="Times New Roman"/>
                <a:cs typeface="Times New Roman"/>
                <a:sym typeface="Times New Roman"/>
              </a:rPr>
              <a:t>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0">
              <a:solidFill>
                <a:schemeClr val="dk2"/>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idx="2" type="body"/>
          </p:nvPr>
        </p:nvSpPr>
        <p:spPr>
          <a:xfrm>
            <a:off x="4629150" y="0"/>
            <a:ext cx="4515000" cy="5143500"/>
          </a:xfrm>
          <a:prstGeom prst="rect">
            <a:avLst/>
          </a:prstGeom>
          <a:solidFill>
            <a:schemeClr val="dk2"/>
          </a:solidFill>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86" name="Google Shape;286;p29"/>
          <p:cNvSpPr txBox="1"/>
          <p:nvPr/>
        </p:nvSpPr>
        <p:spPr>
          <a:xfrm>
            <a:off x="265500" y="2769001"/>
            <a:ext cx="4045200" cy="6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434343"/>
                </a:solidFill>
                <a:latin typeface="Times New Roman"/>
                <a:ea typeface="Times New Roman"/>
                <a:cs typeface="Times New Roman"/>
                <a:sym typeface="Times New Roman"/>
              </a:rPr>
              <a:t>Group : Discover Decipher </a:t>
            </a:r>
            <a:endParaRPr b="1" sz="1700">
              <a:solidFill>
                <a:srgbClr val="434343"/>
              </a:solidFill>
              <a:latin typeface="Times New Roman"/>
              <a:ea typeface="Times New Roman"/>
              <a:cs typeface="Times New Roman"/>
              <a:sym typeface="Times New Roman"/>
            </a:endParaRPr>
          </a:p>
        </p:txBody>
      </p:sp>
      <p:sp>
        <p:nvSpPr>
          <p:cNvPr id="287" name="Google Shape;287;p29"/>
          <p:cNvSpPr txBox="1"/>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dk2"/>
                </a:solidFill>
                <a:latin typeface="Times New Roman"/>
                <a:ea typeface="Times New Roman"/>
                <a:cs typeface="Times New Roman"/>
                <a:sym typeface="Times New Roman"/>
              </a:rPr>
              <a:t>Thank You </a:t>
            </a:r>
            <a:endParaRPr sz="4200">
              <a:solidFill>
                <a:schemeClr val="dk2"/>
              </a:solidFill>
              <a:latin typeface="Times New Roman"/>
              <a:ea typeface="Times New Roman"/>
              <a:cs typeface="Times New Roman"/>
              <a:sym typeface="Times New Roman"/>
            </a:endParaRPr>
          </a:p>
        </p:txBody>
      </p:sp>
      <p:grpSp>
        <p:nvGrpSpPr>
          <p:cNvPr id="288" name="Google Shape;288;p29"/>
          <p:cNvGrpSpPr/>
          <p:nvPr/>
        </p:nvGrpSpPr>
        <p:grpSpPr>
          <a:xfrm>
            <a:off x="4968150" y="1219661"/>
            <a:ext cx="3837000" cy="2704200"/>
            <a:chOff x="4939500" y="1219611"/>
            <a:chExt cx="3837000" cy="2704200"/>
          </a:xfrm>
        </p:grpSpPr>
        <p:cxnSp>
          <p:nvCxnSpPr>
            <p:cNvPr id="289" name="Google Shape;289;p29"/>
            <p:cNvCxnSpPr/>
            <p:nvPr/>
          </p:nvCxnSpPr>
          <p:spPr>
            <a:xfrm>
              <a:off x="4939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0" name="Google Shape;290;p29"/>
            <p:cNvCxnSpPr/>
            <p:nvPr/>
          </p:nvCxnSpPr>
          <p:spPr>
            <a:xfrm>
              <a:off x="5365833"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1" name="Google Shape;291;p29"/>
            <p:cNvCxnSpPr/>
            <p:nvPr/>
          </p:nvCxnSpPr>
          <p:spPr>
            <a:xfrm>
              <a:off x="5792167"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2" name="Google Shape;292;p29"/>
            <p:cNvCxnSpPr/>
            <p:nvPr/>
          </p:nvCxnSpPr>
          <p:spPr>
            <a:xfrm>
              <a:off x="6218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3" name="Google Shape;293;p29"/>
            <p:cNvCxnSpPr/>
            <p:nvPr/>
          </p:nvCxnSpPr>
          <p:spPr>
            <a:xfrm>
              <a:off x="6644834"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4" name="Google Shape;294;p29"/>
            <p:cNvCxnSpPr/>
            <p:nvPr/>
          </p:nvCxnSpPr>
          <p:spPr>
            <a:xfrm>
              <a:off x="7071166"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5" name="Google Shape;295;p29"/>
            <p:cNvCxnSpPr/>
            <p:nvPr/>
          </p:nvCxnSpPr>
          <p:spPr>
            <a:xfrm>
              <a:off x="7497500"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6" name="Google Shape;296;p29"/>
            <p:cNvCxnSpPr/>
            <p:nvPr/>
          </p:nvCxnSpPr>
          <p:spPr>
            <a:xfrm>
              <a:off x="7923834"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7" name="Google Shape;297;p29"/>
            <p:cNvCxnSpPr/>
            <p:nvPr/>
          </p:nvCxnSpPr>
          <p:spPr>
            <a:xfrm>
              <a:off x="8350166" y="1219611"/>
              <a:ext cx="0" cy="2704200"/>
            </a:xfrm>
            <a:prstGeom prst="straightConnector1">
              <a:avLst/>
            </a:prstGeom>
            <a:noFill/>
            <a:ln cap="flat" cmpd="sng" w="9525">
              <a:solidFill>
                <a:srgbClr val="FFFFFF"/>
              </a:solidFill>
              <a:prstDash val="dash"/>
              <a:round/>
              <a:headEnd len="sm" w="sm" type="none"/>
              <a:tailEnd len="sm" w="sm" type="none"/>
            </a:ln>
          </p:spPr>
        </p:cxnSp>
        <p:cxnSp>
          <p:nvCxnSpPr>
            <p:cNvPr id="298" name="Google Shape;298;p29"/>
            <p:cNvCxnSpPr/>
            <p:nvPr/>
          </p:nvCxnSpPr>
          <p:spPr>
            <a:xfrm>
              <a:off x="8776500" y="1219611"/>
              <a:ext cx="0" cy="2704200"/>
            </a:xfrm>
            <a:prstGeom prst="straightConnector1">
              <a:avLst/>
            </a:prstGeom>
            <a:noFill/>
            <a:ln cap="flat" cmpd="sng" w="9525">
              <a:solidFill>
                <a:srgbClr val="FFFFFF"/>
              </a:solidFill>
              <a:prstDash val="dash"/>
              <a:round/>
              <a:headEnd len="sm" w="sm" type="none"/>
              <a:tailEnd len="sm" w="sm" type="none"/>
            </a:ln>
          </p:spPr>
        </p:cxnSp>
      </p:grpSp>
      <p:sp>
        <p:nvSpPr>
          <p:cNvPr id="299" name="Google Shape;299;p29"/>
          <p:cNvSpPr/>
          <p:nvPr/>
        </p:nvSpPr>
        <p:spPr>
          <a:xfrm>
            <a:off x="7043570" y="2133169"/>
            <a:ext cx="286500" cy="286500"/>
          </a:xfrm>
          <a:prstGeom prst="ellipse">
            <a:avLst/>
          </a:prstGeom>
          <a:noFill/>
          <a:ln cap="flat" cmpd="sng" w="19050">
            <a:solidFill>
              <a:srgbClr val="F062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9"/>
          <p:cNvGrpSpPr/>
          <p:nvPr/>
        </p:nvGrpSpPr>
        <p:grpSpPr>
          <a:xfrm>
            <a:off x="4968184" y="2017096"/>
            <a:ext cx="3825543" cy="1573620"/>
            <a:chOff x="1000000" y="2393988"/>
            <a:chExt cx="4144235" cy="1704713"/>
          </a:xfrm>
        </p:grpSpPr>
        <p:sp>
          <p:nvSpPr>
            <p:cNvPr id="301" name="Google Shape;301;p29"/>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rgbClr val="FFFFFF"/>
              </a:solidFill>
              <a:prstDash val="solid"/>
              <a:round/>
              <a:headEnd len="med" w="med" type="oval"/>
              <a:tailEnd len="med" w="med" type="oval"/>
            </a:ln>
          </p:spPr>
        </p:sp>
        <p:sp>
          <p:nvSpPr>
            <p:cNvPr id="302" name="Google Shape;302;p29"/>
            <p:cNvSpPr/>
            <p:nvPr/>
          </p:nvSpPr>
          <p:spPr>
            <a:xfrm>
              <a:off x="4658400" y="401410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4195525" y="314735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800700" y="3868900"/>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358650" y="2637813"/>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2909400" y="2993013"/>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2437450" y="2393988"/>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1974575" y="3213325"/>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500000" y="2553225"/>
              <a:ext cx="84600" cy="846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9"/>
          <p:cNvSpPr/>
          <p:nvPr/>
        </p:nvSpPr>
        <p:spPr>
          <a:xfrm>
            <a:off x="6875800" y="1577795"/>
            <a:ext cx="1179600" cy="343800"/>
          </a:xfrm>
          <a:prstGeom prst="wedgeRoundRectCallout">
            <a:avLst>
              <a:gd fmla="val -21432" name="adj1"/>
              <a:gd fmla="val 84969" name="adj2"/>
              <a:gd fmla="val 0" name="adj3"/>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Predicted CO2 Emission</a:t>
            </a:r>
            <a:endParaRPr b="1" sz="1000"/>
          </a:p>
        </p:txBody>
      </p:sp>
      <p:grpSp>
        <p:nvGrpSpPr>
          <p:cNvPr id="311" name="Google Shape;311;p29"/>
          <p:cNvGrpSpPr/>
          <p:nvPr/>
        </p:nvGrpSpPr>
        <p:grpSpPr>
          <a:xfrm>
            <a:off x="4968207" y="1778186"/>
            <a:ext cx="3836911" cy="1503799"/>
            <a:chOff x="1000025" y="2059300"/>
            <a:chExt cx="4156550" cy="1629075"/>
          </a:xfrm>
        </p:grpSpPr>
        <p:sp>
          <p:nvSpPr>
            <p:cNvPr id="312" name="Google Shape;312;p29"/>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rgbClr val="D23369"/>
              </a:solidFill>
              <a:prstDash val="solid"/>
              <a:round/>
              <a:headEnd len="med" w="med" type="oval"/>
              <a:tailEnd len="med" w="med" type="oval"/>
            </a:ln>
          </p:spPr>
        </p:sp>
        <p:sp>
          <p:nvSpPr>
            <p:cNvPr id="313" name="Google Shape;313;p29"/>
            <p:cNvSpPr/>
            <p:nvPr/>
          </p:nvSpPr>
          <p:spPr>
            <a:xfrm>
              <a:off x="1500000" y="2059300"/>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1974575" y="27372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2437450" y="26526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2909400" y="36037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3358650" y="299302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3780700" y="331522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4216350" y="2412175"/>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4658400" y="2802450"/>
              <a:ext cx="84600" cy="84600"/>
            </a:xfrm>
            <a:prstGeom prst="ellipse">
              <a:avLst/>
            </a:prstGeom>
            <a:solidFill>
              <a:srgbClr val="D23369"/>
            </a:solidFill>
            <a:ln cap="flat" cmpd="sng" w="19050">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445725" y="2000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Introduction</a:t>
            </a:r>
            <a:endParaRPr>
              <a:solidFill>
                <a:schemeClr val="dk2"/>
              </a:solidFill>
              <a:latin typeface="Times New Roman"/>
              <a:ea typeface="Times New Roman"/>
              <a:cs typeface="Times New Roman"/>
              <a:sym typeface="Times New Roman"/>
            </a:endParaRPr>
          </a:p>
        </p:txBody>
      </p:sp>
      <p:sp>
        <p:nvSpPr>
          <p:cNvPr id="96" name="Google Shape;96;p15"/>
          <p:cNvSpPr txBox="1"/>
          <p:nvPr>
            <p:ph idx="1" type="body"/>
          </p:nvPr>
        </p:nvSpPr>
        <p:spPr>
          <a:xfrm>
            <a:off x="436825" y="827050"/>
            <a:ext cx="8252700" cy="37632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8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Current Global CO2 Emission rates are bizzare due to increased reliance on fossil fuels leading to extreme overheating of the environment.</a:t>
            </a:r>
            <a:endParaRPr sz="1400">
              <a:solidFill>
                <a:schemeClr val="dk2"/>
              </a:solidFill>
              <a:latin typeface="Times New Roman"/>
              <a:ea typeface="Times New Roman"/>
              <a:cs typeface="Times New Roman"/>
              <a:sym typeface="Times New Roman"/>
            </a:endParaRPr>
          </a:p>
          <a:p>
            <a:pPr indent="0" lvl="0" marL="457200" rtl="0" algn="l">
              <a:spcBef>
                <a:spcPts val="800"/>
              </a:spcBef>
              <a:spcAft>
                <a:spcPts val="0"/>
              </a:spcAft>
              <a:buNone/>
            </a:pPr>
            <a:r>
              <a:rPr lang="en" sz="1400">
                <a:solidFill>
                  <a:schemeClr val="dk2"/>
                </a:solidFill>
                <a:latin typeface="Times New Roman"/>
                <a:ea typeface="Times New Roman"/>
                <a:cs typeface="Times New Roman"/>
                <a:sym typeface="Times New Roman"/>
              </a:rPr>
              <a:t> </a:t>
            </a:r>
            <a:endParaRPr sz="1400">
              <a:solidFill>
                <a:schemeClr val="dk2"/>
              </a:solidFill>
              <a:latin typeface="Times New Roman"/>
              <a:ea typeface="Times New Roman"/>
              <a:cs typeface="Times New Roman"/>
              <a:sym typeface="Times New Roman"/>
            </a:endParaRPr>
          </a:p>
          <a:p>
            <a:pPr indent="-317500" lvl="0" marL="457200" rtl="0" algn="l">
              <a:spcBef>
                <a:spcPts val="8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Major Influencing factors</a:t>
            </a:r>
            <a:r>
              <a:rPr baseline="30000" lang="en" sz="1400" u="sng">
                <a:latin typeface="Times New Roman"/>
                <a:ea typeface="Times New Roman"/>
                <a:cs typeface="Times New Roman"/>
                <a:sym typeface="Times New Roman"/>
                <a:hlinkClick r:id="rId3"/>
              </a:rPr>
              <a:t>[1]</a:t>
            </a:r>
            <a:r>
              <a:rPr lang="en" sz="1100" u="sng">
                <a:latin typeface="Times New Roman"/>
                <a:ea typeface="Times New Roman"/>
                <a:cs typeface="Times New Roman"/>
                <a:sym typeface="Times New Roman"/>
                <a:hlinkClick r:id="rId4"/>
              </a:rPr>
              <a:t>(IEA)</a:t>
            </a:r>
            <a:r>
              <a:rPr lang="en" sz="1400">
                <a:solidFill>
                  <a:schemeClr val="dk2"/>
                </a:solidFill>
                <a:latin typeface="Times New Roman"/>
                <a:ea typeface="Times New Roman"/>
                <a:cs typeface="Times New Roman"/>
                <a:sym typeface="Times New Roman"/>
              </a:rPr>
              <a:t> </a:t>
            </a:r>
            <a:r>
              <a:rPr lang="en" sz="1400">
                <a:solidFill>
                  <a:schemeClr val="dk2"/>
                </a:solidFill>
                <a:latin typeface="Times New Roman"/>
                <a:ea typeface="Times New Roman"/>
                <a:cs typeface="Times New Roman"/>
                <a:sym typeface="Times New Roman"/>
              </a:rPr>
              <a:t>:</a:t>
            </a:r>
            <a:endParaRPr sz="1100">
              <a:solidFill>
                <a:schemeClr val="dk2"/>
              </a:solidFill>
              <a:latin typeface="Times New Roman"/>
              <a:ea typeface="Times New Roman"/>
              <a:cs typeface="Times New Roman"/>
              <a:sym typeface="Times New Roman"/>
            </a:endParaRPr>
          </a:p>
          <a:p>
            <a:pPr indent="0" lvl="0" marL="914400" rtl="0" algn="l">
              <a:spcBef>
                <a:spcPts val="800"/>
              </a:spcBef>
              <a:spcAft>
                <a:spcPts val="0"/>
              </a:spcAft>
              <a:buNone/>
            </a:pPr>
            <a:r>
              <a:rPr lang="en" sz="1400">
                <a:solidFill>
                  <a:schemeClr val="dk2"/>
                </a:solidFill>
                <a:latin typeface="Times New Roman"/>
                <a:ea typeface="Times New Roman"/>
                <a:cs typeface="Times New Roman"/>
                <a:sym typeface="Times New Roman"/>
              </a:rPr>
              <a:t>-  Electricity (29%)</a:t>
            </a:r>
            <a:endParaRPr sz="1400">
              <a:solidFill>
                <a:schemeClr val="dk2"/>
              </a:solidFill>
              <a:latin typeface="Times New Roman"/>
              <a:ea typeface="Times New Roman"/>
              <a:cs typeface="Times New Roman"/>
              <a:sym typeface="Times New Roman"/>
            </a:endParaRPr>
          </a:p>
          <a:p>
            <a:pPr indent="0" lvl="0" marL="914400" rtl="0" algn="l">
              <a:spcBef>
                <a:spcPts val="800"/>
              </a:spcBef>
              <a:spcAft>
                <a:spcPts val="0"/>
              </a:spcAft>
              <a:buNone/>
            </a:pPr>
            <a:r>
              <a:rPr b="1" lang="en" sz="1400">
                <a:solidFill>
                  <a:schemeClr val="dk2"/>
                </a:solidFill>
                <a:latin typeface="Times New Roman"/>
                <a:ea typeface="Times New Roman"/>
                <a:cs typeface="Times New Roman"/>
                <a:sym typeface="Times New Roman"/>
              </a:rPr>
              <a:t>-  Transportation (24%) : Second Largest Source</a:t>
            </a:r>
            <a:endParaRPr b="1" sz="1400">
              <a:solidFill>
                <a:schemeClr val="dk2"/>
              </a:solidFill>
              <a:latin typeface="Times New Roman"/>
              <a:ea typeface="Times New Roman"/>
              <a:cs typeface="Times New Roman"/>
              <a:sym typeface="Times New Roman"/>
            </a:endParaRPr>
          </a:p>
          <a:p>
            <a:pPr indent="0" lvl="0" marL="914400" rtl="0" algn="l">
              <a:spcBef>
                <a:spcPts val="800"/>
              </a:spcBef>
              <a:spcAft>
                <a:spcPts val="0"/>
              </a:spcAft>
              <a:buNone/>
            </a:pPr>
            <a:r>
              <a:rPr lang="en" sz="1400">
                <a:solidFill>
                  <a:schemeClr val="dk2"/>
                </a:solidFill>
                <a:latin typeface="Times New Roman"/>
                <a:ea typeface="Times New Roman"/>
                <a:cs typeface="Times New Roman"/>
                <a:sym typeface="Times New Roman"/>
              </a:rPr>
              <a:t>-  Industry </a:t>
            </a:r>
            <a:endParaRPr sz="1400">
              <a:solidFill>
                <a:schemeClr val="dk2"/>
              </a:solidFill>
              <a:latin typeface="Times New Roman"/>
              <a:ea typeface="Times New Roman"/>
              <a:cs typeface="Times New Roman"/>
              <a:sym typeface="Times New Roman"/>
            </a:endParaRPr>
          </a:p>
          <a:p>
            <a:pPr indent="0" lvl="0" marL="914400" rtl="0" algn="l">
              <a:spcBef>
                <a:spcPts val="800"/>
              </a:spcBef>
              <a:spcAft>
                <a:spcPts val="0"/>
              </a:spcAft>
              <a:buNone/>
            </a:pPr>
            <a:r>
              <a:rPr lang="en" sz="1400">
                <a:solidFill>
                  <a:schemeClr val="dk2"/>
                </a:solidFill>
                <a:latin typeface="Times New Roman"/>
                <a:ea typeface="Times New Roman"/>
                <a:cs typeface="Times New Roman"/>
                <a:sym typeface="Times New Roman"/>
              </a:rPr>
              <a:t>-  Land Use (Agriculture) </a:t>
            </a:r>
            <a:endParaRPr sz="1400">
              <a:solidFill>
                <a:schemeClr val="dk2"/>
              </a:solidFill>
              <a:latin typeface="Times New Roman"/>
              <a:ea typeface="Times New Roman"/>
              <a:cs typeface="Times New Roman"/>
              <a:sym typeface="Times New Roman"/>
            </a:endParaRPr>
          </a:p>
          <a:p>
            <a:pPr indent="0" lvl="0" marL="914400" rtl="0" algn="l">
              <a:spcBef>
                <a:spcPts val="800"/>
              </a:spcBef>
              <a:spcAft>
                <a:spcPts val="0"/>
              </a:spcAft>
              <a:buNone/>
            </a:pPr>
            <a:r>
              <a:t/>
            </a:r>
            <a:endParaRPr sz="1400">
              <a:solidFill>
                <a:schemeClr val="dk2"/>
              </a:solidFill>
              <a:latin typeface="Times New Roman"/>
              <a:ea typeface="Times New Roman"/>
              <a:cs typeface="Times New Roman"/>
              <a:sym typeface="Times New Roman"/>
            </a:endParaRPr>
          </a:p>
          <a:p>
            <a:pPr indent="-317500" lvl="0" marL="457200" rtl="0" algn="l">
              <a:lnSpc>
                <a:spcPct val="100000"/>
              </a:lnSpc>
              <a:spcBef>
                <a:spcPts val="8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Our aim is to accurately predict CO2 emissions and know the </a:t>
            </a:r>
            <a:endParaRPr sz="1400">
              <a:solidFill>
                <a:schemeClr val="dk2"/>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 sz="1400">
                <a:solidFill>
                  <a:schemeClr val="dk2"/>
                </a:solidFill>
                <a:latin typeface="Times New Roman"/>
                <a:ea typeface="Times New Roman"/>
                <a:cs typeface="Times New Roman"/>
                <a:sym typeface="Times New Roman"/>
              </a:rPr>
              <a:t>most influencing variables for the CO2 emissions from vehicles. </a:t>
            </a:r>
            <a:endParaRPr sz="1400">
              <a:solidFill>
                <a:schemeClr val="dk2"/>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t/>
            </a:r>
            <a:endParaRPr sz="1400">
              <a:solidFill>
                <a:schemeClr val="dk2"/>
              </a:solidFill>
              <a:latin typeface="Times New Roman"/>
              <a:ea typeface="Times New Roman"/>
              <a:cs typeface="Times New Roman"/>
              <a:sym typeface="Times New Roman"/>
            </a:endParaRPr>
          </a:p>
        </p:txBody>
      </p:sp>
      <p:pic>
        <p:nvPicPr>
          <p:cNvPr id="97" name="Google Shape;97;p15"/>
          <p:cNvPicPr preferRelativeResize="0"/>
          <p:nvPr/>
        </p:nvPicPr>
        <p:blipFill>
          <a:blip r:embed="rId5">
            <a:alphaModFix/>
          </a:blip>
          <a:stretch>
            <a:fillRect/>
          </a:stretch>
        </p:blipFill>
        <p:spPr>
          <a:xfrm>
            <a:off x="5495100" y="1285250"/>
            <a:ext cx="3504850" cy="2529186"/>
          </a:xfrm>
          <a:prstGeom prst="rect">
            <a:avLst/>
          </a:prstGeom>
          <a:noFill/>
          <a:ln>
            <a:noFill/>
          </a:ln>
        </p:spPr>
      </p:pic>
      <p:sp>
        <p:nvSpPr>
          <p:cNvPr id="98" name="Google Shape;98;p15"/>
          <p:cNvSpPr txBox="1"/>
          <p:nvPr/>
        </p:nvSpPr>
        <p:spPr>
          <a:xfrm>
            <a:off x="5495100" y="3807675"/>
            <a:ext cx="3355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Global CO2 Emissions from 1975 to 2021</a:t>
            </a:r>
            <a:endParaRPr sz="1100">
              <a:latin typeface="Helvetica Neue Light"/>
              <a:ea typeface="Helvetica Neue Light"/>
              <a:cs typeface="Helvetica Neue Light"/>
              <a:sym typeface="Helvetica Neue Light"/>
            </a:endParaRPr>
          </a:p>
          <a:p>
            <a:pPr indent="0" lvl="0" marL="0" rtl="0" algn="ctr">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6"/>
              </a:rPr>
              <a:t>Statistica</a:t>
            </a:r>
            <a:endParaRPr sz="1100">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55300" y="139750"/>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Problem Statement</a:t>
            </a:r>
            <a:endParaRPr>
              <a:solidFill>
                <a:schemeClr val="dk2"/>
              </a:solidFill>
              <a:latin typeface="Times New Roman"/>
              <a:ea typeface="Times New Roman"/>
              <a:cs typeface="Times New Roman"/>
              <a:sym typeface="Times New Roman"/>
            </a:endParaRPr>
          </a:p>
        </p:txBody>
      </p:sp>
      <p:sp>
        <p:nvSpPr>
          <p:cNvPr id="104" name="Google Shape;104;p16"/>
          <p:cNvSpPr txBox="1"/>
          <p:nvPr>
            <p:ph idx="1" type="body"/>
          </p:nvPr>
        </p:nvSpPr>
        <p:spPr>
          <a:xfrm>
            <a:off x="355300" y="766425"/>
            <a:ext cx="8644500" cy="3823800"/>
          </a:xfrm>
          <a:prstGeom prst="rect">
            <a:avLst/>
          </a:prstGeom>
        </p:spPr>
        <p:txBody>
          <a:bodyPr anchorCtr="0" anchor="t" bIns="34275" lIns="68575" spcFirstLastPara="1" rIns="68575" wrap="square" tIns="34275">
            <a:noAutofit/>
          </a:bodyPr>
          <a:lstStyle/>
          <a:p>
            <a:pPr indent="-311150" lvl="0" marL="457200" rtl="0" algn="l">
              <a:lnSpc>
                <a:spcPct val="150000"/>
              </a:lnSpc>
              <a:spcBef>
                <a:spcPts val="80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To predict CO2 emission based on vehicles using Machine Learning Models.</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To accurately classify vehicles based on the variable into the following classes</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chemeClr val="dk2"/>
                </a:solidFill>
                <a:latin typeface="Times New Roman"/>
                <a:ea typeface="Times New Roman"/>
                <a:cs typeface="Times New Roman"/>
                <a:sym typeface="Times New Roman"/>
              </a:rPr>
              <a:t>The CO2 emission here is measured in </a:t>
            </a:r>
            <a:r>
              <a:rPr b="1" lang="en" sz="1200">
                <a:solidFill>
                  <a:schemeClr val="dk2"/>
                </a:solidFill>
                <a:latin typeface="Times New Roman"/>
                <a:ea typeface="Times New Roman"/>
                <a:cs typeface="Times New Roman"/>
                <a:sym typeface="Times New Roman"/>
              </a:rPr>
              <a:t>g/km</a:t>
            </a:r>
            <a:r>
              <a:rPr lang="en" sz="1200">
                <a:solidFill>
                  <a:schemeClr val="dk2"/>
                </a:solidFill>
                <a:latin typeface="Times New Roman"/>
                <a:ea typeface="Times New Roman"/>
                <a:cs typeface="Times New Roman"/>
                <a:sym typeface="Times New Roman"/>
              </a:rPr>
              <a:t> and the </a:t>
            </a:r>
            <a:r>
              <a:rPr b="1" lang="en" sz="1200">
                <a:solidFill>
                  <a:schemeClr val="dk2"/>
                </a:solidFill>
                <a:latin typeface="Times New Roman"/>
                <a:ea typeface="Times New Roman"/>
                <a:cs typeface="Times New Roman"/>
                <a:sym typeface="Times New Roman"/>
              </a:rPr>
              <a:t>global standards</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200">
                <a:solidFill>
                  <a:schemeClr val="dk2"/>
                </a:solidFill>
                <a:latin typeface="Times New Roman"/>
                <a:ea typeface="Times New Roman"/>
                <a:cs typeface="Times New Roman"/>
                <a:sym typeface="Times New Roman"/>
              </a:rPr>
              <a:t> </a:t>
            </a:r>
            <a:r>
              <a:rPr b="1" lang="en" sz="1200">
                <a:solidFill>
                  <a:schemeClr val="dk2"/>
                </a:solidFill>
                <a:latin typeface="Times New Roman"/>
                <a:ea typeface="Times New Roman"/>
                <a:cs typeface="Times New Roman"/>
                <a:sym typeface="Times New Roman"/>
              </a:rPr>
              <a:t>for the CO2 emission </a:t>
            </a:r>
            <a:r>
              <a:rPr lang="en" sz="1200">
                <a:solidFill>
                  <a:schemeClr val="dk2"/>
                </a:solidFill>
                <a:latin typeface="Times New Roman"/>
                <a:ea typeface="Times New Roman"/>
                <a:cs typeface="Times New Roman"/>
                <a:sym typeface="Times New Roman"/>
              </a:rPr>
              <a:t>considered is</a:t>
            </a:r>
            <a:r>
              <a:rPr b="1" lang="en" sz="1200">
                <a:solidFill>
                  <a:schemeClr val="dk2"/>
                </a:solidFill>
                <a:latin typeface="Times New Roman"/>
                <a:ea typeface="Times New Roman"/>
                <a:cs typeface="Times New Roman"/>
                <a:sym typeface="Times New Roman"/>
              </a:rPr>
              <a:t> 95g/km of CO2 for passenger</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200">
                <a:solidFill>
                  <a:schemeClr val="dk2"/>
                </a:solidFill>
                <a:latin typeface="Times New Roman"/>
                <a:ea typeface="Times New Roman"/>
                <a:cs typeface="Times New Roman"/>
                <a:sym typeface="Times New Roman"/>
              </a:rPr>
              <a:t> cars and for light commercial vehicles standards are 147 g/km of </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200">
                <a:solidFill>
                  <a:schemeClr val="dk2"/>
                </a:solidFill>
                <a:latin typeface="Times New Roman"/>
                <a:ea typeface="Times New Roman"/>
                <a:cs typeface="Times New Roman"/>
                <a:sym typeface="Times New Roman"/>
              </a:rPr>
              <a:t>CO2 </a:t>
            </a:r>
            <a:r>
              <a:rPr lang="en" sz="1200">
                <a:solidFill>
                  <a:schemeClr val="dk2"/>
                </a:solidFill>
                <a:latin typeface="Times New Roman"/>
                <a:ea typeface="Times New Roman"/>
                <a:cs typeface="Times New Roman"/>
                <a:sym typeface="Times New Roman"/>
              </a:rPr>
              <a:t>and the classes are defined considering the global CO2 standards. </a:t>
            </a:r>
            <a:endParaRPr sz="12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200">
                <a:solidFill>
                  <a:schemeClr val="dk2"/>
                </a:solidFill>
                <a:latin typeface="Times New Roman"/>
                <a:ea typeface="Times New Roman"/>
                <a:cs typeface="Times New Roman"/>
                <a:sym typeface="Times New Roman"/>
              </a:rPr>
              <a:t>Emission </a:t>
            </a:r>
            <a:r>
              <a:rPr b="1" lang="en" sz="1200">
                <a:solidFill>
                  <a:schemeClr val="dk2"/>
                </a:solidFill>
                <a:latin typeface="Times New Roman"/>
                <a:ea typeface="Times New Roman"/>
                <a:cs typeface="Times New Roman"/>
                <a:sym typeface="Times New Roman"/>
              </a:rPr>
              <a:t>&lt;=100 g/km is considered low emission rate while &gt;= 300 </a:t>
            </a:r>
            <a:endParaRPr b="1" sz="12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1" lang="en" sz="1200">
                <a:solidFill>
                  <a:schemeClr val="dk2"/>
                </a:solidFill>
                <a:latin typeface="Times New Roman"/>
                <a:ea typeface="Times New Roman"/>
                <a:cs typeface="Times New Roman"/>
                <a:sym typeface="Times New Roman"/>
              </a:rPr>
              <a:t>is not permissible , high emission rate of CO2</a:t>
            </a:r>
            <a:r>
              <a:rPr b="1" baseline="30000" lang="en" sz="1300" u="sng">
                <a:solidFill>
                  <a:schemeClr val="hlink"/>
                </a:solidFill>
                <a:latin typeface="Times New Roman"/>
                <a:ea typeface="Times New Roman"/>
                <a:cs typeface="Times New Roman"/>
                <a:sym typeface="Times New Roman"/>
                <a:hlinkClick r:id="rId3"/>
              </a:rPr>
              <a:t>[2]</a:t>
            </a:r>
            <a:r>
              <a:rPr baseline="30000" lang="en" sz="1300">
                <a:solidFill>
                  <a:schemeClr val="dk2"/>
                </a:solidFill>
                <a:latin typeface="Times New Roman"/>
                <a:ea typeface="Times New Roman"/>
                <a:cs typeface="Times New Roman"/>
                <a:sym typeface="Times New Roman"/>
              </a:rPr>
              <a:t>.</a:t>
            </a:r>
            <a:r>
              <a:rPr lang="en" sz="1000">
                <a:solidFill>
                  <a:schemeClr val="dk2"/>
                </a:solidFill>
                <a:latin typeface="Times New Roman"/>
                <a:ea typeface="Times New Roman"/>
                <a:cs typeface="Times New Roman"/>
                <a:sym typeface="Times New Roman"/>
              </a:rPr>
              <a:t>(</a:t>
            </a:r>
            <a:r>
              <a:rPr lang="en" sz="1000" u="sng">
                <a:solidFill>
                  <a:schemeClr val="hlink"/>
                </a:solidFill>
                <a:latin typeface="Times New Roman"/>
                <a:ea typeface="Times New Roman"/>
                <a:cs typeface="Times New Roman"/>
                <a:sym typeface="Times New Roman"/>
                <a:hlinkClick r:id="rId4"/>
              </a:rPr>
              <a:t>continental automobile)</a:t>
            </a:r>
            <a:r>
              <a:rPr b="1" lang="en" sz="1400">
                <a:solidFill>
                  <a:schemeClr val="dk2"/>
                </a:solidFill>
                <a:latin typeface="Times New Roman"/>
                <a:ea typeface="Times New Roman"/>
                <a:cs typeface="Times New Roman"/>
                <a:sym typeface="Times New Roman"/>
              </a:rPr>
              <a:t>             </a:t>
            </a:r>
            <a:endParaRPr b="1" sz="1400">
              <a:solidFill>
                <a:schemeClr val="dk2"/>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b="1" sz="500">
              <a:solidFill>
                <a:schemeClr val="dk2"/>
              </a:solidFill>
              <a:latin typeface="Times New Roman"/>
              <a:ea typeface="Times New Roman"/>
              <a:cs typeface="Times New Roman"/>
              <a:sym typeface="Times New Roman"/>
            </a:endParaRPr>
          </a:p>
          <a:p>
            <a:pPr indent="0" lvl="0" marL="0" rtl="0" algn="l">
              <a:lnSpc>
                <a:spcPct val="150000"/>
              </a:lnSpc>
              <a:spcBef>
                <a:spcPts val="800"/>
              </a:spcBef>
              <a:spcAft>
                <a:spcPts val="0"/>
              </a:spcAft>
              <a:buNone/>
            </a:pPr>
            <a:r>
              <a:rPr b="1" lang="en" sz="1200">
                <a:solidFill>
                  <a:schemeClr val="dk2"/>
                </a:solidFill>
                <a:latin typeface="Times New Roman"/>
                <a:ea typeface="Times New Roman"/>
                <a:cs typeface="Times New Roman"/>
                <a:sym typeface="Times New Roman"/>
              </a:rPr>
              <a:t>Why Predict CO2 emission or classify vehicles based on the CO2 emissions ?</a:t>
            </a:r>
            <a:endParaRPr b="1" sz="1200">
              <a:solidFill>
                <a:schemeClr val="dk2"/>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This will help classify vehicles into categories and in fixation of road tax and penalty as required to limit the emissions.</a:t>
            </a:r>
            <a:endParaRPr sz="1200">
              <a:solidFill>
                <a:schemeClr val="dk2"/>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Used for green manufacturing that is sustainable, economically friendly and helps eliminate the risks associated with the environment by regulating CO2 emissions at each point of process.</a:t>
            </a:r>
            <a:endParaRPr sz="1200">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400">
              <a:solidFill>
                <a:schemeClr val="dk2"/>
              </a:solidFill>
              <a:latin typeface="Times New Roman"/>
              <a:ea typeface="Times New Roman"/>
              <a:cs typeface="Times New Roman"/>
              <a:sym typeface="Times New Roman"/>
            </a:endParaRPr>
          </a:p>
        </p:txBody>
      </p:sp>
      <p:graphicFrame>
        <p:nvGraphicFramePr>
          <p:cNvPr id="105" name="Google Shape;105;p16"/>
          <p:cNvGraphicFramePr/>
          <p:nvPr/>
        </p:nvGraphicFramePr>
        <p:xfrm>
          <a:off x="4895350" y="1719295"/>
          <a:ext cx="3000000" cy="3000000"/>
        </p:xfrm>
        <a:graphic>
          <a:graphicData uri="http://schemas.openxmlformats.org/drawingml/2006/table">
            <a:tbl>
              <a:tblPr>
                <a:noFill/>
                <a:tableStyleId>{08BD751E-1F3D-4A6C-87BC-92B70B5A7A89}</a:tableStyleId>
              </a:tblPr>
              <a:tblGrid>
                <a:gridCol w="941200"/>
                <a:gridCol w="1021550"/>
                <a:gridCol w="2141850"/>
              </a:tblGrid>
              <a:tr h="226000">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Class 0 </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&lt;= 100 g/Km </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      Low Emission Range</a:t>
                      </a:r>
                      <a:endParaRPr sz="1000"/>
                    </a:p>
                  </a:txBody>
                  <a:tcPr marT="91425" marB="91425" marR="91425" marL="91425"/>
                </a:tc>
              </a:tr>
              <a:tr h="226000">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Class 1 </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100 - 200 g/Km           </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Permissible Emission Range</a:t>
                      </a:r>
                      <a:endParaRPr sz="1000"/>
                    </a:p>
                  </a:txBody>
                  <a:tcPr marT="91425" marB="91425" marR="91425" marL="91425"/>
                </a:tc>
              </a:tr>
              <a:tr h="226000">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Class 2</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200-300 g/Km</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Medium Emission Range</a:t>
                      </a:r>
                      <a:endParaRPr sz="1000"/>
                    </a:p>
                  </a:txBody>
                  <a:tcPr marT="91425" marB="91425" marR="91425" marL="91425"/>
                </a:tc>
              </a:tr>
              <a:tr h="226000">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Class 3</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&gt;=300 g/km </a:t>
                      </a:r>
                      <a:endParaRPr sz="1000"/>
                    </a:p>
                  </a:txBody>
                  <a:tcPr marT="91425" marB="91425" marR="91425" marL="91425"/>
                </a:tc>
                <a:tc>
                  <a:txBody>
                    <a:bodyPr/>
                    <a:lstStyle/>
                    <a:p>
                      <a:pPr indent="0" lvl="0" marL="0" rtl="0" algn="ctr">
                        <a:lnSpc>
                          <a:spcPct val="115000"/>
                        </a:lnSpc>
                        <a:spcBef>
                          <a:spcPts val="800"/>
                        </a:spcBef>
                        <a:spcAft>
                          <a:spcPts val="0"/>
                        </a:spcAft>
                        <a:buNone/>
                      </a:pPr>
                      <a:r>
                        <a:rPr b="1" lang="en" sz="1000">
                          <a:solidFill>
                            <a:schemeClr val="dk2"/>
                          </a:solidFill>
                          <a:latin typeface="Times New Roman"/>
                          <a:ea typeface="Times New Roman"/>
                          <a:cs typeface="Times New Roman"/>
                          <a:sym typeface="Times New Roman"/>
                        </a:rPr>
                        <a:t>   High Emission Range (Not permissible)</a:t>
                      </a:r>
                      <a:endParaRPr sz="10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45725" y="2000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Existing Body of Work</a:t>
            </a:r>
            <a:endParaRPr>
              <a:solidFill>
                <a:schemeClr val="dk2"/>
              </a:solidFill>
              <a:latin typeface="Times New Roman"/>
              <a:ea typeface="Times New Roman"/>
              <a:cs typeface="Times New Roman"/>
              <a:sym typeface="Times New Roman"/>
            </a:endParaRPr>
          </a:p>
        </p:txBody>
      </p:sp>
      <p:sp>
        <p:nvSpPr>
          <p:cNvPr id="111" name="Google Shape;111;p17"/>
          <p:cNvSpPr/>
          <p:nvPr/>
        </p:nvSpPr>
        <p:spPr>
          <a:xfrm>
            <a:off x="3257650" y="968500"/>
            <a:ext cx="2748300" cy="337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Times New Roman"/>
                <a:ea typeface="Times New Roman"/>
                <a:cs typeface="Times New Roman"/>
                <a:sym typeface="Times New Roman"/>
              </a:rPr>
              <a:t>The </a:t>
            </a:r>
            <a:r>
              <a:rPr lang="en" sz="1100">
                <a:solidFill>
                  <a:schemeClr val="dk2"/>
                </a:solidFill>
                <a:latin typeface="Times New Roman"/>
                <a:ea typeface="Times New Roman"/>
                <a:cs typeface="Times New Roman"/>
                <a:sym typeface="Times New Roman"/>
              </a:rPr>
              <a:t>implementation</a:t>
            </a:r>
            <a:r>
              <a:rPr lang="en" sz="1100">
                <a:solidFill>
                  <a:schemeClr val="dk2"/>
                </a:solidFill>
                <a:latin typeface="Times New Roman"/>
                <a:ea typeface="Times New Roman"/>
                <a:cs typeface="Times New Roman"/>
                <a:sym typeface="Times New Roman"/>
              </a:rPr>
              <a:t> of GPR has been done by the authors at China where they looked at statistical aspects where they found the application to be best fit to the model  with the smallest of  RMSE , MSE and MAE values</a:t>
            </a:r>
            <a:r>
              <a:rPr b="1" baseline="30000" lang="en" sz="1200" u="sng">
                <a:solidFill>
                  <a:schemeClr val="hlink"/>
                </a:solidFill>
                <a:latin typeface="Times New Roman"/>
                <a:ea typeface="Times New Roman"/>
                <a:cs typeface="Times New Roman"/>
                <a:sym typeface="Times New Roman"/>
                <a:hlinkClick r:id="rId3"/>
              </a:rPr>
              <a:t>[3]</a:t>
            </a:r>
            <a:r>
              <a:rPr lang="en" sz="1100">
                <a:solidFill>
                  <a:schemeClr val="dk2"/>
                </a:solidFill>
                <a:latin typeface="Times New Roman"/>
                <a:ea typeface="Times New Roman"/>
                <a:cs typeface="Times New Roman"/>
                <a:sym typeface="Times New Roman"/>
              </a:rPr>
              <a:t>. The other method used was applied on data available from iea(international energy agency) italy 2020 , ICER(Incremental cost effectiveness ratio) with the help SVM were calculated at the highest level of simplicity , the values RMSE , MAE and MAPE(Mean absolute percentage error) were found smallest which concludes the better performance of SVm in the given model</a:t>
            </a:r>
            <a:r>
              <a:rPr b="1" baseline="30000" lang="en" sz="1300" u="sng">
                <a:solidFill>
                  <a:schemeClr val="hlink"/>
                </a:solidFill>
                <a:latin typeface="Times New Roman"/>
                <a:ea typeface="Times New Roman"/>
                <a:cs typeface="Times New Roman"/>
                <a:sym typeface="Times New Roman"/>
                <a:hlinkClick r:id="rId4"/>
              </a:rPr>
              <a:t>[4]</a:t>
            </a:r>
            <a:r>
              <a:rPr b="1" lang="en" sz="1300">
                <a:solidFill>
                  <a:schemeClr val="dk2"/>
                </a:solidFill>
                <a:latin typeface="Times New Roman"/>
                <a:ea typeface="Times New Roman"/>
                <a:cs typeface="Times New Roman"/>
                <a:sym typeface="Times New Roman"/>
              </a:rPr>
              <a:t>.</a:t>
            </a:r>
            <a:endParaRPr b="1"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100">
              <a:latin typeface="Times New Roman"/>
              <a:ea typeface="Times New Roman"/>
              <a:cs typeface="Times New Roman"/>
              <a:sym typeface="Times New Roman"/>
            </a:endParaRPr>
          </a:p>
        </p:txBody>
      </p:sp>
      <p:sp>
        <p:nvSpPr>
          <p:cNvPr id="112" name="Google Shape;112;p17"/>
          <p:cNvSpPr/>
          <p:nvPr/>
        </p:nvSpPr>
        <p:spPr>
          <a:xfrm>
            <a:off x="3257538" y="967488"/>
            <a:ext cx="2748300" cy="56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13" name="Google Shape;113;p17"/>
          <p:cNvSpPr txBox="1"/>
          <p:nvPr/>
        </p:nvSpPr>
        <p:spPr>
          <a:xfrm>
            <a:off x="3390539" y="1072488"/>
            <a:ext cx="19935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Implementation</a:t>
            </a:r>
            <a:endParaRPr sz="1500">
              <a:solidFill>
                <a:srgbClr val="FFFFFF"/>
              </a:solidFill>
              <a:latin typeface="Helvetica Neue"/>
              <a:ea typeface="Helvetica Neue"/>
              <a:cs typeface="Helvetica Neue"/>
              <a:sym typeface="Helvetica Neue"/>
            </a:endParaRPr>
          </a:p>
        </p:txBody>
      </p:sp>
      <p:sp>
        <p:nvSpPr>
          <p:cNvPr id="114" name="Google Shape;114;p17"/>
          <p:cNvSpPr/>
          <p:nvPr/>
        </p:nvSpPr>
        <p:spPr>
          <a:xfrm>
            <a:off x="6251650" y="968575"/>
            <a:ext cx="2748300" cy="337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   The Model scope is very important in near future especially in our country (India) where there is a rise in usage of different types of hybrid and electric vehicles , this would help boost the implementing of different policies,road taxes and in green manufacturing according to different classified car models and prediction of emissions using ML models(non hybrid and non electric vehicles mostly).</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
        <p:nvSpPr>
          <p:cNvPr id="115" name="Google Shape;115;p17"/>
          <p:cNvSpPr/>
          <p:nvPr/>
        </p:nvSpPr>
        <p:spPr>
          <a:xfrm>
            <a:off x="6251538" y="967488"/>
            <a:ext cx="2748300" cy="56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16" name="Google Shape;116;p17"/>
          <p:cNvSpPr txBox="1"/>
          <p:nvPr/>
        </p:nvSpPr>
        <p:spPr>
          <a:xfrm>
            <a:off x="6384539" y="1072488"/>
            <a:ext cx="19935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Future </a:t>
            </a:r>
            <a:r>
              <a:rPr lang="en" sz="1500">
                <a:solidFill>
                  <a:srgbClr val="FFFFFF"/>
                </a:solidFill>
                <a:latin typeface="Helvetica Neue"/>
                <a:ea typeface="Helvetica Neue"/>
                <a:cs typeface="Helvetica Neue"/>
                <a:sym typeface="Helvetica Neue"/>
              </a:rPr>
              <a:t>Scope</a:t>
            </a:r>
            <a:endParaRPr sz="1500">
              <a:solidFill>
                <a:srgbClr val="FFFFFF"/>
              </a:solidFill>
              <a:latin typeface="Helvetica Neue"/>
              <a:ea typeface="Helvetica Neue"/>
              <a:cs typeface="Helvetica Neue"/>
              <a:sym typeface="Helvetica Neue"/>
            </a:endParaRPr>
          </a:p>
        </p:txBody>
      </p:sp>
      <p:sp>
        <p:nvSpPr>
          <p:cNvPr id="117" name="Google Shape;117;p17"/>
          <p:cNvSpPr/>
          <p:nvPr/>
        </p:nvSpPr>
        <p:spPr>
          <a:xfrm>
            <a:off x="263550" y="969075"/>
            <a:ext cx="2748300" cy="3378000"/>
          </a:xfrm>
          <a:prstGeom prst="rect">
            <a:avLst/>
          </a:prstGeom>
          <a:no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2"/>
                </a:solidFill>
                <a:latin typeface="Times New Roman"/>
                <a:ea typeface="Times New Roman"/>
                <a:cs typeface="Times New Roman"/>
                <a:sym typeface="Times New Roman"/>
              </a:rPr>
              <a:t>The usage of GPR(Gaussian Process Regression) has been used as a part of research under the prediction of Co2 emissions with factors adding to Co2 are applied such as deforestation , pollution and their relation with the inputs and thus methods were applied, The other methods that were used for estimating Co2 emissions from  electrical generation, the linear models and SVM were applied for predicting the LCOE(levelized cost of energy) value with different association algorithms.</a:t>
            </a:r>
            <a:endParaRPr sz="1200">
              <a:solidFill>
                <a:schemeClr val="dk2"/>
              </a:solidFill>
              <a:latin typeface="Times New Roman"/>
              <a:ea typeface="Times New Roman"/>
              <a:cs typeface="Times New Roman"/>
              <a:sym typeface="Times New Roman"/>
            </a:endParaRPr>
          </a:p>
        </p:txBody>
      </p:sp>
      <p:sp>
        <p:nvSpPr>
          <p:cNvPr id="118" name="Google Shape;118;p17"/>
          <p:cNvSpPr/>
          <p:nvPr/>
        </p:nvSpPr>
        <p:spPr>
          <a:xfrm>
            <a:off x="263438" y="968063"/>
            <a:ext cx="2748300" cy="56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19" name="Google Shape;119;p17"/>
          <p:cNvSpPr txBox="1"/>
          <p:nvPr/>
        </p:nvSpPr>
        <p:spPr>
          <a:xfrm>
            <a:off x="396439" y="1073063"/>
            <a:ext cx="19935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Current </a:t>
            </a:r>
            <a:r>
              <a:rPr lang="en" sz="1500">
                <a:solidFill>
                  <a:srgbClr val="FFFFFF"/>
                </a:solidFill>
                <a:latin typeface="Helvetica Neue"/>
                <a:ea typeface="Helvetica Neue"/>
                <a:cs typeface="Helvetica Neue"/>
                <a:sym typeface="Helvetica Neue"/>
              </a:rPr>
              <a:t>Methods</a:t>
            </a:r>
            <a:endParaRPr sz="1500">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45725" y="195275"/>
            <a:ext cx="7886700" cy="6141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Dataset </a:t>
            </a:r>
            <a:endParaRPr>
              <a:solidFill>
                <a:schemeClr val="dk2"/>
              </a:solidFill>
              <a:latin typeface="Times New Roman"/>
              <a:ea typeface="Times New Roman"/>
              <a:cs typeface="Times New Roman"/>
              <a:sym typeface="Times New Roman"/>
            </a:endParaRPr>
          </a:p>
        </p:txBody>
      </p:sp>
      <p:sp>
        <p:nvSpPr>
          <p:cNvPr id="125" name="Google Shape;125;p18"/>
          <p:cNvSpPr txBox="1"/>
          <p:nvPr/>
        </p:nvSpPr>
        <p:spPr>
          <a:xfrm>
            <a:off x="237925" y="992450"/>
            <a:ext cx="8508300" cy="229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Times New Roman"/>
              <a:buChar char="●"/>
            </a:pPr>
            <a:r>
              <a:rPr b="1" lang="en" sz="1200">
                <a:solidFill>
                  <a:schemeClr val="dk2"/>
                </a:solidFill>
                <a:latin typeface="Times New Roman"/>
                <a:ea typeface="Times New Roman"/>
                <a:cs typeface="Times New Roman"/>
                <a:sym typeface="Times New Roman"/>
              </a:rPr>
              <a:t>Data Source : </a:t>
            </a:r>
            <a:r>
              <a:rPr lang="en" sz="1200">
                <a:solidFill>
                  <a:schemeClr val="dk2"/>
                </a:solidFill>
                <a:latin typeface="Times New Roman"/>
                <a:ea typeface="Times New Roman"/>
                <a:cs typeface="Times New Roman"/>
                <a:sym typeface="Times New Roman"/>
              </a:rPr>
              <a:t>The CO2 emissions dataset was gathered from </a:t>
            </a:r>
            <a:r>
              <a:rPr b="1" lang="en" sz="1200">
                <a:solidFill>
                  <a:schemeClr val="dk2"/>
                </a:solidFill>
                <a:latin typeface="Times New Roman"/>
                <a:ea typeface="Times New Roman"/>
                <a:cs typeface="Times New Roman"/>
                <a:sym typeface="Times New Roman"/>
              </a:rPr>
              <a:t>kaggle </a:t>
            </a:r>
            <a:r>
              <a:rPr lang="en" sz="1200">
                <a:solidFill>
                  <a:schemeClr val="dk2"/>
                </a:solidFill>
                <a:latin typeface="Times New Roman"/>
                <a:ea typeface="Times New Roman"/>
                <a:cs typeface="Times New Roman"/>
                <a:sym typeface="Times New Roman"/>
              </a:rPr>
              <a:t>(</a:t>
            </a:r>
            <a:r>
              <a:rPr lang="en" sz="1200" u="sng">
                <a:solidFill>
                  <a:schemeClr val="dk2"/>
                </a:solidFill>
                <a:latin typeface="Times New Roman"/>
                <a:ea typeface="Times New Roman"/>
                <a:cs typeface="Times New Roman"/>
                <a:sym typeface="Times New Roman"/>
                <a:hlinkClick r:id="rId3">
                  <a:extLst>
                    <a:ext uri="{A12FA001-AC4F-418D-AE19-62706E023703}">
                      <ahyp:hlinkClr val="tx"/>
                    </a:ext>
                  </a:extLst>
                </a:hlinkClick>
              </a:rPr>
              <a:t>csv file</a:t>
            </a:r>
            <a:r>
              <a:rPr lang="en" sz="1200">
                <a:solidFill>
                  <a:schemeClr val="dk2"/>
                </a:solidFill>
                <a:latin typeface="Times New Roman"/>
                <a:ea typeface="Times New Roman"/>
                <a:cs typeface="Times New Roman"/>
                <a:sym typeface="Times New Roman"/>
              </a:rPr>
              <a:t>) which was publicly available and formulated with the help of the</a:t>
            </a:r>
            <a:r>
              <a:rPr b="1" lang="en" sz="1200">
                <a:solidFill>
                  <a:schemeClr val="dk2"/>
                </a:solidFill>
                <a:latin typeface="Times New Roman"/>
                <a:ea typeface="Times New Roman"/>
                <a:cs typeface="Times New Roman"/>
                <a:sym typeface="Times New Roman"/>
              </a:rPr>
              <a:t> Canadian open Government official website</a:t>
            </a:r>
            <a:r>
              <a:rPr lang="en" sz="1200">
                <a:solidFill>
                  <a:schemeClr val="dk2"/>
                </a:solidFill>
                <a:latin typeface="Times New Roman"/>
                <a:ea typeface="Times New Roman"/>
                <a:cs typeface="Times New Roman"/>
                <a:sym typeface="Times New Roman"/>
              </a:rPr>
              <a:t> </a:t>
            </a:r>
            <a:r>
              <a:rPr baseline="30000" lang="en" sz="1700" u="sng">
                <a:solidFill>
                  <a:schemeClr val="hlink"/>
                </a:solidFill>
                <a:latin typeface="Times New Roman"/>
                <a:ea typeface="Times New Roman"/>
                <a:cs typeface="Times New Roman"/>
                <a:sym typeface="Times New Roman"/>
                <a:hlinkClick r:id="rId4"/>
              </a:rPr>
              <a:t>[5]</a:t>
            </a:r>
            <a:r>
              <a:rPr lang="en" sz="1200">
                <a:solidFill>
                  <a:schemeClr val="dk2"/>
                </a:solidFill>
                <a:latin typeface="Times New Roman"/>
                <a:ea typeface="Times New Roman"/>
                <a:cs typeface="Times New Roman"/>
                <a:sym typeface="Times New Roman"/>
              </a:rPr>
              <a:t>for the data. The dataset included </a:t>
            </a:r>
            <a:r>
              <a:rPr b="1" lang="en" sz="1200">
                <a:solidFill>
                  <a:schemeClr val="dk2"/>
                </a:solidFill>
                <a:latin typeface="Times New Roman"/>
                <a:ea typeface="Times New Roman"/>
                <a:cs typeface="Times New Roman"/>
                <a:sym typeface="Times New Roman"/>
              </a:rPr>
              <a:t>7385 rows [light duty vehicles] and 12 columns [features] </a:t>
            </a:r>
            <a:r>
              <a:rPr lang="en" sz="1200">
                <a:solidFill>
                  <a:schemeClr val="dk2"/>
                </a:solidFill>
                <a:latin typeface="Times New Roman"/>
                <a:ea typeface="Times New Roman"/>
                <a:cs typeface="Times New Roman"/>
                <a:sym typeface="Times New Roman"/>
              </a:rPr>
              <a:t>which was observed for</a:t>
            </a:r>
            <a:r>
              <a:rPr b="1" lang="en" sz="1200">
                <a:solidFill>
                  <a:schemeClr val="dk2"/>
                </a:solidFill>
                <a:latin typeface="Times New Roman"/>
                <a:ea typeface="Times New Roman"/>
                <a:cs typeface="Times New Roman"/>
                <a:sym typeface="Times New Roman"/>
              </a:rPr>
              <a:t> 2017-21 in Canada.</a:t>
            </a:r>
            <a:endParaRPr b="1" sz="12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The Features present in the dataset are Vehicle Company, Model of the vehicle, Vehicle Class, Engine Size, Cylinders, Fuel Type, Fuel consumption city (L/100 Km), Fuel consumption Hwy (L/100 km), Fuel consumption Comb (L/100Km) (55% city and 45% highway), Fuel consumption Comb (mpg) (fuel efficiency measure). </a:t>
            </a:r>
            <a:endParaRPr sz="12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The vehicles include different variety of light duty </a:t>
            </a:r>
            <a:r>
              <a:rPr lang="en" sz="1200">
                <a:solidFill>
                  <a:schemeClr val="dk2"/>
                </a:solidFill>
                <a:latin typeface="Times New Roman"/>
                <a:ea typeface="Times New Roman"/>
                <a:cs typeface="Times New Roman"/>
                <a:sym typeface="Times New Roman"/>
              </a:rPr>
              <a:t>vehicles</a:t>
            </a:r>
            <a:r>
              <a:rPr lang="en" sz="1200">
                <a:solidFill>
                  <a:schemeClr val="dk2"/>
                </a:solidFill>
                <a:latin typeface="Times New Roman"/>
                <a:ea typeface="Times New Roman"/>
                <a:cs typeface="Times New Roman"/>
                <a:sym typeface="Times New Roman"/>
              </a:rPr>
              <a:t> with different company and varied models. With the </a:t>
            </a:r>
            <a:r>
              <a:rPr lang="en" sz="1200">
                <a:solidFill>
                  <a:schemeClr val="dk2"/>
                </a:solidFill>
                <a:latin typeface="Times New Roman"/>
                <a:ea typeface="Times New Roman"/>
                <a:cs typeface="Times New Roman"/>
                <a:sym typeface="Times New Roman"/>
              </a:rPr>
              <a:t>change</a:t>
            </a:r>
            <a:r>
              <a:rPr lang="en" sz="1200">
                <a:solidFill>
                  <a:schemeClr val="dk2"/>
                </a:solidFill>
                <a:latin typeface="Times New Roman"/>
                <a:ea typeface="Times New Roman"/>
                <a:cs typeface="Times New Roman"/>
                <a:sym typeface="Times New Roman"/>
              </a:rPr>
              <a:t> in company, number of cylinders, engine </a:t>
            </a:r>
            <a:r>
              <a:rPr lang="en" sz="1200">
                <a:solidFill>
                  <a:schemeClr val="dk2"/>
                </a:solidFill>
                <a:latin typeface="Times New Roman"/>
                <a:ea typeface="Times New Roman"/>
                <a:cs typeface="Times New Roman"/>
                <a:sym typeface="Times New Roman"/>
              </a:rPr>
              <a:t>size, fuel consumption, vehicle class and fuel type that is used also varies , which are the major features in CO2 emission Prediction. </a:t>
            </a:r>
            <a:endParaRPr sz="1200">
              <a:solidFill>
                <a:schemeClr val="dk2"/>
              </a:solidFill>
              <a:latin typeface="Times New Roman"/>
              <a:ea typeface="Times New Roman"/>
              <a:cs typeface="Times New Roman"/>
              <a:sym typeface="Times New Roman"/>
            </a:endParaRPr>
          </a:p>
        </p:txBody>
      </p:sp>
      <p:pic>
        <p:nvPicPr>
          <p:cNvPr id="126" name="Google Shape;126;p18"/>
          <p:cNvPicPr preferRelativeResize="0"/>
          <p:nvPr/>
        </p:nvPicPr>
        <p:blipFill>
          <a:blip r:embed="rId5">
            <a:alphaModFix/>
          </a:blip>
          <a:stretch>
            <a:fillRect/>
          </a:stretch>
        </p:blipFill>
        <p:spPr>
          <a:xfrm>
            <a:off x="4731664" y="3519975"/>
            <a:ext cx="4209210" cy="1034675"/>
          </a:xfrm>
          <a:prstGeom prst="rect">
            <a:avLst/>
          </a:prstGeom>
          <a:noFill/>
          <a:ln>
            <a:noFill/>
          </a:ln>
        </p:spPr>
      </p:pic>
      <p:pic>
        <p:nvPicPr>
          <p:cNvPr id="127" name="Google Shape;127;p18"/>
          <p:cNvPicPr preferRelativeResize="0"/>
          <p:nvPr/>
        </p:nvPicPr>
        <p:blipFill>
          <a:blip r:embed="rId6">
            <a:alphaModFix/>
          </a:blip>
          <a:stretch>
            <a:fillRect/>
          </a:stretch>
        </p:blipFill>
        <p:spPr>
          <a:xfrm>
            <a:off x="144075" y="3469025"/>
            <a:ext cx="4209224" cy="1034675"/>
          </a:xfrm>
          <a:prstGeom prst="rect">
            <a:avLst/>
          </a:prstGeom>
          <a:noFill/>
          <a:ln>
            <a:noFill/>
          </a:ln>
        </p:spPr>
      </p:pic>
      <p:sp>
        <p:nvSpPr>
          <p:cNvPr id="128" name="Google Shape;128;p18"/>
          <p:cNvSpPr txBox="1"/>
          <p:nvPr/>
        </p:nvSpPr>
        <p:spPr>
          <a:xfrm>
            <a:off x="1254675" y="4420025"/>
            <a:ext cx="781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801B19"/>
                </a:solidFill>
                <a:latin typeface="Times New Roman"/>
                <a:ea typeface="Times New Roman"/>
                <a:cs typeface="Times New Roman"/>
                <a:sym typeface="Times New Roman"/>
              </a:rPr>
              <a:t>Frequency Distribution of the vehicle company and vehicle class : used to analyse the data and know the distribution of the data</a:t>
            </a:r>
            <a:endParaRPr b="1" sz="1100">
              <a:solidFill>
                <a:srgbClr val="801B1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45725" y="2000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Approach</a:t>
            </a:r>
            <a:endParaRPr>
              <a:solidFill>
                <a:schemeClr val="dk2"/>
              </a:solidFill>
              <a:latin typeface="Times New Roman"/>
              <a:ea typeface="Times New Roman"/>
              <a:cs typeface="Times New Roman"/>
              <a:sym typeface="Times New Roman"/>
            </a:endParaRPr>
          </a:p>
        </p:txBody>
      </p:sp>
      <p:sp>
        <p:nvSpPr>
          <p:cNvPr id="134" name="Google Shape;134;p19"/>
          <p:cNvSpPr txBox="1"/>
          <p:nvPr>
            <p:ph idx="1" type="body"/>
          </p:nvPr>
        </p:nvSpPr>
        <p:spPr>
          <a:xfrm>
            <a:off x="436825" y="909750"/>
            <a:ext cx="5329500" cy="3680400"/>
          </a:xfrm>
          <a:prstGeom prst="rect">
            <a:avLst/>
          </a:prstGeom>
        </p:spPr>
        <p:txBody>
          <a:bodyPr anchorCtr="0" anchor="t" bIns="34275" lIns="68575" spcFirstLastPara="1" rIns="68575" wrap="square" tIns="34275">
            <a:noAutofit/>
          </a:bodyPr>
          <a:lstStyle/>
          <a:p>
            <a:pPr indent="0" lvl="0" marL="0" rtl="0" algn="l">
              <a:lnSpc>
                <a:spcPct val="95000"/>
              </a:lnSpc>
              <a:spcBef>
                <a:spcPts val="800"/>
              </a:spcBef>
              <a:spcAft>
                <a:spcPts val="0"/>
              </a:spcAft>
              <a:buNone/>
            </a:pPr>
            <a:r>
              <a:rPr b="1" lang="en" sz="1300">
                <a:solidFill>
                  <a:schemeClr val="dk2"/>
                </a:solidFill>
                <a:latin typeface="Times New Roman"/>
                <a:ea typeface="Times New Roman"/>
                <a:cs typeface="Times New Roman"/>
                <a:sym typeface="Times New Roman"/>
              </a:rPr>
              <a:t>Data Cleaning </a:t>
            </a:r>
            <a:r>
              <a:rPr lang="en" sz="1300">
                <a:solidFill>
                  <a:schemeClr val="dk2"/>
                </a:solidFill>
                <a:latin typeface="Times New Roman"/>
                <a:ea typeface="Times New Roman"/>
                <a:cs typeface="Times New Roman"/>
                <a:sym typeface="Times New Roman"/>
              </a:rPr>
              <a:t>: </a:t>
            </a:r>
            <a:r>
              <a:rPr lang="en" sz="1300">
                <a:solidFill>
                  <a:schemeClr val="dk2"/>
                </a:solidFill>
                <a:latin typeface="Times New Roman"/>
                <a:ea typeface="Times New Roman"/>
                <a:cs typeface="Times New Roman"/>
                <a:sym typeface="Times New Roman"/>
              </a:rPr>
              <a:t>fixed the null values, typos, outliers and removed 1103 duplicate values. (5991 unique data), reindexing and re-</a:t>
            </a:r>
            <a:r>
              <a:rPr lang="en" sz="1300">
                <a:solidFill>
                  <a:schemeClr val="dk2"/>
                </a:solidFill>
                <a:latin typeface="Times New Roman"/>
                <a:ea typeface="Times New Roman"/>
                <a:cs typeface="Times New Roman"/>
                <a:sym typeface="Times New Roman"/>
              </a:rPr>
              <a:t>formatting</a:t>
            </a:r>
            <a:r>
              <a:rPr lang="en" sz="1300">
                <a:solidFill>
                  <a:schemeClr val="dk2"/>
                </a:solidFill>
                <a:latin typeface="Times New Roman"/>
                <a:ea typeface="Times New Roman"/>
                <a:cs typeface="Times New Roman"/>
                <a:sym typeface="Times New Roman"/>
              </a:rPr>
              <a:t> columns. </a:t>
            </a:r>
            <a:endParaRPr sz="13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t/>
            </a:r>
            <a:endParaRPr sz="1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rPr b="1" lang="en" sz="1300">
                <a:solidFill>
                  <a:schemeClr val="dk2"/>
                </a:solidFill>
                <a:latin typeface="Times New Roman"/>
                <a:ea typeface="Times New Roman"/>
                <a:cs typeface="Times New Roman"/>
                <a:sym typeface="Times New Roman"/>
              </a:rPr>
              <a:t>Exploratory</a:t>
            </a:r>
            <a:r>
              <a:rPr b="1" lang="en" sz="1300">
                <a:solidFill>
                  <a:schemeClr val="dk2"/>
                </a:solidFill>
                <a:latin typeface="Times New Roman"/>
                <a:ea typeface="Times New Roman"/>
                <a:cs typeface="Times New Roman"/>
                <a:sym typeface="Times New Roman"/>
              </a:rPr>
              <a:t> Data Analysis</a:t>
            </a:r>
            <a:r>
              <a:rPr lang="en" sz="1300">
                <a:solidFill>
                  <a:schemeClr val="dk2"/>
                </a:solidFill>
                <a:latin typeface="Times New Roman"/>
                <a:ea typeface="Times New Roman"/>
                <a:cs typeface="Times New Roman"/>
                <a:sym typeface="Times New Roman"/>
              </a:rPr>
              <a:t> - Found correlation between CO2 emissions with all the features measure the dependency using  scatter plots, correlation coefficient and </a:t>
            </a:r>
            <a:r>
              <a:rPr lang="en" sz="1300">
                <a:solidFill>
                  <a:schemeClr val="dk2"/>
                </a:solidFill>
                <a:latin typeface="Times New Roman"/>
                <a:ea typeface="Times New Roman"/>
                <a:cs typeface="Times New Roman"/>
                <a:sym typeface="Times New Roman"/>
              </a:rPr>
              <a:t>distribution</a:t>
            </a:r>
            <a:r>
              <a:rPr lang="en" sz="1300">
                <a:solidFill>
                  <a:schemeClr val="dk2"/>
                </a:solidFill>
                <a:latin typeface="Times New Roman"/>
                <a:ea typeface="Times New Roman"/>
                <a:cs typeface="Times New Roman"/>
                <a:sym typeface="Times New Roman"/>
              </a:rPr>
              <a:t> plots. </a:t>
            </a:r>
            <a:endParaRPr sz="13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t/>
            </a:r>
            <a:endParaRPr sz="1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rPr b="1" lang="en" sz="1300">
                <a:solidFill>
                  <a:schemeClr val="dk2"/>
                </a:solidFill>
                <a:latin typeface="Times New Roman"/>
                <a:ea typeface="Times New Roman"/>
                <a:cs typeface="Times New Roman"/>
                <a:sym typeface="Times New Roman"/>
              </a:rPr>
              <a:t>Feature Selection </a:t>
            </a:r>
            <a:r>
              <a:rPr lang="en" sz="1300">
                <a:solidFill>
                  <a:schemeClr val="dk2"/>
                </a:solidFill>
                <a:latin typeface="Times New Roman"/>
                <a:ea typeface="Times New Roman"/>
                <a:cs typeface="Times New Roman"/>
                <a:sym typeface="Times New Roman"/>
              </a:rPr>
              <a:t>- Chi square test to select highly dependent features. Found Fuel consumption in city &amp; Combination, cylinders and engine size to be highly responsible for CO2 emissions.</a:t>
            </a:r>
            <a:endParaRPr sz="13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t/>
            </a:r>
            <a:endParaRPr sz="1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rPr b="1" lang="en" sz="1300">
                <a:solidFill>
                  <a:schemeClr val="dk2"/>
                </a:solidFill>
                <a:latin typeface="Times New Roman"/>
                <a:ea typeface="Times New Roman"/>
                <a:cs typeface="Times New Roman"/>
                <a:sym typeface="Times New Roman"/>
              </a:rPr>
              <a:t>Test Train </a:t>
            </a:r>
            <a:r>
              <a:rPr b="1" lang="en" sz="1300">
                <a:solidFill>
                  <a:schemeClr val="dk2"/>
                </a:solidFill>
                <a:latin typeface="Times New Roman"/>
                <a:ea typeface="Times New Roman"/>
                <a:cs typeface="Times New Roman"/>
                <a:sym typeface="Times New Roman"/>
              </a:rPr>
              <a:t>splitting</a:t>
            </a:r>
            <a:r>
              <a:rPr lang="en" sz="1300">
                <a:solidFill>
                  <a:schemeClr val="dk2"/>
                </a:solidFill>
                <a:latin typeface="Times New Roman"/>
                <a:ea typeface="Times New Roman"/>
                <a:cs typeface="Times New Roman"/>
                <a:sym typeface="Times New Roman"/>
              </a:rPr>
              <a:t> - 80% train dataset and 20% test dataset.</a:t>
            </a:r>
            <a:endParaRPr sz="1300">
              <a:solidFill>
                <a:schemeClr val="dk2"/>
              </a:solidFill>
              <a:latin typeface="Times New Roman"/>
              <a:ea typeface="Times New Roman"/>
              <a:cs typeface="Times New Roman"/>
              <a:sym typeface="Times New Roman"/>
            </a:endParaRPr>
          </a:p>
          <a:p>
            <a:pPr indent="0" lvl="0" marL="0" rtl="0" algn="l">
              <a:lnSpc>
                <a:spcPct val="95000"/>
              </a:lnSpc>
              <a:spcBef>
                <a:spcPts val="800"/>
              </a:spcBef>
              <a:spcAft>
                <a:spcPts val="0"/>
              </a:spcAft>
              <a:buSzPts val="770"/>
              <a:buNone/>
            </a:pPr>
            <a:r>
              <a:t/>
            </a:r>
            <a:endParaRPr sz="13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u="sng">
                <a:solidFill>
                  <a:schemeClr val="dk2"/>
                </a:solidFill>
                <a:latin typeface="Times New Roman"/>
                <a:ea typeface="Times New Roman"/>
                <a:cs typeface="Times New Roman"/>
                <a:sym typeface="Times New Roman"/>
              </a:rPr>
              <a:t>Implementation using google collaboratory :</a:t>
            </a:r>
            <a:endParaRPr b="1" sz="1200" u="sng">
              <a:solidFill>
                <a:srgbClr val="1155CC"/>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200" u="sng">
                <a:solidFill>
                  <a:srgbClr val="1155CC"/>
                </a:solidFill>
                <a:latin typeface="Times New Roman"/>
                <a:ea typeface="Times New Roman"/>
                <a:cs typeface="Times New Roman"/>
                <a:sym typeface="Times New Roman"/>
              </a:rPr>
              <a:t> </a:t>
            </a:r>
            <a:r>
              <a:rPr b="1"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Group7_Discover Decipher_Mid_Sem_ProjectImplementation.ipynb</a:t>
            </a:r>
            <a:endParaRPr sz="1300">
              <a:solidFill>
                <a:srgbClr val="1155CC"/>
              </a:solidFill>
              <a:latin typeface="Times New Roman"/>
              <a:ea typeface="Times New Roman"/>
              <a:cs typeface="Times New Roman"/>
              <a:sym typeface="Times New Roman"/>
            </a:endParaRPr>
          </a:p>
        </p:txBody>
      </p:sp>
      <p:pic>
        <p:nvPicPr>
          <p:cNvPr id="135" name="Google Shape;135;p19"/>
          <p:cNvPicPr preferRelativeResize="0"/>
          <p:nvPr/>
        </p:nvPicPr>
        <p:blipFill>
          <a:blip r:embed="rId4">
            <a:alphaModFix/>
          </a:blip>
          <a:stretch>
            <a:fillRect/>
          </a:stretch>
        </p:blipFill>
        <p:spPr>
          <a:xfrm>
            <a:off x="5766350" y="250275"/>
            <a:ext cx="2752575" cy="2551650"/>
          </a:xfrm>
          <a:prstGeom prst="rect">
            <a:avLst/>
          </a:prstGeom>
          <a:noFill/>
          <a:ln>
            <a:noFill/>
          </a:ln>
        </p:spPr>
      </p:pic>
      <p:sp>
        <p:nvSpPr>
          <p:cNvPr id="136" name="Google Shape;136;p19"/>
          <p:cNvSpPr txBox="1"/>
          <p:nvPr/>
        </p:nvSpPr>
        <p:spPr>
          <a:xfrm>
            <a:off x="5766350" y="2863100"/>
            <a:ext cx="314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Chi2 score for input features for feature selection </a:t>
            </a:r>
            <a:endParaRPr b="1" sz="1100">
              <a:solidFill>
                <a:schemeClr val="dk2"/>
              </a:solidFill>
              <a:latin typeface="Times New Roman"/>
              <a:ea typeface="Times New Roman"/>
              <a:cs typeface="Times New Roman"/>
              <a:sym typeface="Times New Roman"/>
            </a:endParaRPr>
          </a:p>
        </p:txBody>
      </p:sp>
      <p:pic>
        <p:nvPicPr>
          <p:cNvPr id="137" name="Google Shape;137;p19"/>
          <p:cNvPicPr preferRelativeResize="0"/>
          <p:nvPr/>
        </p:nvPicPr>
        <p:blipFill>
          <a:blip r:embed="rId5">
            <a:alphaModFix/>
          </a:blip>
          <a:stretch>
            <a:fillRect/>
          </a:stretch>
        </p:blipFill>
        <p:spPr>
          <a:xfrm>
            <a:off x="6015225" y="3419750"/>
            <a:ext cx="2900800" cy="1473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266500" y="131575"/>
            <a:ext cx="5655300" cy="4938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Exploratory</a:t>
            </a:r>
            <a:r>
              <a:rPr lang="en">
                <a:solidFill>
                  <a:schemeClr val="dk2"/>
                </a:solidFill>
                <a:latin typeface="Times New Roman"/>
                <a:ea typeface="Times New Roman"/>
                <a:cs typeface="Times New Roman"/>
                <a:sym typeface="Times New Roman"/>
              </a:rPr>
              <a:t> Data analysis </a:t>
            </a:r>
            <a:endParaRPr>
              <a:solidFill>
                <a:schemeClr val="dk2"/>
              </a:solidFill>
              <a:latin typeface="Times New Roman"/>
              <a:ea typeface="Times New Roman"/>
              <a:cs typeface="Times New Roman"/>
              <a:sym typeface="Times New Roman"/>
            </a:endParaRPr>
          </a:p>
        </p:txBody>
      </p:sp>
      <p:pic>
        <p:nvPicPr>
          <p:cNvPr id="143" name="Google Shape;143;p20"/>
          <p:cNvPicPr preferRelativeResize="0"/>
          <p:nvPr/>
        </p:nvPicPr>
        <p:blipFill>
          <a:blip r:embed="rId3">
            <a:alphaModFix/>
          </a:blip>
          <a:stretch>
            <a:fillRect/>
          </a:stretch>
        </p:blipFill>
        <p:spPr>
          <a:xfrm>
            <a:off x="390313" y="735056"/>
            <a:ext cx="2527963" cy="1465916"/>
          </a:xfrm>
          <a:prstGeom prst="rect">
            <a:avLst/>
          </a:prstGeom>
          <a:noFill/>
          <a:ln cap="flat" cmpd="sng" w="9525">
            <a:solidFill>
              <a:schemeClr val="dk1"/>
            </a:solidFill>
            <a:prstDash val="solid"/>
            <a:round/>
            <a:headEnd len="sm" w="sm" type="none"/>
            <a:tailEnd len="sm" w="sm" type="none"/>
          </a:ln>
        </p:spPr>
      </p:pic>
      <p:pic>
        <p:nvPicPr>
          <p:cNvPr id="144" name="Google Shape;144;p20"/>
          <p:cNvPicPr preferRelativeResize="0"/>
          <p:nvPr/>
        </p:nvPicPr>
        <p:blipFill>
          <a:blip r:embed="rId4">
            <a:alphaModFix/>
          </a:blip>
          <a:stretch>
            <a:fillRect/>
          </a:stretch>
        </p:blipFill>
        <p:spPr>
          <a:xfrm>
            <a:off x="3007326" y="734900"/>
            <a:ext cx="2527974" cy="1525169"/>
          </a:xfrm>
          <a:prstGeom prst="rect">
            <a:avLst/>
          </a:prstGeom>
          <a:noFill/>
          <a:ln cap="flat" cmpd="sng" w="9525">
            <a:solidFill>
              <a:schemeClr val="dk1"/>
            </a:solidFill>
            <a:prstDash val="solid"/>
            <a:round/>
            <a:headEnd len="sm" w="sm" type="none"/>
            <a:tailEnd len="sm" w="sm" type="none"/>
          </a:ln>
        </p:spPr>
      </p:pic>
      <p:pic>
        <p:nvPicPr>
          <p:cNvPr id="145" name="Google Shape;145;p20"/>
          <p:cNvPicPr preferRelativeResize="0"/>
          <p:nvPr/>
        </p:nvPicPr>
        <p:blipFill>
          <a:blip r:embed="rId5">
            <a:alphaModFix/>
          </a:blip>
          <a:stretch>
            <a:fillRect/>
          </a:stretch>
        </p:blipFill>
        <p:spPr>
          <a:xfrm>
            <a:off x="3007326" y="2292437"/>
            <a:ext cx="2527974" cy="1525013"/>
          </a:xfrm>
          <a:prstGeom prst="rect">
            <a:avLst/>
          </a:prstGeom>
          <a:noFill/>
          <a:ln cap="flat" cmpd="sng" w="9525">
            <a:solidFill>
              <a:schemeClr val="dk1"/>
            </a:solidFill>
            <a:prstDash val="solid"/>
            <a:round/>
            <a:headEnd len="sm" w="sm" type="none"/>
            <a:tailEnd len="sm" w="sm" type="none"/>
          </a:ln>
        </p:spPr>
      </p:pic>
      <p:pic>
        <p:nvPicPr>
          <p:cNvPr id="146" name="Google Shape;146;p20"/>
          <p:cNvPicPr preferRelativeResize="0"/>
          <p:nvPr/>
        </p:nvPicPr>
        <p:blipFill>
          <a:blip r:embed="rId6">
            <a:alphaModFix/>
          </a:blip>
          <a:stretch>
            <a:fillRect/>
          </a:stretch>
        </p:blipFill>
        <p:spPr>
          <a:xfrm>
            <a:off x="390300" y="2261146"/>
            <a:ext cx="2527974" cy="1528647"/>
          </a:xfrm>
          <a:prstGeom prst="rect">
            <a:avLst/>
          </a:prstGeom>
          <a:noFill/>
          <a:ln cap="flat" cmpd="sng" w="9525">
            <a:solidFill>
              <a:schemeClr val="dk1"/>
            </a:solidFill>
            <a:prstDash val="solid"/>
            <a:round/>
            <a:headEnd len="sm" w="sm" type="none"/>
            <a:tailEnd len="sm" w="sm" type="none"/>
          </a:ln>
        </p:spPr>
      </p:pic>
      <p:pic>
        <p:nvPicPr>
          <p:cNvPr id="147" name="Google Shape;147;p20"/>
          <p:cNvPicPr preferRelativeResize="0"/>
          <p:nvPr/>
        </p:nvPicPr>
        <p:blipFill>
          <a:blip r:embed="rId7">
            <a:alphaModFix/>
          </a:blip>
          <a:stretch>
            <a:fillRect/>
          </a:stretch>
        </p:blipFill>
        <p:spPr>
          <a:xfrm>
            <a:off x="6023126" y="3116026"/>
            <a:ext cx="3012600" cy="1431273"/>
          </a:xfrm>
          <a:prstGeom prst="rect">
            <a:avLst/>
          </a:prstGeom>
          <a:noFill/>
          <a:ln>
            <a:noFill/>
          </a:ln>
        </p:spPr>
      </p:pic>
      <p:sp>
        <p:nvSpPr>
          <p:cNvPr id="148" name="Google Shape;148;p20"/>
          <p:cNvSpPr txBox="1"/>
          <p:nvPr/>
        </p:nvSpPr>
        <p:spPr>
          <a:xfrm>
            <a:off x="6077775" y="4477975"/>
            <a:ext cx="30126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Times New Roman"/>
                <a:ea typeface="Times New Roman"/>
                <a:cs typeface="Times New Roman"/>
                <a:sym typeface="Times New Roman"/>
              </a:rPr>
              <a:t>Correlation among feature variables used for feature selection </a:t>
            </a:r>
            <a:endParaRPr b="1" sz="1100">
              <a:solidFill>
                <a:schemeClr val="dk2"/>
              </a:solidFill>
              <a:latin typeface="Times New Roman"/>
              <a:ea typeface="Times New Roman"/>
              <a:cs typeface="Times New Roman"/>
              <a:sym typeface="Times New Roman"/>
            </a:endParaRPr>
          </a:p>
        </p:txBody>
      </p:sp>
      <p:sp>
        <p:nvSpPr>
          <p:cNvPr id="149" name="Google Shape;149;p20"/>
          <p:cNvSpPr txBox="1"/>
          <p:nvPr/>
        </p:nvSpPr>
        <p:spPr>
          <a:xfrm>
            <a:off x="5957875" y="195275"/>
            <a:ext cx="31431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Univariate analysis : </a:t>
            </a:r>
            <a:r>
              <a:rPr lang="en" sz="1300">
                <a:solidFill>
                  <a:schemeClr val="dk2"/>
                </a:solidFill>
                <a:latin typeface="Times New Roman"/>
                <a:ea typeface="Times New Roman"/>
                <a:cs typeface="Times New Roman"/>
                <a:sym typeface="Times New Roman"/>
              </a:rPr>
              <a:t>Plotting frequency distribution, box-plot and histogram.</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Multivariate Analysis : </a:t>
            </a:r>
            <a:r>
              <a:rPr lang="en" sz="1300">
                <a:solidFill>
                  <a:schemeClr val="dk2"/>
                </a:solidFill>
                <a:latin typeface="Times New Roman"/>
                <a:ea typeface="Times New Roman"/>
                <a:cs typeface="Times New Roman"/>
                <a:sym typeface="Times New Roman"/>
              </a:rPr>
              <a:t>Compared the two variables, one CO2 emission and other varied features like engine size, fuel consumption city, fuel consumption comb and cylinders.</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dk2"/>
                </a:solidFill>
                <a:latin typeface="Times New Roman"/>
                <a:ea typeface="Times New Roman"/>
                <a:cs typeface="Times New Roman"/>
                <a:sym typeface="Times New Roman"/>
              </a:rPr>
              <a:t>These </a:t>
            </a:r>
            <a:r>
              <a:rPr lang="en" sz="1300">
                <a:solidFill>
                  <a:schemeClr val="dk2"/>
                </a:solidFill>
                <a:latin typeface="Times New Roman"/>
                <a:ea typeface="Times New Roman"/>
                <a:cs typeface="Times New Roman"/>
                <a:sym typeface="Times New Roman"/>
              </a:rPr>
              <a:t>analysis</a:t>
            </a:r>
            <a:r>
              <a:rPr lang="en" sz="1300">
                <a:solidFill>
                  <a:schemeClr val="dk2"/>
                </a:solidFill>
                <a:latin typeface="Times New Roman"/>
                <a:ea typeface="Times New Roman"/>
                <a:cs typeface="Times New Roman"/>
                <a:sym typeface="Times New Roman"/>
              </a:rPr>
              <a:t> helped determine correlation, dependency, distribution and outliers in the dataset.</a:t>
            </a:r>
            <a:endParaRPr sz="1300">
              <a:solidFill>
                <a:schemeClr val="dk2"/>
              </a:solidFill>
              <a:latin typeface="Times New Roman"/>
              <a:ea typeface="Times New Roman"/>
              <a:cs typeface="Times New Roman"/>
              <a:sym typeface="Times New Roman"/>
            </a:endParaRPr>
          </a:p>
        </p:txBody>
      </p:sp>
      <p:sp>
        <p:nvSpPr>
          <p:cNvPr id="150" name="Google Shape;150;p20"/>
          <p:cNvSpPr txBox="1"/>
          <p:nvPr/>
        </p:nvSpPr>
        <p:spPr>
          <a:xfrm>
            <a:off x="390300" y="3849800"/>
            <a:ext cx="5163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Times New Roman"/>
                <a:ea typeface="Times New Roman"/>
                <a:cs typeface="Times New Roman"/>
                <a:sym typeface="Times New Roman"/>
              </a:rPr>
              <a:t>Scatter plots shows strong positive correlation between CO2 emissions and Engine size (L), Fuel consumption in city and Cylinders, while strong negative correlation for fuel consumption Comb (mpg).</a:t>
            </a:r>
            <a:endParaRPr b="1" sz="13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440525" y="869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Approach </a:t>
            </a:r>
            <a:endParaRPr>
              <a:solidFill>
                <a:schemeClr val="dk2"/>
              </a:solidFill>
              <a:latin typeface="Times New Roman"/>
              <a:ea typeface="Times New Roman"/>
              <a:cs typeface="Times New Roman"/>
              <a:sym typeface="Times New Roman"/>
            </a:endParaRPr>
          </a:p>
        </p:txBody>
      </p:sp>
      <p:sp>
        <p:nvSpPr>
          <p:cNvPr id="156" name="Google Shape;156;p21"/>
          <p:cNvSpPr txBox="1"/>
          <p:nvPr>
            <p:ph idx="1" type="body"/>
          </p:nvPr>
        </p:nvSpPr>
        <p:spPr>
          <a:xfrm>
            <a:off x="79300" y="747725"/>
            <a:ext cx="4572000" cy="1080600"/>
          </a:xfrm>
          <a:prstGeom prst="rect">
            <a:avLst/>
          </a:prstGeom>
        </p:spPr>
        <p:txBody>
          <a:bodyPr anchorCtr="0" anchor="t" bIns="34275" lIns="68575" spcFirstLastPara="1" rIns="68575" wrap="square" tIns="34275">
            <a:noAutofit/>
          </a:bodyPr>
          <a:lstStyle/>
          <a:p>
            <a:pPr indent="-311150" lvl="0" marL="457200" rtl="0" algn="l">
              <a:lnSpc>
                <a:spcPct val="115000"/>
              </a:lnSpc>
              <a:spcBef>
                <a:spcPts val="80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Linear Regression : </a:t>
            </a:r>
            <a:r>
              <a:rPr lang="en" sz="1300">
                <a:solidFill>
                  <a:schemeClr val="dk2"/>
                </a:solidFill>
                <a:latin typeface="Times New Roman"/>
                <a:ea typeface="Times New Roman"/>
                <a:cs typeface="Times New Roman"/>
                <a:sym typeface="Times New Roman"/>
              </a:rPr>
              <a:t>Most basic form of regression analysis and has simple approach and helped determined the dependency more accurately for different features. </a:t>
            </a:r>
            <a:endParaRPr sz="100">
              <a:solidFill>
                <a:schemeClr val="dk2"/>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sz="1400">
              <a:solidFill>
                <a:schemeClr val="dk2"/>
              </a:solidFill>
              <a:latin typeface="Times New Roman"/>
              <a:ea typeface="Times New Roman"/>
              <a:cs typeface="Times New Roman"/>
              <a:sym typeface="Times New Roman"/>
            </a:endParaRPr>
          </a:p>
        </p:txBody>
      </p:sp>
      <p:pic>
        <p:nvPicPr>
          <p:cNvPr id="157" name="Google Shape;157;p21"/>
          <p:cNvPicPr preferRelativeResize="0"/>
          <p:nvPr/>
        </p:nvPicPr>
        <p:blipFill rotWithShape="1">
          <a:blip r:embed="rId3">
            <a:alphaModFix/>
          </a:blip>
          <a:srcRect b="0" l="1154" r="1862" t="0"/>
          <a:stretch/>
        </p:blipFill>
        <p:spPr>
          <a:xfrm>
            <a:off x="144075" y="1606025"/>
            <a:ext cx="2623275" cy="2464400"/>
          </a:xfrm>
          <a:prstGeom prst="rect">
            <a:avLst/>
          </a:prstGeom>
          <a:noFill/>
          <a:ln cap="flat" cmpd="sng" w="9525">
            <a:solidFill>
              <a:schemeClr val="dk1"/>
            </a:solidFill>
            <a:prstDash val="solid"/>
            <a:round/>
            <a:headEnd len="sm" w="sm" type="none"/>
            <a:tailEnd len="sm" w="sm" type="none"/>
          </a:ln>
        </p:spPr>
      </p:pic>
      <p:graphicFrame>
        <p:nvGraphicFramePr>
          <p:cNvPr id="158" name="Google Shape;158;p21"/>
          <p:cNvGraphicFramePr/>
          <p:nvPr/>
        </p:nvGraphicFramePr>
        <p:xfrm>
          <a:off x="5526575" y="195263"/>
          <a:ext cx="3000000" cy="3000000"/>
        </p:xfrm>
        <a:graphic>
          <a:graphicData uri="http://schemas.openxmlformats.org/drawingml/2006/table">
            <a:tbl>
              <a:tblPr>
                <a:noFill/>
                <a:tableStyleId>{08BD751E-1F3D-4A6C-87BC-92B70B5A7A89}</a:tableStyleId>
              </a:tblPr>
              <a:tblGrid>
                <a:gridCol w="3528450"/>
              </a:tblGrid>
              <a:tr h="908300">
                <a:tc>
                  <a:txBody>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Fuel Consumption Comb </a:t>
                      </a:r>
                      <a:r>
                        <a:rPr b="1" lang="en" sz="1100">
                          <a:solidFill>
                            <a:schemeClr val="dk2"/>
                          </a:solidFill>
                          <a:latin typeface="Times New Roman"/>
                          <a:ea typeface="Times New Roman"/>
                          <a:cs typeface="Times New Roman"/>
                          <a:sym typeface="Times New Roman"/>
                        </a:rPr>
                        <a:t>(L/100 Km)</a:t>
                      </a:r>
                      <a:r>
                        <a:rPr b="1" lang="en" sz="1100">
                          <a:solidFill>
                            <a:schemeClr val="dk2"/>
                          </a:solidFill>
                          <a:latin typeface="Times New Roman"/>
                          <a:ea typeface="Times New Roman"/>
                          <a:cs typeface="Times New Roman"/>
                          <a:sym typeface="Times New Roman"/>
                        </a:rPr>
                        <a:t> </a:t>
                      </a:r>
                      <a:endParaRPr b="1"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Mean absolute error: 13.54</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Residual sum of squares (MSE): 473.81</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R2-score: 0.82</a:t>
                      </a:r>
                      <a:endParaRPr sz="1100">
                        <a:solidFill>
                          <a:schemeClr val="dk2"/>
                        </a:solidFill>
                        <a:latin typeface="Times New Roman"/>
                        <a:ea typeface="Times New Roman"/>
                        <a:cs typeface="Times New Roman"/>
                        <a:sym typeface="Times New Roman"/>
                      </a:endParaRPr>
                    </a:p>
                  </a:txBody>
                  <a:tcPr marT="91425" marB="91425" marR="91425" marL="91425"/>
                </a:tc>
              </a:tr>
              <a:tr h="826450">
                <a:tc>
                  <a:txBody>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Fuel Consumption City (L/100 Km)</a:t>
                      </a:r>
                      <a:endParaRPr b="1"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Mean absolute error: 13.92</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Residual sum of squares (MSE): 471.84</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R2-score: 0.82</a:t>
                      </a:r>
                      <a:endParaRPr sz="1100">
                        <a:solidFill>
                          <a:schemeClr val="dk2"/>
                        </a:solidFill>
                        <a:latin typeface="Times New Roman"/>
                        <a:ea typeface="Times New Roman"/>
                        <a:cs typeface="Times New Roman"/>
                        <a:sym typeface="Times New Roman"/>
                      </a:endParaRPr>
                    </a:p>
                  </a:txBody>
                  <a:tcPr marT="91425" marB="91425" marR="91425" marL="91425"/>
                </a:tc>
              </a:tr>
              <a:tr h="835800">
                <a:tc>
                  <a:txBody>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Cylinders</a:t>
                      </a:r>
                      <a:endParaRPr b="1"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Mean absolute error: 23.91</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Residual sum of squares (MSE): 1015.51</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R2-score: 0.58</a:t>
                      </a:r>
                      <a:endParaRPr sz="1100">
                        <a:solidFill>
                          <a:schemeClr val="dk2"/>
                        </a:solidFill>
                        <a:latin typeface="Times New Roman"/>
                        <a:ea typeface="Times New Roman"/>
                        <a:cs typeface="Times New Roman"/>
                        <a:sym typeface="Times New Roman"/>
                      </a:endParaRPr>
                    </a:p>
                  </a:txBody>
                  <a:tcPr marT="91425" marB="91425" marR="91425" marL="91425"/>
                </a:tc>
              </a:tr>
              <a:tr h="835800">
                <a:tc>
                  <a:txBody>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Engine Size (L)</a:t>
                      </a:r>
                      <a:endParaRPr b="1"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Mean absolute error: 22.97</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Residual sum of squares (MSE): 918.28</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R2-score: 0.62</a:t>
                      </a:r>
                      <a:endParaRPr sz="1100">
                        <a:solidFill>
                          <a:schemeClr val="dk2"/>
                        </a:solidFill>
                        <a:latin typeface="Times New Roman"/>
                        <a:ea typeface="Times New Roman"/>
                        <a:cs typeface="Times New Roman"/>
                        <a:sym typeface="Times New Roman"/>
                      </a:endParaRPr>
                    </a:p>
                  </a:txBody>
                  <a:tcPr marT="91425" marB="91425" marR="91425" marL="91425"/>
                </a:tc>
              </a:tr>
              <a:tr h="904975">
                <a:tc>
                  <a:txBody>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Fuel Consumption Hwy (L/100 Km)</a:t>
                      </a:r>
                      <a:endParaRPr b="1"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Mean absolute error: 17.47</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Residual sum of squares (MSE): 678.59</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2"/>
                          </a:solidFill>
                          <a:latin typeface="Times New Roman"/>
                          <a:ea typeface="Times New Roman"/>
                          <a:cs typeface="Times New Roman"/>
                          <a:sym typeface="Times New Roman"/>
                        </a:rPr>
                        <a:t>R2-score: 0.73</a:t>
                      </a:r>
                      <a:endParaRPr sz="1100">
                        <a:solidFill>
                          <a:schemeClr val="dk2"/>
                        </a:solidFill>
                        <a:latin typeface="Times New Roman"/>
                        <a:ea typeface="Times New Roman"/>
                        <a:cs typeface="Times New Roman"/>
                        <a:sym typeface="Times New Roman"/>
                      </a:endParaRPr>
                    </a:p>
                  </a:txBody>
                  <a:tcPr marT="91425" marB="91425" marR="91425" marL="91425"/>
                </a:tc>
              </a:tr>
            </a:tbl>
          </a:graphicData>
        </a:graphic>
      </p:graphicFrame>
      <p:sp>
        <p:nvSpPr>
          <p:cNvPr id="159" name="Google Shape;159;p21"/>
          <p:cNvSpPr txBox="1"/>
          <p:nvPr/>
        </p:nvSpPr>
        <p:spPr>
          <a:xfrm>
            <a:off x="440525" y="4214775"/>
            <a:ext cx="4790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801B19"/>
                </a:solidFill>
                <a:latin typeface="Times New Roman"/>
                <a:ea typeface="Times New Roman"/>
                <a:cs typeface="Times New Roman"/>
                <a:sym typeface="Times New Roman"/>
              </a:rPr>
              <a:t>Single variable Linear Regression on the high chi2 scored features </a:t>
            </a:r>
            <a:endParaRPr b="1" sz="1100">
              <a:solidFill>
                <a:srgbClr val="801B19"/>
              </a:solidFill>
              <a:latin typeface="Times New Roman"/>
              <a:ea typeface="Times New Roman"/>
              <a:cs typeface="Times New Roman"/>
              <a:sym typeface="Times New Roman"/>
            </a:endParaRPr>
          </a:p>
        </p:txBody>
      </p:sp>
      <p:sp>
        <p:nvSpPr>
          <p:cNvPr id="160" name="Google Shape;160;p21"/>
          <p:cNvSpPr txBox="1"/>
          <p:nvPr/>
        </p:nvSpPr>
        <p:spPr>
          <a:xfrm>
            <a:off x="5526575" y="4597025"/>
            <a:ext cx="3528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801B19"/>
                </a:solidFill>
                <a:latin typeface="Times New Roman"/>
                <a:ea typeface="Times New Roman"/>
                <a:cs typeface="Times New Roman"/>
                <a:sym typeface="Times New Roman"/>
              </a:rPr>
              <a:t>Better R2 score better the linear fit for the dependent variable</a:t>
            </a:r>
            <a:endParaRPr b="1" sz="1100">
              <a:solidFill>
                <a:srgbClr val="801B19"/>
              </a:solidFill>
              <a:latin typeface="Times New Roman"/>
              <a:ea typeface="Times New Roman"/>
              <a:cs typeface="Times New Roman"/>
              <a:sym typeface="Times New Roman"/>
            </a:endParaRPr>
          </a:p>
        </p:txBody>
      </p:sp>
      <p:pic>
        <p:nvPicPr>
          <p:cNvPr id="161" name="Google Shape;161;p21"/>
          <p:cNvPicPr preferRelativeResize="0"/>
          <p:nvPr/>
        </p:nvPicPr>
        <p:blipFill>
          <a:blip r:embed="rId4">
            <a:alphaModFix/>
          </a:blip>
          <a:stretch>
            <a:fillRect/>
          </a:stretch>
        </p:blipFill>
        <p:spPr>
          <a:xfrm>
            <a:off x="2835325" y="1606025"/>
            <a:ext cx="2623275" cy="24644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40525" y="86925"/>
            <a:ext cx="7886700" cy="5664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Approach </a:t>
            </a:r>
            <a:endParaRPr>
              <a:solidFill>
                <a:schemeClr val="dk2"/>
              </a:solidFill>
              <a:latin typeface="Times New Roman"/>
              <a:ea typeface="Times New Roman"/>
              <a:cs typeface="Times New Roman"/>
              <a:sym typeface="Times New Roman"/>
            </a:endParaRPr>
          </a:p>
        </p:txBody>
      </p:sp>
      <p:sp>
        <p:nvSpPr>
          <p:cNvPr id="167" name="Google Shape;167;p22"/>
          <p:cNvSpPr txBox="1"/>
          <p:nvPr>
            <p:ph idx="1" type="body"/>
          </p:nvPr>
        </p:nvSpPr>
        <p:spPr>
          <a:xfrm>
            <a:off x="79300" y="747725"/>
            <a:ext cx="8920800" cy="3761400"/>
          </a:xfrm>
          <a:prstGeom prst="rect">
            <a:avLst/>
          </a:prstGeom>
        </p:spPr>
        <p:txBody>
          <a:bodyPr anchorCtr="0" anchor="t" bIns="34275" lIns="68575" spcFirstLastPara="1" rIns="68575" wrap="square" tIns="34275">
            <a:noAutofit/>
          </a:bodyPr>
          <a:lstStyle/>
          <a:p>
            <a:pPr indent="-311150" lvl="0" marL="457200" rtl="0" algn="l">
              <a:lnSpc>
                <a:spcPct val="115000"/>
              </a:lnSpc>
              <a:spcBef>
                <a:spcPts val="800"/>
              </a:spcBef>
              <a:spcAft>
                <a:spcPts val="0"/>
              </a:spcAft>
              <a:buClr>
                <a:schemeClr val="dk2"/>
              </a:buClr>
              <a:buSzPts val="1300"/>
              <a:buFont typeface="Times New Roman"/>
              <a:buChar char="•"/>
            </a:pPr>
            <a:r>
              <a:rPr b="1" lang="en" sz="1300">
                <a:solidFill>
                  <a:schemeClr val="dk2"/>
                </a:solidFill>
                <a:latin typeface="Times New Roman"/>
                <a:ea typeface="Times New Roman"/>
                <a:cs typeface="Times New Roman"/>
                <a:sym typeface="Times New Roman"/>
              </a:rPr>
              <a:t>Multivariable Regression </a:t>
            </a:r>
            <a:r>
              <a:rPr lang="en" sz="1300">
                <a:solidFill>
                  <a:schemeClr val="dk2"/>
                </a:solidFill>
                <a:latin typeface="Times New Roman"/>
                <a:ea typeface="Times New Roman"/>
                <a:cs typeface="Times New Roman"/>
                <a:sym typeface="Times New Roman"/>
              </a:rPr>
              <a:t>: There are various other variables that influences CO2 emission, therefore we used multiple regression for better accuracy and to find the best fit by measuring the degree at which several independent variables and are linearly related to CO2 emissions rate. The features for multivariable regression were selected using Chi2 test.</a:t>
            </a:r>
            <a:endParaRPr sz="13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00">
              <a:solidFill>
                <a:schemeClr val="dk2"/>
              </a:solidFill>
              <a:latin typeface="Times New Roman"/>
              <a:ea typeface="Times New Roman"/>
              <a:cs typeface="Times New Roman"/>
              <a:sym typeface="Times New Roman"/>
            </a:endParaRPr>
          </a:p>
          <a:p>
            <a:pPr indent="0" lvl="0" marL="457200" rtl="0" algn="l">
              <a:lnSpc>
                <a:spcPct val="115000"/>
              </a:lnSpc>
              <a:spcBef>
                <a:spcPts val="800"/>
              </a:spcBef>
              <a:spcAft>
                <a:spcPts val="0"/>
              </a:spcAft>
              <a:buNone/>
            </a:pPr>
            <a:r>
              <a:t/>
            </a:r>
            <a:endParaRPr sz="1400">
              <a:solidFill>
                <a:schemeClr val="dk2"/>
              </a:solidFill>
              <a:latin typeface="Times New Roman"/>
              <a:ea typeface="Times New Roman"/>
              <a:cs typeface="Times New Roman"/>
              <a:sym typeface="Times New Roman"/>
            </a:endParaRPr>
          </a:p>
        </p:txBody>
      </p:sp>
      <p:pic>
        <p:nvPicPr>
          <p:cNvPr id="168" name="Google Shape;168;p22"/>
          <p:cNvPicPr preferRelativeResize="0"/>
          <p:nvPr/>
        </p:nvPicPr>
        <p:blipFill>
          <a:blip r:embed="rId3">
            <a:alphaModFix/>
          </a:blip>
          <a:stretch>
            <a:fillRect/>
          </a:stretch>
        </p:blipFill>
        <p:spPr>
          <a:xfrm>
            <a:off x="144075" y="1603063"/>
            <a:ext cx="3934550" cy="1510850"/>
          </a:xfrm>
          <a:prstGeom prst="rect">
            <a:avLst/>
          </a:prstGeom>
          <a:noFill/>
          <a:ln>
            <a:noFill/>
          </a:ln>
        </p:spPr>
      </p:pic>
      <p:sp>
        <p:nvSpPr>
          <p:cNvPr id="169" name="Google Shape;169;p22"/>
          <p:cNvSpPr txBox="1"/>
          <p:nvPr/>
        </p:nvSpPr>
        <p:spPr>
          <a:xfrm>
            <a:off x="569050" y="3043900"/>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Times New Roman"/>
                <a:ea typeface="Times New Roman"/>
                <a:cs typeface="Times New Roman"/>
                <a:sym typeface="Times New Roman"/>
              </a:rPr>
              <a:t>Multivariable Linear regression</a:t>
            </a:r>
            <a:endParaRPr b="1" sz="1300">
              <a:solidFill>
                <a:schemeClr val="dk2"/>
              </a:solidFill>
              <a:latin typeface="Times New Roman"/>
              <a:ea typeface="Times New Roman"/>
              <a:cs typeface="Times New Roman"/>
              <a:sym typeface="Times New Roman"/>
            </a:endParaRPr>
          </a:p>
        </p:txBody>
      </p:sp>
      <p:pic>
        <p:nvPicPr>
          <p:cNvPr id="170" name="Google Shape;170;p22"/>
          <p:cNvPicPr preferRelativeResize="0"/>
          <p:nvPr/>
        </p:nvPicPr>
        <p:blipFill>
          <a:blip r:embed="rId4">
            <a:alphaModFix/>
          </a:blip>
          <a:stretch>
            <a:fillRect/>
          </a:stretch>
        </p:blipFill>
        <p:spPr>
          <a:xfrm>
            <a:off x="4228950" y="1583288"/>
            <a:ext cx="2254875" cy="1410375"/>
          </a:xfrm>
          <a:prstGeom prst="rect">
            <a:avLst/>
          </a:prstGeom>
          <a:noFill/>
          <a:ln cap="flat" cmpd="sng" w="9525">
            <a:solidFill>
              <a:schemeClr val="dk1"/>
            </a:solidFill>
            <a:prstDash val="solid"/>
            <a:round/>
            <a:headEnd len="sm" w="sm" type="none"/>
            <a:tailEnd len="sm" w="sm" type="none"/>
          </a:ln>
        </p:spPr>
      </p:pic>
      <p:pic>
        <p:nvPicPr>
          <p:cNvPr id="171" name="Google Shape;171;p22"/>
          <p:cNvPicPr preferRelativeResize="0"/>
          <p:nvPr/>
        </p:nvPicPr>
        <p:blipFill>
          <a:blip r:embed="rId5">
            <a:alphaModFix/>
          </a:blip>
          <a:stretch>
            <a:fillRect/>
          </a:stretch>
        </p:blipFill>
        <p:spPr>
          <a:xfrm>
            <a:off x="6634150" y="1583299"/>
            <a:ext cx="2351100" cy="1550375"/>
          </a:xfrm>
          <a:prstGeom prst="rect">
            <a:avLst/>
          </a:prstGeom>
          <a:noFill/>
          <a:ln cap="flat" cmpd="sng" w="9525">
            <a:solidFill>
              <a:schemeClr val="dk1"/>
            </a:solidFill>
            <a:prstDash val="solid"/>
            <a:round/>
            <a:headEnd len="sm" w="sm" type="none"/>
            <a:tailEnd len="sm" w="sm" type="none"/>
          </a:ln>
        </p:spPr>
      </p:pic>
      <p:sp>
        <p:nvSpPr>
          <p:cNvPr id="172" name="Google Shape;172;p22"/>
          <p:cNvSpPr txBox="1"/>
          <p:nvPr/>
        </p:nvSpPr>
        <p:spPr>
          <a:xfrm>
            <a:off x="4273750" y="3043900"/>
            <a:ext cx="1655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Difference in test set</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predictions</a:t>
            </a:r>
            <a:r>
              <a:rPr b="1" lang="en" sz="1200">
                <a:solidFill>
                  <a:schemeClr val="dk2"/>
                </a:solidFill>
                <a:latin typeface="Times New Roman"/>
                <a:ea typeface="Times New Roman"/>
                <a:cs typeface="Times New Roman"/>
                <a:sym typeface="Times New Roman"/>
              </a:rPr>
              <a:t> </a:t>
            </a:r>
            <a:endParaRPr b="1" sz="1200">
              <a:solidFill>
                <a:schemeClr val="dk2"/>
              </a:solidFill>
              <a:latin typeface="Times New Roman"/>
              <a:ea typeface="Times New Roman"/>
              <a:cs typeface="Times New Roman"/>
              <a:sym typeface="Times New Roman"/>
            </a:endParaRPr>
          </a:p>
        </p:txBody>
      </p:sp>
      <p:sp>
        <p:nvSpPr>
          <p:cNvPr id="173" name="Google Shape;173;p22"/>
          <p:cNvSpPr txBox="1"/>
          <p:nvPr/>
        </p:nvSpPr>
        <p:spPr>
          <a:xfrm>
            <a:off x="7027650" y="3253288"/>
            <a:ext cx="183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Difference in train set </a:t>
            </a:r>
            <a:endParaRPr b="1"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dk2"/>
                </a:solidFill>
                <a:latin typeface="Times New Roman"/>
                <a:ea typeface="Times New Roman"/>
                <a:cs typeface="Times New Roman"/>
                <a:sym typeface="Times New Roman"/>
              </a:rPr>
              <a:t>Predictions</a:t>
            </a:r>
            <a:r>
              <a:rPr b="1" lang="en" sz="1200">
                <a:solidFill>
                  <a:schemeClr val="dk2"/>
                </a:solidFill>
                <a:latin typeface="Times New Roman"/>
                <a:ea typeface="Times New Roman"/>
                <a:cs typeface="Times New Roman"/>
                <a:sym typeface="Times New Roman"/>
              </a:rPr>
              <a:t> </a:t>
            </a:r>
            <a:endParaRPr b="1" sz="1200">
              <a:solidFill>
                <a:schemeClr val="dk2"/>
              </a:solidFill>
              <a:latin typeface="Times New Roman"/>
              <a:ea typeface="Times New Roman"/>
              <a:cs typeface="Times New Roman"/>
              <a:sym typeface="Times New Roman"/>
            </a:endParaRPr>
          </a:p>
        </p:txBody>
      </p:sp>
      <p:sp>
        <p:nvSpPr>
          <p:cNvPr id="174" name="Google Shape;174;p22"/>
          <p:cNvSpPr txBox="1"/>
          <p:nvPr/>
        </p:nvSpPr>
        <p:spPr>
          <a:xfrm>
            <a:off x="0" y="3428800"/>
            <a:ext cx="4621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Times New Roman"/>
                <a:ea typeface="Times New Roman"/>
                <a:cs typeface="Times New Roman"/>
                <a:sym typeface="Times New Roman"/>
              </a:rPr>
              <a:t>Variables : Fuel Consumption Comb (L/100 Km), Fuel Consumption City (L/100 Km), Cylinders, Engine Size (L), Fuel Consumption Hwy (L/100 Km)</a:t>
            </a:r>
            <a:endParaRPr b="1" sz="1100">
              <a:solidFill>
                <a:schemeClr val="dk2"/>
              </a:solidFill>
              <a:latin typeface="Times New Roman"/>
              <a:ea typeface="Times New Roman"/>
              <a:cs typeface="Times New Roman"/>
              <a:sym typeface="Times New Roman"/>
            </a:endParaRPr>
          </a:p>
        </p:txBody>
      </p:sp>
      <p:sp>
        <p:nvSpPr>
          <p:cNvPr id="175" name="Google Shape;175;p22"/>
          <p:cNvSpPr txBox="1"/>
          <p:nvPr/>
        </p:nvSpPr>
        <p:spPr>
          <a:xfrm>
            <a:off x="2229100" y="3951150"/>
            <a:ext cx="46212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latin typeface="Times New Roman"/>
                <a:ea typeface="Times New Roman"/>
                <a:cs typeface="Times New Roman"/>
                <a:sym typeface="Times New Roman"/>
              </a:rPr>
              <a:t>Other</a:t>
            </a:r>
            <a:r>
              <a:rPr b="1" lang="en" sz="1200">
                <a:solidFill>
                  <a:schemeClr val="dk2"/>
                </a:solidFill>
                <a:latin typeface="Times New Roman"/>
                <a:ea typeface="Times New Roman"/>
                <a:cs typeface="Times New Roman"/>
                <a:sym typeface="Times New Roman"/>
              </a:rPr>
              <a:t> example </a:t>
            </a:r>
            <a:r>
              <a:rPr b="1" lang="en" sz="1200">
                <a:solidFill>
                  <a:schemeClr val="dk2"/>
                </a:solidFill>
                <a:latin typeface="Times New Roman"/>
                <a:ea typeface="Times New Roman"/>
                <a:cs typeface="Times New Roman"/>
                <a:sym typeface="Times New Roman"/>
              </a:rPr>
              <a:t>implemented</a:t>
            </a:r>
            <a:r>
              <a:rPr b="1" lang="en" sz="1200">
                <a:solidFill>
                  <a:schemeClr val="dk2"/>
                </a:solidFill>
                <a:latin typeface="Times New Roman"/>
                <a:ea typeface="Times New Roman"/>
                <a:cs typeface="Times New Roman"/>
                <a:sym typeface="Times New Roman"/>
              </a:rPr>
              <a:t> : </a:t>
            </a:r>
            <a:r>
              <a:rPr b="1" lang="en" sz="1200">
                <a:solidFill>
                  <a:schemeClr val="dk2"/>
                </a:solidFill>
                <a:latin typeface="Times New Roman"/>
                <a:ea typeface="Times New Roman"/>
                <a:cs typeface="Times New Roman"/>
                <a:sym typeface="Times New Roman"/>
              </a:rPr>
              <a:t>Multivariate linear model</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Engine Size(L), Fuel Consumption Hwy (L/100 km), Cylinders, CO2 Emissions(g/km)</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R2 Score for test dataset : 0.86</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2"/>
                </a:solidFill>
                <a:latin typeface="Times New Roman"/>
                <a:ea typeface="Times New Roman"/>
                <a:cs typeface="Times New Roman"/>
                <a:sym typeface="Times New Roman"/>
              </a:rPr>
              <a:t>RMSE for test dataset : 0.051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