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Inter Light"/>
      <p:regular r:id="rId29"/>
      <p:bold r:id="rId30"/>
    </p:embeddedFont>
    <p:embeddedFont>
      <p:font typeface="Inter"/>
      <p:regular r:id="rId31"/>
      <p:bold r:id="rId32"/>
    </p:embeddedFon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8E9FE4-5A98-4887-9BDD-0D7D34FA1B05}">
  <a:tblStyle styleId="{4C8E9FE4-5A98-4887-9BDD-0D7D34FA1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0CEE240-CAF9-4827-9D48-B6C398C5E52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Ligh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regular.fntdata"/><Relationship Id="rId30" Type="http://schemas.openxmlformats.org/officeDocument/2006/relationships/font" Target="fonts/InterLight-bold.fntdata"/><Relationship Id="rId11" Type="http://schemas.openxmlformats.org/officeDocument/2006/relationships/slide" Target="slides/slide5.xml"/><Relationship Id="rId33" Type="http://schemas.openxmlformats.org/officeDocument/2006/relationships/font" Target="fonts/HelveticaNeue-regular.fntdata"/><Relationship Id="rId10" Type="http://schemas.openxmlformats.org/officeDocument/2006/relationships/slide" Target="slides/slide4.xml"/><Relationship Id="rId32" Type="http://schemas.openxmlformats.org/officeDocument/2006/relationships/font" Target="fonts/Inter-bold.fntdata"/><Relationship Id="rId13" Type="http://schemas.openxmlformats.org/officeDocument/2006/relationships/slide" Target="slides/slide7.xml"/><Relationship Id="rId35" Type="http://schemas.openxmlformats.org/officeDocument/2006/relationships/font" Target="fonts/HelveticaNeue-italic.fntdata"/><Relationship Id="rId12" Type="http://schemas.openxmlformats.org/officeDocument/2006/relationships/slide" Target="slides/slide6.xml"/><Relationship Id="rId34" Type="http://schemas.openxmlformats.org/officeDocument/2006/relationships/font" Target="fonts/HelveticaNeue-bold.fntdata"/><Relationship Id="rId15" Type="http://schemas.openxmlformats.org/officeDocument/2006/relationships/slide" Target="slides/slide9.xml"/><Relationship Id="rId37" Type="http://schemas.openxmlformats.org/officeDocument/2006/relationships/font" Target="fonts/HelveticaNeueLight-regular.fntdata"/><Relationship Id="rId14" Type="http://schemas.openxmlformats.org/officeDocument/2006/relationships/slide" Target="slides/slide8.xml"/><Relationship Id="rId36" Type="http://schemas.openxmlformats.org/officeDocument/2006/relationships/font" Target="fonts/HelveticaNeue-boldItalic.fntdata"/><Relationship Id="rId17" Type="http://schemas.openxmlformats.org/officeDocument/2006/relationships/slide" Target="slides/slide11.xml"/><Relationship Id="rId39" Type="http://schemas.openxmlformats.org/officeDocument/2006/relationships/font" Target="fonts/HelveticaNeueLight-italic.fntdata"/><Relationship Id="rId16" Type="http://schemas.openxmlformats.org/officeDocument/2006/relationships/slide" Target="slides/slide10.xml"/><Relationship Id="rId38" Type="http://schemas.openxmlformats.org/officeDocument/2006/relationships/font" Target="fonts/HelveticaNeueLigh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eer.org/upload/eer-1489554553.pdf" TargetMode="External"/><Relationship Id="rId3" Type="http://schemas.openxmlformats.org/officeDocument/2006/relationships/hyperlink" Target="https://iopscience.iop.org/article/10.1088/1757-899X/114/1/012148/pd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a9af020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a9af020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a9af0206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5a9af0206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a9af020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a9af020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f3f08655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3f08655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5a9af020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5a9af020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5a9af0206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5a9af020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25a9af020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25a9af020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f3f08655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f3f08655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3f08655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3f08655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f3f08655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f3f08655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59e22e8ab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59e22e8ab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5a9af020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5a9af020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3f08655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3f08655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3f08655d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3f08655d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3f08655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3f08655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https://www.eeer.org/upload/eer-1489554553.pdf</a:t>
            </a:r>
            <a:endParaRPr/>
          </a:p>
          <a:p>
            <a:pPr indent="0" lvl="0" marL="0" rtl="0" algn="l">
              <a:spcBef>
                <a:spcPts val="0"/>
              </a:spcBef>
              <a:spcAft>
                <a:spcPts val="0"/>
              </a:spcAft>
              <a:buNone/>
            </a:pPr>
            <a:r>
              <a:rPr lang="en" u="sng">
                <a:solidFill>
                  <a:schemeClr val="hlink"/>
                </a:solidFill>
                <a:hlinkClick r:id="rId3"/>
              </a:rPr>
              <a:t>https://iopscience.iop.org/article/10.1088/1757-899X/114/1/012148/pdf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5a9af0206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5a9af0206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3f08655d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3f08655d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5a9af0206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5a9af0206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4" name="Shape 14"/>
        <p:cNvGrpSpPr/>
        <p:nvPr/>
      </p:nvGrpSpPr>
      <p:grpSpPr>
        <a:xfrm>
          <a:off x="0" y="0"/>
          <a:ext cx="0" cy="0"/>
          <a:chOff x="0" y="0"/>
          <a:chExt cx="0" cy="0"/>
        </a:xfrm>
      </p:grpSpPr>
      <p:sp>
        <p:nvSpPr>
          <p:cNvPr id="15" name="Google Shape;15;p2"/>
          <p:cNvSpPr txBox="1"/>
          <p:nvPr>
            <p:ph type="title"/>
          </p:nvPr>
        </p:nvSpPr>
        <p:spPr>
          <a:xfrm>
            <a:off x="633113" y="2906106"/>
            <a:ext cx="7886700" cy="626700"/>
          </a:xfrm>
          <a:prstGeom prst="rect">
            <a:avLst/>
          </a:prstGeom>
          <a:noFill/>
          <a:ln>
            <a:noFill/>
          </a:ln>
        </p:spPr>
        <p:txBody>
          <a:bodyPr anchorCtr="1" anchor="t" bIns="34275" lIns="68575" spcFirstLastPara="1" rIns="68575" wrap="square" tIns="34275">
            <a:noAutofit/>
          </a:bodyPr>
          <a:lstStyle>
            <a:lvl1pPr lvl="0" algn="l">
              <a:lnSpc>
                <a:spcPct val="90000"/>
              </a:lnSpc>
              <a:spcBef>
                <a:spcPts val="0"/>
              </a:spcBef>
              <a:spcAft>
                <a:spcPts val="0"/>
              </a:spcAft>
              <a:buClr>
                <a:schemeClr val="lt1"/>
              </a:buClr>
              <a:buSzPts val="2600"/>
              <a:buFont typeface="Helvetica Neue"/>
              <a:buNone/>
              <a:defRPr sz="26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6" name="Google Shape;16;p2"/>
          <p:cNvPicPr preferRelativeResize="0"/>
          <p:nvPr/>
        </p:nvPicPr>
        <p:blipFill rotWithShape="1">
          <a:blip r:embed="rId2">
            <a:alphaModFix/>
          </a:blip>
          <a:srcRect b="0" l="0" r="0" t="0"/>
          <a:stretch/>
        </p:blipFill>
        <p:spPr>
          <a:xfrm>
            <a:off x="3032199" y="1109547"/>
            <a:ext cx="3079603" cy="101079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2" name="Google Shape;72;p1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3" name="Google Shape;73;p11"/>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78" name="Google Shape;78;p12"/>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79" name="Google Shape;79;p12"/>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0" name="Shape 80"/>
        <p:cNvGrpSpPr/>
        <p:nvPr/>
      </p:nvGrpSpPr>
      <p:grpSpPr>
        <a:xfrm>
          <a:off x="0" y="0"/>
          <a:ext cx="0" cy="0"/>
          <a:chOff x="0" y="0"/>
          <a:chExt cx="0" cy="0"/>
        </a:xfrm>
      </p:grpSpPr>
      <p:sp>
        <p:nvSpPr>
          <p:cNvPr id="81" name="Google Shape;81;p13"/>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2" name="Google Shape;82;p13"/>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83" name="Google Shape;83;p13"/>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sp>
        <p:nvSpPr>
          <p:cNvPr id="85" name="Google Shape;85;p14"/>
          <p:cNvSpPr txBox="1"/>
          <p:nvPr>
            <p:ph type="title"/>
          </p:nvPr>
        </p:nvSpPr>
        <p:spPr>
          <a:xfrm>
            <a:off x="311700" y="445025"/>
            <a:ext cx="8520600" cy="572700"/>
          </a:xfrm>
          <a:prstGeom prst="rect">
            <a:avLst/>
          </a:prstGeom>
        </p:spPr>
        <p:txBody>
          <a:bodyPr anchorCtr="0" anchor="b" bIns="34275" lIns="68575" spcFirstLastPara="1" rIns="68575" wrap="square" tIns="34275">
            <a:norm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1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7" name="Google Shape;87;p1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4100"/>
              <a:buFont typeface="Helvetica Neue"/>
              <a:buNone/>
              <a:defRPr sz="41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0" name="Google Shape;20;p3"/>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1" name="Google Shape;21;p3"/>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2" name="Google Shape;22;p3"/>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445727" y="200025"/>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 name="Google Shape;25;p4"/>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rm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 name="Google Shape;26;p4"/>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7" name="Google Shape;27;p4"/>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28" name="Google Shape;28;p4"/>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64">
          <p15:clr>
            <a:srgbClr val="FBAE40"/>
          </p15:clr>
        </p15:guide>
        <p15:guide id="13" orient="horz" pos="3151">
          <p15:clr>
            <a:srgbClr val="FBAE40"/>
          </p15:clr>
        </p15:guide>
        <p15:guide id="14" orient="horz" pos="308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34" name="Google Shape;34;p5"/>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35" name="Google Shape;35;p5"/>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3" name="Google Shape;43;p6"/>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4" name="Google Shape;44;p6"/>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3000"/>
              <a:buFont typeface="Helvetica Neue"/>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7" name="Google Shape;47;p7"/>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48" name="Google Shape;48;p7"/>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49" name="Google Shape;49;p7"/>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2" name="Google Shape;52;p8"/>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53" name="Google Shape;53;p8"/>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 name="Google Shape;56;p9"/>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59" name="Google Shape;59;p9"/>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0" name="Google Shape;60;p9"/>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Helvetica Neue"/>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0"/>
          <p:cNvSpPr/>
          <p:nvPr>
            <p:ph idx="2" type="pic"/>
          </p:nvPr>
        </p:nvSpPr>
        <p:spPr>
          <a:xfrm>
            <a:off x="3887391" y="740569"/>
            <a:ext cx="4629300" cy="3655200"/>
          </a:xfrm>
          <a:prstGeom prst="rect">
            <a:avLst/>
          </a:prstGeom>
          <a:noFill/>
          <a:ln>
            <a:noFill/>
          </a:ln>
        </p:spPr>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1" i="0" sz="900">
                <a:solidFill>
                  <a:srgbClr val="7F7F7F"/>
                </a:solidFill>
                <a:latin typeface="Helvetica Neue Light"/>
                <a:ea typeface="Helvetica Neue Light"/>
                <a:cs typeface="Helvetica Neue Light"/>
                <a:sym typeface="Helvetica Neue Light"/>
              </a:defRPr>
            </a:lvl1pPr>
            <a:lvl2pPr indent="0" lvl="1" marL="0" algn="r">
              <a:spcBef>
                <a:spcPts val="0"/>
              </a:spcBef>
              <a:buNone/>
              <a:defRPr b="1" i="0" sz="900">
                <a:solidFill>
                  <a:srgbClr val="7F7F7F"/>
                </a:solidFill>
                <a:latin typeface="Helvetica Neue Light"/>
                <a:ea typeface="Helvetica Neue Light"/>
                <a:cs typeface="Helvetica Neue Light"/>
                <a:sym typeface="Helvetica Neue Light"/>
              </a:defRPr>
            </a:lvl2pPr>
            <a:lvl3pPr indent="0" lvl="2" marL="0" algn="r">
              <a:spcBef>
                <a:spcPts val="0"/>
              </a:spcBef>
              <a:buNone/>
              <a:defRPr b="1" i="0" sz="900">
                <a:solidFill>
                  <a:srgbClr val="7F7F7F"/>
                </a:solidFill>
                <a:latin typeface="Helvetica Neue Light"/>
                <a:ea typeface="Helvetica Neue Light"/>
                <a:cs typeface="Helvetica Neue Light"/>
                <a:sym typeface="Helvetica Neue Light"/>
              </a:defRPr>
            </a:lvl3pPr>
            <a:lvl4pPr indent="0" lvl="3" marL="0" algn="r">
              <a:spcBef>
                <a:spcPts val="0"/>
              </a:spcBef>
              <a:buNone/>
              <a:defRPr b="1" i="0" sz="900">
                <a:solidFill>
                  <a:srgbClr val="7F7F7F"/>
                </a:solidFill>
                <a:latin typeface="Helvetica Neue Light"/>
                <a:ea typeface="Helvetica Neue Light"/>
                <a:cs typeface="Helvetica Neue Light"/>
                <a:sym typeface="Helvetica Neue Light"/>
              </a:defRPr>
            </a:lvl4pPr>
            <a:lvl5pPr indent="0" lvl="4" marL="0" algn="r">
              <a:spcBef>
                <a:spcPts val="0"/>
              </a:spcBef>
              <a:buNone/>
              <a:defRPr b="1" i="0" sz="900">
                <a:solidFill>
                  <a:srgbClr val="7F7F7F"/>
                </a:solidFill>
                <a:latin typeface="Helvetica Neue Light"/>
                <a:ea typeface="Helvetica Neue Light"/>
                <a:cs typeface="Helvetica Neue Light"/>
                <a:sym typeface="Helvetica Neue Light"/>
              </a:defRPr>
            </a:lvl5pPr>
            <a:lvl6pPr indent="0" lvl="5" marL="0" algn="r">
              <a:spcBef>
                <a:spcPts val="0"/>
              </a:spcBef>
              <a:buNone/>
              <a:defRPr b="1" i="0" sz="900">
                <a:solidFill>
                  <a:srgbClr val="7F7F7F"/>
                </a:solidFill>
                <a:latin typeface="Helvetica Neue Light"/>
                <a:ea typeface="Helvetica Neue Light"/>
                <a:cs typeface="Helvetica Neue Light"/>
                <a:sym typeface="Helvetica Neue Light"/>
              </a:defRPr>
            </a:lvl6pPr>
            <a:lvl7pPr indent="0" lvl="6" marL="0" algn="r">
              <a:spcBef>
                <a:spcPts val="0"/>
              </a:spcBef>
              <a:buNone/>
              <a:defRPr b="1" i="0" sz="900">
                <a:solidFill>
                  <a:srgbClr val="7F7F7F"/>
                </a:solidFill>
                <a:latin typeface="Helvetica Neue Light"/>
                <a:ea typeface="Helvetica Neue Light"/>
                <a:cs typeface="Helvetica Neue Light"/>
                <a:sym typeface="Helvetica Neue Light"/>
              </a:defRPr>
            </a:lvl7pPr>
            <a:lvl8pPr indent="0" lvl="7" marL="0" algn="r">
              <a:spcBef>
                <a:spcPts val="0"/>
              </a:spcBef>
              <a:buNone/>
              <a:defRPr b="1" i="0" sz="900">
                <a:solidFill>
                  <a:srgbClr val="7F7F7F"/>
                </a:solidFill>
                <a:latin typeface="Helvetica Neue Light"/>
                <a:ea typeface="Helvetica Neue Light"/>
                <a:cs typeface="Helvetica Neue Light"/>
                <a:sym typeface="Helvetica Neue Light"/>
              </a:defRPr>
            </a:lvl8pPr>
            <a:lvl9pPr indent="0" lvl="8" marL="0" algn="r">
              <a:spcBef>
                <a:spcPts val="0"/>
              </a:spcBef>
              <a:buNone/>
              <a:defRPr b="1" i="0" sz="900">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66" name="Google Shape;66;p10"/>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pic>
        <p:nvPicPr>
          <p:cNvPr id="67" name="Google Shape;67;p10"/>
          <p:cNvPicPr preferRelativeResize="0"/>
          <p:nvPr/>
        </p:nvPicPr>
        <p:blipFill rotWithShape="1">
          <a:blip r:embed="rId2">
            <a:alphaModFix/>
          </a:blip>
          <a:srcRect b="38397" l="29654" r="29480" t="38312"/>
          <a:stretch/>
        </p:blipFill>
        <p:spPr>
          <a:xfrm>
            <a:off x="269110" y="4529211"/>
            <a:ext cx="1024358" cy="44924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1.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8" name="Google Shape;8;p1"/>
          <p:cNvGrpSpPr/>
          <p:nvPr/>
        </p:nvGrpSpPr>
        <p:grpSpPr>
          <a:xfrm>
            <a:off x="0" y="5067300"/>
            <a:ext cx="9143999" cy="79122"/>
            <a:chOff x="0" y="6756400"/>
            <a:chExt cx="12191998" cy="105496"/>
          </a:xfrm>
        </p:grpSpPr>
        <p:pic>
          <p:nvPicPr>
            <p:cNvPr id="9" name="Google Shape;9;p1"/>
            <p:cNvPicPr preferRelativeResize="0"/>
            <p:nvPr/>
          </p:nvPicPr>
          <p:blipFill rotWithShape="1">
            <a:blip r:embed="rId1">
              <a:alphaModFix/>
            </a:blip>
            <a:srcRect b="0" l="0" r="0" t="0"/>
            <a:stretch/>
          </p:blipFill>
          <p:spPr>
            <a:xfrm>
              <a:off x="1524000" y="6756400"/>
              <a:ext cx="9143999" cy="101600"/>
            </a:xfrm>
            <a:prstGeom prst="rect">
              <a:avLst/>
            </a:prstGeom>
            <a:noFill/>
            <a:ln>
              <a:noFill/>
            </a:ln>
          </p:spPr>
        </p:pic>
        <p:pic>
          <p:nvPicPr>
            <p:cNvPr id="10" name="Google Shape;10;p1"/>
            <p:cNvPicPr preferRelativeResize="0"/>
            <p:nvPr/>
          </p:nvPicPr>
          <p:blipFill rotWithShape="1">
            <a:blip r:embed="rId2">
              <a:alphaModFix/>
            </a:blip>
            <a:srcRect b="15585" l="0" r="71580" t="0"/>
            <a:stretch/>
          </p:blipFill>
          <p:spPr>
            <a:xfrm>
              <a:off x="0" y="6756400"/>
              <a:ext cx="2598715" cy="101600"/>
            </a:xfrm>
            <a:prstGeom prst="rect">
              <a:avLst/>
            </a:prstGeom>
            <a:noFill/>
            <a:ln>
              <a:noFill/>
            </a:ln>
          </p:spPr>
        </p:pic>
        <p:pic>
          <p:nvPicPr>
            <p:cNvPr id="11" name="Google Shape;11;p1"/>
            <p:cNvPicPr preferRelativeResize="0"/>
            <p:nvPr/>
          </p:nvPicPr>
          <p:blipFill rotWithShape="1">
            <a:blip r:embed="rId3">
              <a:alphaModFix/>
            </a:blip>
            <a:srcRect b="15585" l="0" r="71580" t="0"/>
            <a:stretch/>
          </p:blipFill>
          <p:spPr>
            <a:xfrm>
              <a:off x="9593283" y="6756400"/>
              <a:ext cx="2598715" cy="105496"/>
            </a:xfrm>
            <a:prstGeom prst="rect">
              <a:avLst/>
            </a:prstGeom>
            <a:noFill/>
            <a:ln>
              <a:noFill/>
            </a:ln>
          </p:spPr>
        </p:pic>
      </p:grpSp>
      <p:sp>
        <p:nvSpPr>
          <p:cNvPr id="12" name="Google Shape;12;p1"/>
          <p:cNvSpPr txBox="1"/>
          <p:nvPr>
            <p:ph idx="12" type="sldNum"/>
          </p:nvPr>
        </p:nvSpPr>
        <p:spPr>
          <a:xfrm>
            <a:off x="8102009" y="4713506"/>
            <a:ext cx="413400" cy="2832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spcBef>
                <a:spcPts val="0"/>
              </a:spcBef>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 name="Google Shape;13;p1"/>
          <p:cNvSpPr txBox="1"/>
          <p:nvPr>
            <p:ph idx="10" type="dt"/>
          </p:nvPr>
        </p:nvSpPr>
        <p:spPr>
          <a:xfrm>
            <a:off x="5943600" y="4713506"/>
            <a:ext cx="2158500" cy="2832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mc:AlternateContent>
    <mc:Choice Requires="p14">
      <p:transition spd="slow" p14:dur="14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www.kaggle.com/datasets/debajyotipodder/co2-emission-by-vehicles" TargetMode="External"/><Relationship Id="rId4" Type="http://schemas.openxmlformats.org/officeDocument/2006/relationships/hyperlink" Target="https://www.eeer.org/upload/eer-1489554553.pdf" TargetMode="External"/><Relationship Id="rId5" Type="http://schemas.openxmlformats.org/officeDocument/2006/relationships/hyperlink" Target="https://www.transportenvironment.org/wp-content/uploads/2021/07/2018_04_CO2_emissions_cars_The_facts_report_final_0_0.pdf." TargetMode="External"/><Relationship Id="rId6" Type="http://schemas.openxmlformats.org/officeDocument/2006/relationships/hyperlink" Target="https://open.canada.ca/data/en/dataset/98f1a129-f628-4ce4-b24d-6f16bf24dd64#wb-auto-6" TargetMode="External"/><Relationship Id="rId7" Type="http://schemas.openxmlformats.org/officeDocument/2006/relationships/hyperlink" Target="https://www.jmaterenvironsci.com/Journal/vol11-2.html." TargetMode="External"/><Relationship Id="rId8" Type="http://schemas.openxmlformats.org/officeDocument/2006/relationships/hyperlink" Target="https://iopscience.iop.org/article/10.1088/1757-899X/114/1/012148/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hyperlink" Target="https://ourworldindata.org/emissions-by-sector#energy-electricity-heat-and-transport-7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iqair.com/in-en/world-most-polluted-countries" TargetMode="External"/><Relationship Id="rId4" Type="http://schemas.openxmlformats.org/officeDocument/2006/relationships/hyperlink" Target="https://www.aqi.in/dashboard/india/delhi/new-delhi?country-find=Punja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iopscience.iop.org/article/10.1088/1757-899X/114/1/012148/pdf" TargetMode="External"/><Relationship Id="rId4" Type="http://schemas.openxmlformats.org/officeDocument/2006/relationships/hyperlink" Target="https://www.eeer.org/upload/eer-1489554553.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nvSpPr>
        <p:spPr>
          <a:xfrm>
            <a:off x="460950" y="2425047"/>
            <a:ext cx="8222100" cy="838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FFFF"/>
                </a:solidFill>
                <a:latin typeface="Times New Roman"/>
                <a:ea typeface="Times New Roman"/>
                <a:cs typeface="Times New Roman"/>
                <a:sym typeface="Times New Roman"/>
              </a:rPr>
              <a:t>Prediction of CO2 emission from vehicles using Machine Learning Algorithms</a:t>
            </a:r>
            <a:endParaRPr sz="4200">
              <a:solidFill>
                <a:srgbClr val="FFFFFF"/>
              </a:solidFill>
              <a:latin typeface="Roboto"/>
              <a:ea typeface="Roboto"/>
              <a:cs typeface="Roboto"/>
              <a:sym typeface="Roboto"/>
            </a:endParaRPr>
          </a:p>
        </p:txBody>
      </p:sp>
      <p:sp>
        <p:nvSpPr>
          <p:cNvPr id="93" name="Google Shape;93;p15"/>
          <p:cNvSpPr txBox="1"/>
          <p:nvPr/>
        </p:nvSpPr>
        <p:spPr>
          <a:xfrm>
            <a:off x="460938" y="3365738"/>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Cambria"/>
                <a:ea typeface="Cambria"/>
                <a:cs typeface="Cambria"/>
                <a:sym typeface="Cambria"/>
              </a:rPr>
              <a:t>Group : Discover Decipher </a:t>
            </a:r>
            <a:endParaRPr b="1">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Nimisha Patel - AU1940146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 Sakshi Shah - AU1940213 </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Astha Patel - AU1940312</a:t>
            </a:r>
            <a:endParaRPr>
              <a:solidFill>
                <a:srgbClr val="FFFFFF"/>
              </a:solidFill>
              <a:latin typeface="Cambria"/>
              <a:ea typeface="Cambria"/>
              <a:cs typeface="Cambria"/>
              <a:sym typeface="Cambria"/>
            </a:endParaRPr>
          </a:p>
          <a:p>
            <a:pPr indent="0" lvl="0" marL="0" rtl="0" algn="ctr">
              <a:lnSpc>
                <a:spcPct val="115000"/>
              </a:lnSpc>
              <a:spcBef>
                <a:spcPts val="0"/>
              </a:spcBef>
              <a:spcAft>
                <a:spcPts val="0"/>
              </a:spcAft>
              <a:buNone/>
            </a:pPr>
            <a:r>
              <a:rPr lang="en">
                <a:solidFill>
                  <a:srgbClr val="FFFFFF"/>
                </a:solidFill>
                <a:latin typeface="Cambria"/>
                <a:ea typeface="Cambria"/>
                <a:cs typeface="Cambria"/>
                <a:sym typeface="Cambria"/>
              </a:rPr>
              <a:t>Kareena Matwani - AU1940314 </a:t>
            </a:r>
            <a:endParaRPr sz="21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4"/>
          <p:cNvPicPr preferRelativeResize="0"/>
          <p:nvPr/>
        </p:nvPicPr>
        <p:blipFill>
          <a:blip r:embed="rId3">
            <a:alphaModFix/>
          </a:blip>
          <a:stretch>
            <a:fillRect/>
          </a:stretch>
        </p:blipFill>
        <p:spPr>
          <a:xfrm>
            <a:off x="215800" y="522175"/>
            <a:ext cx="8712385" cy="3416400"/>
          </a:xfrm>
          <a:prstGeom prst="rect">
            <a:avLst/>
          </a:prstGeom>
          <a:noFill/>
          <a:ln>
            <a:noFill/>
          </a:ln>
        </p:spPr>
      </p:pic>
      <p:sp>
        <p:nvSpPr>
          <p:cNvPr id="173" name="Google Shape;173;p24"/>
          <p:cNvSpPr txBox="1"/>
          <p:nvPr/>
        </p:nvSpPr>
        <p:spPr>
          <a:xfrm>
            <a:off x="3074100" y="3872500"/>
            <a:ext cx="2995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dk2"/>
                </a:solidFill>
                <a:latin typeface="Helvetica Neue"/>
                <a:ea typeface="Helvetica Neue"/>
                <a:cs typeface="Helvetica Neue"/>
                <a:sym typeface="Helvetica Neue"/>
              </a:rPr>
              <a:t>Decision Tree Classification</a:t>
            </a:r>
            <a:endParaRPr b="1" sz="1600">
              <a:solidFill>
                <a:schemeClr val="dk2"/>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296225" y="2247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RESULTS</a:t>
            </a:r>
            <a:endParaRPr>
              <a:solidFill>
                <a:schemeClr val="dk2"/>
              </a:solidFill>
            </a:endParaRPr>
          </a:p>
        </p:txBody>
      </p:sp>
      <p:sp>
        <p:nvSpPr>
          <p:cNvPr id="179" name="Google Shape;179;p25"/>
          <p:cNvSpPr/>
          <p:nvPr/>
        </p:nvSpPr>
        <p:spPr>
          <a:xfrm>
            <a:off x="497825" y="2220400"/>
            <a:ext cx="8117400" cy="88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rgbClr val="801B19"/>
                </a:solidFill>
                <a:latin typeface="Helvetica Neue"/>
                <a:ea typeface="Helvetica Neue"/>
                <a:cs typeface="Helvetica Neue"/>
                <a:sym typeface="Helvetica Neue"/>
              </a:rPr>
              <a:t>Engine Size(L),Fuel Type,Fuel Consumption City (L/1</a:t>
            </a:r>
            <a:r>
              <a:rPr b="1" lang="en" sz="1300">
                <a:solidFill>
                  <a:srgbClr val="801B19"/>
                </a:solidFill>
                <a:latin typeface="Helvetica Neue"/>
                <a:ea typeface="Helvetica Neue"/>
                <a:cs typeface="Helvetica Neue"/>
                <a:sym typeface="Helvetica Neue"/>
              </a:rPr>
              <a:t>00 km), Fuel </a:t>
            </a:r>
            <a:r>
              <a:rPr b="1" lang="en" sz="1300">
                <a:solidFill>
                  <a:srgbClr val="801B19"/>
                </a:solidFill>
                <a:latin typeface="Helvetica Neue"/>
                <a:ea typeface="Helvetica Neue"/>
                <a:cs typeface="Helvetica Neue"/>
                <a:sym typeface="Helvetica Neue"/>
              </a:rPr>
              <a:t>Consumption Comb (L/100 km), Fuel Consumption Comb (mpg).</a:t>
            </a:r>
            <a:endParaRPr sz="1300">
              <a:solidFill>
                <a:srgbClr val="801B19"/>
              </a:solidFill>
            </a:endParaRPr>
          </a:p>
        </p:txBody>
      </p:sp>
      <p:sp>
        <p:nvSpPr>
          <p:cNvPr id="180" name="Google Shape;180;p25"/>
          <p:cNvSpPr txBox="1"/>
          <p:nvPr/>
        </p:nvSpPr>
        <p:spPr>
          <a:xfrm>
            <a:off x="387700" y="953800"/>
            <a:ext cx="83706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Helvetica Neue"/>
                <a:ea typeface="Helvetica Neue"/>
                <a:cs typeface="Helvetica Neue"/>
                <a:sym typeface="Helvetica Neue"/>
              </a:rPr>
              <a:t>Features highly responsible for CO2 emissions(dependent)</a:t>
            </a:r>
            <a:endParaRPr b="1">
              <a:solidFill>
                <a:schemeClr val="dk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2"/>
              </a:buClr>
              <a:buSzPts val="1400"/>
              <a:buFont typeface="Helvetica Neue Light"/>
              <a:buChar char="●"/>
            </a:pPr>
            <a:r>
              <a:rPr lang="en">
                <a:solidFill>
                  <a:schemeClr val="dk2"/>
                </a:solidFill>
                <a:latin typeface="Helvetica Neue Light"/>
                <a:ea typeface="Helvetica Neue Light"/>
                <a:cs typeface="Helvetica Neue Light"/>
                <a:sym typeface="Helvetica Neue Light"/>
              </a:rPr>
              <a:t>After evaluating  feature engineering methong, feature analysis, feature selection and feature importance scores for different models the top features that contribute to CO2 emissions largely and are strongly depend are :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b="1">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2"/>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chemeClr val="dk2"/>
              </a:buClr>
              <a:buSzPts val="1400"/>
              <a:buFont typeface="Helvetica Neue Light"/>
              <a:buChar char="●"/>
            </a:pPr>
            <a:r>
              <a:rPr lang="en">
                <a:solidFill>
                  <a:schemeClr val="dk2"/>
                </a:solidFill>
                <a:latin typeface="Helvetica Neue Light"/>
                <a:ea typeface="Helvetica Neue Light"/>
                <a:cs typeface="Helvetica Neue Light"/>
                <a:sym typeface="Helvetica Neue Light"/>
              </a:rPr>
              <a:t>While performing feature selection and cross validation method for feature importance, for random forest classifier , decision tree classifier, decision tree regression and knn the importance score of these 5 features remained higher and while modeling models with 5 features, accuracy was maintained. </a:t>
            </a:r>
            <a:endParaRPr>
              <a:solidFill>
                <a:schemeClr val="dk2"/>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33487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RESULTS  </a:t>
            </a:r>
            <a:endParaRPr>
              <a:solidFill>
                <a:schemeClr val="dk2"/>
              </a:solidFill>
              <a:highlight>
                <a:srgbClr val="FFFF00"/>
              </a:highlight>
            </a:endParaRPr>
          </a:p>
        </p:txBody>
      </p:sp>
      <p:graphicFrame>
        <p:nvGraphicFramePr>
          <p:cNvPr id="186" name="Google Shape;186;p26"/>
          <p:cNvGraphicFramePr/>
          <p:nvPr/>
        </p:nvGraphicFramePr>
        <p:xfrm>
          <a:off x="376675" y="3437013"/>
          <a:ext cx="3000000" cy="3000000"/>
        </p:xfrm>
        <a:graphic>
          <a:graphicData uri="http://schemas.openxmlformats.org/drawingml/2006/table">
            <a:tbl>
              <a:tblPr>
                <a:noFill/>
                <a:tableStyleId>{A0CEE240-CAF9-4827-9D48-B6C398C5E524}</a:tableStyleId>
              </a:tblPr>
              <a:tblGrid>
                <a:gridCol w="900250"/>
                <a:gridCol w="900250"/>
                <a:gridCol w="900250"/>
                <a:gridCol w="900250"/>
                <a:gridCol w="900250"/>
                <a:gridCol w="900250"/>
              </a:tblGrid>
              <a:tr h="572700">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RMSE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 0.95</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RMSE - test</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3.63</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MAE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0.32</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MAE - test</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1.75</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R2 - train</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0.9997</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R2 - test </a:t>
                      </a:r>
                      <a:endParaRPr sz="1100">
                        <a:solidFill>
                          <a:schemeClr val="dk2"/>
                        </a:solidFill>
                        <a:latin typeface="Helvetica Neue"/>
                        <a:ea typeface="Helvetica Neue"/>
                        <a:cs typeface="Helvetica Neue"/>
                        <a:sym typeface="Helvetica Neue"/>
                      </a:endParaRPr>
                    </a:p>
                    <a:p>
                      <a:pPr indent="0" lvl="0" marL="0" rtl="0" algn="l">
                        <a:spcBef>
                          <a:spcPts val="0"/>
                        </a:spcBef>
                        <a:spcAft>
                          <a:spcPts val="0"/>
                        </a:spcAft>
                        <a:buNone/>
                      </a:pPr>
                      <a:r>
                        <a:rPr lang="en" sz="1100">
                          <a:solidFill>
                            <a:schemeClr val="dk2"/>
                          </a:solidFill>
                          <a:latin typeface="Helvetica Neue"/>
                          <a:ea typeface="Helvetica Neue"/>
                          <a:cs typeface="Helvetica Neue"/>
                          <a:sym typeface="Helvetica Neue"/>
                        </a:rPr>
                        <a:t>0.9961</a:t>
                      </a:r>
                      <a:endParaRPr sz="11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
        <p:nvSpPr>
          <p:cNvPr id="187" name="Google Shape;187;p26"/>
          <p:cNvSpPr txBox="1"/>
          <p:nvPr/>
        </p:nvSpPr>
        <p:spPr>
          <a:xfrm>
            <a:off x="376675" y="1152075"/>
            <a:ext cx="4846200" cy="370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Decision Tree Regression </a:t>
            </a:r>
            <a:endParaRPr b="1" sz="16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b="1">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Helvetica Neue Light"/>
                <a:ea typeface="Helvetica Neue Light"/>
                <a:cs typeface="Helvetica Neue Light"/>
                <a:sym typeface="Helvetica Neue Light"/>
              </a:rPr>
              <a:t>Accuracy achieved : 0.9961 for Decision Tree Regression, with 5 feature variable input the model predicts real value of CO2 Emission in g/km.The decision tree regressor works well to predict the answers with infinite possibility, which here is a real value of CO2 emission in g/km. </a:t>
            </a:r>
            <a:endParaRPr>
              <a:solidFill>
                <a:schemeClr val="dk2"/>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Helvetica Neue"/>
              <a:ea typeface="Helvetica Neue"/>
              <a:cs typeface="Helvetica Neue"/>
              <a:sym typeface="Helvetica Neue"/>
            </a:endParaRPr>
          </a:p>
          <a:p>
            <a:pPr indent="0" lvl="0" marL="0" rtl="0" algn="l">
              <a:lnSpc>
                <a:spcPct val="90000"/>
              </a:lnSpc>
              <a:spcBef>
                <a:spcPts val="800"/>
              </a:spcBef>
              <a:spcAft>
                <a:spcPts val="0"/>
              </a:spcAft>
              <a:buClr>
                <a:schemeClr val="dk1"/>
              </a:buClr>
              <a:buSzPts val="11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latin typeface="Helvetica Neue Light"/>
              <a:ea typeface="Helvetica Neue Light"/>
              <a:cs typeface="Helvetica Neue Light"/>
              <a:sym typeface="Helvetica Neue Light"/>
            </a:endParaRPr>
          </a:p>
        </p:txBody>
      </p:sp>
      <p:pic>
        <p:nvPicPr>
          <p:cNvPr id="188" name="Google Shape;188;p26"/>
          <p:cNvPicPr preferRelativeResize="0"/>
          <p:nvPr/>
        </p:nvPicPr>
        <p:blipFill>
          <a:blip r:embed="rId3">
            <a:alphaModFix/>
          </a:blip>
          <a:stretch>
            <a:fillRect/>
          </a:stretch>
        </p:blipFill>
        <p:spPr>
          <a:xfrm>
            <a:off x="6155588" y="722550"/>
            <a:ext cx="2245267" cy="1766625"/>
          </a:xfrm>
          <a:prstGeom prst="rect">
            <a:avLst/>
          </a:prstGeom>
          <a:noFill/>
          <a:ln cap="flat" cmpd="sng" w="9525">
            <a:solidFill>
              <a:srgbClr val="282829"/>
            </a:solidFill>
            <a:prstDash val="solid"/>
            <a:miter lim="8000"/>
            <a:headEnd len="sm" w="sm" type="none"/>
            <a:tailEnd len="sm" w="sm" type="none"/>
          </a:ln>
        </p:spPr>
      </p:pic>
      <p:pic>
        <p:nvPicPr>
          <p:cNvPr id="189" name="Google Shape;189;p26"/>
          <p:cNvPicPr preferRelativeResize="0"/>
          <p:nvPr/>
        </p:nvPicPr>
        <p:blipFill>
          <a:blip r:embed="rId4">
            <a:alphaModFix/>
          </a:blip>
          <a:stretch>
            <a:fillRect/>
          </a:stretch>
        </p:blipFill>
        <p:spPr>
          <a:xfrm>
            <a:off x="6155600" y="2950661"/>
            <a:ext cx="2245249" cy="1614076"/>
          </a:xfrm>
          <a:prstGeom prst="rect">
            <a:avLst/>
          </a:prstGeom>
          <a:noFill/>
          <a:ln cap="flat" cmpd="sng" w="9525">
            <a:solidFill>
              <a:schemeClr val="dk2"/>
            </a:solidFill>
            <a:prstDash val="solid"/>
            <a:round/>
            <a:headEnd len="sm" w="sm" type="none"/>
            <a:tailEnd len="sm" w="sm" type="none"/>
          </a:ln>
        </p:spPr>
      </p:pic>
      <p:sp>
        <p:nvSpPr>
          <p:cNvPr id="190" name="Google Shape;190;p26"/>
          <p:cNvSpPr txBox="1"/>
          <p:nvPr/>
        </p:nvSpPr>
        <p:spPr>
          <a:xfrm>
            <a:off x="5778225" y="456472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Helvetica Neue"/>
                <a:ea typeface="Helvetica Neue"/>
                <a:cs typeface="Helvetica Neue"/>
                <a:sym typeface="Helvetica Neue"/>
              </a:rPr>
              <a:t>Regression line for Decision Tree</a:t>
            </a:r>
            <a:endParaRPr b="1" sz="1100">
              <a:solidFill>
                <a:schemeClr val="dk2"/>
              </a:solidFill>
              <a:latin typeface="Helvetica Neue"/>
              <a:ea typeface="Helvetica Neue"/>
              <a:cs typeface="Helvetica Neue"/>
              <a:sym typeface="Helvetica Neue"/>
            </a:endParaRPr>
          </a:p>
        </p:txBody>
      </p:sp>
      <p:sp>
        <p:nvSpPr>
          <p:cNvPr id="191" name="Google Shape;191;p26"/>
          <p:cNvSpPr txBox="1"/>
          <p:nvPr/>
        </p:nvSpPr>
        <p:spPr>
          <a:xfrm>
            <a:off x="5778225" y="2489175"/>
            <a:ext cx="3000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dk2"/>
                </a:solidFill>
                <a:latin typeface="Helvetica Neue"/>
                <a:ea typeface="Helvetica Neue"/>
                <a:cs typeface="Helvetica Neue"/>
                <a:sym typeface="Helvetica Neue"/>
              </a:rPr>
              <a:t>Actual vs Fitted Values</a:t>
            </a:r>
            <a:endParaRPr b="1" sz="1100">
              <a:solidFill>
                <a:schemeClr val="dk2"/>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6235" l="0" r="14015" t="0"/>
          <a:stretch/>
        </p:blipFill>
        <p:spPr>
          <a:xfrm>
            <a:off x="1815773" y="204700"/>
            <a:ext cx="5512450" cy="2367050"/>
          </a:xfrm>
          <a:prstGeom prst="rect">
            <a:avLst/>
          </a:prstGeom>
          <a:noFill/>
          <a:ln cap="flat" cmpd="sng" w="9525">
            <a:solidFill>
              <a:schemeClr val="dk1"/>
            </a:solidFill>
            <a:prstDash val="solid"/>
            <a:round/>
            <a:headEnd len="sm" w="sm" type="none"/>
            <a:tailEnd len="sm" w="sm" type="none"/>
          </a:ln>
        </p:spPr>
      </p:pic>
      <p:sp>
        <p:nvSpPr>
          <p:cNvPr id="197" name="Google Shape;197;p27"/>
          <p:cNvSpPr txBox="1"/>
          <p:nvPr/>
        </p:nvSpPr>
        <p:spPr>
          <a:xfrm>
            <a:off x="2466750" y="2571750"/>
            <a:ext cx="42105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2"/>
                </a:solidFill>
                <a:latin typeface="Helvetica Neue"/>
                <a:ea typeface="Helvetica Neue"/>
                <a:cs typeface="Helvetica Neue"/>
                <a:sym typeface="Helvetica Neue"/>
              </a:rPr>
              <a:t>Feature Importance for Decision Tree Regression</a:t>
            </a:r>
            <a:endParaRPr b="1" sz="1300">
              <a:solidFill>
                <a:schemeClr val="dk2"/>
              </a:solidFill>
              <a:latin typeface="Helvetica Neue"/>
              <a:ea typeface="Helvetica Neue"/>
              <a:cs typeface="Helvetica Neue"/>
              <a:sym typeface="Helvetica Neue"/>
            </a:endParaRPr>
          </a:p>
        </p:txBody>
      </p:sp>
      <p:sp>
        <p:nvSpPr>
          <p:cNvPr id="198" name="Google Shape;198;p27"/>
          <p:cNvSpPr txBox="1"/>
          <p:nvPr/>
        </p:nvSpPr>
        <p:spPr>
          <a:xfrm>
            <a:off x="527800" y="3687000"/>
            <a:ext cx="2382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latin typeface="Helvetica Neue"/>
                <a:ea typeface="Helvetica Neue"/>
                <a:cs typeface="Helvetica Neue"/>
                <a:sym typeface="Helvetica Neue"/>
              </a:rPr>
              <a:t>Hyperparameter tuning for Decision </a:t>
            </a:r>
            <a:r>
              <a:rPr b="1" lang="en" sz="1300">
                <a:solidFill>
                  <a:schemeClr val="dk2"/>
                </a:solidFill>
                <a:latin typeface="Helvetica Neue"/>
                <a:ea typeface="Helvetica Neue"/>
                <a:cs typeface="Helvetica Neue"/>
                <a:sym typeface="Helvetica Neue"/>
              </a:rPr>
              <a:t>Tree Regression</a:t>
            </a:r>
            <a:endParaRPr b="1" sz="1300">
              <a:solidFill>
                <a:schemeClr val="dk2"/>
              </a:solidFill>
              <a:latin typeface="Helvetica Neue"/>
              <a:ea typeface="Helvetica Neue"/>
              <a:cs typeface="Helvetica Neue"/>
              <a:sym typeface="Helvetica Neue"/>
            </a:endParaRPr>
          </a:p>
        </p:txBody>
      </p:sp>
      <p:graphicFrame>
        <p:nvGraphicFramePr>
          <p:cNvPr id="199" name="Google Shape;199;p27"/>
          <p:cNvGraphicFramePr/>
          <p:nvPr/>
        </p:nvGraphicFramePr>
        <p:xfrm>
          <a:off x="3499875" y="3170050"/>
          <a:ext cx="3000000" cy="3000000"/>
        </p:xfrm>
        <a:graphic>
          <a:graphicData uri="http://schemas.openxmlformats.org/drawingml/2006/table">
            <a:tbl>
              <a:tblPr>
                <a:noFill/>
                <a:tableStyleId>{4C8E9FE4-5A98-4887-9BDD-0D7D34FA1B05}</a:tableStyleId>
              </a:tblPr>
              <a:tblGrid>
                <a:gridCol w="1914175"/>
                <a:gridCol w="1914175"/>
              </a:tblGrid>
              <a:tr h="336025">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Best number of estimators</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1600</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0775">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Best max_features</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sqrt</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max_depth</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20</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285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Min_samples_split</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2</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00000">
                <a:tc>
                  <a:txBody>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Min_samples_leaf</a:t>
                      </a:r>
                      <a:endParaRPr b="1"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chemeClr val="dk2"/>
                          </a:solidFill>
                          <a:latin typeface="Helvetica Neue"/>
                          <a:ea typeface="Helvetica Neue"/>
                          <a:cs typeface="Helvetica Neue"/>
                          <a:sym typeface="Helvetica Neue"/>
                        </a:rPr>
                        <a:t>1</a:t>
                      </a:r>
                      <a:endParaRPr sz="9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cxnSp>
        <p:nvCxnSpPr>
          <p:cNvPr id="200" name="Google Shape;200;p27"/>
          <p:cNvCxnSpPr/>
          <p:nvPr/>
        </p:nvCxnSpPr>
        <p:spPr>
          <a:xfrm flipH="1" rot="10800000">
            <a:off x="2810675" y="3762325"/>
            <a:ext cx="616800" cy="25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2137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Clr>
                <a:srgbClr val="000000"/>
              </a:buClr>
              <a:buSzPts val="1100"/>
              <a:buFont typeface="Arial"/>
              <a:buNone/>
            </a:pPr>
            <a:r>
              <a:rPr lang="en">
                <a:solidFill>
                  <a:schemeClr val="dk2"/>
                </a:solidFill>
              </a:rPr>
              <a:t>RESULTS  </a:t>
            </a:r>
            <a:endParaRPr>
              <a:solidFill>
                <a:schemeClr val="dk2"/>
              </a:solidFill>
              <a:highlight>
                <a:srgbClr val="FFFF00"/>
              </a:highlight>
            </a:endParaRPr>
          </a:p>
        </p:txBody>
      </p:sp>
      <p:graphicFrame>
        <p:nvGraphicFramePr>
          <p:cNvPr id="206" name="Google Shape;206;p28"/>
          <p:cNvGraphicFramePr/>
          <p:nvPr/>
        </p:nvGraphicFramePr>
        <p:xfrm>
          <a:off x="793325" y="4031488"/>
          <a:ext cx="3000000" cy="3000000"/>
        </p:xfrm>
        <a:graphic>
          <a:graphicData uri="http://schemas.openxmlformats.org/drawingml/2006/table">
            <a:tbl>
              <a:tblPr>
                <a:noFill/>
                <a:tableStyleId>{A0CEE240-CAF9-4827-9D48-B6C398C5E524}</a:tableStyleId>
              </a:tblPr>
              <a:tblGrid>
                <a:gridCol w="2141975"/>
                <a:gridCol w="2141975"/>
              </a:tblGrid>
              <a:tr h="12700">
                <a:tc>
                  <a:txBody>
                    <a:bodyPr/>
                    <a:lstStyle/>
                    <a:p>
                      <a:pPr indent="0" lvl="0" marL="0" rtl="0" algn="l">
                        <a:spcBef>
                          <a:spcPts val="0"/>
                        </a:spcBef>
                        <a:spcAft>
                          <a:spcPts val="0"/>
                        </a:spcAft>
                        <a:buNone/>
                      </a:pPr>
                      <a:r>
                        <a:rPr b="1" lang="en" sz="1200">
                          <a:solidFill>
                            <a:schemeClr val="dk2"/>
                          </a:solidFill>
                          <a:latin typeface="Helvetica Neue"/>
                          <a:ea typeface="Helvetica Neue"/>
                          <a:cs typeface="Helvetica Neue"/>
                          <a:sym typeface="Helvetica Neue"/>
                        </a:rPr>
                        <a:t>Accuracy - train set - 0.999</a:t>
                      </a:r>
                      <a:endParaRPr b="1" sz="12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dk2"/>
                          </a:solidFill>
                          <a:latin typeface="Helvetica Neue"/>
                          <a:ea typeface="Helvetica Neue"/>
                          <a:cs typeface="Helvetica Neue"/>
                          <a:sym typeface="Helvetica Neue"/>
                        </a:rPr>
                        <a:t>Accuracy - test set - 0.98</a:t>
                      </a:r>
                      <a:endParaRPr b="1" sz="1200">
                        <a:solidFill>
                          <a:schemeClr val="dk2"/>
                        </a:solidFill>
                        <a:latin typeface="Helvetica Neue"/>
                        <a:ea typeface="Helvetica Neue"/>
                        <a:cs typeface="Helvetica Neue"/>
                        <a:sym typeface="Helvetica Neue"/>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r>
            </a:tbl>
          </a:graphicData>
        </a:graphic>
      </p:graphicFrame>
      <p:sp>
        <p:nvSpPr>
          <p:cNvPr id="207" name="Google Shape;207;p28"/>
          <p:cNvSpPr txBox="1"/>
          <p:nvPr/>
        </p:nvSpPr>
        <p:spPr>
          <a:xfrm>
            <a:off x="392050" y="1016613"/>
            <a:ext cx="4614900" cy="284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2"/>
                </a:solidFill>
                <a:latin typeface="Helvetica Neue"/>
                <a:ea typeface="Helvetica Neue"/>
                <a:cs typeface="Helvetica Neue"/>
                <a:sym typeface="Helvetica Neue"/>
              </a:rPr>
              <a:t>Random Forest</a:t>
            </a:r>
            <a:r>
              <a:rPr b="1" lang="en" sz="1600">
                <a:solidFill>
                  <a:schemeClr val="dk2"/>
                </a:solidFill>
                <a:latin typeface="Helvetica Neue"/>
                <a:ea typeface="Helvetica Neue"/>
                <a:cs typeface="Helvetica Neue"/>
                <a:sym typeface="Helvetica Neue"/>
              </a:rPr>
              <a:t> Classifier</a:t>
            </a:r>
            <a:endParaRPr b="1" sz="16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6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Accuracy achieved</a:t>
            </a:r>
            <a:r>
              <a:rPr b="1" lang="en" sz="1200">
                <a:solidFill>
                  <a:schemeClr val="dk2"/>
                </a:solidFill>
                <a:latin typeface="Helvetica Neue"/>
                <a:ea typeface="Helvetica Neue"/>
                <a:cs typeface="Helvetica Neue"/>
                <a:sym typeface="Helvetica Neue"/>
              </a:rPr>
              <a:t> 0.98 </a:t>
            </a:r>
            <a:r>
              <a:rPr lang="en" sz="1200">
                <a:solidFill>
                  <a:schemeClr val="dk2"/>
                </a:solidFill>
                <a:latin typeface="Helvetica Neue"/>
                <a:ea typeface="Helvetica Neue"/>
                <a:cs typeface="Helvetica Neue"/>
                <a:sym typeface="Helvetica Neue"/>
              </a:rPr>
              <a:t>for random forest classifier, input the feature variables and output will be the class label in which the vehicle belongs.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No major change was noted while modelling the random forest classifier with the important features obtained from feature importance score or cross validation feature importance.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Tuned Hyperparameters, minor rise in accuracy to </a:t>
            </a:r>
            <a:r>
              <a:rPr b="1" lang="en" sz="1200">
                <a:solidFill>
                  <a:schemeClr val="dk2"/>
                </a:solidFill>
                <a:latin typeface="Helvetica Neue"/>
                <a:ea typeface="Helvetica Neue"/>
                <a:cs typeface="Helvetica Neue"/>
                <a:sym typeface="Helvetica Neue"/>
              </a:rPr>
              <a:t>0.985</a:t>
            </a:r>
            <a:endParaRPr b="1"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The accuracy of the random forest classifier decreased to </a:t>
            </a:r>
            <a:r>
              <a:rPr b="1" lang="en" sz="1200">
                <a:solidFill>
                  <a:schemeClr val="dk2"/>
                </a:solidFill>
                <a:latin typeface="Helvetica Neue"/>
                <a:ea typeface="Helvetica Neue"/>
                <a:cs typeface="Helvetica Neue"/>
                <a:sym typeface="Helvetica Neue"/>
              </a:rPr>
              <a:t>0.90 and 0.77</a:t>
            </a:r>
            <a:r>
              <a:rPr lang="en" sz="1200">
                <a:solidFill>
                  <a:schemeClr val="dk2"/>
                </a:solidFill>
                <a:latin typeface="Helvetica Neue"/>
                <a:ea typeface="Helvetica Neue"/>
                <a:cs typeface="Helvetica Neue"/>
                <a:sym typeface="Helvetica Neue"/>
              </a:rPr>
              <a:t> for LDA and PCA transformed columns. </a:t>
            </a:r>
            <a:endParaRPr sz="1200">
              <a:solidFill>
                <a:schemeClr val="dk2"/>
              </a:solidFill>
              <a:latin typeface="Helvetica Neue"/>
              <a:ea typeface="Helvetica Neue"/>
              <a:cs typeface="Helvetica Neue"/>
              <a:sym typeface="Helvetica Neue"/>
            </a:endParaRPr>
          </a:p>
        </p:txBody>
      </p:sp>
      <p:pic>
        <p:nvPicPr>
          <p:cNvPr id="208" name="Google Shape;208;p28"/>
          <p:cNvPicPr preferRelativeResize="0"/>
          <p:nvPr/>
        </p:nvPicPr>
        <p:blipFill>
          <a:blip r:embed="rId3">
            <a:alphaModFix/>
          </a:blip>
          <a:stretch>
            <a:fillRect/>
          </a:stretch>
        </p:blipFill>
        <p:spPr>
          <a:xfrm>
            <a:off x="5976600" y="213725"/>
            <a:ext cx="2688900" cy="1773543"/>
          </a:xfrm>
          <a:prstGeom prst="rect">
            <a:avLst/>
          </a:prstGeom>
          <a:noFill/>
          <a:ln>
            <a:noFill/>
          </a:ln>
        </p:spPr>
      </p:pic>
      <p:pic>
        <p:nvPicPr>
          <p:cNvPr id="209" name="Google Shape;209;p28"/>
          <p:cNvPicPr preferRelativeResize="0"/>
          <p:nvPr/>
        </p:nvPicPr>
        <p:blipFill>
          <a:blip r:embed="rId4">
            <a:alphaModFix/>
          </a:blip>
          <a:stretch>
            <a:fillRect/>
          </a:stretch>
        </p:blipFill>
        <p:spPr>
          <a:xfrm>
            <a:off x="6042750" y="2571750"/>
            <a:ext cx="2688889" cy="2021075"/>
          </a:xfrm>
          <a:prstGeom prst="rect">
            <a:avLst/>
          </a:prstGeom>
          <a:noFill/>
          <a:ln>
            <a:noFill/>
          </a:ln>
        </p:spPr>
      </p:pic>
      <p:sp>
        <p:nvSpPr>
          <p:cNvPr id="210" name="Google Shape;210;p28"/>
          <p:cNvSpPr txBox="1"/>
          <p:nvPr/>
        </p:nvSpPr>
        <p:spPr>
          <a:xfrm>
            <a:off x="6108900" y="1987275"/>
            <a:ext cx="2556600" cy="51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solidFill>
                  <a:srgbClr val="222222"/>
                </a:solidFill>
                <a:latin typeface="Helvetica Neue"/>
                <a:ea typeface="Helvetica Neue"/>
                <a:cs typeface="Helvetica Neue"/>
                <a:sym typeface="Helvetica Neue"/>
              </a:rPr>
              <a:t>4 class - random forest classifier after LDA</a:t>
            </a:r>
            <a:endParaRPr b="1">
              <a:latin typeface="Helvetica Neue"/>
              <a:ea typeface="Helvetica Neue"/>
              <a:cs typeface="Helvetica Neue"/>
              <a:sym typeface="Helvetica Neue"/>
            </a:endParaRPr>
          </a:p>
        </p:txBody>
      </p:sp>
      <p:sp>
        <p:nvSpPr>
          <p:cNvPr id="211" name="Google Shape;211;p28"/>
          <p:cNvSpPr txBox="1"/>
          <p:nvPr/>
        </p:nvSpPr>
        <p:spPr>
          <a:xfrm>
            <a:off x="6042750" y="4592825"/>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000">
                <a:solidFill>
                  <a:srgbClr val="222222"/>
                </a:solidFill>
                <a:latin typeface="Helvetica Neue"/>
                <a:ea typeface="Helvetica Neue"/>
                <a:cs typeface="Helvetica Neue"/>
                <a:sym typeface="Helvetica Neue"/>
              </a:rPr>
              <a:t>PCA Components</a:t>
            </a:r>
            <a:endParaRPr b="1">
              <a:solidFill>
                <a:schemeClr val="dk1"/>
              </a:solidFill>
              <a:latin typeface="Helvetica Neue"/>
              <a:ea typeface="Helvetica Neue"/>
              <a:cs typeface="Helvetica Neue"/>
              <a:sym typeface="Helvetica Neue"/>
            </a:endParaRPr>
          </a:p>
        </p:txBody>
      </p:sp>
      <p:cxnSp>
        <p:nvCxnSpPr>
          <p:cNvPr id="212" name="Google Shape;212;p28"/>
          <p:cNvCxnSpPr/>
          <p:nvPr/>
        </p:nvCxnSpPr>
        <p:spPr>
          <a:xfrm flipH="1" rot="10800000">
            <a:off x="4969475" y="1857025"/>
            <a:ext cx="1046100" cy="1563900"/>
          </a:xfrm>
          <a:prstGeom prst="straightConnector1">
            <a:avLst/>
          </a:prstGeom>
          <a:noFill/>
          <a:ln cap="flat" cmpd="sng" w="9525">
            <a:solidFill>
              <a:schemeClr val="dk2"/>
            </a:solidFill>
            <a:prstDash val="solid"/>
            <a:round/>
            <a:headEnd len="med" w="med" type="none"/>
            <a:tailEnd len="med" w="med" type="triangle"/>
          </a:ln>
        </p:spPr>
      </p:cxnSp>
      <p:cxnSp>
        <p:nvCxnSpPr>
          <p:cNvPr id="213" name="Google Shape;213;p28"/>
          <p:cNvCxnSpPr>
            <a:endCxn id="209" idx="1"/>
          </p:cNvCxnSpPr>
          <p:nvPr/>
        </p:nvCxnSpPr>
        <p:spPr>
          <a:xfrm>
            <a:off x="4980450" y="3431987"/>
            <a:ext cx="1062300" cy="150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29"/>
          <p:cNvGraphicFramePr/>
          <p:nvPr/>
        </p:nvGraphicFramePr>
        <p:xfrm>
          <a:off x="3520438" y="582975"/>
          <a:ext cx="3000000" cy="3000000"/>
        </p:xfrm>
        <a:graphic>
          <a:graphicData uri="http://schemas.openxmlformats.org/drawingml/2006/table">
            <a:tbl>
              <a:tblPr>
                <a:noFill/>
                <a:tableStyleId>{4C8E9FE4-5A98-4887-9BDD-0D7D34FA1B05}</a:tableStyleId>
              </a:tblPr>
              <a:tblGrid>
                <a:gridCol w="1103175"/>
                <a:gridCol w="910200"/>
                <a:gridCol w="910200"/>
                <a:gridCol w="910200"/>
                <a:gridCol w="910200"/>
              </a:tblGrid>
              <a:tr h="383150">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accuracy</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3150">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Macro avg</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74725">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Weighted avg</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1477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19" name="Google Shape;219;p29"/>
          <p:cNvGraphicFramePr/>
          <p:nvPr/>
        </p:nvGraphicFramePr>
        <p:xfrm>
          <a:off x="1892938" y="2571740"/>
          <a:ext cx="3000000" cy="3000000"/>
        </p:xfrm>
        <a:graphic>
          <a:graphicData uri="http://schemas.openxmlformats.org/drawingml/2006/table">
            <a:tbl>
              <a:tblPr>
                <a:noFill/>
                <a:tableStyleId>{4C8E9FE4-5A98-4887-9BDD-0D7D34FA1B05}</a:tableStyleId>
              </a:tblPr>
              <a:tblGrid>
                <a:gridCol w="1466700"/>
                <a:gridCol w="972850"/>
                <a:gridCol w="972850"/>
                <a:gridCol w="972850"/>
                <a:gridCol w="972850"/>
              </a:tblGrid>
              <a:tr h="383400">
                <a:tc>
                  <a:txBody>
                    <a:bodyPr/>
                    <a:lstStyle/>
                    <a:p>
                      <a:pPr indent="0" lvl="0" marL="0" rtl="0" algn="ctr">
                        <a:spcBef>
                          <a:spcPts val="0"/>
                        </a:spcBef>
                        <a:spcAft>
                          <a:spcPts val="0"/>
                        </a:spcAft>
                        <a:buNone/>
                      </a:pPr>
                      <a:r>
                        <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precision</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recall</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f1-score</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support</a:t>
                      </a:r>
                      <a:endParaRPr b="1"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1.00</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1</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0.96</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294</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889</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3</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0.98</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0.96</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0.97</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2"/>
                          </a:solidFill>
                          <a:latin typeface="Helvetica Neue"/>
                          <a:ea typeface="Helvetica Neue"/>
                          <a:cs typeface="Helvetica Neue"/>
                          <a:sym typeface="Helvetica Neue"/>
                        </a:rPr>
                        <a:t>292</a:t>
                      </a:r>
                      <a:endParaRPr sz="12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220" name="Google Shape;220;p29"/>
          <p:cNvGraphicFramePr/>
          <p:nvPr/>
        </p:nvGraphicFramePr>
        <p:xfrm>
          <a:off x="841238" y="583000"/>
          <a:ext cx="3000000" cy="3000000"/>
        </p:xfrm>
        <a:graphic>
          <a:graphicData uri="http://schemas.openxmlformats.org/drawingml/2006/table">
            <a:tbl>
              <a:tblPr>
                <a:noFill/>
                <a:tableStyleId>{4C8E9FE4-5A98-4887-9BDD-0D7D34FA1B05}</a:tableStyleId>
              </a:tblPr>
              <a:tblGrid>
                <a:gridCol w="547225"/>
                <a:gridCol w="547225"/>
                <a:gridCol w="547225"/>
                <a:gridCol w="547225"/>
              </a:tblGrid>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869</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221" name="Google Shape;221;p29"/>
          <p:cNvSpPr txBox="1"/>
          <p:nvPr/>
        </p:nvSpPr>
        <p:spPr>
          <a:xfrm>
            <a:off x="350938" y="1924000"/>
            <a:ext cx="316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Helvetica Neue"/>
                <a:ea typeface="Helvetica Neue"/>
                <a:cs typeface="Helvetica Neue"/>
                <a:sym typeface="Helvetica Neue"/>
              </a:rPr>
              <a:t>Confusion Matrix</a:t>
            </a:r>
            <a:endParaRPr b="1">
              <a:solidFill>
                <a:schemeClr val="dk2"/>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311700" y="3238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ROLE OF EACH GROUP MEMBER</a:t>
            </a:r>
            <a:endParaRPr>
              <a:solidFill>
                <a:schemeClr val="dk2"/>
              </a:solidFill>
            </a:endParaRPr>
          </a:p>
        </p:txBody>
      </p:sp>
      <p:sp>
        <p:nvSpPr>
          <p:cNvPr id="227" name="Google Shape;227;p30"/>
          <p:cNvSpPr/>
          <p:nvPr/>
        </p:nvSpPr>
        <p:spPr>
          <a:xfrm>
            <a:off x="544475" y="1529400"/>
            <a:ext cx="21420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28" name="Google Shape;228;p30"/>
          <p:cNvSpPr/>
          <p:nvPr/>
        </p:nvSpPr>
        <p:spPr>
          <a:xfrm>
            <a:off x="544550" y="1528675"/>
            <a:ext cx="21420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29" name="Google Shape;229;p30"/>
          <p:cNvSpPr txBox="1"/>
          <p:nvPr/>
        </p:nvSpPr>
        <p:spPr>
          <a:xfrm>
            <a:off x="544600" y="1529400"/>
            <a:ext cx="21420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Nimisha Patel</a:t>
            </a:r>
            <a:endParaRPr sz="1500">
              <a:solidFill>
                <a:srgbClr val="FFFFFF"/>
              </a:solidFill>
              <a:latin typeface="Helvetica Neue"/>
              <a:ea typeface="Helvetica Neue"/>
              <a:cs typeface="Helvetica Neue"/>
              <a:sym typeface="Helvetica Neue"/>
            </a:endParaRPr>
          </a:p>
        </p:txBody>
      </p:sp>
      <p:sp>
        <p:nvSpPr>
          <p:cNvPr id="230" name="Google Shape;230;p30"/>
          <p:cNvSpPr txBox="1"/>
          <p:nvPr/>
        </p:nvSpPr>
        <p:spPr>
          <a:xfrm>
            <a:off x="502800" y="2250625"/>
            <a:ext cx="2027700" cy="12894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a:p>
            <a:pPr indent="0" lvl="0" marL="457200" rtl="0" algn="l">
              <a:spcBef>
                <a:spcPts val="0"/>
              </a:spcBef>
              <a:spcAft>
                <a:spcPts val="0"/>
              </a:spcAft>
              <a:buClr>
                <a:srgbClr val="000000"/>
              </a:buClr>
              <a:buSzPts val="1100"/>
              <a:buFont typeface="Arial"/>
              <a:buNone/>
            </a:pPr>
            <a:r>
              <a:t/>
            </a:r>
            <a:endParaRPr sz="1300">
              <a:solidFill>
                <a:srgbClr val="000000"/>
              </a:solidFill>
              <a:latin typeface="Helvetica Neue"/>
              <a:ea typeface="Helvetica Neue"/>
              <a:cs typeface="Helvetica Neue"/>
              <a:sym typeface="Helvetica Neue"/>
            </a:endParaRPr>
          </a:p>
        </p:txBody>
      </p:sp>
      <p:sp>
        <p:nvSpPr>
          <p:cNvPr id="231" name="Google Shape;231;p30"/>
          <p:cNvSpPr/>
          <p:nvPr/>
        </p:nvSpPr>
        <p:spPr>
          <a:xfrm>
            <a:off x="2764350" y="1529763"/>
            <a:ext cx="18729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2" name="Google Shape;232;p30"/>
          <p:cNvSpPr/>
          <p:nvPr/>
        </p:nvSpPr>
        <p:spPr>
          <a:xfrm>
            <a:off x="2764275" y="1529038"/>
            <a:ext cx="18729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3" name="Google Shape;233;p30"/>
          <p:cNvSpPr txBox="1"/>
          <p:nvPr/>
        </p:nvSpPr>
        <p:spPr>
          <a:xfrm>
            <a:off x="2764323" y="1529763"/>
            <a:ext cx="18729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Sakshi Shah</a:t>
            </a:r>
            <a:endParaRPr sz="1500">
              <a:solidFill>
                <a:srgbClr val="FFFFFF"/>
              </a:solidFill>
              <a:latin typeface="Helvetica Neue"/>
              <a:ea typeface="Helvetica Neue"/>
              <a:cs typeface="Helvetica Neue"/>
              <a:sym typeface="Helvetica Neue"/>
            </a:endParaRPr>
          </a:p>
        </p:txBody>
      </p:sp>
      <p:sp>
        <p:nvSpPr>
          <p:cNvPr id="234" name="Google Shape;234;p30"/>
          <p:cNvSpPr txBox="1"/>
          <p:nvPr/>
        </p:nvSpPr>
        <p:spPr>
          <a:xfrm>
            <a:off x="2686600" y="2229700"/>
            <a:ext cx="1788600" cy="12894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Implementation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a:t>
            </a:r>
            <a:endParaRPr sz="1300">
              <a:solidFill>
                <a:srgbClr val="000000"/>
              </a:solidFill>
              <a:latin typeface="Helvetica Neue"/>
              <a:ea typeface="Helvetica Neue"/>
              <a:cs typeface="Helvetica Neue"/>
              <a:sym typeface="Helvetica Neue"/>
            </a:endParaRPr>
          </a:p>
        </p:txBody>
      </p:sp>
      <p:sp>
        <p:nvSpPr>
          <p:cNvPr id="235" name="Google Shape;235;p30"/>
          <p:cNvSpPr/>
          <p:nvPr/>
        </p:nvSpPr>
        <p:spPr>
          <a:xfrm>
            <a:off x="4715050" y="1529763"/>
            <a:ext cx="18729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6" name="Google Shape;236;p30"/>
          <p:cNvSpPr/>
          <p:nvPr/>
        </p:nvSpPr>
        <p:spPr>
          <a:xfrm>
            <a:off x="4714975" y="1529038"/>
            <a:ext cx="18729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7" name="Google Shape;237;p30"/>
          <p:cNvSpPr txBox="1"/>
          <p:nvPr/>
        </p:nvSpPr>
        <p:spPr>
          <a:xfrm>
            <a:off x="4715023" y="1529763"/>
            <a:ext cx="1872900" cy="396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Astha Patel</a:t>
            </a:r>
            <a:endParaRPr sz="1500">
              <a:solidFill>
                <a:srgbClr val="FFFFFF"/>
              </a:solidFill>
              <a:latin typeface="Helvetica Neue"/>
              <a:ea typeface="Helvetica Neue"/>
              <a:cs typeface="Helvetica Neue"/>
              <a:sym typeface="Helvetica Neue"/>
            </a:endParaRPr>
          </a:p>
        </p:txBody>
      </p:sp>
      <p:sp>
        <p:nvSpPr>
          <p:cNvPr id="238" name="Google Shape;238;p30"/>
          <p:cNvSpPr txBox="1"/>
          <p:nvPr/>
        </p:nvSpPr>
        <p:spPr>
          <a:xfrm>
            <a:off x="4637175" y="2367650"/>
            <a:ext cx="1950600" cy="8676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a:t>
            </a:r>
            <a:r>
              <a:rPr lang="en" sz="1300">
                <a:solidFill>
                  <a:srgbClr val="000000"/>
                </a:solidFill>
                <a:latin typeface="Helvetica Neue"/>
                <a:ea typeface="Helvetica Neue"/>
                <a:cs typeface="Helvetica Neue"/>
                <a:sym typeface="Helvetica Neue"/>
              </a:rPr>
              <a: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p:txBody>
      </p:sp>
      <p:sp>
        <p:nvSpPr>
          <p:cNvPr id="239" name="Google Shape;239;p30"/>
          <p:cNvSpPr/>
          <p:nvPr/>
        </p:nvSpPr>
        <p:spPr>
          <a:xfrm>
            <a:off x="6665825" y="1529775"/>
            <a:ext cx="2027700" cy="226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0" name="Google Shape;240;p30"/>
          <p:cNvSpPr/>
          <p:nvPr/>
        </p:nvSpPr>
        <p:spPr>
          <a:xfrm>
            <a:off x="6665750" y="1529050"/>
            <a:ext cx="2027700" cy="5196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1" name="Google Shape;241;p30"/>
          <p:cNvSpPr txBox="1"/>
          <p:nvPr/>
        </p:nvSpPr>
        <p:spPr>
          <a:xfrm>
            <a:off x="6665800" y="1529775"/>
            <a:ext cx="2027700" cy="39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Kareena Matwani</a:t>
            </a:r>
            <a:endParaRPr sz="1500">
              <a:solidFill>
                <a:srgbClr val="FFFFFF"/>
              </a:solidFill>
              <a:latin typeface="Helvetica Neue"/>
              <a:ea typeface="Helvetica Neue"/>
              <a:cs typeface="Helvetica Neue"/>
              <a:sym typeface="Helvetica Neue"/>
            </a:endParaRPr>
          </a:p>
        </p:txBody>
      </p:sp>
      <p:sp>
        <p:nvSpPr>
          <p:cNvPr id="242" name="Google Shape;242;p30"/>
          <p:cNvSpPr txBox="1"/>
          <p:nvPr/>
        </p:nvSpPr>
        <p:spPr>
          <a:xfrm>
            <a:off x="6474650" y="2128000"/>
            <a:ext cx="2142000" cy="1492800"/>
          </a:xfrm>
          <a:prstGeom prst="rect">
            <a:avLst/>
          </a:prstGeom>
          <a:noFill/>
          <a:ln>
            <a:noFill/>
          </a:ln>
        </p:spPr>
        <p:txBody>
          <a:bodyPr anchorCtr="0" anchor="ctr" bIns="91425" lIns="91425" spcFirstLastPara="1" rIns="91425" wrap="square" tIns="91425">
            <a:noAutofit/>
          </a:bodyPr>
          <a:lstStyle/>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Research</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General analysis for report , </a:t>
            </a:r>
            <a:endParaRPr sz="1300">
              <a:solidFill>
                <a:srgbClr val="000000"/>
              </a:solidFill>
              <a:latin typeface="Helvetica Neue"/>
              <a:ea typeface="Helvetica Neue"/>
              <a:cs typeface="Helvetica Neue"/>
              <a:sym typeface="Helvetica Neue"/>
            </a:endParaRPr>
          </a:p>
          <a:p>
            <a:pPr indent="-311150" lvl="0" marL="457200" rtl="0" algn="l">
              <a:spcBef>
                <a:spcPts val="0"/>
              </a:spcBef>
              <a:spcAft>
                <a:spcPts val="0"/>
              </a:spcAft>
              <a:buClr>
                <a:srgbClr val="000000"/>
              </a:buClr>
              <a:buSzPts val="1300"/>
              <a:buFont typeface="Helvetica Neue"/>
              <a:buChar char="-"/>
            </a:pPr>
            <a:r>
              <a:rPr lang="en" sz="1300">
                <a:solidFill>
                  <a:srgbClr val="000000"/>
                </a:solidFill>
                <a:latin typeface="Helvetica Neue"/>
                <a:ea typeface="Helvetica Neue"/>
                <a:cs typeface="Helvetica Neue"/>
                <a:sym typeface="Helvetica Neue"/>
              </a:rPr>
              <a:t>Some part of Implementation</a:t>
            </a:r>
            <a:endParaRPr sz="1300">
              <a:solidFill>
                <a:srgbClr val="000000"/>
              </a:solidFill>
              <a:latin typeface="Helvetica Neue"/>
              <a:ea typeface="Helvetica Neue"/>
              <a:cs typeface="Helvetica Neue"/>
              <a:sym typeface="Helvetica Neue"/>
            </a:endParaRPr>
          </a:p>
          <a:p>
            <a:pPr indent="0" lvl="0" marL="457200" rtl="0" algn="l">
              <a:spcBef>
                <a:spcPts val="0"/>
              </a:spcBef>
              <a:spcAft>
                <a:spcPts val="0"/>
              </a:spcAft>
              <a:buNone/>
            </a:pPr>
            <a:r>
              <a:t/>
            </a:r>
            <a:endParaRPr sz="1300">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311700" y="32387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CONCLUSIONS</a:t>
            </a:r>
            <a:endParaRPr>
              <a:solidFill>
                <a:schemeClr val="dk2"/>
              </a:solidFill>
            </a:endParaRPr>
          </a:p>
        </p:txBody>
      </p:sp>
      <p:sp>
        <p:nvSpPr>
          <p:cNvPr id="248" name="Google Shape;248;p31"/>
          <p:cNvSpPr txBox="1"/>
          <p:nvPr>
            <p:ph idx="1" type="body"/>
          </p:nvPr>
        </p:nvSpPr>
        <p:spPr>
          <a:xfrm>
            <a:off x="311700" y="1041925"/>
            <a:ext cx="8520600" cy="3656700"/>
          </a:xfrm>
          <a:prstGeom prst="rect">
            <a:avLst/>
          </a:prstGeom>
          <a:ln cap="flat" cmpd="sng" w="9525">
            <a:solidFill>
              <a:schemeClr val="dk2"/>
            </a:solidFill>
            <a:prstDash val="solid"/>
            <a:round/>
            <a:headEnd len="sm" w="sm" type="none"/>
            <a:tailEnd len="sm" w="sm" type="none"/>
          </a:ln>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dk2"/>
                </a:solidFill>
                <a:latin typeface="Helvetica Neue"/>
                <a:ea typeface="Helvetica Neue"/>
                <a:cs typeface="Helvetica Neue"/>
                <a:sym typeface="Helvetica Neue"/>
              </a:rPr>
              <a:t>Classification, and the higher accuracy model predictions will help in future implementation as follows :</a:t>
            </a:r>
            <a:endParaRPr b="1" sz="14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I</a:t>
            </a:r>
            <a:r>
              <a:rPr lang="en" sz="1400">
                <a:solidFill>
                  <a:schemeClr val="dk2"/>
                </a:solidFill>
              </a:rPr>
              <a:t>mplementation approach that can be useful in the future</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The main five features contributing to CO2 emissions can be regulated to lower the CO2 emissions due to transportation and vehicles.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The manufacturers should aim for green manufacturing, where each new model developed would be responsible for least CO2 emissions. And the practical implementation like one point predictions can help them analyze the changes in designing and manufacturing. </a:t>
            </a:r>
            <a:endParaRPr sz="1400">
              <a:solidFill>
                <a:schemeClr val="dk2"/>
              </a:solidFill>
            </a:endParaRPr>
          </a:p>
          <a:p>
            <a:pPr indent="-317500" lvl="0" marL="457200" rtl="0" algn="l">
              <a:lnSpc>
                <a:spcPct val="150000"/>
              </a:lnSpc>
              <a:spcBef>
                <a:spcPts val="0"/>
              </a:spcBef>
              <a:spcAft>
                <a:spcPts val="0"/>
              </a:spcAft>
              <a:buClr>
                <a:schemeClr val="dk2"/>
              </a:buClr>
              <a:buSzPts val="1400"/>
              <a:buChar char="-"/>
            </a:pPr>
            <a:r>
              <a:rPr lang="en" sz="1400">
                <a:solidFill>
                  <a:schemeClr val="dk2"/>
                </a:solidFill>
              </a:rPr>
              <a:t>This implementation can be helpful to government and transportation authorities in order to impose taxation, duty fair, road tax and other policies on the basis of CO2 emissions of the vehicle to regulate the use of vehicles with lesser CO2 emissions </a:t>
            </a:r>
            <a:endParaRPr sz="1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2"/>
              </a:solidFill>
            </a:endParaRPr>
          </a:p>
          <a:p>
            <a:pPr indent="0" lvl="0" marL="0" rtl="0" algn="l">
              <a:spcBef>
                <a:spcPts val="800"/>
              </a:spcBef>
              <a:spcAft>
                <a:spcPts val="0"/>
              </a:spcAft>
              <a:buNone/>
            </a:pPr>
            <a:r>
              <a:t/>
            </a:r>
            <a:endParaRPr sz="14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311700" y="31285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REFERENCES</a:t>
            </a:r>
            <a:endParaRPr>
              <a:solidFill>
                <a:schemeClr val="dk2"/>
              </a:solidFill>
            </a:endParaRPr>
          </a:p>
        </p:txBody>
      </p:sp>
      <p:sp>
        <p:nvSpPr>
          <p:cNvPr id="254" name="Google Shape;254;p32"/>
          <p:cNvSpPr txBox="1"/>
          <p:nvPr>
            <p:ph idx="1" type="body"/>
          </p:nvPr>
        </p:nvSpPr>
        <p:spPr>
          <a:xfrm>
            <a:off x="311700" y="1152475"/>
            <a:ext cx="8520600" cy="3416400"/>
          </a:xfrm>
          <a:prstGeom prst="rect">
            <a:avLst/>
          </a:prstGeom>
        </p:spPr>
        <p:txBody>
          <a:bodyPr anchorCtr="0" anchor="t" bIns="34275" lIns="68575" spcFirstLastPara="1" rIns="68575" wrap="square" tIns="34275">
            <a:noAutofit/>
          </a:bodyPr>
          <a:lstStyle/>
          <a:p>
            <a:pPr indent="-311150" lvl="0" marL="457200" rtl="0" algn="l">
              <a:lnSpc>
                <a:spcPct val="115000"/>
              </a:lnSpc>
              <a:spcBef>
                <a:spcPts val="1200"/>
              </a:spcBef>
              <a:spcAft>
                <a:spcPts val="0"/>
              </a:spcAft>
              <a:buSzPts val="1300"/>
              <a:buFont typeface="Helvetica Neue"/>
              <a:buAutoNum type="arabicPeriod"/>
            </a:pPr>
            <a:r>
              <a:rPr lang="en" sz="1300">
                <a:latin typeface="Helvetica Neue"/>
                <a:ea typeface="Helvetica Neue"/>
                <a:cs typeface="Helvetica Neue"/>
                <a:sym typeface="Helvetica Neue"/>
              </a:rPr>
              <a:t>D. Podder, “CO2 emission by vehicles,” </a:t>
            </a:r>
            <a:r>
              <a:rPr i="1" lang="en" sz="1300">
                <a:latin typeface="Helvetica Neue"/>
                <a:ea typeface="Helvetica Neue"/>
                <a:cs typeface="Helvetica Neue"/>
                <a:sym typeface="Helvetica Neue"/>
              </a:rPr>
              <a:t>Kaggle</a:t>
            </a:r>
            <a:r>
              <a:rPr lang="en" sz="1300">
                <a:latin typeface="Helvetica Neue"/>
                <a:ea typeface="Helvetica Neue"/>
                <a:cs typeface="Helvetica Neue"/>
                <a:sym typeface="Helvetica Neue"/>
              </a:rPr>
              <a:t>, 05-Aug-2020. [Online]. Available: </a:t>
            </a:r>
            <a:r>
              <a:rPr lang="en" sz="1300" u="sng">
                <a:solidFill>
                  <a:srgbClr val="1155CC"/>
                </a:solidFill>
                <a:latin typeface="Helvetica Neue"/>
                <a:ea typeface="Helvetica Neue"/>
                <a:cs typeface="Helvetica Neue"/>
                <a:sym typeface="Helvetica Neue"/>
                <a:hlinkClick r:id="rId3">
                  <a:extLst>
                    <a:ext uri="{A12FA001-AC4F-418D-AE19-62706E023703}">
                      <ahyp:hlinkClr val="tx"/>
                    </a:ext>
                  </a:extLst>
                </a:hlinkClick>
              </a:rPr>
              <a:t>https://www.kaggle.com/datasets/debajyotipodder/co2-emission-by-vehicles</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highlight>
                  <a:srgbClr val="FFFFFF"/>
                </a:highlight>
                <a:latin typeface="Helvetica Neue"/>
                <a:ea typeface="Helvetica Neue"/>
                <a:cs typeface="Helvetica Neue"/>
                <a:sym typeface="Helvetica Neue"/>
              </a:rPr>
              <a:t>Eeer.org. 2022. [online] Available at: &lt;</a:t>
            </a:r>
            <a:r>
              <a:rPr lang="en" sz="1300" u="sng">
                <a:solidFill>
                  <a:srgbClr val="1155CC"/>
                </a:solidFill>
                <a:highlight>
                  <a:srgbClr val="FFFFFF"/>
                </a:highlight>
                <a:latin typeface="Helvetica Neue"/>
                <a:ea typeface="Helvetica Neue"/>
                <a:cs typeface="Helvetica Neue"/>
                <a:sym typeface="Helvetica Neue"/>
                <a:hlinkClick r:id="rId4">
                  <a:extLst>
                    <a:ext uri="{A12FA001-AC4F-418D-AE19-62706E023703}">
                      <ahyp:hlinkClr val="tx"/>
                    </a:ext>
                  </a:extLst>
                </a:hlinkClick>
              </a:rPr>
              <a:t>https://www.eeer.org/upload/eer-1489554553.pdf</a:t>
            </a:r>
            <a:r>
              <a:rPr lang="en" sz="1300">
                <a:highlight>
                  <a:srgbClr val="FFFFFF"/>
                </a:highlight>
                <a:latin typeface="Helvetica Neue"/>
                <a:ea typeface="Helvetica Neue"/>
                <a:cs typeface="Helvetica Neue"/>
                <a:sym typeface="Helvetica Neue"/>
              </a:rPr>
              <a:t>&gt;  [Accessed 24 April 2022].</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“CO emissions from cars: The facts - transport &amp; environment.” [Online]. Available: </a:t>
            </a:r>
            <a:r>
              <a:rPr lang="en" sz="1300" u="sng">
                <a:solidFill>
                  <a:srgbClr val="1155CC"/>
                </a:solidFill>
                <a:latin typeface="Helvetica Neue"/>
                <a:ea typeface="Helvetica Neue"/>
                <a:cs typeface="Helvetica Neue"/>
                <a:sym typeface="Helvetica Neue"/>
                <a:hlinkClick r:id="rId5">
                  <a:extLst>
                    <a:ext uri="{A12FA001-AC4F-418D-AE19-62706E023703}">
                      <ahyp:hlinkClr val="tx"/>
                    </a:ext>
                  </a:extLst>
                </a:hlinkClick>
              </a:rPr>
              <a:t>https://www.transportenvironment.org/wp-content/uploads/2021/07/2018_04_CO2_emissions_cars_The_facts_report_final_0_0.pdf.</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“Fuel consumption ratings,” </a:t>
            </a:r>
            <a:r>
              <a:rPr i="1" lang="en" sz="1300">
                <a:latin typeface="Helvetica Neue"/>
                <a:ea typeface="Helvetica Neue"/>
                <a:cs typeface="Helvetica Neue"/>
                <a:sym typeface="Helvetica Neue"/>
              </a:rPr>
              <a:t>Open Government Portal</a:t>
            </a:r>
            <a:r>
              <a:rPr lang="en" sz="1300">
                <a:latin typeface="Helvetica Neue"/>
                <a:ea typeface="Helvetica Neue"/>
                <a:cs typeface="Helvetica Neue"/>
                <a:sym typeface="Helvetica Neue"/>
              </a:rPr>
              <a:t>. [Online]. Available: </a:t>
            </a:r>
            <a:r>
              <a:rPr lang="en" sz="1300" u="sng">
                <a:solidFill>
                  <a:srgbClr val="1155CC"/>
                </a:solidFill>
                <a:latin typeface="Helvetica Neue"/>
                <a:ea typeface="Helvetica Neue"/>
                <a:cs typeface="Helvetica Neue"/>
                <a:sym typeface="Helvetica Neue"/>
                <a:hlinkClick r:id="rId6">
                  <a:extLst>
                    <a:ext uri="{A12FA001-AC4F-418D-AE19-62706E023703}">
                      <ahyp:hlinkClr val="tx"/>
                    </a:ext>
                  </a:extLst>
                </a:hlinkClick>
              </a:rPr>
              <a:t>https://open.canada.ca/data/en/dataset/98f1a129-f628-4ce4-b24d-6f16bf24dd64#wb-auto-6</a:t>
            </a:r>
            <a:r>
              <a:rPr lang="en" sz="1300">
                <a:latin typeface="Helvetica Neue"/>
                <a:ea typeface="Helvetica Neue"/>
                <a:cs typeface="Helvetica Neue"/>
                <a:sym typeface="Helvetica Neue"/>
              </a:rPr>
              <a:t>. [Accessed: 22-Apr-2022]. </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latin typeface="Helvetica Neue"/>
                <a:ea typeface="Helvetica Neue"/>
                <a:cs typeface="Helvetica Neue"/>
                <a:sym typeface="Helvetica Neue"/>
              </a:rPr>
              <a:t> </a:t>
            </a:r>
            <a:r>
              <a:rPr lang="en" sz="1300">
                <a:highlight>
                  <a:srgbClr val="FFFFFF"/>
                </a:highlight>
                <a:latin typeface="Helvetica Neue"/>
                <a:ea typeface="Helvetica Neue"/>
                <a:cs typeface="Helvetica Neue"/>
                <a:sym typeface="Helvetica Neue"/>
              </a:rPr>
              <a:t>J Mater Environ Sci.com, </a:t>
            </a:r>
            <a:r>
              <a:rPr lang="en" sz="1300">
                <a:latin typeface="Helvetica Neue"/>
                <a:ea typeface="Helvetica Neue"/>
                <a:cs typeface="Helvetica Neue"/>
                <a:sym typeface="Helvetica Neue"/>
              </a:rPr>
              <a:t>Journal of Materials and Environmental Science. [Online]. Available: </a:t>
            </a:r>
            <a:r>
              <a:rPr lang="en" sz="1300" u="sng">
                <a:solidFill>
                  <a:srgbClr val="1155CC"/>
                </a:solidFill>
                <a:latin typeface="Helvetica Neue"/>
                <a:ea typeface="Helvetica Neue"/>
                <a:cs typeface="Helvetica Neue"/>
                <a:sym typeface="Helvetica Neue"/>
                <a:hlinkClick r:id="rId7">
                  <a:extLst>
                    <a:ext uri="{A12FA001-AC4F-418D-AE19-62706E023703}">
                      <ahyp:hlinkClr val="tx"/>
                    </a:ext>
                  </a:extLst>
                </a:hlinkClick>
              </a:rPr>
              <a:t>https://www.jmaterenvironsci.com/Journal/vol11-2.html.</a:t>
            </a:r>
            <a:r>
              <a:rPr lang="en" sz="1300">
                <a:latin typeface="Helvetica Neue"/>
                <a:ea typeface="Helvetica Neue"/>
                <a:cs typeface="Helvetica Neue"/>
                <a:sym typeface="Helvetica Neue"/>
              </a:rPr>
              <a:t> [Accessed: 22-Apr-2022].</a:t>
            </a:r>
            <a:endParaRPr sz="1300">
              <a:latin typeface="Helvetica Neue"/>
              <a:ea typeface="Helvetica Neue"/>
              <a:cs typeface="Helvetica Neue"/>
              <a:sym typeface="Helvetica Neue"/>
            </a:endParaRPr>
          </a:p>
          <a:p>
            <a:pPr indent="-311150" lvl="0" marL="457200" rtl="0" algn="l">
              <a:lnSpc>
                <a:spcPct val="115000"/>
              </a:lnSpc>
              <a:spcBef>
                <a:spcPts val="0"/>
              </a:spcBef>
              <a:spcAft>
                <a:spcPts val="0"/>
              </a:spcAft>
              <a:buSzPts val="1300"/>
              <a:buFont typeface="Helvetica Neue"/>
              <a:buAutoNum type="arabicPeriod"/>
            </a:pPr>
            <a:r>
              <a:rPr lang="en" sz="1300">
                <a:highlight>
                  <a:srgbClr val="FFFFFF"/>
                </a:highlight>
                <a:latin typeface="Helvetica Neue"/>
                <a:ea typeface="Helvetica Neue"/>
                <a:cs typeface="Helvetica Neue"/>
                <a:sym typeface="Helvetica Neue"/>
              </a:rPr>
              <a:t>Iopscience.iop.org. 2022. </a:t>
            </a:r>
            <a:r>
              <a:rPr i="1" lang="en" sz="1300">
                <a:highlight>
                  <a:srgbClr val="FFFFFF"/>
                </a:highlight>
                <a:latin typeface="Helvetica Neue"/>
                <a:ea typeface="Helvetica Neue"/>
                <a:cs typeface="Helvetica Neue"/>
                <a:sym typeface="Helvetica Neue"/>
              </a:rPr>
              <a:t>ShieldSquare Captcha</a:t>
            </a:r>
            <a:r>
              <a:rPr lang="en" sz="1300">
                <a:highlight>
                  <a:srgbClr val="FFFFFF"/>
                </a:highlight>
                <a:latin typeface="Helvetica Neue"/>
                <a:ea typeface="Helvetica Neue"/>
                <a:cs typeface="Helvetica Neue"/>
                <a:sym typeface="Helvetica Neue"/>
              </a:rPr>
              <a:t>. [online] Available at: &lt;</a:t>
            </a:r>
            <a:r>
              <a:rPr lang="en" sz="1300" u="sng">
                <a:solidFill>
                  <a:srgbClr val="1155CC"/>
                </a:solidFill>
                <a:highlight>
                  <a:srgbClr val="FFFFFF"/>
                </a:highlight>
                <a:latin typeface="Helvetica Neue"/>
                <a:ea typeface="Helvetica Neue"/>
                <a:cs typeface="Helvetica Neue"/>
                <a:sym typeface="Helvetica Neue"/>
                <a:hlinkClick r:id="rId8">
                  <a:extLst>
                    <a:ext uri="{A12FA001-AC4F-418D-AE19-62706E023703}">
                      <ahyp:hlinkClr val="tx"/>
                    </a:ext>
                  </a:extLst>
                </a:hlinkClick>
              </a:rPr>
              <a:t>https://iopscience.iop.org/article/10.1088/1757-899X/114/1/012148/pdf</a:t>
            </a:r>
            <a:r>
              <a:rPr lang="en" sz="1300">
                <a:solidFill>
                  <a:srgbClr val="0B5394"/>
                </a:solidFill>
                <a:highlight>
                  <a:srgbClr val="FFFFFF"/>
                </a:highlight>
                <a:latin typeface="Helvetica Neue"/>
                <a:ea typeface="Helvetica Neue"/>
                <a:cs typeface="Helvetica Neue"/>
                <a:sym typeface="Helvetica Neue"/>
              </a:rPr>
              <a:t> </a:t>
            </a:r>
            <a:r>
              <a:rPr lang="en" sz="1300">
                <a:highlight>
                  <a:srgbClr val="FFFFFF"/>
                </a:highlight>
                <a:latin typeface="Helvetica Neue"/>
                <a:ea typeface="Helvetica Neue"/>
                <a:cs typeface="Helvetica Neue"/>
                <a:sym typeface="Helvetica Neue"/>
              </a:rPr>
              <a:t>&gt; [Accessed 21 April 2022].</a:t>
            </a:r>
            <a:endParaRPr sz="1300">
              <a:highlight>
                <a:srgbClr val="FFFFFF"/>
              </a:highlight>
              <a:latin typeface="Helvetica Neue"/>
              <a:ea typeface="Helvetica Neue"/>
              <a:cs typeface="Helvetica Neue"/>
              <a:sym typeface="Helvetica Neue"/>
            </a:endParaRPr>
          </a:p>
          <a:p>
            <a:pPr indent="0" lvl="0" marL="457200" rtl="0" algn="l">
              <a:lnSpc>
                <a:spcPct val="115000"/>
              </a:lnSpc>
              <a:spcBef>
                <a:spcPts val="1200"/>
              </a:spcBef>
              <a:spcAft>
                <a:spcPts val="0"/>
              </a:spcAft>
              <a:buNone/>
            </a:pPr>
            <a:r>
              <a:t/>
            </a:r>
            <a:endParaRPr sz="1300">
              <a:highlight>
                <a:srgbClr val="FFFFFF"/>
              </a:highlight>
              <a:latin typeface="Helvetica Neue"/>
              <a:ea typeface="Helvetica Neue"/>
              <a:cs typeface="Helvetica Neue"/>
              <a:sym typeface="Helvetica Neue"/>
            </a:endParaRPr>
          </a:p>
          <a:p>
            <a:pPr indent="0" lvl="0" marL="457200" rtl="0" algn="l">
              <a:lnSpc>
                <a:spcPct val="115000"/>
              </a:lnSpc>
              <a:spcBef>
                <a:spcPts val="1200"/>
              </a:spcBef>
              <a:spcAft>
                <a:spcPts val="0"/>
              </a:spcAft>
              <a:buNone/>
            </a:pPr>
            <a:r>
              <a:t/>
            </a:r>
            <a:endParaRPr sz="1300">
              <a:highlight>
                <a:srgbClr val="FFFFFF"/>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t/>
            </a:r>
            <a:endParaRPr sz="13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3129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99" name="Google Shape;99;p16"/>
          <p:cNvSpPr txBox="1"/>
          <p:nvPr>
            <p:ph idx="1" type="body"/>
          </p:nvPr>
        </p:nvSpPr>
        <p:spPr>
          <a:xfrm>
            <a:off x="311700" y="1064375"/>
            <a:ext cx="8520600" cy="3416400"/>
          </a:xfrm>
          <a:prstGeom prst="rect">
            <a:avLst/>
          </a:prstGeom>
        </p:spPr>
        <p:txBody>
          <a:bodyPr anchorCtr="0" anchor="t" bIns="34275" lIns="68575" spcFirstLastPara="1" rIns="68575" wrap="square" tIns="34275">
            <a:noAutofit/>
          </a:bodyPr>
          <a:lstStyle/>
          <a:p>
            <a:pPr indent="-317500" lvl="0" marL="4572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The main goal is to </a:t>
            </a:r>
            <a:r>
              <a:rPr b="1" lang="en" sz="1400">
                <a:solidFill>
                  <a:srgbClr val="801B19"/>
                </a:solidFill>
                <a:latin typeface="Helvetica Neue"/>
                <a:ea typeface="Helvetica Neue"/>
                <a:cs typeface="Helvetica Neue"/>
                <a:sym typeface="Helvetica Neue"/>
              </a:rPr>
              <a:t>predict CO2 emissions with highest accuracy</a:t>
            </a:r>
            <a:r>
              <a:rPr lang="en" sz="1400">
                <a:solidFill>
                  <a:srgbClr val="801B19"/>
                </a:solidFill>
                <a:latin typeface="Helvetica Neue"/>
                <a:ea typeface="Helvetica Neue"/>
                <a:cs typeface="Helvetica Neue"/>
                <a:sym typeface="Helvetica Neue"/>
              </a:rPr>
              <a:t> and to know which </a:t>
            </a:r>
            <a:r>
              <a:rPr b="1" lang="en" sz="1400">
                <a:solidFill>
                  <a:srgbClr val="801B19"/>
                </a:solidFill>
                <a:latin typeface="Helvetica Neue"/>
                <a:ea typeface="Helvetica Neue"/>
                <a:cs typeface="Helvetica Neue"/>
                <a:sym typeface="Helvetica Neue"/>
              </a:rPr>
              <a:t>features mainly contribute to CO2 emission</a:t>
            </a:r>
            <a:r>
              <a:rPr lang="en" sz="1400">
                <a:solidFill>
                  <a:srgbClr val="801B19"/>
                </a:solidFill>
                <a:latin typeface="Helvetica Neue"/>
                <a:ea typeface="Helvetica Neue"/>
                <a:cs typeface="Helvetica Neue"/>
                <a:sym typeface="Helvetica Neue"/>
              </a:rPr>
              <a:t>. </a:t>
            </a:r>
            <a:endParaRPr sz="1400">
              <a:solidFill>
                <a:srgbClr val="801B19"/>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801B19"/>
              </a:buClr>
              <a:buSzPts val="1400"/>
              <a:buFont typeface="Helvetica Neue"/>
              <a:buChar char="•"/>
            </a:pPr>
            <a:r>
              <a:rPr lang="en" sz="1400">
                <a:solidFill>
                  <a:srgbClr val="801B19"/>
                </a:solidFill>
                <a:latin typeface="Helvetica Neue"/>
                <a:ea typeface="Helvetica Neue"/>
                <a:cs typeface="Helvetica Neue"/>
                <a:sym typeface="Helvetica Neue"/>
              </a:rPr>
              <a:t>Classifying the light duty cars into certain categories based on CO2 emission and </a:t>
            </a:r>
            <a:r>
              <a:rPr lang="en" sz="1400">
                <a:solidFill>
                  <a:srgbClr val="801B19"/>
                </a:solidFill>
                <a:latin typeface="Helvetica Neue"/>
                <a:ea typeface="Helvetica Neue"/>
                <a:cs typeface="Helvetica Neue"/>
                <a:sym typeface="Helvetica Neue"/>
              </a:rPr>
              <a:t>predicting</a:t>
            </a:r>
            <a:r>
              <a:rPr lang="en" sz="1400">
                <a:solidFill>
                  <a:srgbClr val="801B19"/>
                </a:solidFill>
                <a:latin typeface="Helvetica Neue"/>
                <a:ea typeface="Helvetica Neue"/>
                <a:cs typeface="Helvetica Neue"/>
                <a:sym typeface="Helvetica Neue"/>
              </a:rPr>
              <a:t> its values also helps in practical implementation as follows: </a:t>
            </a:r>
            <a:endParaRPr sz="1400">
              <a:solidFill>
                <a:srgbClr val="801B19"/>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Designing and testing in </a:t>
            </a:r>
            <a:r>
              <a:rPr b="1" lang="en" sz="1400">
                <a:solidFill>
                  <a:srgbClr val="801B19"/>
                </a:solidFill>
                <a:latin typeface="Helvetica Neue"/>
                <a:ea typeface="Helvetica Neue"/>
                <a:cs typeface="Helvetica Neue"/>
                <a:sym typeface="Helvetica Neue"/>
              </a:rPr>
              <a:t>green manufacturing.</a:t>
            </a:r>
            <a:endParaRPr b="1" sz="1400">
              <a:solidFill>
                <a:srgbClr val="801B19"/>
              </a:solidFill>
              <a:latin typeface="Helvetica Neue"/>
              <a:ea typeface="Helvetica Neue"/>
              <a:cs typeface="Helvetica Neue"/>
              <a:sym typeface="Helvetica Neue"/>
            </a:endParaRPr>
          </a:p>
          <a:p>
            <a:pPr indent="-317500" lvl="1" marL="9144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Saves cost of trial to reduce CO2 emission by using different components, the </a:t>
            </a:r>
            <a:r>
              <a:rPr b="1" lang="en" sz="1400">
                <a:solidFill>
                  <a:srgbClr val="801B19"/>
                </a:solidFill>
                <a:latin typeface="Helvetica Neue"/>
                <a:ea typeface="Helvetica Neue"/>
                <a:cs typeface="Helvetica Neue"/>
                <a:sym typeface="Helvetica Neue"/>
              </a:rPr>
              <a:t>features that mainly contribute to CO2 emissions can be regulated. </a:t>
            </a:r>
            <a:r>
              <a:rPr lang="en" sz="1400">
                <a:solidFill>
                  <a:srgbClr val="801B19"/>
                </a:solidFill>
                <a:latin typeface="Helvetica Neue"/>
                <a:ea typeface="Helvetica Neue"/>
                <a:cs typeface="Helvetica Neue"/>
                <a:sym typeface="Helvetica Neue"/>
              </a:rPr>
              <a:t>(Feature Importance).</a:t>
            </a:r>
            <a:endParaRPr sz="1400">
              <a:solidFill>
                <a:srgbClr val="801B19"/>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801B19"/>
              </a:buClr>
              <a:buSzPts val="1400"/>
              <a:buChar char="•"/>
            </a:pPr>
            <a:r>
              <a:rPr lang="en" sz="1400">
                <a:solidFill>
                  <a:srgbClr val="801B19"/>
                </a:solidFill>
                <a:latin typeface="Helvetica Neue"/>
                <a:ea typeface="Helvetica Neue"/>
                <a:cs typeface="Helvetica Neue"/>
                <a:sym typeface="Helvetica Neue"/>
              </a:rPr>
              <a:t>CO2 emissions prediction can help </a:t>
            </a:r>
            <a:r>
              <a:rPr b="1" lang="en" sz="1400">
                <a:solidFill>
                  <a:srgbClr val="801B19"/>
                </a:solidFill>
                <a:latin typeface="Helvetica Neue"/>
                <a:ea typeface="Helvetica Neue"/>
                <a:cs typeface="Helvetica Neue"/>
                <a:sym typeface="Helvetica Neue"/>
              </a:rPr>
              <a:t>regulate laws, policies  </a:t>
            </a:r>
            <a:r>
              <a:rPr lang="en" sz="1400">
                <a:solidFill>
                  <a:srgbClr val="801B19"/>
                </a:solidFill>
                <a:latin typeface="Helvetica Neue"/>
                <a:ea typeface="Helvetica Neue"/>
                <a:cs typeface="Helvetica Neue"/>
                <a:sym typeface="Helvetica Neue"/>
              </a:rPr>
              <a:t>and rules on the co2 emission like high taxation.</a:t>
            </a:r>
            <a:endParaRPr sz="1400">
              <a:solidFill>
                <a:srgbClr val="801B19"/>
              </a:solidFill>
              <a:latin typeface="Helvetica Neue"/>
              <a:ea typeface="Helvetica Neue"/>
              <a:cs typeface="Helvetica Neue"/>
              <a:sym typeface="Helvetica Neue"/>
            </a:endParaRPr>
          </a:p>
          <a:p>
            <a:pPr indent="-311150" lvl="0" marL="457200" rtl="0" algn="just">
              <a:lnSpc>
                <a:spcPct val="150000"/>
              </a:lnSpc>
              <a:spcBef>
                <a:spcPts val="0"/>
              </a:spcBef>
              <a:spcAft>
                <a:spcPts val="0"/>
              </a:spcAft>
              <a:buClr>
                <a:srgbClr val="801B19"/>
              </a:buClr>
              <a:buSzPts val="1300"/>
              <a:buFont typeface="Helvetica Neue"/>
              <a:buChar char="●"/>
            </a:pPr>
            <a:r>
              <a:rPr lang="en" sz="1300">
                <a:solidFill>
                  <a:srgbClr val="801B19"/>
                </a:solidFill>
                <a:latin typeface="Helvetica Neue"/>
                <a:ea typeface="Helvetica Neue"/>
                <a:cs typeface="Helvetica Neue"/>
                <a:sym typeface="Helvetica Neue"/>
              </a:rPr>
              <a:t>A better understanding and approach for the </a:t>
            </a:r>
            <a:r>
              <a:rPr b="1" lang="en" sz="1300">
                <a:solidFill>
                  <a:srgbClr val="801B19"/>
                </a:solidFill>
                <a:latin typeface="Helvetica Neue"/>
                <a:ea typeface="Helvetica Neue"/>
                <a:cs typeface="Helvetica Neue"/>
                <a:sym typeface="Helvetica Neue"/>
              </a:rPr>
              <a:t>reduction emission of the Co2</a:t>
            </a:r>
            <a:r>
              <a:rPr lang="en" sz="1300">
                <a:solidFill>
                  <a:srgbClr val="801B19"/>
                </a:solidFill>
                <a:latin typeface="Helvetica Neue"/>
                <a:ea typeface="Helvetica Neue"/>
                <a:cs typeface="Helvetica Neue"/>
                <a:sym typeface="Helvetica Neue"/>
              </a:rPr>
              <a:t> through many r</a:t>
            </a:r>
            <a:r>
              <a:rPr lang="en" sz="1300">
                <a:solidFill>
                  <a:srgbClr val="801B19"/>
                </a:solidFill>
                <a:latin typeface="Helvetica Neue"/>
                <a:ea typeface="Helvetica Neue"/>
                <a:cs typeface="Helvetica Neue"/>
                <a:sym typeface="Helvetica Neue"/>
              </a:rPr>
              <a:t>elevant ways to improve the AQI in the states of India.</a:t>
            </a:r>
            <a:endParaRPr sz="1300">
              <a:solidFill>
                <a:srgbClr val="801B19"/>
              </a:solidFill>
              <a:latin typeface="Helvetica Neue"/>
              <a:ea typeface="Helvetica Neue"/>
              <a:cs typeface="Helvetica Neue"/>
              <a:sym typeface="Helvetica Neue"/>
            </a:endParaRPr>
          </a:p>
          <a:p>
            <a:pPr indent="0" lvl="0" marL="457200" rtl="0" algn="just">
              <a:lnSpc>
                <a:spcPct val="150000"/>
              </a:lnSpc>
              <a:spcBef>
                <a:spcPts val="0"/>
              </a:spcBef>
              <a:spcAft>
                <a:spcPts val="0"/>
              </a:spcAft>
              <a:buNone/>
            </a:pPr>
            <a:r>
              <a:t/>
            </a:r>
            <a:endParaRPr sz="1300">
              <a:solidFill>
                <a:srgbClr val="801B19"/>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255050" y="279825"/>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WHAT IS THE </a:t>
            </a:r>
            <a:r>
              <a:rPr lang="en">
                <a:solidFill>
                  <a:schemeClr val="dk2"/>
                </a:solidFill>
              </a:rPr>
              <a:t>PROBLEM </a:t>
            </a:r>
            <a:endParaRPr/>
          </a:p>
        </p:txBody>
      </p:sp>
      <p:sp>
        <p:nvSpPr>
          <p:cNvPr id="105" name="Google Shape;105;p17"/>
          <p:cNvSpPr txBox="1"/>
          <p:nvPr>
            <p:ph idx="1" type="body"/>
          </p:nvPr>
        </p:nvSpPr>
        <p:spPr>
          <a:xfrm>
            <a:off x="255050" y="973650"/>
            <a:ext cx="3373500" cy="3416400"/>
          </a:xfrm>
          <a:prstGeom prst="rect">
            <a:avLst/>
          </a:prstGeom>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100"/>
              <a:buFont typeface="Arial"/>
              <a:buNone/>
            </a:pPr>
            <a:r>
              <a:t/>
            </a:r>
            <a:endParaRPr b="1" sz="1300">
              <a:solidFill>
                <a:schemeClr val="dk2"/>
              </a:solidFill>
              <a:latin typeface="Inter"/>
              <a:ea typeface="Inter"/>
              <a:cs typeface="Inter"/>
              <a:sym typeface="Inter"/>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India’s ranks under </a:t>
            </a:r>
            <a:r>
              <a:rPr b="1" lang="en" sz="1400">
                <a:solidFill>
                  <a:schemeClr val="dk2"/>
                </a:solidFill>
                <a:latin typeface="Helvetica Neue"/>
                <a:ea typeface="Helvetica Neue"/>
                <a:cs typeface="Helvetica Neue"/>
                <a:sym typeface="Helvetica Neue"/>
              </a:rPr>
              <a:t>TOP 5 for the most polluted countries  </a:t>
            </a:r>
            <a:r>
              <a:rPr lang="en" sz="1400">
                <a:solidFill>
                  <a:schemeClr val="dk2"/>
                </a:solidFill>
              </a:rPr>
              <a:t>in the world list.</a:t>
            </a:r>
            <a:endParaRPr sz="14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problem lies in the fact that one of the </a:t>
            </a:r>
            <a:r>
              <a:rPr b="1" lang="en" sz="1400">
                <a:solidFill>
                  <a:schemeClr val="dk2"/>
                </a:solidFill>
                <a:latin typeface="Helvetica Neue"/>
                <a:ea typeface="Helvetica Neue"/>
                <a:cs typeface="Helvetica Neue"/>
                <a:sym typeface="Helvetica Neue"/>
              </a:rPr>
              <a:t>most dominant factors contributing 29% (in world carbon dioxide emission</a:t>
            </a:r>
            <a:r>
              <a:rPr lang="en" sz="1400">
                <a:solidFill>
                  <a:schemeClr val="dk2"/>
                </a:solidFill>
              </a:rPr>
              <a:t>) severely to the environment is</a:t>
            </a:r>
            <a:r>
              <a:rPr b="1" lang="en" sz="1400">
                <a:solidFill>
                  <a:schemeClr val="dk2"/>
                </a:solidFill>
                <a:latin typeface="Helvetica Neue"/>
                <a:ea typeface="Helvetica Neue"/>
                <a:cs typeface="Helvetica Neue"/>
                <a:sym typeface="Helvetica Neue"/>
              </a:rPr>
              <a:t> transportation</a:t>
            </a:r>
            <a:r>
              <a:rPr lang="en" sz="1400">
                <a:solidFill>
                  <a:schemeClr val="dk2"/>
                </a:solidFill>
              </a:rPr>
              <a:t>.</a:t>
            </a:r>
            <a:endParaRPr sz="14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Harmful gasses like Co2 released affects most of the environment leading to risks like </a:t>
            </a:r>
            <a:r>
              <a:rPr b="1" lang="en" sz="1400">
                <a:solidFill>
                  <a:schemeClr val="dk2"/>
                </a:solidFill>
                <a:latin typeface="Helvetica Neue"/>
                <a:ea typeface="Helvetica Neue"/>
                <a:cs typeface="Helvetica Neue"/>
                <a:sym typeface="Helvetica Neue"/>
              </a:rPr>
              <a:t>Rising air bone disease, global warming and breathing issue.</a:t>
            </a:r>
            <a:endParaRPr sz="1400">
              <a:solidFill>
                <a:schemeClr val="dk2"/>
              </a:solidFill>
            </a:endParaRPr>
          </a:p>
        </p:txBody>
      </p:sp>
      <p:pic>
        <p:nvPicPr>
          <p:cNvPr id="106" name="Google Shape;106;p17"/>
          <p:cNvPicPr preferRelativeResize="0"/>
          <p:nvPr/>
        </p:nvPicPr>
        <p:blipFill rotWithShape="1">
          <a:blip r:embed="rId3">
            <a:alphaModFix/>
          </a:blip>
          <a:srcRect b="2066" l="0" r="0" t="0"/>
          <a:stretch/>
        </p:blipFill>
        <p:spPr>
          <a:xfrm>
            <a:off x="4022275" y="1288600"/>
            <a:ext cx="4810024" cy="3101450"/>
          </a:xfrm>
          <a:prstGeom prst="rect">
            <a:avLst/>
          </a:prstGeom>
          <a:noFill/>
          <a:ln cap="flat" cmpd="sng" w="9525">
            <a:solidFill>
              <a:schemeClr val="dk2"/>
            </a:solidFill>
            <a:prstDash val="solid"/>
            <a:round/>
            <a:headEnd len="sm" w="sm" type="none"/>
            <a:tailEnd len="sm" w="sm" type="none"/>
          </a:ln>
        </p:spPr>
      </p:pic>
      <p:sp>
        <p:nvSpPr>
          <p:cNvPr id="107" name="Google Shape;107;p17"/>
          <p:cNvSpPr txBox="1"/>
          <p:nvPr/>
        </p:nvSpPr>
        <p:spPr>
          <a:xfrm>
            <a:off x="5776400" y="4390050"/>
            <a:ext cx="266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Source : </a:t>
            </a:r>
            <a:r>
              <a:rPr lang="en" u="sng">
                <a:solidFill>
                  <a:schemeClr val="hlink"/>
                </a:solidFill>
                <a:latin typeface="Helvetica Neue Light"/>
                <a:ea typeface="Helvetica Neue Light"/>
                <a:cs typeface="Helvetica Neue Light"/>
                <a:sym typeface="Helvetica Neue Light"/>
                <a:hlinkClick r:id="rId4"/>
              </a:rPr>
              <a:t>Our world in data </a:t>
            </a:r>
            <a:endParaRPr>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 type="body"/>
          </p:nvPr>
        </p:nvSpPr>
        <p:spPr>
          <a:xfrm>
            <a:off x="311700" y="578250"/>
            <a:ext cx="8520600" cy="3987000"/>
          </a:xfrm>
          <a:prstGeom prst="rect">
            <a:avLst/>
          </a:prstGeom>
          <a:ln cap="flat" cmpd="sng" w="9525">
            <a:solidFill>
              <a:schemeClr val="dk2"/>
            </a:solidFill>
            <a:prstDash val="solid"/>
            <a:round/>
            <a:headEnd len="sm" w="sm" type="none"/>
            <a:tailEnd len="sm" w="sm" type="none"/>
          </a:ln>
        </p:spPr>
        <p:txBody>
          <a:bodyPr anchorCtr="0" anchor="t" bIns="34275" lIns="68575" spcFirstLastPara="1" rIns="68575" wrap="square" tIns="34275">
            <a:normAutofit/>
          </a:bodyPr>
          <a:lstStyle/>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Inter"/>
              <a:ea typeface="Inter"/>
              <a:cs typeface="Inter"/>
              <a:sym typeface="Inter"/>
            </a:endParaRPr>
          </a:p>
          <a:p>
            <a:pPr indent="0" lvl="0" marL="0" rtl="0" algn="just">
              <a:lnSpc>
                <a:spcPct val="100000"/>
              </a:lnSpc>
              <a:spcBef>
                <a:spcPts val="0"/>
              </a:spcBef>
              <a:spcAft>
                <a:spcPts val="0"/>
              </a:spcAft>
              <a:buClr>
                <a:schemeClr val="dk1"/>
              </a:buClr>
              <a:buSzPts val="1100"/>
              <a:buFont typeface="Arial"/>
              <a:buNone/>
            </a:pPr>
            <a:r>
              <a:rPr b="1" lang="en" sz="1700">
                <a:solidFill>
                  <a:schemeClr val="dk2"/>
                </a:solidFill>
                <a:latin typeface="Helvetica Neue"/>
                <a:ea typeface="Helvetica Neue"/>
                <a:cs typeface="Helvetica Neue"/>
                <a:sym typeface="Helvetica Neue"/>
              </a:rPr>
              <a:t>  </a:t>
            </a:r>
            <a:r>
              <a:rPr b="1" lang="en" sz="1700">
                <a:solidFill>
                  <a:schemeClr val="dk2"/>
                </a:solidFill>
                <a:latin typeface="Helvetica Neue"/>
                <a:ea typeface="Helvetica Neue"/>
                <a:cs typeface="Helvetica Neue"/>
                <a:sym typeface="Helvetica Neue"/>
              </a:rPr>
              <a:t>Problem statement</a:t>
            </a:r>
            <a:r>
              <a:rPr lang="en" sz="1700">
                <a:solidFill>
                  <a:schemeClr val="dk2"/>
                </a:solidFill>
                <a:latin typeface="Helvetica Neue"/>
                <a:ea typeface="Helvetica Neue"/>
                <a:cs typeface="Helvetica Neue"/>
                <a:sym typeface="Helvetica Neue"/>
              </a:rPr>
              <a:t> </a:t>
            </a:r>
            <a:endParaRPr sz="17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t/>
            </a:r>
            <a:endParaRPr sz="1700">
              <a:solidFill>
                <a:schemeClr val="dk2"/>
              </a:solidFill>
              <a:latin typeface="Helvetica Neue"/>
              <a:ea typeface="Helvetica Neue"/>
              <a:cs typeface="Helvetica Neue"/>
              <a:sym typeface="Helvetica Neue"/>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CO2 emissions </a:t>
            </a:r>
            <a:r>
              <a:rPr b="1" lang="en" sz="1400">
                <a:solidFill>
                  <a:schemeClr val="dk2"/>
                </a:solidFill>
                <a:latin typeface="Helvetica Neue"/>
                <a:ea typeface="Helvetica Neue"/>
                <a:cs typeface="Helvetica Neue"/>
                <a:sym typeface="Helvetica Neue"/>
              </a:rPr>
              <a:t>severely affect the environment and humans</a:t>
            </a:r>
            <a:r>
              <a:rPr lang="en" sz="1400">
                <a:solidFill>
                  <a:schemeClr val="dk2"/>
                </a:solidFill>
              </a:rPr>
              <a:t> for which the prediction of emissions and analysis is necessary.</a:t>
            </a:r>
            <a:endParaRPr sz="1400">
              <a:solidFill>
                <a:schemeClr val="dk2"/>
              </a:solidFill>
            </a:endParaRPr>
          </a:p>
          <a:p>
            <a:pPr indent="0" lvl="0" marL="0" rtl="0" algn="just">
              <a:lnSpc>
                <a:spcPct val="100000"/>
              </a:lnSpc>
              <a:spcBef>
                <a:spcPts val="0"/>
              </a:spcBef>
              <a:spcAft>
                <a:spcPts val="0"/>
              </a:spcAft>
              <a:buClr>
                <a:schemeClr val="dk1"/>
              </a:buClr>
              <a:buSzPts val="1100"/>
              <a:buFont typeface="Arial"/>
              <a:buNone/>
            </a:pPr>
            <a:r>
              <a:t/>
            </a:r>
            <a:endParaRPr sz="14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  Where is the problem</a:t>
            </a:r>
            <a:endParaRPr b="1" sz="16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Helvetica Neue"/>
              <a:ea typeface="Helvetica Neue"/>
              <a:cs typeface="Helvetica Neue"/>
              <a:sym typeface="Helvetica Neue"/>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problem is in many parts of the </a:t>
            </a:r>
            <a:r>
              <a:rPr b="1" lang="en" sz="1400">
                <a:solidFill>
                  <a:schemeClr val="dk2"/>
                </a:solidFill>
                <a:latin typeface="Helvetica Neue"/>
                <a:ea typeface="Helvetica Neue"/>
                <a:cs typeface="Helvetica Neue"/>
                <a:sym typeface="Helvetica Neue"/>
              </a:rPr>
              <a:t>world but predominantly in India</a:t>
            </a:r>
            <a:r>
              <a:rPr lang="en" sz="1400">
                <a:solidFill>
                  <a:schemeClr val="dk2"/>
                </a:solidFill>
              </a:rPr>
              <a:t> and in Northern states of India</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The consequences are worse due to high levels of carbon dioxide (shown in AQI[Air Quality Index]).</a:t>
            </a:r>
            <a:endParaRPr sz="1400">
              <a:solidFill>
                <a:schemeClr val="dk2"/>
              </a:solidFill>
            </a:endParaRPr>
          </a:p>
          <a:p>
            <a:pPr indent="0" lvl="0" marL="0" rtl="0" algn="just">
              <a:lnSpc>
                <a:spcPct val="100000"/>
              </a:lnSpc>
              <a:spcBef>
                <a:spcPts val="0"/>
              </a:spcBef>
              <a:spcAft>
                <a:spcPts val="0"/>
              </a:spcAft>
              <a:buClr>
                <a:schemeClr val="dk1"/>
              </a:buClr>
              <a:buSzPts val="1100"/>
              <a:buFont typeface="Arial"/>
              <a:buNone/>
            </a:pPr>
            <a:r>
              <a:t/>
            </a:r>
            <a:endParaRPr b="1" sz="1400">
              <a:solidFill>
                <a:schemeClr val="dk2"/>
              </a:solidFill>
              <a:latin typeface="Helvetica Neue"/>
              <a:ea typeface="Helvetica Neue"/>
              <a:cs typeface="Helvetica Neue"/>
              <a:sym typeface="Helvetica Neue"/>
            </a:endParaRPr>
          </a:p>
          <a:p>
            <a:pPr indent="0" lvl="0" marL="0" rtl="0" algn="just">
              <a:lnSpc>
                <a:spcPct val="100000"/>
              </a:lnSpc>
              <a:spcBef>
                <a:spcPts val="0"/>
              </a:spcBef>
              <a:spcAft>
                <a:spcPts val="0"/>
              </a:spcAft>
              <a:buClr>
                <a:schemeClr val="dk1"/>
              </a:buClr>
              <a:buSzPts val="1100"/>
              <a:buFont typeface="Arial"/>
              <a:buNone/>
            </a:pPr>
            <a:r>
              <a:rPr b="1" lang="en" sz="1600">
                <a:solidFill>
                  <a:schemeClr val="dk2"/>
                </a:solidFill>
                <a:latin typeface="Helvetica Neue"/>
                <a:ea typeface="Helvetica Neue"/>
                <a:cs typeface="Helvetica Neue"/>
                <a:sym typeface="Helvetica Neue"/>
              </a:rPr>
              <a:t>  Why there is problem</a:t>
            </a:r>
            <a:r>
              <a:rPr lang="en" sz="1600">
                <a:solidFill>
                  <a:schemeClr val="dk2"/>
                </a:solidFill>
                <a:latin typeface="Helvetica Neue"/>
                <a:ea typeface="Helvetica Neue"/>
                <a:cs typeface="Helvetica Neue"/>
                <a:sym typeface="Helvetica Neue"/>
              </a:rPr>
              <a:t> </a:t>
            </a:r>
            <a:endParaRPr sz="1600">
              <a:solidFill>
                <a:schemeClr val="dk2"/>
              </a:solidFill>
            </a:endParaRPr>
          </a:p>
          <a:p>
            <a:pPr indent="0" lvl="0" marL="457200" rtl="0" algn="just">
              <a:lnSpc>
                <a:spcPct val="100000"/>
              </a:lnSpc>
              <a:spcBef>
                <a:spcPts val="0"/>
              </a:spcBef>
              <a:spcAft>
                <a:spcPts val="0"/>
              </a:spcAft>
              <a:buNone/>
            </a:pPr>
            <a:r>
              <a:t/>
            </a:r>
            <a:endParaRPr sz="1400">
              <a:solidFill>
                <a:schemeClr val="dk2"/>
              </a:solidFill>
            </a:endParaRPr>
          </a:p>
          <a:p>
            <a:pPr indent="-317500" lvl="0" marL="457200" rtl="0" algn="just">
              <a:lnSpc>
                <a:spcPct val="100000"/>
              </a:lnSpc>
              <a:spcBef>
                <a:spcPts val="0"/>
              </a:spcBef>
              <a:spcAft>
                <a:spcPts val="0"/>
              </a:spcAft>
              <a:buClr>
                <a:schemeClr val="dk2"/>
              </a:buClr>
              <a:buSzPts val="1400"/>
              <a:buChar char="•"/>
            </a:pPr>
            <a:r>
              <a:rPr lang="en" sz="1400">
                <a:solidFill>
                  <a:schemeClr val="dk2"/>
                </a:solidFill>
              </a:rPr>
              <a:t>Due to massive consumption of non renewable fuel (a non renewable source) and other components that are used in the light duty vehicle like engine size(L) and cylinders. </a:t>
            </a:r>
            <a:endParaRPr sz="1400">
              <a:solidFill>
                <a:schemeClr val="dk2"/>
              </a:solidFill>
              <a:latin typeface="Inter Light"/>
              <a:ea typeface="Inter Light"/>
              <a:cs typeface="Inter Light"/>
              <a:sym typeface="Inter Light"/>
            </a:endParaRPr>
          </a:p>
        </p:txBody>
      </p:sp>
      <p:sp>
        <p:nvSpPr>
          <p:cNvPr id="113" name="Google Shape;113;p18"/>
          <p:cNvSpPr txBox="1"/>
          <p:nvPr/>
        </p:nvSpPr>
        <p:spPr>
          <a:xfrm>
            <a:off x="7164600" y="4112150"/>
            <a:ext cx="1667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3"/>
              </a:rPr>
              <a:t>IQAir</a:t>
            </a:r>
            <a:r>
              <a:rPr lang="en" sz="1100">
                <a:latin typeface="Helvetica Neue Light"/>
                <a:ea typeface="Helvetica Neue Light"/>
                <a:cs typeface="Helvetica Neue Light"/>
                <a:sym typeface="Helvetica Neue Light"/>
              </a:rPr>
              <a:t>, </a:t>
            </a:r>
            <a:r>
              <a:rPr lang="en" sz="1100" u="sng">
                <a:solidFill>
                  <a:schemeClr val="hlink"/>
                </a:solidFill>
                <a:latin typeface="Helvetica Neue Light"/>
                <a:ea typeface="Helvetica Neue Light"/>
                <a:cs typeface="Helvetica Neue Light"/>
                <a:sym typeface="Helvetica Neue Light"/>
                <a:hlinkClick r:id="rId4"/>
              </a:rPr>
              <a:t>AQi</a:t>
            </a:r>
            <a:endParaRPr sz="1100">
              <a:latin typeface="Helvetica Neue Light"/>
              <a:ea typeface="Helvetica Neue Light"/>
              <a:cs typeface="Helvetica Neue Light"/>
              <a:sym typeface="Helvetica Neue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223575" y="1637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GANTT CHART - ML PROJECT PROGRESS</a:t>
            </a:r>
            <a:endParaRPr>
              <a:solidFill>
                <a:schemeClr val="dk2"/>
              </a:solidFill>
            </a:endParaRPr>
          </a:p>
        </p:txBody>
      </p:sp>
      <p:pic>
        <p:nvPicPr>
          <p:cNvPr id="119" name="Google Shape;119;p19"/>
          <p:cNvPicPr preferRelativeResize="0"/>
          <p:nvPr/>
        </p:nvPicPr>
        <p:blipFill rotWithShape="1">
          <a:blip r:embed="rId3">
            <a:alphaModFix/>
          </a:blip>
          <a:srcRect b="0" l="0" r="0" t="9444"/>
          <a:stretch/>
        </p:blipFill>
        <p:spPr>
          <a:xfrm>
            <a:off x="0" y="917675"/>
            <a:ext cx="9144003" cy="4225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2468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EXISTING BODY OF WORK</a:t>
            </a:r>
            <a:endParaRPr>
              <a:solidFill>
                <a:schemeClr val="dk2"/>
              </a:solidFill>
            </a:endParaRPr>
          </a:p>
        </p:txBody>
      </p:sp>
      <p:sp>
        <p:nvSpPr>
          <p:cNvPr id="125" name="Google Shape;125;p20"/>
          <p:cNvSpPr/>
          <p:nvPr/>
        </p:nvSpPr>
        <p:spPr>
          <a:xfrm>
            <a:off x="949900" y="1101187"/>
            <a:ext cx="2748300" cy="337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3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rPr lang="en" sz="1100">
                <a:solidFill>
                  <a:srgbClr val="7D1916"/>
                </a:solidFill>
                <a:latin typeface="Times New Roman"/>
                <a:ea typeface="Times New Roman"/>
                <a:cs typeface="Times New Roman"/>
                <a:sym typeface="Times New Roman"/>
              </a:rPr>
              <a:t>The frequently used techniques like SVM , PCA have been used to generate accurate results and other classification algorithms have been used to implement across countries globally, there have been use of these algorithms but in India , there is a need of  a accurate and a precise model to be implemented for reducing AQI and creating a green environment. The implementation on the basis of quality performance measures are taken into consideration across globe which needs to be implemented in countries where AQI is getting degraded.</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26" name="Google Shape;126;p20"/>
          <p:cNvSpPr/>
          <p:nvPr/>
        </p:nvSpPr>
        <p:spPr>
          <a:xfrm>
            <a:off x="949888" y="1100100"/>
            <a:ext cx="2748300" cy="561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27" name="Google Shape;127;p20"/>
          <p:cNvSpPr txBox="1"/>
          <p:nvPr/>
        </p:nvSpPr>
        <p:spPr>
          <a:xfrm>
            <a:off x="1049805" y="1205100"/>
            <a:ext cx="29628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Methods &amp; </a:t>
            </a:r>
            <a:r>
              <a:rPr lang="en" sz="1500">
                <a:solidFill>
                  <a:srgbClr val="FFFFFF"/>
                </a:solidFill>
                <a:latin typeface="Helvetica Neue"/>
                <a:ea typeface="Helvetica Neue"/>
                <a:cs typeface="Helvetica Neue"/>
                <a:sym typeface="Helvetica Neue"/>
              </a:rPr>
              <a:t>Implementation</a:t>
            </a:r>
            <a:endParaRPr sz="1500">
              <a:solidFill>
                <a:srgbClr val="FFFFFF"/>
              </a:solidFill>
              <a:latin typeface="Helvetica Neue"/>
              <a:ea typeface="Helvetica Neue"/>
              <a:cs typeface="Helvetica Neue"/>
              <a:sym typeface="Helvetica Neue"/>
            </a:endParaRPr>
          </a:p>
        </p:txBody>
      </p:sp>
      <p:sp>
        <p:nvSpPr>
          <p:cNvPr id="128" name="Google Shape;128;p20"/>
          <p:cNvSpPr txBox="1"/>
          <p:nvPr/>
        </p:nvSpPr>
        <p:spPr>
          <a:xfrm>
            <a:off x="1516925" y="4640675"/>
            <a:ext cx="211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3"/>
              </a:rPr>
              <a:t>Iop science</a:t>
            </a:r>
            <a:endParaRPr sz="1100">
              <a:latin typeface="Helvetica Neue Light"/>
              <a:ea typeface="Helvetica Neue Light"/>
              <a:cs typeface="Helvetica Neue Light"/>
              <a:sym typeface="Helvetica Neue Light"/>
            </a:endParaRPr>
          </a:p>
        </p:txBody>
      </p:sp>
      <p:sp>
        <p:nvSpPr>
          <p:cNvPr id="129" name="Google Shape;129;p20"/>
          <p:cNvSpPr txBox="1"/>
          <p:nvPr/>
        </p:nvSpPr>
        <p:spPr>
          <a:xfrm>
            <a:off x="5626675" y="4640675"/>
            <a:ext cx="147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Helvetica Neue Light"/>
                <a:ea typeface="Helvetica Neue Light"/>
                <a:cs typeface="Helvetica Neue Light"/>
                <a:sym typeface="Helvetica Neue Light"/>
              </a:rPr>
              <a:t>Source : </a:t>
            </a:r>
            <a:r>
              <a:rPr lang="en" sz="1100" u="sng">
                <a:solidFill>
                  <a:schemeClr val="hlink"/>
                </a:solidFill>
                <a:latin typeface="Helvetica Neue Light"/>
                <a:ea typeface="Helvetica Neue Light"/>
                <a:cs typeface="Helvetica Neue Light"/>
                <a:sym typeface="Helvetica Neue Light"/>
                <a:hlinkClick r:id="rId4"/>
              </a:rPr>
              <a:t>EEER</a:t>
            </a:r>
            <a:endParaRPr sz="1100">
              <a:latin typeface="Helvetica Neue Light"/>
              <a:ea typeface="Helvetica Neue Light"/>
              <a:cs typeface="Helvetica Neue Light"/>
              <a:sym typeface="Helvetica Neue Light"/>
            </a:endParaRPr>
          </a:p>
        </p:txBody>
      </p:sp>
      <p:sp>
        <p:nvSpPr>
          <p:cNvPr id="130" name="Google Shape;130;p20"/>
          <p:cNvSpPr/>
          <p:nvPr/>
        </p:nvSpPr>
        <p:spPr>
          <a:xfrm>
            <a:off x="4965925" y="1101187"/>
            <a:ext cx="2748300" cy="3378000"/>
          </a:xfrm>
          <a:prstGeom prst="rect">
            <a:avLst/>
          </a:prstGeom>
          <a:noFill/>
          <a:ln cap="flat" cmpd="sng" w="9525">
            <a:solidFill>
              <a:srgbClr val="7D1916"/>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3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200">
                <a:solidFill>
                  <a:schemeClr val="dk2"/>
                </a:solidFill>
                <a:latin typeface="Times New Roman"/>
                <a:ea typeface="Times New Roman"/>
                <a:cs typeface="Times New Roman"/>
                <a:sym typeface="Times New Roman"/>
              </a:rPr>
              <a:t>The Model reach will be very vast in the countries like India , Bangladesh , Iraq etc . as they rank under 10 for the most polluted countries , In India there has been technological advancements , in which some leading to severely affecting mother earth , the prediction of Co2 can then be implemented to set limits , save carbon footprints , policies with stringent rules for vehicles and  industries emitting C02 as byproduct etc.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100">
              <a:solidFill>
                <a:srgbClr val="7D1916"/>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31" name="Google Shape;131;p20"/>
          <p:cNvSpPr/>
          <p:nvPr/>
        </p:nvSpPr>
        <p:spPr>
          <a:xfrm>
            <a:off x="4965913" y="1100100"/>
            <a:ext cx="2748300" cy="561000"/>
          </a:xfrm>
          <a:prstGeom prst="rect">
            <a:avLst/>
          </a:prstGeom>
          <a:solidFill>
            <a:srgbClr val="7D19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132" name="Google Shape;132;p20"/>
          <p:cNvSpPr txBox="1"/>
          <p:nvPr/>
        </p:nvSpPr>
        <p:spPr>
          <a:xfrm>
            <a:off x="5065830" y="1205100"/>
            <a:ext cx="29628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Helvetica Neue"/>
                <a:ea typeface="Helvetica Neue"/>
                <a:cs typeface="Helvetica Neue"/>
                <a:sym typeface="Helvetica Neue"/>
              </a:rPr>
              <a:t>Future Scope</a:t>
            </a:r>
            <a:endParaRPr sz="1500">
              <a:solidFill>
                <a:srgbClr val="FFFFFF"/>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91700"/>
            <a:ext cx="8520600" cy="572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solidFill>
                  <a:schemeClr val="dk2"/>
                </a:solidFill>
              </a:rPr>
              <a:t>APPROACH</a:t>
            </a:r>
            <a:endParaRPr>
              <a:solidFill>
                <a:schemeClr val="dk2"/>
              </a:solidFill>
            </a:endParaRPr>
          </a:p>
        </p:txBody>
      </p:sp>
      <p:sp>
        <p:nvSpPr>
          <p:cNvPr id="138" name="Google Shape;138;p21"/>
          <p:cNvSpPr txBox="1"/>
          <p:nvPr>
            <p:ph idx="1" type="body"/>
          </p:nvPr>
        </p:nvSpPr>
        <p:spPr>
          <a:xfrm>
            <a:off x="311700" y="926875"/>
            <a:ext cx="5205600" cy="38406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Dataset </a:t>
            </a:r>
            <a:r>
              <a:rPr lang="en" sz="1200">
                <a:solidFill>
                  <a:schemeClr val="dk2"/>
                </a:solidFill>
              </a:rPr>
              <a:t>from kaggle, published by the </a:t>
            </a:r>
            <a:r>
              <a:rPr b="1" lang="en" sz="1200">
                <a:solidFill>
                  <a:schemeClr val="dk2"/>
                </a:solidFill>
                <a:latin typeface="Helvetica Neue"/>
                <a:ea typeface="Helvetica Neue"/>
                <a:cs typeface="Helvetica Neue"/>
                <a:sym typeface="Helvetica Neue"/>
              </a:rPr>
              <a:t>Canadian Government</a:t>
            </a:r>
            <a:r>
              <a:rPr lang="en" sz="1200">
                <a:solidFill>
                  <a:schemeClr val="dk2"/>
                </a:solidFill>
              </a:rPr>
              <a:t> has </a:t>
            </a:r>
            <a:r>
              <a:rPr b="1" lang="en" sz="1200">
                <a:solidFill>
                  <a:schemeClr val="dk2"/>
                </a:solidFill>
                <a:latin typeface="Helvetica Neue"/>
                <a:ea typeface="Helvetica Neue"/>
                <a:cs typeface="Helvetica Neue"/>
                <a:sym typeface="Helvetica Neue"/>
              </a:rPr>
              <a:t>7385 rows</a:t>
            </a:r>
            <a:r>
              <a:rPr lang="en" sz="1200">
                <a:solidFill>
                  <a:schemeClr val="dk2"/>
                </a:solidFill>
              </a:rPr>
              <a:t>, </a:t>
            </a:r>
            <a:r>
              <a:rPr b="1" lang="en" sz="1200">
                <a:solidFill>
                  <a:schemeClr val="dk2"/>
                </a:solidFill>
                <a:latin typeface="Helvetica Neue"/>
                <a:ea typeface="Helvetica Neue"/>
                <a:cs typeface="Helvetica Neue"/>
                <a:sym typeface="Helvetica Neue"/>
              </a:rPr>
              <a:t>11 features</a:t>
            </a:r>
            <a:r>
              <a:rPr lang="en" sz="1200">
                <a:solidFill>
                  <a:schemeClr val="dk2"/>
                </a:solidFill>
              </a:rPr>
              <a:t> including </a:t>
            </a:r>
            <a:r>
              <a:rPr b="1" lang="en" sz="1200">
                <a:solidFill>
                  <a:schemeClr val="dk2"/>
                </a:solidFill>
                <a:latin typeface="Helvetica Neue"/>
                <a:ea typeface="Helvetica Neue"/>
                <a:cs typeface="Helvetica Neue"/>
                <a:sym typeface="Helvetica Neue"/>
              </a:rPr>
              <a:t>5 non numerical columns</a:t>
            </a:r>
            <a:r>
              <a:rPr lang="en" sz="1200">
                <a:solidFill>
                  <a:schemeClr val="dk2"/>
                </a:solidFill>
              </a:rPr>
              <a:t>.</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Includes </a:t>
            </a:r>
            <a:r>
              <a:rPr b="1" lang="en" sz="1200">
                <a:solidFill>
                  <a:schemeClr val="dk2"/>
                </a:solidFill>
                <a:latin typeface="Helvetica Neue"/>
                <a:ea typeface="Helvetica Neue"/>
                <a:cs typeface="Helvetica Neue"/>
                <a:sym typeface="Helvetica Neue"/>
              </a:rPr>
              <a:t>light duty vehicles </a:t>
            </a:r>
            <a:r>
              <a:rPr lang="en" sz="1200">
                <a:solidFill>
                  <a:schemeClr val="dk2"/>
                </a:solidFill>
              </a:rPr>
              <a:t>data for vehicles modeled from 2017-2021.</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Data cleaning and processing </a:t>
            </a:r>
            <a:r>
              <a:rPr lang="en" sz="1200">
                <a:solidFill>
                  <a:schemeClr val="dk2"/>
                </a:solidFill>
              </a:rPr>
              <a:t>: dropped duplicates and outliers, and checked null values or any other not applicable values.</a:t>
            </a:r>
            <a:endParaRPr sz="1200">
              <a:solidFill>
                <a:schemeClr val="dk2"/>
              </a:solidFill>
            </a:endParaRPr>
          </a:p>
          <a:p>
            <a:pPr indent="0" lvl="0" marL="457200" rtl="0" algn="l">
              <a:lnSpc>
                <a:spcPct val="115000"/>
              </a:lnSpc>
              <a:spcBef>
                <a:spcPts val="0"/>
              </a:spcBef>
              <a:spcAft>
                <a:spcPts val="0"/>
              </a:spcAft>
              <a:buNone/>
            </a:pPr>
            <a:r>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latin typeface="Helvetica Neue"/>
                <a:ea typeface="Helvetica Neue"/>
                <a:cs typeface="Helvetica Neue"/>
                <a:sym typeface="Helvetica Neue"/>
              </a:rPr>
              <a:t>Feature Engineering :</a:t>
            </a:r>
            <a:endParaRPr b="1"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Non Numeric Columns Fuel Type, Vehicle class, transmission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important aspects in prediction of CO2 emissions </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To include these features, the unique values were counted and the column was converted to a dictionary such that each similar value would get a similar numeric value.</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As the data columns were multi categorical, adding columns with 0, 1 encoding was not feasible.</a:t>
            </a:r>
            <a:endParaRPr sz="1200">
              <a:solidFill>
                <a:schemeClr val="dk2"/>
              </a:solidFill>
            </a:endParaRPr>
          </a:p>
          <a:p>
            <a:pPr indent="0" lvl="0" marL="914400" rtl="0" algn="l">
              <a:lnSpc>
                <a:spcPct val="115000"/>
              </a:lnSpc>
              <a:spcBef>
                <a:spcPts val="0"/>
              </a:spcBef>
              <a:spcAft>
                <a:spcPts val="0"/>
              </a:spcAft>
              <a:buNone/>
            </a:pPr>
            <a:r>
              <a:t/>
            </a:r>
            <a:endParaRPr sz="1200">
              <a:solidFill>
                <a:schemeClr val="dk2"/>
              </a:solidFill>
            </a:endParaRPr>
          </a:p>
          <a:p>
            <a:pPr indent="-304800" lvl="0" marL="457200" rtl="0" algn="l">
              <a:lnSpc>
                <a:spcPct val="115000"/>
              </a:lnSpc>
              <a:spcBef>
                <a:spcPts val="0"/>
              </a:spcBef>
              <a:spcAft>
                <a:spcPts val="0"/>
              </a:spcAft>
              <a:buClr>
                <a:schemeClr val="dk2"/>
              </a:buClr>
              <a:buSzPts val="1200"/>
              <a:buFont typeface="Inter Light"/>
              <a:buChar char="•"/>
            </a:pPr>
            <a:r>
              <a:rPr b="1" lang="en" sz="1200">
                <a:solidFill>
                  <a:schemeClr val="dk2"/>
                </a:solidFill>
                <a:latin typeface="Helvetica Neue"/>
                <a:ea typeface="Helvetica Neue"/>
                <a:cs typeface="Helvetica Neue"/>
                <a:sym typeface="Helvetica Neue"/>
              </a:rPr>
              <a:t>Feature Selection :</a:t>
            </a:r>
            <a:r>
              <a:rPr lang="en" sz="1200">
                <a:solidFill>
                  <a:schemeClr val="dk2"/>
                </a:solidFill>
              </a:rPr>
              <a:t> Chi2 Score, Cross Validation and Feature Importance Score for each model.</a:t>
            </a:r>
            <a:endParaRPr sz="1200">
              <a:solidFill>
                <a:schemeClr val="dk2"/>
              </a:solidFill>
            </a:endParaRPr>
          </a:p>
          <a:p>
            <a:pPr indent="0" lvl="0" marL="0" rtl="0" algn="l">
              <a:lnSpc>
                <a:spcPct val="115000"/>
              </a:lnSpc>
              <a:spcBef>
                <a:spcPts val="800"/>
              </a:spcBef>
              <a:spcAft>
                <a:spcPts val="0"/>
              </a:spcAft>
              <a:buNone/>
            </a:pPr>
            <a:r>
              <a:t/>
            </a:r>
            <a:endParaRPr sz="1200">
              <a:solidFill>
                <a:schemeClr val="dk2"/>
              </a:solidFill>
            </a:endParaRPr>
          </a:p>
        </p:txBody>
      </p:sp>
      <p:sp>
        <p:nvSpPr>
          <p:cNvPr id="139" name="Google Shape;139;p21"/>
          <p:cNvSpPr txBox="1"/>
          <p:nvPr/>
        </p:nvSpPr>
        <p:spPr>
          <a:xfrm>
            <a:off x="6412375" y="3682025"/>
            <a:ext cx="248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5845925" y="3077813"/>
            <a:ext cx="2922142" cy="1608625"/>
          </a:xfrm>
          <a:prstGeom prst="rect">
            <a:avLst/>
          </a:prstGeom>
          <a:noFill/>
          <a:ln>
            <a:noFill/>
          </a:ln>
        </p:spPr>
      </p:pic>
      <p:cxnSp>
        <p:nvCxnSpPr>
          <p:cNvPr id="141" name="Google Shape;141;p21"/>
          <p:cNvCxnSpPr/>
          <p:nvPr/>
        </p:nvCxnSpPr>
        <p:spPr>
          <a:xfrm flipH="1" rot="10800000">
            <a:off x="5068600" y="4225025"/>
            <a:ext cx="759900" cy="2973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1"/>
          <p:cNvSpPr txBox="1"/>
          <p:nvPr/>
        </p:nvSpPr>
        <p:spPr>
          <a:xfrm>
            <a:off x="6836525" y="4620025"/>
            <a:ext cx="108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Chi score</a:t>
            </a:r>
            <a:endParaRPr b="1" sz="1200">
              <a:solidFill>
                <a:schemeClr val="dk2"/>
              </a:solidFill>
              <a:latin typeface="Helvetica Neue"/>
              <a:ea typeface="Helvetica Neue"/>
              <a:cs typeface="Helvetica Neue"/>
              <a:sym typeface="Helvetica Neue"/>
            </a:endParaRPr>
          </a:p>
        </p:txBody>
      </p:sp>
      <p:graphicFrame>
        <p:nvGraphicFramePr>
          <p:cNvPr id="143" name="Google Shape;143;p21"/>
          <p:cNvGraphicFramePr/>
          <p:nvPr/>
        </p:nvGraphicFramePr>
        <p:xfrm>
          <a:off x="5958550" y="621250"/>
          <a:ext cx="3000000" cy="3000000"/>
        </p:xfrm>
        <a:graphic>
          <a:graphicData uri="http://schemas.openxmlformats.org/drawingml/2006/table">
            <a:tbl>
              <a:tblPr>
                <a:noFill/>
                <a:tableStyleId>{4C8E9FE4-5A98-4887-9BDD-0D7D34FA1B05}</a:tableStyleId>
              </a:tblPr>
              <a:tblGrid>
                <a:gridCol w="1348450"/>
                <a:gridCol w="1348450"/>
              </a:tblGrid>
              <a:tr h="305625">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Numeric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Non - Numeric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lt1"/>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Engine Size (L)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Type</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Cylinders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Transmission</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city</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Model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hwy</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Make</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Vehicle class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05625">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CO2 emission (g/km)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body"/>
          </p:nvPr>
        </p:nvSpPr>
        <p:spPr>
          <a:xfrm>
            <a:off x="300675" y="256050"/>
            <a:ext cx="4008000" cy="46314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Linear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Single linear regression which helped us know more about the dependency and the prediction among feature variable</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Inter"/>
              <a:buChar char="-"/>
            </a:pPr>
            <a:r>
              <a:rPr lang="en" sz="1200">
                <a:solidFill>
                  <a:schemeClr val="dk2"/>
                </a:solidFill>
                <a:latin typeface="Helvetica Neue"/>
                <a:ea typeface="Helvetica Neue"/>
                <a:cs typeface="Helvetica Neue"/>
                <a:sym typeface="Helvetica Neue"/>
              </a:rPr>
              <a:t>Multivariable linear regression implemented considering feature importance but the regression line did not fit accurately to the true data. (Accuracy : 90%)</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Decision Tree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Precise resulting by division into small intervals.</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Feature Importance and Cross Validation Elimination. Hyper parameter tuning </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Test Accuracy : 99.61% </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b="1"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Random Forest Regression </a:t>
            </a:r>
            <a:endParaRPr b="1" sz="14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Char char="-"/>
            </a:pPr>
            <a:r>
              <a:rPr lang="en" sz="1200">
                <a:solidFill>
                  <a:schemeClr val="dk2"/>
                </a:solidFill>
              </a:rPr>
              <a:t>More precise model than decision tree, same procedure of feature importance and cross validation.</a:t>
            </a:r>
            <a:endParaRPr sz="1200">
              <a:solidFill>
                <a:schemeClr val="dk2"/>
              </a:solidFill>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latin typeface="Helvetica Neue"/>
                <a:ea typeface="Helvetica Neue"/>
                <a:cs typeface="Helvetica Neue"/>
                <a:sym typeface="Helvetica Neue"/>
              </a:rPr>
              <a:t>RMSE: 4.5461, MAE: 1.9547, R2_score: 0.9940</a:t>
            </a:r>
            <a:endParaRPr sz="1200">
              <a:solidFill>
                <a:schemeClr val="dk2"/>
              </a:solidFill>
              <a:latin typeface="Helvetica Neue"/>
              <a:ea typeface="Helvetica Neue"/>
              <a:cs typeface="Helvetica Neue"/>
              <a:sym typeface="Helvetica Neue"/>
            </a:endParaRPr>
          </a:p>
          <a:p>
            <a:pPr indent="-304800" lvl="0" marL="457200" rtl="0" algn="l">
              <a:lnSpc>
                <a:spcPct val="115000"/>
              </a:lnSpc>
              <a:spcBef>
                <a:spcPts val="0"/>
              </a:spcBef>
              <a:spcAft>
                <a:spcPts val="0"/>
              </a:spcAft>
              <a:buClr>
                <a:schemeClr val="dk2"/>
              </a:buClr>
              <a:buSzPts val="1200"/>
              <a:buFont typeface="Helvetica Neue"/>
              <a:buChar char="-"/>
            </a:pPr>
            <a:r>
              <a:rPr lang="en" sz="1200">
                <a:solidFill>
                  <a:schemeClr val="dk2"/>
                </a:solidFill>
              </a:rPr>
              <a:t>Evalues all possible outcomes here and works well on high dimensions.</a:t>
            </a:r>
            <a:endParaRPr sz="1200">
              <a:solidFill>
                <a:schemeClr val="dk2"/>
              </a:solidFill>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spcBef>
                <a:spcPts val="800"/>
              </a:spcBef>
              <a:spcAft>
                <a:spcPts val="0"/>
              </a:spcAft>
              <a:buNone/>
            </a:pPr>
            <a:r>
              <a:t/>
            </a:r>
            <a:endParaRPr b="1" sz="1200">
              <a:solidFill>
                <a:schemeClr val="dk2"/>
              </a:solidFill>
              <a:latin typeface="Helvetica Neue"/>
              <a:ea typeface="Helvetica Neue"/>
              <a:cs typeface="Helvetica Neue"/>
              <a:sym typeface="Helvetica Neue"/>
            </a:endParaRPr>
          </a:p>
        </p:txBody>
      </p:sp>
      <p:sp>
        <p:nvSpPr>
          <p:cNvPr id="149" name="Google Shape;149;p22"/>
          <p:cNvSpPr txBox="1"/>
          <p:nvPr/>
        </p:nvSpPr>
        <p:spPr>
          <a:xfrm>
            <a:off x="4572000" y="207875"/>
            <a:ext cx="4290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Helvetica Neue"/>
                <a:ea typeface="Helvetica Neue"/>
                <a:cs typeface="Helvetica Neue"/>
                <a:sym typeface="Helvetica Neue"/>
              </a:rPr>
              <a:t>Feature Importance and Cross validation Feature elimination</a:t>
            </a:r>
            <a:endParaRPr b="1" sz="1200">
              <a:solidFill>
                <a:schemeClr val="dk2"/>
              </a:solidFill>
              <a:latin typeface="Helvetica Neue"/>
              <a:ea typeface="Helvetica Neue"/>
              <a:cs typeface="Helvetica Neue"/>
              <a:sym typeface="Helvetica Neue"/>
            </a:endParaRPr>
          </a:p>
        </p:txBody>
      </p:sp>
      <p:pic>
        <p:nvPicPr>
          <p:cNvPr id="150" name="Google Shape;150;p22"/>
          <p:cNvPicPr preferRelativeResize="0"/>
          <p:nvPr/>
        </p:nvPicPr>
        <p:blipFill>
          <a:blip r:embed="rId3">
            <a:alphaModFix/>
          </a:blip>
          <a:stretch>
            <a:fillRect/>
          </a:stretch>
        </p:blipFill>
        <p:spPr>
          <a:xfrm>
            <a:off x="4420200" y="3329975"/>
            <a:ext cx="4503752" cy="1238900"/>
          </a:xfrm>
          <a:prstGeom prst="rect">
            <a:avLst/>
          </a:prstGeom>
          <a:noFill/>
          <a:ln cap="flat" cmpd="sng" w="9525">
            <a:solidFill>
              <a:schemeClr val="dk2"/>
            </a:solidFill>
            <a:prstDash val="solid"/>
            <a:round/>
            <a:headEnd len="sm" w="sm" type="none"/>
            <a:tailEnd len="sm" w="sm" type="none"/>
          </a:ln>
        </p:spPr>
      </p:pic>
      <p:graphicFrame>
        <p:nvGraphicFramePr>
          <p:cNvPr id="151" name="Google Shape;151;p22"/>
          <p:cNvGraphicFramePr/>
          <p:nvPr/>
        </p:nvGraphicFramePr>
        <p:xfrm>
          <a:off x="4946988" y="896575"/>
          <a:ext cx="3000000" cy="3000000"/>
        </p:xfrm>
        <a:graphic>
          <a:graphicData uri="http://schemas.openxmlformats.org/drawingml/2006/table">
            <a:tbl>
              <a:tblPr>
                <a:noFill/>
                <a:tableStyleId>{4C8E9FE4-5A98-4887-9BDD-0D7D34FA1B05}</a:tableStyleId>
              </a:tblPr>
              <a:tblGrid>
                <a:gridCol w="2044525"/>
              </a:tblGrid>
              <a:tr h="297050">
                <a:tc>
                  <a:txBody>
                    <a:bodyPr/>
                    <a:lstStyle/>
                    <a:p>
                      <a:pPr indent="0" lvl="0" marL="0" rtl="0" algn="ctr">
                        <a:spcBef>
                          <a:spcPts val="0"/>
                        </a:spcBef>
                        <a:spcAft>
                          <a:spcPts val="0"/>
                        </a:spcAft>
                        <a:buNone/>
                      </a:pPr>
                      <a:r>
                        <a:rPr lang="en" sz="800">
                          <a:solidFill>
                            <a:schemeClr val="lt1"/>
                          </a:solidFill>
                          <a:latin typeface="Helvetica Neue"/>
                          <a:ea typeface="Helvetica Neue"/>
                          <a:cs typeface="Helvetica Neue"/>
                          <a:sym typeface="Helvetica Neue"/>
                        </a:rPr>
                        <a:t>Chosen Imp Features</a:t>
                      </a:r>
                      <a:endParaRPr sz="800">
                        <a:solidFill>
                          <a:schemeClr val="lt1"/>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2"/>
                    </a:solidFill>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Engine Size (L)</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Cylinders</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city(L/100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hwy(L/100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 (L/100 km)</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97050">
                <a:tc>
                  <a:txBody>
                    <a:bodyPr/>
                    <a:lstStyle/>
                    <a:p>
                      <a:pPr indent="0" lvl="0" marL="0" rtl="0" algn="ctr">
                        <a:spcBef>
                          <a:spcPts val="0"/>
                        </a:spcBef>
                        <a:spcAft>
                          <a:spcPts val="0"/>
                        </a:spcAft>
                        <a:buNone/>
                      </a:pPr>
                      <a:r>
                        <a:rPr b="1" lang="en" sz="800">
                          <a:solidFill>
                            <a:schemeClr val="dk2"/>
                          </a:solidFill>
                          <a:latin typeface="Helvetica Neue"/>
                          <a:ea typeface="Helvetica Neue"/>
                          <a:cs typeface="Helvetica Neue"/>
                          <a:sym typeface="Helvetica Neue"/>
                        </a:rPr>
                        <a:t>Fuel consumption comb (mpg)</a:t>
                      </a:r>
                      <a:endParaRPr b="1" sz="8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2" name="Google Shape;152;p22"/>
          <p:cNvSpPr txBox="1"/>
          <p:nvPr/>
        </p:nvSpPr>
        <p:spPr>
          <a:xfrm>
            <a:off x="7231050" y="1551375"/>
            <a:ext cx="1538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801B19"/>
                </a:solidFill>
                <a:latin typeface="Helvetica Neue"/>
                <a:ea typeface="Helvetica Neue"/>
                <a:cs typeface="Helvetica Neue"/>
                <a:sym typeface="Helvetica Neue"/>
              </a:rPr>
              <a:t>Feature ranking after RFECV: [1 1 1 1 1 1]</a:t>
            </a:r>
            <a:endParaRPr/>
          </a:p>
        </p:txBody>
      </p:sp>
      <p:cxnSp>
        <p:nvCxnSpPr>
          <p:cNvPr id="153" name="Google Shape;153;p22"/>
          <p:cNvCxnSpPr/>
          <p:nvPr/>
        </p:nvCxnSpPr>
        <p:spPr>
          <a:xfrm>
            <a:off x="4055325" y="2660975"/>
            <a:ext cx="616800" cy="616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 type="body"/>
          </p:nvPr>
        </p:nvSpPr>
        <p:spPr>
          <a:xfrm>
            <a:off x="286550" y="318600"/>
            <a:ext cx="4165200" cy="45063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KNN </a:t>
            </a:r>
            <a:r>
              <a:rPr b="1" lang="en" sz="1400">
                <a:solidFill>
                  <a:schemeClr val="dk2"/>
                </a:solidFill>
                <a:latin typeface="Helvetica Neue"/>
                <a:ea typeface="Helvetica Neue"/>
                <a:cs typeface="Helvetica Neue"/>
                <a:sym typeface="Helvetica Neue"/>
              </a:rPr>
              <a:t>Classification</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To classify the light duty vehicles on the basis of CO2 emission, optimal value of K=1, gives minimum generalisation gap and minimum test error. The maximum accuracy 98% is obtained </a:t>
            </a:r>
            <a:endParaRPr sz="11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Decision Tree Classification</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Tuned Hyperparameters , Feature Selection</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Decision Tree classifier on training set: 0.99</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Decision Tree Classifier on test set: 0.98</a:t>
            </a:r>
            <a:endParaRPr sz="1100">
              <a:solidFill>
                <a:schemeClr val="dk2"/>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 sz="1400">
                <a:solidFill>
                  <a:schemeClr val="dk2"/>
                </a:solidFill>
                <a:latin typeface="Helvetica Neue"/>
                <a:ea typeface="Helvetica Neue"/>
                <a:cs typeface="Helvetica Neue"/>
                <a:sym typeface="Helvetica Neue"/>
              </a:rPr>
              <a:t>Random Forest Classification </a:t>
            </a:r>
            <a:endParaRPr b="1" sz="14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Random forest algorithm provides higher accuracy by cross validation for larger dataset with easy interpretability.  random forest classification on the dataset including non categorical feature values,the accuracy of the model turned out to be as follows with correct hyperparameter tuning.</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Random Forest classifier on training set: 0.999</a:t>
            </a:r>
            <a:endParaRPr sz="1100">
              <a:solidFill>
                <a:schemeClr val="dk2"/>
              </a:solidFill>
              <a:latin typeface="Helvetica Neue"/>
              <a:ea typeface="Helvetica Neue"/>
              <a:cs typeface="Helvetica Neue"/>
              <a:sym typeface="Helvetica Neue"/>
            </a:endParaRPr>
          </a:p>
          <a:p>
            <a:pPr indent="-298450" lvl="0" marL="457200" rtl="0" algn="l">
              <a:lnSpc>
                <a:spcPct val="115000"/>
              </a:lnSpc>
              <a:spcBef>
                <a:spcPts val="0"/>
              </a:spcBef>
              <a:spcAft>
                <a:spcPts val="0"/>
              </a:spcAft>
              <a:buClr>
                <a:schemeClr val="dk2"/>
              </a:buClr>
              <a:buSzPts val="1100"/>
              <a:buFont typeface="Helvetica Neue"/>
              <a:buChar char="-"/>
            </a:pPr>
            <a:r>
              <a:rPr lang="en" sz="1100">
                <a:solidFill>
                  <a:schemeClr val="dk2"/>
                </a:solidFill>
                <a:latin typeface="Helvetica Neue"/>
                <a:ea typeface="Helvetica Neue"/>
                <a:cs typeface="Helvetica Neue"/>
                <a:sym typeface="Helvetica Neue"/>
              </a:rPr>
              <a:t>Accuracy of Random classifier on test set: 0.98 </a:t>
            </a:r>
            <a:endParaRPr sz="1100">
              <a:solidFill>
                <a:schemeClr val="dk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rgbClr val="222222"/>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200">
              <a:solidFill>
                <a:schemeClr val="dk2"/>
              </a:solidFill>
              <a:latin typeface="Helvetica Neue"/>
              <a:ea typeface="Helvetica Neue"/>
              <a:cs typeface="Helvetica Neue"/>
              <a:sym typeface="Helvetica Neue"/>
            </a:endParaRPr>
          </a:p>
          <a:p>
            <a:pPr indent="0" lvl="0" marL="0" rtl="0" algn="l">
              <a:lnSpc>
                <a:spcPct val="115000"/>
              </a:lnSpc>
              <a:spcBef>
                <a:spcPts val="800"/>
              </a:spcBef>
              <a:spcAft>
                <a:spcPts val="0"/>
              </a:spcAft>
              <a:buNone/>
            </a:pPr>
            <a:r>
              <a:t/>
            </a:r>
            <a:endParaRPr sz="1200">
              <a:solidFill>
                <a:schemeClr val="dk2"/>
              </a:solidFill>
              <a:latin typeface="Helvetica Neue"/>
              <a:ea typeface="Helvetica Neue"/>
              <a:cs typeface="Helvetica Neue"/>
              <a:sym typeface="Helvetica Neue"/>
            </a:endParaRPr>
          </a:p>
        </p:txBody>
      </p:sp>
      <p:pic>
        <p:nvPicPr>
          <p:cNvPr id="159" name="Google Shape;159;p23"/>
          <p:cNvPicPr preferRelativeResize="0"/>
          <p:nvPr/>
        </p:nvPicPr>
        <p:blipFill>
          <a:blip r:embed="rId3">
            <a:alphaModFix/>
          </a:blip>
          <a:stretch>
            <a:fillRect/>
          </a:stretch>
        </p:blipFill>
        <p:spPr>
          <a:xfrm>
            <a:off x="4572000" y="404375"/>
            <a:ext cx="2064183" cy="1469974"/>
          </a:xfrm>
          <a:prstGeom prst="rect">
            <a:avLst/>
          </a:prstGeom>
          <a:noFill/>
          <a:ln cap="flat" cmpd="sng" w="9525">
            <a:solidFill>
              <a:srgbClr val="000000"/>
            </a:solidFill>
            <a:prstDash val="solid"/>
            <a:round/>
            <a:headEnd len="sm" w="sm" type="none"/>
            <a:tailEnd len="sm" w="sm" type="none"/>
          </a:ln>
        </p:spPr>
      </p:pic>
      <p:pic>
        <p:nvPicPr>
          <p:cNvPr id="160" name="Google Shape;160;p23"/>
          <p:cNvPicPr preferRelativeResize="0"/>
          <p:nvPr/>
        </p:nvPicPr>
        <p:blipFill>
          <a:blip r:embed="rId4">
            <a:alphaModFix/>
          </a:blip>
          <a:stretch>
            <a:fillRect/>
          </a:stretch>
        </p:blipFill>
        <p:spPr>
          <a:xfrm>
            <a:off x="6812194" y="404376"/>
            <a:ext cx="2134256" cy="1469974"/>
          </a:xfrm>
          <a:prstGeom prst="rect">
            <a:avLst/>
          </a:prstGeom>
          <a:noFill/>
          <a:ln cap="flat" cmpd="sng" w="9525">
            <a:solidFill>
              <a:srgbClr val="24292F"/>
            </a:solidFill>
            <a:prstDash val="solid"/>
            <a:round/>
            <a:headEnd len="sm" w="sm" type="none"/>
            <a:tailEnd len="sm" w="sm" type="none"/>
          </a:ln>
        </p:spPr>
      </p:pic>
      <p:sp>
        <p:nvSpPr>
          <p:cNvPr id="161" name="Google Shape;161;p23"/>
          <p:cNvSpPr txBox="1"/>
          <p:nvPr/>
        </p:nvSpPr>
        <p:spPr>
          <a:xfrm>
            <a:off x="6878675" y="187435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Test error and train error</a:t>
            </a:r>
            <a:endParaRPr b="1" sz="900">
              <a:solidFill>
                <a:schemeClr val="dk2"/>
              </a:solidFill>
              <a:latin typeface="Helvetica Neue"/>
              <a:ea typeface="Helvetica Neue"/>
              <a:cs typeface="Helvetica Neue"/>
              <a:sym typeface="Helvetica Neue"/>
            </a:endParaRPr>
          </a:p>
        </p:txBody>
      </p:sp>
      <p:sp>
        <p:nvSpPr>
          <p:cNvPr id="162" name="Google Shape;162;p23"/>
          <p:cNvSpPr txBox="1"/>
          <p:nvPr/>
        </p:nvSpPr>
        <p:spPr>
          <a:xfrm>
            <a:off x="4603425" y="187435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Accuracy </a:t>
            </a:r>
            <a:endParaRPr b="1" sz="900">
              <a:solidFill>
                <a:schemeClr val="dk2"/>
              </a:solidFill>
              <a:latin typeface="Helvetica Neue"/>
              <a:ea typeface="Helvetica Neue"/>
              <a:cs typeface="Helvetica Neue"/>
              <a:sym typeface="Helvetica Neue"/>
            </a:endParaRPr>
          </a:p>
        </p:txBody>
      </p:sp>
      <p:sp>
        <p:nvSpPr>
          <p:cNvPr id="163" name="Google Shape;163;p23"/>
          <p:cNvSpPr txBox="1"/>
          <p:nvPr/>
        </p:nvSpPr>
        <p:spPr>
          <a:xfrm>
            <a:off x="4603413" y="406960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Random Forest Classifier </a:t>
            </a:r>
            <a:endParaRPr b="1" sz="900">
              <a:solidFill>
                <a:schemeClr val="dk2"/>
              </a:solidFill>
              <a:latin typeface="Helvetica Neue"/>
              <a:ea typeface="Helvetica Neue"/>
              <a:cs typeface="Helvetica Neue"/>
              <a:sym typeface="Helvetica Neue"/>
            </a:endParaRPr>
          </a:p>
        </p:txBody>
      </p:sp>
      <p:sp>
        <p:nvSpPr>
          <p:cNvPr id="164" name="Google Shape;164;p23"/>
          <p:cNvSpPr txBox="1"/>
          <p:nvPr/>
        </p:nvSpPr>
        <p:spPr>
          <a:xfrm>
            <a:off x="6872900" y="4069600"/>
            <a:ext cx="2001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chemeClr val="dk2"/>
                </a:solidFill>
                <a:latin typeface="Helvetica Neue"/>
                <a:ea typeface="Helvetica Neue"/>
                <a:cs typeface="Helvetica Neue"/>
                <a:sym typeface="Helvetica Neue"/>
              </a:rPr>
              <a:t>Decision tree classifier</a:t>
            </a:r>
            <a:r>
              <a:rPr b="1" lang="en" sz="900">
                <a:solidFill>
                  <a:schemeClr val="dk2"/>
                </a:solidFill>
                <a:latin typeface="Helvetica Neue"/>
                <a:ea typeface="Helvetica Neue"/>
                <a:cs typeface="Helvetica Neue"/>
                <a:sym typeface="Helvetica Neue"/>
              </a:rPr>
              <a:t> </a:t>
            </a:r>
            <a:endParaRPr b="1" sz="900">
              <a:solidFill>
                <a:schemeClr val="dk2"/>
              </a:solidFill>
              <a:latin typeface="Helvetica Neue"/>
              <a:ea typeface="Helvetica Neue"/>
              <a:cs typeface="Helvetica Neue"/>
              <a:sym typeface="Helvetica Neue"/>
            </a:endParaRPr>
          </a:p>
        </p:txBody>
      </p:sp>
      <p:graphicFrame>
        <p:nvGraphicFramePr>
          <p:cNvPr id="165" name="Google Shape;165;p23"/>
          <p:cNvGraphicFramePr/>
          <p:nvPr/>
        </p:nvGraphicFramePr>
        <p:xfrm>
          <a:off x="4628563" y="2728600"/>
          <a:ext cx="3000000" cy="3000000"/>
        </p:xfrm>
        <a:graphic>
          <a:graphicData uri="http://schemas.openxmlformats.org/drawingml/2006/table">
            <a:tbl>
              <a:tblPr>
                <a:noFill/>
                <a:tableStyleId>{4C8E9FE4-5A98-4887-9BDD-0D7D34FA1B05}</a:tableStyleId>
              </a:tblPr>
              <a:tblGrid>
                <a:gridCol w="487750"/>
                <a:gridCol w="487750"/>
                <a:gridCol w="487750"/>
                <a:gridCol w="487750"/>
              </a:tblGrid>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291</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874</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5</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274950">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285</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graphicFrame>
        <p:nvGraphicFramePr>
          <p:cNvPr id="166" name="Google Shape;166;p23"/>
          <p:cNvGraphicFramePr/>
          <p:nvPr/>
        </p:nvGraphicFramePr>
        <p:xfrm>
          <a:off x="6841438" y="2728600"/>
          <a:ext cx="3000000" cy="3000000"/>
        </p:xfrm>
        <a:graphic>
          <a:graphicData uri="http://schemas.openxmlformats.org/drawingml/2006/table">
            <a:tbl>
              <a:tblPr>
                <a:noFill/>
                <a:tableStyleId>{4C8E9FE4-5A98-4887-9BDD-0D7D34FA1B05}</a:tableStyleId>
              </a:tblPr>
              <a:tblGrid>
                <a:gridCol w="516050"/>
                <a:gridCol w="516050"/>
                <a:gridCol w="516050"/>
                <a:gridCol w="516050"/>
              </a:tblGrid>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292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13</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869</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7</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9025">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10</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2"/>
                          </a:solidFill>
                          <a:latin typeface="Helvetica Neue"/>
                          <a:ea typeface="Helvetica Neue"/>
                          <a:cs typeface="Helvetica Neue"/>
                          <a:sym typeface="Helvetica Neue"/>
                        </a:rPr>
                        <a:t>282</a:t>
                      </a:r>
                      <a:endParaRPr sz="1000">
                        <a:solidFill>
                          <a:schemeClr val="dk2"/>
                        </a:solidFill>
                        <a:latin typeface="Helvetica Neue"/>
                        <a:ea typeface="Helvetica Neue"/>
                        <a:cs typeface="Helvetica Neue"/>
                        <a:sym typeface="Helvetica Neue"/>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cxnSp>
        <p:nvCxnSpPr>
          <p:cNvPr id="167" name="Google Shape;167;p23"/>
          <p:cNvCxnSpPr/>
          <p:nvPr/>
        </p:nvCxnSpPr>
        <p:spPr>
          <a:xfrm flipH="1" rot="10800000">
            <a:off x="4022275" y="645450"/>
            <a:ext cx="517800" cy="264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