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Lobster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3" name="Diane Woodbridg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D139FA5-2259-4A55-955D-D11945E5FC6E}">
  <a:tblStyle styleId="{5D139FA5-2259-4A55-955D-D11945E5FC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Roboto-bold.fntdata"/><Relationship Id="rId12" Type="http://schemas.openxmlformats.org/officeDocument/2006/relationships/slide" Target="slides/slide5.xml"/><Relationship Id="rId34" Type="http://schemas.openxmlformats.org/officeDocument/2006/relationships/font" Target="fonts/Roboto-regular.fntdata"/><Relationship Id="rId15" Type="http://schemas.openxmlformats.org/officeDocument/2006/relationships/slide" Target="slides/slide8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7.xml"/><Relationship Id="rId36" Type="http://schemas.openxmlformats.org/officeDocument/2006/relationships/font" Target="fonts/Roboto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schemas.openxmlformats.org/officeDocument/2006/relationships/font" Target="fonts/Lobster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3-02T16:43:59.288">
    <p:pos x="196" y="725"/>
    <p:text>How about - Goal (First) - Literature?
This way the message (objectives) will be clear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20-03-02T16:45:32.750">
    <p:pos x="2865" y="1827"/>
    <p:text>Expand?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20-03-02T16:48:14.337">
    <p:pos x="201" y="643"/>
    <p:text>Add a verb?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03f49117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03f49117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00707976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00707976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007079762_3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007079762_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007079762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007079762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007079762_5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007079762_5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03daa36b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03daa36b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fde785b2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fde785b2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007079762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007079762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007079762_3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007079762_3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Idea: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We have a large corpus of text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Every word in a fixed vocabulary is represented by a vector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Go through each position t in the text, which has a center word x and context (“outside”) words 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007079762_3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007079762_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fde785b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fde785b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007079762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7007079762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03daa36b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03daa36b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03daa36b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03daa36b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03daa36b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703daa36b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007079762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7007079762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fde785b2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6fde785b2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i="1" lang="en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He went to the prison </a:t>
            </a:r>
            <a:r>
              <a:rPr b="1" i="1" lang="en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cell</a:t>
            </a:r>
            <a:r>
              <a:rPr i="1" lang="en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with his </a:t>
            </a:r>
            <a:r>
              <a:rPr b="1" i="1" lang="en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cell</a:t>
            </a:r>
            <a:r>
              <a:rPr i="1" lang="en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phone to extract blood </a:t>
            </a:r>
            <a:r>
              <a:rPr b="1" i="1" lang="en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cell</a:t>
            </a:r>
            <a:r>
              <a:rPr i="1" lang="en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samples from inmates</a:t>
            </a:r>
            <a:r>
              <a:rPr lang="en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”, where the word </a:t>
            </a:r>
            <a:r>
              <a:rPr b="1" i="1" lang="en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cell</a:t>
            </a:r>
            <a:r>
              <a:rPr lang="en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has different meanings based on the sentence context, these models just collapse them all into one vector for “</a:t>
            </a:r>
            <a:r>
              <a:rPr b="1" i="1" lang="en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cell</a:t>
            </a:r>
            <a:r>
              <a:rPr lang="en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” in their output</a:t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For instance, for the same example above “</a:t>
            </a:r>
            <a:r>
              <a:rPr i="1" lang="en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He went to the prison </a:t>
            </a:r>
            <a:r>
              <a:rPr b="1" i="1" lang="en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cell</a:t>
            </a:r>
            <a:r>
              <a:rPr i="1" lang="en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with his </a:t>
            </a:r>
            <a:r>
              <a:rPr b="1" i="1" lang="en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cell</a:t>
            </a:r>
            <a:r>
              <a:rPr i="1" lang="en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phone to extract blood </a:t>
            </a:r>
            <a:r>
              <a:rPr b="1" i="1" lang="en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cell</a:t>
            </a:r>
            <a:r>
              <a:rPr i="1" lang="en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samples from inmates</a:t>
            </a:r>
            <a:r>
              <a:rPr lang="en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”, both Elmo and BERT would generate different vectors for the three vectors for cell. The first cell (prison cell case) , for instance would be closer to words like incarceration, crime etc. whereas the second “cell” (phone case) would be closer to words like iphone, android, galaxy etc..</a:t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6fde785b2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6fde785b2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de785b2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de785b2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fde785b2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fde785b2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Literature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What are the inspiration of literature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fde785b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fde785b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detailed information compared to the version share to shareholders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fde785b2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fde785b2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03f49117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03f49117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fde785b2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fde785b2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03f4911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03f4911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1" Type="http://schemas.openxmlformats.org/officeDocument/2006/relationships/image" Target="../media/image12.png"/><Relationship Id="rId10" Type="http://schemas.openxmlformats.org/officeDocument/2006/relationships/image" Target="../media/image4.png"/><Relationship Id="rId9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sec.gov/Archives/edgar/data/320193/000032019318000145/0000320193-18-000145-index.htm" TargetMode="External"/><Relationship Id="rId4" Type="http://schemas.openxmlformats.org/officeDocument/2006/relationships/hyperlink" Target="https://www.sec.gov/ix?doc=/Archives/edgar/data/320193/000032019319000119/a10-k20199282019.htm#sD628584EE6B55393A4E35023D14120AE" TargetMode="External"/><Relationship Id="rId5" Type="http://schemas.openxmlformats.org/officeDocument/2006/relationships/hyperlink" Target="https://www.sec.gov/Archives/edgar/data/320193/000032019318000145/a10-k20189292018.ht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73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C1516"/>
                </a:solidFill>
              </a:rPr>
              <a:t>Parsing and Embedding of 10-K Files</a:t>
            </a:r>
            <a:endParaRPr b="1">
              <a:solidFill>
                <a:srgbClr val="8C1516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19225" y="3573125"/>
            <a:ext cx="3912900" cy="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Jingxian Li    Sakshi Singla</a:t>
            </a:r>
            <a:endParaRPr sz="18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953425" y="2925425"/>
            <a:ext cx="7552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</a:t>
            </a:r>
            <a:r>
              <a:rPr b="1" lang="en"/>
              <a:t>S&amp;P 500 Company </a:t>
            </a:r>
            <a:r>
              <a:rPr b="1" lang="en"/>
              <a:t>from</a:t>
            </a:r>
            <a:r>
              <a:rPr b="1" lang="en"/>
              <a:t> 2010-2019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8C1516"/>
                </a:solidFill>
              </a:rPr>
              <a:t>Outcome and Statistical Numbers</a:t>
            </a:r>
            <a:endParaRPr b="1"/>
          </a:p>
        </p:txBody>
      </p:sp>
      <p:sp>
        <p:nvSpPr>
          <p:cNvPr id="202" name="Google Shape;202;p22"/>
          <p:cNvSpPr txBox="1"/>
          <p:nvPr/>
        </p:nvSpPr>
        <p:spPr>
          <a:xfrm>
            <a:off x="222900" y="995550"/>
            <a:ext cx="5398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Word Cloud</a:t>
            </a:r>
            <a:r>
              <a:rPr b="1" lang="en">
                <a:solidFill>
                  <a:schemeClr val="dk2"/>
                </a:solidFill>
              </a:rPr>
              <a:t> for 10-K files from 2011- 2019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325388"/>
            <a:ext cx="2872501" cy="133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4995" y="1325388"/>
            <a:ext cx="2872501" cy="133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2064" y="1325388"/>
            <a:ext cx="2872501" cy="133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688" y="2535868"/>
            <a:ext cx="2872501" cy="133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33811" y="2547696"/>
            <a:ext cx="2872501" cy="133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30263" y="2556269"/>
            <a:ext cx="2872501" cy="133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3495" y="3720814"/>
            <a:ext cx="2872501" cy="133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34210" y="3731545"/>
            <a:ext cx="2872501" cy="133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37153" y="3734863"/>
            <a:ext cx="2872501" cy="133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2680150" y="1654650"/>
            <a:ext cx="3561300" cy="1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8C1516"/>
                </a:solidFill>
              </a:rPr>
              <a:t>Modelling</a:t>
            </a:r>
            <a:r>
              <a:rPr lang="en" sz="4800">
                <a:solidFill>
                  <a:srgbClr val="8C1516"/>
                </a:solidFill>
              </a:rPr>
              <a:t>:</a:t>
            </a:r>
            <a:endParaRPr sz="4800">
              <a:solidFill>
                <a:srgbClr val="8C151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C1516"/>
                </a:solidFill>
              </a:rPr>
              <a:t>Loughran &amp; McDonald’s Dictionary</a:t>
            </a:r>
            <a:endParaRPr>
              <a:solidFill>
                <a:srgbClr val="8C1516"/>
              </a:solidFill>
            </a:endParaRPr>
          </a:p>
        </p:txBody>
      </p:sp>
      <p:sp>
        <p:nvSpPr>
          <p:cNvPr id="222" name="Google Shape;2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existing financial domain dictionary containing 297 uncertain terms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-Shown to </a:t>
            </a:r>
            <a:r>
              <a:rPr b="1" lang="en" sz="1400"/>
              <a:t>possess explanatory power of future stock return volatility</a:t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-Contains terms marking imprecision (eg. “could”, “may”, “probably”,..) </a:t>
            </a:r>
            <a:r>
              <a:rPr lang="en" sz="1400"/>
              <a:t>a</a:t>
            </a:r>
            <a:r>
              <a:rPr lang="en" sz="1400"/>
              <a:t>nd terms referring to </a:t>
            </a:r>
            <a:r>
              <a:rPr lang="en" sz="1400"/>
              <a:t> </a:t>
            </a:r>
            <a:r>
              <a:rPr lang="en" sz="1400"/>
              <a:t>risk and uncertainty (eg. “Anomaly”, ”risk”, ”uncertainty”, “volatility”)	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C1516"/>
                </a:solidFill>
              </a:rPr>
              <a:t>Goal: </a:t>
            </a:r>
            <a:r>
              <a:rPr lang="en">
                <a:solidFill>
                  <a:srgbClr val="000000"/>
                </a:solidFill>
              </a:rPr>
              <a:t>Expand this existing dictionary of uncertainty triggers using SEC 10K documents to see if expanded dictionary is better predictor of stock volatility and uncertainty from 10K documents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		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C1516"/>
                </a:solidFill>
              </a:rPr>
              <a:t>How we will use expanded</a:t>
            </a:r>
            <a:r>
              <a:rPr lang="en">
                <a:solidFill>
                  <a:srgbClr val="8C1516"/>
                </a:solidFill>
              </a:rPr>
              <a:t> uncertainty dictionary</a:t>
            </a:r>
            <a:r>
              <a:rPr lang="en">
                <a:solidFill>
                  <a:srgbClr val="8C1516"/>
                </a:solidFill>
              </a:rPr>
              <a:t>...</a:t>
            </a:r>
            <a:endParaRPr>
              <a:solidFill>
                <a:srgbClr val="8C1516"/>
              </a:solidFill>
            </a:endParaRPr>
          </a:p>
        </p:txBody>
      </p:sp>
      <p:sp>
        <p:nvSpPr>
          <p:cNvPr id="228" name="Google Shape;228;p25"/>
          <p:cNvSpPr txBox="1"/>
          <p:nvPr>
            <p:ph idx="1" type="body"/>
          </p:nvPr>
        </p:nvSpPr>
        <p:spPr>
          <a:xfrm>
            <a:off x="311700" y="971400"/>
            <a:ext cx="8520600" cy="3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Expansion should </a:t>
            </a:r>
            <a:r>
              <a:rPr b="1" lang="en" sz="1400"/>
              <a:t>boost automatic detection of uncertainty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Cumulative tf-idf of uncertain terms in a set of 10-Ks </a:t>
            </a:r>
            <a:r>
              <a:rPr lang="en" sz="1400"/>
              <a:t>share</a:t>
            </a:r>
            <a:r>
              <a:rPr lang="en" sz="1400"/>
              <a:t>s</a:t>
            </a:r>
            <a:r>
              <a:rPr lang="en" sz="1400"/>
              <a:t> a positive and highly significant relation with future stock return volatility.</a:t>
            </a:r>
            <a:endParaRPr sz="1400"/>
          </a:p>
        </p:txBody>
      </p:sp>
      <p:sp>
        <p:nvSpPr>
          <p:cNvPr id="229" name="Google Shape;229;p25"/>
          <p:cNvSpPr/>
          <p:nvPr/>
        </p:nvSpPr>
        <p:spPr>
          <a:xfrm>
            <a:off x="721700" y="2790925"/>
            <a:ext cx="1169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 10K document</a:t>
            </a:r>
            <a:endParaRPr/>
          </a:p>
        </p:txBody>
      </p:sp>
      <p:sp>
        <p:nvSpPr>
          <p:cNvPr id="230" name="Google Shape;230;p25"/>
          <p:cNvSpPr/>
          <p:nvPr/>
        </p:nvSpPr>
        <p:spPr>
          <a:xfrm>
            <a:off x="2944150" y="4122475"/>
            <a:ext cx="1189200" cy="67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Uncertainty dictionary</a:t>
            </a:r>
            <a:endParaRPr/>
          </a:p>
        </p:txBody>
      </p:sp>
      <p:sp>
        <p:nvSpPr>
          <p:cNvPr id="231" name="Google Shape;231;p25"/>
          <p:cNvSpPr/>
          <p:nvPr/>
        </p:nvSpPr>
        <p:spPr>
          <a:xfrm>
            <a:off x="2246600" y="2584225"/>
            <a:ext cx="3974400" cy="9861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 </a:t>
            </a:r>
            <a:r>
              <a:rPr b="1" lang="en"/>
              <a:t>tf-idf scores of uncertain terms</a:t>
            </a:r>
            <a:r>
              <a:rPr lang="en"/>
              <a:t> in the 10K documents</a:t>
            </a:r>
            <a:endParaRPr/>
          </a:p>
        </p:txBody>
      </p:sp>
      <p:cxnSp>
        <p:nvCxnSpPr>
          <p:cNvPr id="232" name="Google Shape;232;p25"/>
          <p:cNvCxnSpPr>
            <a:stCxn id="229" idx="3"/>
            <a:endCxn id="231" idx="1"/>
          </p:cNvCxnSpPr>
          <p:nvPr/>
        </p:nvCxnSpPr>
        <p:spPr>
          <a:xfrm>
            <a:off x="1890800" y="3077275"/>
            <a:ext cx="35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25"/>
          <p:cNvSpPr/>
          <p:nvPr/>
        </p:nvSpPr>
        <p:spPr>
          <a:xfrm>
            <a:off x="6221000" y="2299675"/>
            <a:ext cx="2297400" cy="1555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measure for automatic detection of uncertainty from 10K documents</a:t>
            </a:r>
            <a:endParaRPr/>
          </a:p>
        </p:txBody>
      </p:sp>
      <p:cxnSp>
        <p:nvCxnSpPr>
          <p:cNvPr id="234" name="Google Shape;234;p25"/>
          <p:cNvCxnSpPr>
            <a:stCxn id="230" idx="0"/>
            <a:endCxn id="231" idx="2"/>
          </p:cNvCxnSpPr>
          <p:nvPr/>
        </p:nvCxnSpPr>
        <p:spPr>
          <a:xfrm rot="10800000">
            <a:off x="3537850" y="3570175"/>
            <a:ext cx="900" cy="5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C1516"/>
                </a:solidFill>
              </a:rPr>
              <a:t>How to expand dictionary - Word embeddings</a:t>
            </a:r>
            <a:endParaRPr>
              <a:solidFill>
                <a:srgbClr val="8C1516"/>
              </a:solidFill>
            </a:endParaRPr>
          </a:p>
        </p:txBody>
      </p:sp>
      <p:sp>
        <p:nvSpPr>
          <p:cNvPr id="240" name="Google Shape;240;p26"/>
          <p:cNvSpPr txBox="1"/>
          <p:nvPr>
            <p:ph idx="1" type="body"/>
          </p:nvPr>
        </p:nvSpPr>
        <p:spPr>
          <a:xfrm>
            <a:off x="311700" y="1152475"/>
            <a:ext cx="8520600" cy="38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meaning of the word?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</a:rPr>
              <a:t>Idea: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take the 5 words around a given word to represent the given word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Build a N-dimensional vector for each word, chosen so that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it is similar to vectors of words that appear in similar contexts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		</a:t>
            </a:r>
            <a:endParaRPr sz="1400"/>
          </a:p>
        </p:txBody>
      </p:sp>
      <p:pic>
        <p:nvPicPr>
          <p:cNvPr id="241" name="Google Shape;2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850" y="1925125"/>
            <a:ext cx="1730774" cy="31168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6"/>
          <p:cNvSpPr txBox="1"/>
          <p:nvPr/>
        </p:nvSpPr>
        <p:spPr>
          <a:xfrm>
            <a:off x="6556475" y="2978350"/>
            <a:ext cx="1047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Banking=</a:t>
            </a:r>
            <a:endParaRPr/>
          </a:p>
        </p:txBody>
      </p:sp>
      <p:pic>
        <p:nvPicPr>
          <p:cNvPr id="243" name="Google Shape;2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775" y="2188050"/>
            <a:ext cx="6088851" cy="16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C1516"/>
                </a:solidFill>
              </a:rPr>
              <a:t>Learn the word embeddings</a:t>
            </a:r>
            <a:endParaRPr>
              <a:solidFill>
                <a:srgbClr val="8C1516"/>
              </a:solidFill>
            </a:endParaRPr>
          </a:p>
        </p:txBody>
      </p:sp>
      <p:sp>
        <p:nvSpPr>
          <p:cNvPr id="249" name="Google Shape;249;p27"/>
          <p:cNvSpPr txBox="1"/>
          <p:nvPr>
            <p:ph idx="1" type="body"/>
          </p:nvPr>
        </p:nvSpPr>
        <p:spPr>
          <a:xfrm>
            <a:off x="311700" y="1152475"/>
            <a:ext cx="8520600" cy="38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</a:rPr>
              <a:t>Learning word similarities from large corpora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		</a:t>
            </a:r>
            <a:endParaRPr sz="1400"/>
          </a:p>
        </p:txBody>
      </p:sp>
      <p:pic>
        <p:nvPicPr>
          <p:cNvPr id="250" name="Google Shape;2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450" y="2229988"/>
            <a:ext cx="1283075" cy="1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7"/>
          <p:cNvSpPr/>
          <p:nvPr/>
        </p:nvSpPr>
        <p:spPr>
          <a:xfrm>
            <a:off x="2339125" y="2775000"/>
            <a:ext cx="1646700" cy="16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 txBox="1"/>
          <p:nvPr/>
        </p:nvSpPr>
        <p:spPr>
          <a:xfrm>
            <a:off x="2485613" y="1886225"/>
            <a:ext cx="12831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Wikipedia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word embeddings (GLOVE)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1800" y="1937075"/>
            <a:ext cx="1733101" cy="173310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7"/>
          <p:cNvSpPr txBox="1"/>
          <p:nvPr/>
        </p:nvSpPr>
        <p:spPr>
          <a:xfrm>
            <a:off x="4443550" y="3573625"/>
            <a:ext cx="12096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 10K documents corpus</a:t>
            </a:r>
            <a:endParaRPr/>
          </a:p>
        </p:txBody>
      </p:sp>
      <p:sp>
        <p:nvSpPr>
          <p:cNvPr id="255" name="Google Shape;255;p27"/>
          <p:cNvSpPr/>
          <p:nvPr/>
        </p:nvSpPr>
        <p:spPr>
          <a:xfrm>
            <a:off x="5866325" y="2775000"/>
            <a:ext cx="2072400" cy="16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"/>
          <p:cNvSpPr txBox="1"/>
          <p:nvPr/>
        </p:nvSpPr>
        <p:spPr>
          <a:xfrm>
            <a:off x="5997350" y="1987925"/>
            <a:ext cx="18093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Embeddings trained on  financial documents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C1516"/>
                </a:solidFill>
              </a:rPr>
              <a:t>Learn Word Embeddings Using Word2vec</a:t>
            </a:r>
            <a:endParaRPr>
              <a:solidFill>
                <a:srgbClr val="8C1516"/>
              </a:solidFill>
            </a:endParaRPr>
          </a:p>
        </p:txBody>
      </p:sp>
      <p:pic>
        <p:nvPicPr>
          <p:cNvPr id="262" name="Google Shape;2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0" y="1803850"/>
            <a:ext cx="1733101" cy="173310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8"/>
          <p:cNvSpPr txBox="1"/>
          <p:nvPr/>
        </p:nvSpPr>
        <p:spPr>
          <a:xfrm>
            <a:off x="309050" y="1339325"/>
            <a:ext cx="13986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 10K Filings corpus</a:t>
            </a:r>
            <a:endParaRPr/>
          </a:p>
        </p:txBody>
      </p:sp>
      <p:sp>
        <p:nvSpPr>
          <p:cNvPr id="264" name="Google Shape;264;p28"/>
          <p:cNvSpPr/>
          <p:nvPr/>
        </p:nvSpPr>
        <p:spPr>
          <a:xfrm>
            <a:off x="1642975" y="2490313"/>
            <a:ext cx="1733100" cy="213900"/>
          </a:xfrm>
          <a:prstGeom prst="rightArrow">
            <a:avLst>
              <a:gd fmla="val 50000" name="adj1"/>
              <a:gd fmla="val 4728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8"/>
          <p:cNvSpPr txBox="1"/>
          <p:nvPr/>
        </p:nvSpPr>
        <p:spPr>
          <a:xfrm>
            <a:off x="1776050" y="1952525"/>
            <a:ext cx="15756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= |V|</a:t>
            </a:r>
            <a:endParaRPr/>
          </a:p>
        </p:txBody>
      </p:sp>
      <p:pic>
        <p:nvPicPr>
          <p:cNvPr id="266" name="Google Shape;2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2725" y="2160375"/>
            <a:ext cx="1733101" cy="78376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8"/>
          <p:cNvSpPr txBox="1"/>
          <p:nvPr/>
        </p:nvSpPr>
        <p:spPr>
          <a:xfrm>
            <a:off x="3713975" y="2830200"/>
            <a:ext cx="19470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Word2Vec model</a:t>
            </a:r>
            <a:endParaRPr sz="1800"/>
          </a:p>
        </p:txBody>
      </p:sp>
      <p:sp>
        <p:nvSpPr>
          <p:cNvPr id="268" name="Google Shape;268;p28"/>
          <p:cNvSpPr/>
          <p:nvPr/>
        </p:nvSpPr>
        <p:spPr>
          <a:xfrm>
            <a:off x="5582475" y="2490313"/>
            <a:ext cx="697800" cy="1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8"/>
          <p:cNvSpPr/>
          <p:nvPr/>
        </p:nvSpPr>
        <p:spPr>
          <a:xfrm>
            <a:off x="6595375" y="1620700"/>
            <a:ext cx="371400" cy="209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8C1516"/>
              </a:highlight>
            </a:endParaRPr>
          </a:p>
        </p:txBody>
      </p:sp>
      <p:sp>
        <p:nvSpPr>
          <p:cNvPr id="270" name="Google Shape;270;p28"/>
          <p:cNvSpPr txBox="1"/>
          <p:nvPr/>
        </p:nvSpPr>
        <p:spPr>
          <a:xfrm>
            <a:off x="6432175" y="1280900"/>
            <a:ext cx="6978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d=50</a:t>
            </a:r>
            <a:endParaRPr/>
          </a:p>
        </p:txBody>
      </p:sp>
      <p:sp>
        <p:nvSpPr>
          <p:cNvPr id="271" name="Google Shape;271;p28"/>
          <p:cNvSpPr txBox="1"/>
          <p:nvPr/>
        </p:nvSpPr>
        <p:spPr>
          <a:xfrm>
            <a:off x="6167575" y="1902100"/>
            <a:ext cx="4278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|V|</a:t>
            </a:r>
            <a:endParaRPr/>
          </a:p>
        </p:txBody>
      </p:sp>
      <p:sp>
        <p:nvSpPr>
          <p:cNvPr id="272" name="Google Shape;272;p28"/>
          <p:cNvSpPr txBox="1"/>
          <p:nvPr/>
        </p:nvSpPr>
        <p:spPr>
          <a:xfrm>
            <a:off x="7079150" y="1902100"/>
            <a:ext cx="2086800" cy="19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nomaly = (0.446, 0.317, 0.097,..)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probably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(0.647, -0.164, 0.196,..)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273" name="Google Shape;273;p28"/>
          <p:cNvSpPr txBox="1"/>
          <p:nvPr/>
        </p:nvSpPr>
        <p:spPr>
          <a:xfrm>
            <a:off x="672750" y="4008350"/>
            <a:ext cx="8231700" cy="2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chemeClr val="dk1"/>
                </a:solidFill>
                <a:highlight>
                  <a:srgbClr val="FFFFFF"/>
                </a:highlight>
              </a:rPr>
              <a:t>Word2vec</a:t>
            </a:r>
            <a:r>
              <a:rPr lang="en" sz="2050">
                <a:solidFill>
                  <a:schemeClr val="dk1"/>
                </a:solidFill>
                <a:highlight>
                  <a:srgbClr val="FFFFFF"/>
                </a:highlight>
              </a:rPr>
              <a:t> is a framework for training word embeddings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C1516"/>
                </a:solidFill>
              </a:rPr>
              <a:t>How to expand dictionary - word similarity</a:t>
            </a:r>
            <a:endParaRPr>
              <a:solidFill>
                <a:srgbClr val="8C1516"/>
              </a:solidFill>
            </a:endParaRPr>
          </a:p>
        </p:txBody>
      </p:sp>
      <p:sp>
        <p:nvSpPr>
          <p:cNvPr id="279" name="Google Shape;279;p29"/>
          <p:cNvSpPr txBox="1"/>
          <p:nvPr>
            <p:ph idx="1" type="body"/>
          </p:nvPr>
        </p:nvSpPr>
        <p:spPr>
          <a:xfrm>
            <a:off x="4481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Compute similarity (</a:t>
            </a:r>
            <a:r>
              <a:rPr b="1" lang="en" sz="1400"/>
              <a:t>cosine similarity</a:t>
            </a:r>
            <a:r>
              <a:rPr lang="en" sz="1400"/>
              <a:t>) from word </a:t>
            </a:r>
            <a:r>
              <a:rPr b="1" lang="en" sz="1400"/>
              <a:t>v </a:t>
            </a:r>
            <a:r>
              <a:rPr lang="en" sz="1400"/>
              <a:t>to all other words.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80" name="Google Shape;280;p29"/>
          <p:cNvSpPr txBox="1"/>
          <p:nvPr/>
        </p:nvSpPr>
        <p:spPr>
          <a:xfrm>
            <a:off x="1402450" y="1806350"/>
            <a:ext cx="6282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9"/>
          <p:cNvSpPr/>
          <p:nvPr/>
        </p:nvSpPr>
        <p:spPr>
          <a:xfrm>
            <a:off x="1107875" y="1859025"/>
            <a:ext cx="922800" cy="15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9"/>
          <p:cNvSpPr txBox="1"/>
          <p:nvPr/>
        </p:nvSpPr>
        <p:spPr>
          <a:xfrm>
            <a:off x="1514675" y="1570750"/>
            <a:ext cx="1794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83" name="Google Shape;283;p29"/>
          <p:cNvSpPr txBox="1"/>
          <p:nvPr/>
        </p:nvSpPr>
        <p:spPr>
          <a:xfrm>
            <a:off x="785300" y="2199200"/>
            <a:ext cx="426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|V|</a:t>
            </a:r>
            <a:endParaRPr/>
          </a:p>
        </p:txBody>
      </p:sp>
      <p:sp>
        <p:nvSpPr>
          <p:cNvPr id="284" name="Google Shape;284;p29"/>
          <p:cNvSpPr txBox="1"/>
          <p:nvPr/>
        </p:nvSpPr>
        <p:spPr>
          <a:xfrm>
            <a:off x="2984425" y="2423450"/>
            <a:ext cx="5721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endParaRPr/>
          </a:p>
        </p:txBody>
      </p:sp>
      <p:sp>
        <p:nvSpPr>
          <p:cNvPr id="285" name="Google Shape;285;p29"/>
          <p:cNvSpPr/>
          <p:nvPr/>
        </p:nvSpPr>
        <p:spPr>
          <a:xfrm>
            <a:off x="3859550" y="2187825"/>
            <a:ext cx="4128900" cy="26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9"/>
          <p:cNvSpPr txBox="1"/>
          <p:nvPr/>
        </p:nvSpPr>
        <p:spPr>
          <a:xfrm>
            <a:off x="3859550" y="2098175"/>
            <a:ext cx="7068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0.9</a:t>
            </a:r>
            <a:endParaRPr/>
          </a:p>
        </p:txBody>
      </p:sp>
      <p:sp>
        <p:nvSpPr>
          <p:cNvPr id="287" name="Google Shape;287;p29"/>
          <p:cNvSpPr txBox="1"/>
          <p:nvPr/>
        </p:nvSpPr>
        <p:spPr>
          <a:xfrm>
            <a:off x="4292425" y="2098175"/>
            <a:ext cx="7068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0.3</a:t>
            </a:r>
            <a:endParaRPr/>
          </a:p>
        </p:txBody>
      </p:sp>
      <p:sp>
        <p:nvSpPr>
          <p:cNvPr id="288" name="Google Shape;288;p29"/>
          <p:cNvSpPr txBox="1"/>
          <p:nvPr/>
        </p:nvSpPr>
        <p:spPr>
          <a:xfrm>
            <a:off x="4792625" y="2098175"/>
            <a:ext cx="7068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-0.1</a:t>
            </a:r>
            <a:endParaRPr/>
          </a:p>
        </p:txBody>
      </p:sp>
      <p:sp>
        <p:nvSpPr>
          <p:cNvPr id="289" name="Google Shape;289;p29"/>
          <p:cNvSpPr txBox="1"/>
          <p:nvPr/>
        </p:nvSpPr>
        <p:spPr>
          <a:xfrm>
            <a:off x="5281625" y="2098175"/>
            <a:ext cx="7068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-0.9</a:t>
            </a:r>
            <a:endParaRPr/>
          </a:p>
        </p:txBody>
      </p:sp>
      <p:sp>
        <p:nvSpPr>
          <p:cNvPr id="290" name="Google Shape;290;p29"/>
          <p:cNvSpPr txBox="1"/>
          <p:nvPr/>
        </p:nvSpPr>
        <p:spPr>
          <a:xfrm>
            <a:off x="5781825" y="2098175"/>
            <a:ext cx="7068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</a:t>
            </a:r>
            <a:endParaRPr/>
          </a:p>
        </p:txBody>
      </p:sp>
      <p:sp>
        <p:nvSpPr>
          <p:cNvPr id="291" name="Google Shape;291;p29"/>
          <p:cNvSpPr txBox="1"/>
          <p:nvPr/>
        </p:nvSpPr>
        <p:spPr>
          <a:xfrm>
            <a:off x="6270825" y="2098175"/>
            <a:ext cx="7068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…..</a:t>
            </a:r>
            <a:endParaRPr/>
          </a:p>
        </p:txBody>
      </p:sp>
      <p:sp>
        <p:nvSpPr>
          <p:cNvPr id="292" name="Google Shape;292;p29"/>
          <p:cNvSpPr txBox="1"/>
          <p:nvPr/>
        </p:nvSpPr>
        <p:spPr>
          <a:xfrm>
            <a:off x="7281650" y="2098175"/>
            <a:ext cx="7068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</a:t>
            </a:r>
            <a:endParaRPr/>
          </a:p>
        </p:txBody>
      </p:sp>
      <p:sp>
        <p:nvSpPr>
          <p:cNvPr id="293" name="Google Shape;293;p29"/>
          <p:cNvSpPr txBox="1"/>
          <p:nvPr/>
        </p:nvSpPr>
        <p:spPr>
          <a:xfrm>
            <a:off x="3904425" y="2546850"/>
            <a:ext cx="4263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9"/>
          <p:cNvSpPr txBox="1"/>
          <p:nvPr/>
        </p:nvSpPr>
        <p:spPr>
          <a:xfrm>
            <a:off x="1392875" y="3737375"/>
            <a:ext cx="75063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Result is |V| sized vector of similarities.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 20 most similar words to each word in the 297 uncertain terms. 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22860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would be our expanded dictionary</a:t>
            </a:r>
            <a:endParaRPr/>
          </a:p>
        </p:txBody>
      </p:sp>
      <p:sp>
        <p:nvSpPr>
          <p:cNvPr id="295" name="Google Shape;295;p29"/>
          <p:cNvSpPr/>
          <p:nvPr/>
        </p:nvSpPr>
        <p:spPr>
          <a:xfrm rot="5400000">
            <a:off x="4063025" y="2828850"/>
            <a:ext cx="839400" cy="28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endParaRPr/>
          </a:p>
        </p:txBody>
      </p:sp>
      <p:sp>
        <p:nvSpPr>
          <p:cNvPr id="296" name="Google Shape;296;p29"/>
          <p:cNvSpPr/>
          <p:nvPr/>
        </p:nvSpPr>
        <p:spPr>
          <a:xfrm rot="5400000">
            <a:off x="3562813" y="2838450"/>
            <a:ext cx="813900" cy="26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</a:t>
            </a:r>
            <a:endParaRPr/>
          </a:p>
        </p:txBody>
      </p:sp>
      <p:sp>
        <p:nvSpPr>
          <p:cNvPr id="297" name="Google Shape;297;p29"/>
          <p:cNvSpPr/>
          <p:nvPr/>
        </p:nvSpPr>
        <p:spPr>
          <a:xfrm rot="5400000">
            <a:off x="4520625" y="2893800"/>
            <a:ext cx="969300" cy="28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</a:t>
            </a:r>
            <a:endParaRPr/>
          </a:p>
        </p:txBody>
      </p:sp>
      <p:sp>
        <p:nvSpPr>
          <p:cNvPr id="298" name="Google Shape;298;p29"/>
          <p:cNvSpPr/>
          <p:nvPr/>
        </p:nvSpPr>
        <p:spPr>
          <a:xfrm rot="5400000">
            <a:off x="5068575" y="2893800"/>
            <a:ext cx="969300" cy="28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</a:t>
            </a:r>
            <a:endParaRPr/>
          </a:p>
        </p:txBody>
      </p:sp>
      <p:sp>
        <p:nvSpPr>
          <p:cNvPr id="299" name="Google Shape;299;p29"/>
          <p:cNvSpPr/>
          <p:nvPr/>
        </p:nvSpPr>
        <p:spPr>
          <a:xfrm rot="5400000">
            <a:off x="5565725" y="2919275"/>
            <a:ext cx="969300" cy="28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300" name="Google Shape;300;p29"/>
          <p:cNvSpPr/>
          <p:nvPr/>
        </p:nvSpPr>
        <p:spPr>
          <a:xfrm rot="5400000">
            <a:off x="7008500" y="2953000"/>
            <a:ext cx="969300" cy="28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endParaRPr/>
          </a:p>
        </p:txBody>
      </p:sp>
      <p:sp>
        <p:nvSpPr>
          <p:cNvPr id="301" name="Google Shape;301;p29"/>
          <p:cNvSpPr txBox="1"/>
          <p:nvPr/>
        </p:nvSpPr>
        <p:spPr>
          <a:xfrm>
            <a:off x="152400" y="152400"/>
            <a:ext cx="30000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9"/>
          <p:cNvSpPr/>
          <p:nvPr/>
        </p:nvSpPr>
        <p:spPr>
          <a:xfrm>
            <a:off x="2221488" y="2437050"/>
            <a:ext cx="572100" cy="26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</a:t>
            </a:r>
            <a:endParaRPr/>
          </a:p>
        </p:txBody>
      </p:sp>
      <p:sp>
        <p:nvSpPr>
          <p:cNvPr id="303" name="Google Shape;303;p29"/>
          <p:cNvSpPr txBox="1"/>
          <p:nvPr/>
        </p:nvSpPr>
        <p:spPr>
          <a:xfrm>
            <a:off x="70750" y="1375750"/>
            <a:ext cx="133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</a:t>
            </a:r>
            <a:endParaRPr/>
          </a:p>
        </p:txBody>
      </p:sp>
      <p:sp>
        <p:nvSpPr>
          <p:cNvPr id="304" name="Google Shape;304;p29"/>
          <p:cNvSpPr txBox="1"/>
          <p:nvPr/>
        </p:nvSpPr>
        <p:spPr>
          <a:xfrm>
            <a:off x="1321450" y="823375"/>
            <a:ext cx="58551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9"/>
          <p:cNvSpPr txBox="1"/>
          <p:nvPr/>
        </p:nvSpPr>
        <p:spPr>
          <a:xfrm>
            <a:off x="1209625" y="1941525"/>
            <a:ext cx="5721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9"/>
          <p:cNvSpPr/>
          <p:nvPr/>
        </p:nvSpPr>
        <p:spPr>
          <a:xfrm>
            <a:off x="1110725" y="1982175"/>
            <a:ext cx="922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</a:t>
            </a:r>
            <a:endParaRPr/>
          </a:p>
        </p:txBody>
      </p:sp>
      <p:sp>
        <p:nvSpPr>
          <p:cNvPr id="307" name="Google Shape;307;p29"/>
          <p:cNvSpPr txBox="1"/>
          <p:nvPr/>
        </p:nvSpPr>
        <p:spPr>
          <a:xfrm>
            <a:off x="1110725" y="2339850"/>
            <a:ext cx="9228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9"/>
          <p:cNvSpPr/>
          <p:nvPr/>
        </p:nvSpPr>
        <p:spPr>
          <a:xfrm>
            <a:off x="1107875" y="2264525"/>
            <a:ext cx="922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endParaRPr/>
          </a:p>
        </p:txBody>
      </p:sp>
      <p:sp>
        <p:nvSpPr>
          <p:cNvPr id="309" name="Google Shape;309;p29"/>
          <p:cNvSpPr/>
          <p:nvPr/>
        </p:nvSpPr>
        <p:spPr>
          <a:xfrm>
            <a:off x="1110675" y="2546875"/>
            <a:ext cx="922800" cy="1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</a:t>
            </a:r>
            <a:endParaRPr/>
          </a:p>
        </p:txBody>
      </p:sp>
      <p:sp>
        <p:nvSpPr>
          <p:cNvPr id="310" name="Google Shape;310;p29"/>
          <p:cNvSpPr txBox="1"/>
          <p:nvPr/>
        </p:nvSpPr>
        <p:spPr>
          <a:xfrm>
            <a:off x="1453600" y="2821425"/>
            <a:ext cx="1794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C1516"/>
                </a:solidFill>
              </a:rPr>
              <a:t>Word2Vec:</a:t>
            </a:r>
            <a:endParaRPr>
              <a:solidFill>
                <a:srgbClr val="8C1516"/>
              </a:solidFill>
            </a:endParaRPr>
          </a:p>
        </p:txBody>
      </p:sp>
      <p:sp>
        <p:nvSpPr>
          <p:cNvPr id="316" name="Google Shape;316;p30"/>
          <p:cNvSpPr txBox="1"/>
          <p:nvPr>
            <p:ph idx="1" type="body"/>
          </p:nvPr>
        </p:nvSpPr>
        <p:spPr>
          <a:xfrm>
            <a:off x="311700" y="1132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Word2vec is a framework for training word embeddings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highlight>
                <a:srgbClr val="FFFFFF"/>
              </a:highlight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Flavors of  Word2vec models: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Continuous bag of words (CBOW)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Skip-gram</a:t>
            </a:r>
            <a:endParaRPr/>
          </a:p>
        </p:txBody>
      </p:sp>
      <p:pic>
        <p:nvPicPr>
          <p:cNvPr id="317" name="Google Shape;3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75" y="1504423"/>
            <a:ext cx="8058150" cy="22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C1516"/>
                </a:solidFill>
              </a:rPr>
              <a:t>Continuous bag of words (CBOW)</a:t>
            </a:r>
            <a:endParaRPr>
              <a:solidFill>
                <a:srgbClr val="8C1516"/>
              </a:solidFill>
            </a:endParaRPr>
          </a:p>
        </p:txBody>
      </p:sp>
      <p:sp>
        <p:nvSpPr>
          <p:cNvPr id="323" name="Google Shape;32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00" y="1152475"/>
            <a:ext cx="342635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1"/>
          <p:cNvSpPr txBox="1"/>
          <p:nvPr/>
        </p:nvSpPr>
        <p:spPr>
          <a:xfrm>
            <a:off x="3988463" y="1231975"/>
            <a:ext cx="45480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Predict target word from the context.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Generally better for predicting </a:t>
            </a:r>
            <a:r>
              <a:rPr b="1" lang="en">
                <a:solidFill>
                  <a:schemeClr val="dk1"/>
                </a:solidFill>
              </a:rPr>
              <a:t>frequent</a:t>
            </a:r>
            <a:r>
              <a:rPr lang="en">
                <a:solidFill>
                  <a:schemeClr val="dk1"/>
                </a:solidFill>
              </a:rPr>
              <a:t> words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6" name="Google Shape;326;p31"/>
          <p:cNvGraphicFramePr/>
          <p:nvPr/>
        </p:nvGraphicFramePr>
        <p:xfrm>
          <a:off x="3951725" y="200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{5D139FA5-2259-4A55-955D-D11945E5FC6E}</a:tableStyleId>
              </a:tblPr>
              <a:tblGrid>
                <a:gridCol w="924300"/>
                <a:gridCol w="924300"/>
                <a:gridCol w="924300"/>
                <a:gridCol w="924300"/>
                <a:gridCol w="924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turning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into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crisis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as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7" name="Google Shape;327;p31"/>
          <p:cNvCxnSpPr/>
          <p:nvPr/>
        </p:nvCxnSpPr>
        <p:spPr>
          <a:xfrm flipH="1">
            <a:off x="6200625" y="2480275"/>
            <a:ext cx="10200" cy="3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28" name="Google Shape;328;p31"/>
          <p:cNvGraphicFramePr/>
          <p:nvPr/>
        </p:nvGraphicFramePr>
        <p:xfrm>
          <a:off x="5785663" y="296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{5D139FA5-2259-4A55-955D-D11945E5FC6E}</a:tableStyleId>
              </a:tblPr>
              <a:tblGrid>
                <a:gridCol w="840125"/>
              </a:tblGrid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banking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1070525"/>
            <a:ext cx="9144000" cy="3454200"/>
          </a:xfrm>
          <a:prstGeom prst="rect">
            <a:avLst/>
          </a:prstGeom>
          <a:solidFill>
            <a:srgbClr val="8C1516">
              <a:alpha val="4078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C1516"/>
                </a:solidFill>
              </a:rPr>
              <a:t>Contents</a:t>
            </a:r>
            <a:endParaRPr b="1">
              <a:solidFill>
                <a:srgbClr val="8C1516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Overview of Project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Parsing of 10-K documents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Literature review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10-K documents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Method and Procedure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Outcome and Statistical Numbers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Word Embedding Using Word2vec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Word2Vec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Our Model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Future Work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Other Model: BERT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C1516"/>
                </a:solidFill>
              </a:rPr>
              <a:t>Skip Gram</a:t>
            </a:r>
            <a:endParaRPr>
              <a:solidFill>
                <a:srgbClr val="8C1516"/>
              </a:solidFill>
            </a:endParaRPr>
          </a:p>
        </p:txBody>
      </p:sp>
      <p:sp>
        <p:nvSpPr>
          <p:cNvPr id="334" name="Google Shape;33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2"/>
          <p:cNvSpPr txBox="1"/>
          <p:nvPr/>
        </p:nvSpPr>
        <p:spPr>
          <a:xfrm>
            <a:off x="3988463" y="1231975"/>
            <a:ext cx="45480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Predict the context words from target.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Generally better for predicting </a:t>
            </a:r>
            <a:r>
              <a:rPr b="1" lang="en">
                <a:solidFill>
                  <a:schemeClr val="dk1"/>
                </a:solidFill>
              </a:rPr>
              <a:t>rare</a:t>
            </a:r>
            <a:r>
              <a:rPr lang="en">
                <a:solidFill>
                  <a:schemeClr val="dk1"/>
                </a:solidFill>
              </a:rPr>
              <a:t> words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6" name="Google Shape;336;p32"/>
          <p:cNvGraphicFramePr/>
          <p:nvPr/>
        </p:nvGraphicFramePr>
        <p:xfrm>
          <a:off x="3951713" y="293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{5D139FA5-2259-4A55-955D-D11945E5FC6E}</a:tableStyleId>
              </a:tblPr>
              <a:tblGrid>
                <a:gridCol w="924300"/>
                <a:gridCol w="924300"/>
                <a:gridCol w="924300"/>
                <a:gridCol w="924300"/>
                <a:gridCol w="924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turning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into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crisis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as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7" name="Google Shape;337;p32"/>
          <p:cNvCxnSpPr/>
          <p:nvPr/>
        </p:nvCxnSpPr>
        <p:spPr>
          <a:xfrm flipH="1">
            <a:off x="6200625" y="2448525"/>
            <a:ext cx="10200" cy="3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38" name="Google Shape;338;p32"/>
          <p:cNvGraphicFramePr/>
          <p:nvPr/>
        </p:nvGraphicFramePr>
        <p:xfrm>
          <a:off x="5785663" y="1909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{5D139FA5-2259-4A55-955D-D11945E5FC6E}</a:tableStyleId>
              </a:tblPr>
              <a:tblGrid>
                <a:gridCol w="107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banking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39" name="Google Shape;3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25" y="1280800"/>
            <a:ext cx="3324450" cy="32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C1516"/>
                </a:solidFill>
              </a:rPr>
              <a:t>Models architecture:</a:t>
            </a:r>
            <a:endParaRPr>
              <a:solidFill>
                <a:srgbClr val="8C1516"/>
              </a:solidFill>
            </a:endParaRPr>
          </a:p>
        </p:txBody>
      </p:sp>
      <p:pic>
        <p:nvPicPr>
          <p:cNvPr id="345" name="Google Shape;3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50" y="1017725"/>
            <a:ext cx="3710325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7725" y="1017725"/>
            <a:ext cx="393115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3"/>
          <p:cNvSpPr txBox="1"/>
          <p:nvPr/>
        </p:nvSpPr>
        <p:spPr>
          <a:xfrm>
            <a:off x="2337950" y="4127000"/>
            <a:ext cx="114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CBOW</a:t>
            </a:r>
            <a:endParaRPr b="1"/>
          </a:p>
        </p:txBody>
      </p:sp>
      <p:sp>
        <p:nvSpPr>
          <p:cNvPr id="348" name="Google Shape;348;p33"/>
          <p:cNvSpPr txBox="1"/>
          <p:nvPr/>
        </p:nvSpPr>
        <p:spPr>
          <a:xfrm>
            <a:off x="5844900" y="4127000"/>
            <a:ext cx="11487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Skip-gram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C1516"/>
                </a:solidFill>
              </a:rPr>
              <a:t>Some techniques used to improve the models:</a:t>
            </a:r>
            <a:endParaRPr>
              <a:solidFill>
                <a:srgbClr val="8C1516"/>
              </a:solidFill>
            </a:endParaRPr>
          </a:p>
        </p:txBody>
      </p:sp>
      <p:sp>
        <p:nvSpPr>
          <p:cNvPr id="354" name="Google Shape;354;p34"/>
          <p:cNvSpPr txBox="1"/>
          <p:nvPr/>
        </p:nvSpPr>
        <p:spPr>
          <a:xfrm>
            <a:off x="5438300" y="2065563"/>
            <a:ext cx="3100200" cy="29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Early stopping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keeps track of the validation loss, if the loss stops decreasing for several epochs in a row the training stops.</a:t>
            </a:r>
            <a:endParaRPr/>
          </a:p>
        </p:txBody>
      </p:sp>
      <p:sp>
        <p:nvSpPr>
          <p:cNvPr id="355" name="Google Shape;355;p34"/>
          <p:cNvSpPr txBox="1"/>
          <p:nvPr>
            <p:ph type="title"/>
          </p:nvPr>
        </p:nvSpPr>
        <p:spPr>
          <a:xfrm>
            <a:off x="250725" y="1071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C1516"/>
                </a:solidFill>
              </a:rPr>
              <a:t>Early stopping:</a:t>
            </a:r>
            <a:endParaRPr sz="2400">
              <a:solidFill>
                <a:srgbClr val="8C1516"/>
              </a:solidFill>
            </a:endParaRPr>
          </a:p>
        </p:txBody>
      </p:sp>
      <p:pic>
        <p:nvPicPr>
          <p:cNvPr id="356" name="Google Shape;35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150" y="1888450"/>
            <a:ext cx="431482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5"/>
          <p:cNvSpPr txBox="1"/>
          <p:nvPr>
            <p:ph type="title"/>
          </p:nvPr>
        </p:nvSpPr>
        <p:spPr>
          <a:xfrm>
            <a:off x="267250" y="884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C1516"/>
                </a:solidFill>
              </a:rPr>
              <a:t>Batch processing:</a:t>
            </a:r>
            <a:endParaRPr>
              <a:solidFill>
                <a:srgbClr val="8C1516"/>
              </a:solidFill>
            </a:endParaRPr>
          </a:p>
        </p:txBody>
      </p:sp>
      <p:pic>
        <p:nvPicPr>
          <p:cNvPr id="362" name="Google Shape;3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00" y="1711025"/>
            <a:ext cx="4762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5"/>
          <p:cNvSpPr txBox="1"/>
          <p:nvPr/>
        </p:nvSpPr>
        <p:spPr>
          <a:xfrm>
            <a:off x="5987200" y="1651950"/>
            <a:ext cx="2460000" cy="27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In each cycle, training is done </a:t>
            </a:r>
            <a:endParaRPr sz="18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over a chunk or subset of the data</a:t>
            </a:r>
            <a:endParaRPr sz="1800"/>
          </a:p>
        </p:txBody>
      </p:sp>
      <p:sp>
        <p:nvSpPr>
          <p:cNvPr id="364" name="Google Shape;364;p35"/>
          <p:cNvSpPr txBox="1"/>
          <p:nvPr>
            <p:ph type="title"/>
          </p:nvPr>
        </p:nvSpPr>
        <p:spPr>
          <a:xfrm>
            <a:off x="378375" y="31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C1516"/>
                </a:solidFill>
              </a:rPr>
              <a:t>Some techniques used to improve the models:</a:t>
            </a:r>
            <a:endParaRPr>
              <a:solidFill>
                <a:srgbClr val="8C1516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C1516"/>
                </a:solidFill>
              </a:rPr>
              <a:t>Our </a:t>
            </a:r>
            <a:r>
              <a:rPr lang="en">
                <a:solidFill>
                  <a:srgbClr val="8C1516"/>
                </a:solidFill>
              </a:rPr>
              <a:t>progress</a:t>
            </a:r>
            <a:r>
              <a:rPr lang="en">
                <a:solidFill>
                  <a:srgbClr val="8C1516"/>
                </a:solidFill>
              </a:rPr>
              <a:t> in Word2Vec Model</a:t>
            </a:r>
            <a:endParaRPr>
              <a:solidFill>
                <a:srgbClr val="8C1516"/>
              </a:solidFill>
            </a:endParaRPr>
          </a:p>
        </p:txBody>
      </p:sp>
      <p:sp>
        <p:nvSpPr>
          <p:cNvPr id="370" name="Google Shape;370;p36"/>
          <p:cNvSpPr txBox="1"/>
          <p:nvPr>
            <p:ph idx="1" type="body"/>
          </p:nvPr>
        </p:nvSpPr>
        <p:spPr>
          <a:xfrm>
            <a:off x="311700" y="1363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implemented CBOW and skip-gram models in pytorch.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being faced: working on the subset of files but taking lot of time to train on whole corpus </a:t>
            </a:r>
            <a:r>
              <a:rPr lang="en"/>
              <a:t>(was not able to complete even 1 epoch in 1 week)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improvement techniques like batch-processing and early stopping, model has improved(Now, completing 1 epoch in around 2 days)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improvements required: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the model training process on </a:t>
            </a:r>
            <a:r>
              <a:rPr b="1" lang="en"/>
              <a:t>GPU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few improvement techniques like</a:t>
            </a:r>
            <a:r>
              <a:rPr b="1" lang="en"/>
              <a:t> hierarchical softmax </a:t>
            </a:r>
            <a:r>
              <a:rPr lang="en"/>
              <a:t>and </a:t>
            </a:r>
            <a:r>
              <a:rPr b="1" lang="en"/>
              <a:t>negative sampling 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C1516"/>
                </a:solidFill>
              </a:rPr>
              <a:t>Future Work</a:t>
            </a:r>
            <a:endParaRPr>
              <a:solidFill>
                <a:srgbClr val="8C1516"/>
              </a:solidFill>
            </a:endParaRPr>
          </a:p>
        </p:txBody>
      </p:sp>
      <p:sp>
        <p:nvSpPr>
          <p:cNvPr id="376" name="Google Shape;376;p37"/>
          <p:cNvSpPr txBox="1"/>
          <p:nvPr>
            <p:ph idx="1" type="body"/>
          </p:nvPr>
        </p:nvSpPr>
        <p:spPr>
          <a:xfrm>
            <a:off x="311700" y="1280075"/>
            <a:ext cx="8520600" cy="3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BERT model on financial documents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i="1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He went to the prison </a:t>
            </a:r>
            <a:r>
              <a:rPr b="1" i="1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cell</a:t>
            </a:r>
            <a:r>
              <a:rPr i="1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with his </a:t>
            </a:r>
            <a:r>
              <a:rPr b="1" i="1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cell</a:t>
            </a:r>
            <a:r>
              <a:rPr i="1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phone to extract blood </a:t>
            </a:r>
            <a:r>
              <a:rPr b="1" i="1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cell</a:t>
            </a:r>
            <a:r>
              <a:rPr i="1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samples from inmates</a:t>
            </a: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Word2vec word embeddings are context independent-</a:t>
            </a: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these models output just one vector (embedding) for each word, </a:t>
            </a:r>
            <a:r>
              <a:rPr i="1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combining all the different senses of the word into one vector</a:t>
            </a: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oboto"/>
              <a:buChar char="○"/>
            </a:pPr>
            <a:r>
              <a:rPr b="1"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BERT can generate different word embeddings</a:t>
            </a: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for a word that captures the context of a word - that is its position in a sentence.</a:t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/>
          <p:nvPr/>
        </p:nvSpPr>
        <p:spPr>
          <a:xfrm>
            <a:off x="0" y="1070525"/>
            <a:ext cx="9144000" cy="3454200"/>
          </a:xfrm>
          <a:prstGeom prst="rect">
            <a:avLst/>
          </a:prstGeom>
          <a:solidFill>
            <a:srgbClr val="8C1516">
              <a:alpha val="4078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8"/>
          <p:cNvSpPr txBox="1"/>
          <p:nvPr>
            <p:ph type="title"/>
          </p:nvPr>
        </p:nvSpPr>
        <p:spPr>
          <a:xfrm>
            <a:off x="2553425" y="2074725"/>
            <a:ext cx="4593600" cy="13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C1516"/>
                </a:solidFill>
              </a:rPr>
              <a:t>Thank You</a:t>
            </a:r>
            <a:endParaRPr sz="6000">
              <a:solidFill>
                <a:srgbClr val="8C151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5554825" y="2853620"/>
            <a:ext cx="1852500" cy="101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2467200" y="2877439"/>
            <a:ext cx="1852500" cy="101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01450" y="2781416"/>
            <a:ext cx="1781400" cy="507600"/>
          </a:xfrm>
          <a:prstGeom prst="rect">
            <a:avLst/>
          </a:prstGeom>
          <a:solidFill>
            <a:srgbClr val="8C1516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401450" y="3984275"/>
            <a:ext cx="1781400" cy="716100"/>
          </a:xfrm>
          <a:prstGeom prst="rect">
            <a:avLst/>
          </a:prstGeom>
          <a:solidFill>
            <a:srgbClr val="8C1516">
              <a:alpha val="67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401450" y="3389564"/>
            <a:ext cx="1781400" cy="507600"/>
          </a:xfrm>
          <a:prstGeom prst="rect">
            <a:avLst/>
          </a:prstGeom>
          <a:solidFill>
            <a:srgbClr val="8C1516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C1516"/>
                </a:solidFill>
              </a:rPr>
              <a:t>O</a:t>
            </a:r>
            <a:r>
              <a:rPr b="1" lang="en">
                <a:solidFill>
                  <a:srgbClr val="8C1516"/>
                </a:solidFill>
              </a:rPr>
              <a:t>verview of Project</a:t>
            </a:r>
            <a:endParaRPr b="1">
              <a:solidFill>
                <a:srgbClr val="8C1516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703467" y="2857064"/>
            <a:ext cx="12351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Embedding</a:t>
            </a:r>
            <a:endParaRPr b="1" sz="1400">
              <a:solidFill>
                <a:srgbClr val="000000"/>
              </a:solidFill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650498" y="3462769"/>
            <a:ext cx="14301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Word Counts</a:t>
            </a:r>
            <a:endParaRPr b="1" sz="1400">
              <a:solidFill>
                <a:srgbClr val="000000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2491375" y="2860668"/>
            <a:ext cx="19719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Trained on Wikipedia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5583075" y="2853620"/>
            <a:ext cx="19719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Wikipedia </a:t>
            </a:r>
            <a:r>
              <a:rPr lang="en" sz="1400">
                <a:solidFill>
                  <a:srgbClr val="000000"/>
                </a:solidFill>
              </a:rPr>
              <a:t>Plus 10-K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2429275" y="4600116"/>
            <a:ext cx="21960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 dictionary of words representing uncertainty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017625" y="3389568"/>
            <a:ext cx="7728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Count </a:t>
            </a:r>
            <a:r>
              <a:rPr lang="en" sz="8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1</a:t>
            </a:r>
            <a:endParaRPr sz="8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6165250" y="3373645"/>
            <a:ext cx="7728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Count </a:t>
            </a:r>
            <a:r>
              <a:rPr lang="en" sz="8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2</a:t>
            </a:r>
            <a:endParaRPr sz="8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533400" y="3984275"/>
            <a:ext cx="14802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Measurement of uncertainty</a:t>
            </a:r>
            <a:endParaRPr b="1" sz="1400">
              <a:solidFill>
                <a:srgbClr val="000000"/>
              </a:solidFill>
            </a:endParaRPr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446150" y="4155623"/>
            <a:ext cx="52440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Stock </a:t>
            </a:r>
            <a:r>
              <a:rPr lang="en" sz="14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volatility (index per company per year)</a:t>
            </a:r>
            <a:endParaRPr sz="14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>
            <a:off x="4394806" y="3238902"/>
            <a:ext cx="995100" cy="0"/>
          </a:xfrm>
          <a:prstGeom prst="straightConnector1">
            <a:avLst/>
          </a:prstGeom>
          <a:noFill/>
          <a:ln cap="flat" cmpd="sng" w="19050">
            <a:solidFill>
              <a:srgbClr val="8C151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5"/>
          <p:cNvSpPr txBox="1"/>
          <p:nvPr/>
        </p:nvSpPr>
        <p:spPr>
          <a:xfrm>
            <a:off x="4548988" y="2901852"/>
            <a:ext cx="920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r>
              <a:rPr lang="en" sz="1200"/>
              <a:t>xpend</a:t>
            </a:r>
            <a:endParaRPr sz="1200"/>
          </a:p>
        </p:txBody>
      </p:sp>
      <p:cxnSp>
        <p:nvCxnSpPr>
          <p:cNvPr id="85" name="Google Shape;85;p15"/>
          <p:cNvCxnSpPr/>
          <p:nvPr/>
        </p:nvCxnSpPr>
        <p:spPr>
          <a:xfrm>
            <a:off x="3211550" y="3778373"/>
            <a:ext cx="257700" cy="44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/>
          <p:nvPr/>
        </p:nvCxnSpPr>
        <p:spPr>
          <a:xfrm flipH="1">
            <a:off x="6709450" y="3771920"/>
            <a:ext cx="254700" cy="47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 txBox="1"/>
          <p:nvPr/>
        </p:nvSpPr>
        <p:spPr>
          <a:xfrm>
            <a:off x="4341977" y="3266358"/>
            <a:ext cx="12717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Similar words</a:t>
            </a:r>
            <a:endParaRPr sz="1200"/>
          </a:p>
        </p:txBody>
      </p:sp>
      <p:sp>
        <p:nvSpPr>
          <p:cNvPr id="88" name="Google Shape;88;p15"/>
          <p:cNvSpPr/>
          <p:nvPr/>
        </p:nvSpPr>
        <p:spPr>
          <a:xfrm>
            <a:off x="401450" y="2132680"/>
            <a:ext cx="1781400" cy="507600"/>
          </a:xfrm>
          <a:prstGeom prst="rect">
            <a:avLst/>
          </a:prstGeom>
          <a:solidFill>
            <a:srgbClr val="8C1516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848750" y="2209271"/>
            <a:ext cx="8868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Corpus</a:t>
            </a:r>
            <a:endParaRPr b="1" sz="1400">
              <a:solidFill>
                <a:srgbClr val="000000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2477775" y="2130200"/>
            <a:ext cx="1971900" cy="50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General Corpus</a:t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143500" y="2108823"/>
            <a:ext cx="2621700" cy="50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Domain Specific Corpus</a:t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 rot="5389889">
            <a:off x="6545762" y="1841304"/>
            <a:ext cx="204001" cy="20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90C0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5434013" y="1398725"/>
            <a:ext cx="2428800" cy="36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Original Domain </a:t>
            </a:r>
            <a:r>
              <a:rPr lang="en" sz="1200"/>
              <a:t>Specific</a:t>
            </a:r>
            <a:r>
              <a:rPr lang="en" sz="1200"/>
              <a:t> Corpus</a:t>
            </a:r>
            <a:endParaRPr sz="1200"/>
          </a:p>
        </p:txBody>
      </p:sp>
      <p:sp>
        <p:nvSpPr>
          <p:cNvPr id="94" name="Google Shape;94;p15"/>
          <p:cNvSpPr/>
          <p:nvPr/>
        </p:nvSpPr>
        <p:spPr>
          <a:xfrm>
            <a:off x="7844430" y="1423250"/>
            <a:ext cx="107100" cy="7788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7831931" y="1497300"/>
            <a:ext cx="14301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C1516"/>
                </a:solidFill>
              </a:rPr>
              <a:t>Text </a:t>
            </a:r>
            <a:r>
              <a:rPr b="1" lang="en" sz="1200">
                <a:solidFill>
                  <a:srgbClr val="8C1516"/>
                </a:solidFill>
              </a:rPr>
              <a:t>Preprocessing</a:t>
            </a:r>
            <a:endParaRPr b="1" sz="1200">
              <a:solidFill>
                <a:srgbClr val="8C1516"/>
              </a:solidFill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7835250" y="2374800"/>
            <a:ext cx="107100" cy="11790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7759050" y="2615900"/>
            <a:ext cx="14301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C1516"/>
                </a:solidFill>
              </a:rPr>
              <a:t>Modeling</a:t>
            </a:r>
            <a:endParaRPr b="1" sz="1200">
              <a:solidFill>
                <a:srgbClr val="8C1516"/>
              </a:solidFill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2721775" y="3614891"/>
            <a:ext cx="228600" cy="1071550"/>
          </a:xfrm>
          <a:custGeom>
            <a:rect b="b" l="l" r="r" t="t"/>
            <a:pathLst>
              <a:path extrusionOk="0" h="42862" w="9144">
                <a:moveTo>
                  <a:pt x="0" y="42862"/>
                </a:moveTo>
                <a:cubicBezTo>
                  <a:pt x="0" y="35548"/>
                  <a:pt x="2235" y="28403"/>
                  <a:pt x="3143" y="21145"/>
                </a:cubicBezTo>
                <a:cubicBezTo>
                  <a:pt x="4053" y="13875"/>
                  <a:pt x="2192" y="2312"/>
                  <a:pt x="9144" y="0"/>
                </a:cubicBezTo>
              </a:path>
            </a:pathLst>
          </a:custGeom>
          <a:noFill/>
          <a:ln cap="flat" cmpd="sng" w="19050">
            <a:solidFill>
              <a:srgbClr val="8C1516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99" name="Google Shape;99;p15"/>
          <p:cNvCxnSpPr/>
          <p:nvPr/>
        </p:nvCxnSpPr>
        <p:spPr>
          <a:xfrm flipH="1" rot="10800000">
            <a:off x="2914650" y="3588694"/>
            <a:ext cx="93000" cy="42900"/>
          </a:xfrm>
          <a:prstGeom prst="straightConnector1">
            <a:avLst/>
          </a:prstGeom>
          <a:noFill/>
          <a:ln cap="flat" cmpd="sng" w="9525">
            <a:solidFill>
              <a:srgbClr val="8C151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5"/>
          <p:cNvSpPr txBox="1"/>
          <p:nvPr/>
        </p:nvSpPr>
        <p:spPr>
          <a:xfrm>
            <a:off x="127219" y="977875"/>
            <a:ext cx="72684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C1516"/>
              </a:buClr>
              <a:buSzPts val="1400"/>
              <a:buChar char="●"/>
            </a:pPr>
            <a:r>
              <a:rPr b="1" lang="en">
                <a:solidFill>
                  <a:srgbClr val="8C1516"/>
                </a:solidFill>
              </a:rPr>
              <a:t>Word Embeddings-Based Uncertainty Detection in Financial Disclosures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-229160" y="1369562"/>
            <a:ext cx="557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b="1" lang="en">
                <a:solidFill>
                  <a:srgbClr val="666666"/>
                </a:solidFill>
              </a:rPr>
              <a:t>Expand financial uncertainty words through both a generic and domain-specific embedding model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>
            <a:off x="2300134" y="3612648"/>
            <a:ext cx="4396200" cy="76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C1516"/>
                </a:solidFill>
              </a:rPr>
              <a:t>Literature review</a:t>
            </a:r>
            <a:endParaRPr b="1">
              <a:solidFill>
                <a:srgbClr val="8C1516"/>
              </a:solidFill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20275" y="1021450"/>
            <a:ext cx="8116500" cy="28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Literature</a:t>
            </a:r>
            <a:endParaRPr/>
          </a:p>
          <a:p>
            <a:pPr indent="-3302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Strategic Disclosure Misclassification</a:t>
            </a:r>
            <a:endParaRPr b="1" sz="1600"/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Explore </a:t>
            </a:r>
            <a:r>
              <a:rPr lang="en" sz="1600"/>
              <a:t>motivation and effect behind purposely</a:t>
            </a:r>
            <a:r>
              <a:rPr lang="en" sz="1600"/>
              <a:t> m</a:t>
            </a:r>
            <a:r>
              <a:rPr lang="en" sz="1600"/>
              <a:t>isclassified</a:t>
            </a:r>
            <a:r>
              <a:rPr lang="en" sz="1600"/>
              <a:t> 8-K documents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FinBERT: pre-trained model on SEC filings for financial natural language tasks</a:t>
            </a:r>
            <a:endParaRPr b="1" sz="1600"/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Training BERT model on 10-Q corpus</a:t>
            </a:r>
            <a:endParaRPr sz="1600"/>
          </a:p>
        </p:txBody>
      </p:sp>
      <p:sp>
        <p:nvSpPr>
          <p:cNvPr id="109" name="Google Shape;109;p16"/>
          <p:cNvSpPr txBox="1"/>
          <p:nvPr/>
        </p:nvSpPr>
        <p:spPr>
          <a:xfrm>
            <a:off x="2481825" y="3676682"/>
            <a:ext cx="1679700" cy="637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10-K Document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Parsing</a:t>
            </a:r>
            <a:endParaRPr b="1"/>
          </a:p>
        </p:txBody>
      </p:sp>
      <p:sp>
        <p:nvSpPr>
          <p:cNvPr id="110" name="Google Shape;110;p16"/>
          <p:cNvSpPr txBox="1"/>
          <p:nvPr/>
        </p:nvSpPr>
        <p:spPr>
          <a:xfrm>
            <a:off x="4836575" y="3783782"/>
            <a:ext cx="1679700" cy="423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Modeling</a:t>
            </a:r>
            <a:endParaRPr b="1"/>
          </a:p>
        </p:txBody>
      </p:sp>
      <p:sp>
        <p:nvSpPr>
          <p:cNvPr id="111" name="Google Shape;111;p16"/>
          <p:cNvSpPr/>
          <p:nvPr/>
        </p:nvSpPr>
        <p:spPr>
          <a:xfrm>
            <a:off x="4363600" y="3849782"/>
            <a:ext cx="270900" cy="2913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C1516"/>
                </a:solidFill>
              </a:rPr>
              <a:t>Parsing of 10-K Documents</a:t>
            </a:r>
            <a:endParaRPr b="1">
              <a:solidFill>
                <a:srgbClr val="8C1516"/>
              </a:solidFill>
            </a:endParaRPr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1228675"/>
            <a:ext cx="453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10-K Document: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Annual report required by SEC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</a:t>
            </a:r>
            <a:r>
              <a:rPr lang="en" sz="1400"/>
              <a:t>omprehensive summary of a company's financial performance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Includes: company history, organizational structure, executive compensation, equity, subsidiaries, and audited financial statements, etc.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10-K vs. 10-Q, 8-K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 u="sng">
                <a:solidFill>
                  <a:schemeClr val="hlink"/>
                </a:solidFill>
                <a:hlinkClick r:id="rId3"/>
              </a:rPr>
              <a:t>Sample 10-k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accent5"/>
                </a:solidFill>
                <a:hlinkClick r:id="rId4"/>
              </a:rPr>
              <a:t>Sample 10-K document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accent5"/>
                </a:solidFill>
                <a:hlinkClick r:id="rId5"/>
              </a:rPr>
              <a:t>Sample 10-K document  2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7722275" y="2701675"/>
            <a:ext cx="12966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ZIP</a:t>
            </a:r>
            <a:endParaRPr/>
          </a:p>
        </p:txBody>
      </p:sp>
      <p:grpSp>
        <p:nvGrpSpPr>
          <p:cNvPr id="119" name="Google Shape;119;p17"/>
          <p:cNvGrpSpPr/>
          <p:nvPr/>
        </p:nvGrpSpPr>
        <p:grpSpPr>
          <a:xfrm>
            <a:off x="5545500" y="1318600"/>
            <a:ext cx="2674309" cy="2973645"/>
            <a:chOff x="5602050" y="750925"/>
            <a:chExt cx="2674309" cy="2973645"/>
          </a:xfrm>
        </p:grpSpPr>
        <p:cxnSp>
          <p:nvCxnSpPr>
            <p:cNvPr id="120" name="Google Shape;120;p17"/>
            <p:cNvCxnSpPr/>
            <p:nvPr/>
          </p:nvCxnSpPr>
          <p:spPr>
            <a:xfrm rot="10800000">
              <a:off x="8271204" y="933670"/>
              <a:ext cx="0" cy="2790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1" name="Google Shape;121;p17"/>
            <p:cNvGrpSpPr/>
            <p:nvPr/>
          </p:nvGrpSpPr>
          <p:grpSpPr>
            <a:xfrm>
              <a:off x="5602050" y="750925"/>
              <a:ext cx="2674309" cy="2973645"/>
              <a:chOff x="5602050" y="750925"/>
              <a:chExt cx="2674309" cy="2973645"/>
            </a:xfrm>
          </p:grpSpPr>
          <p:cxnSp>
            <p:nvCxnSpPr>
              <p:cNvPr id="122" name="Google Shape;122;p17"/>
              <p:cNvCxnSpPr/>
              <p:nvPr/>
            </p:nvCxnSpPr>
            <p:spPr>
              <a:xfrm flipH="1" rot="10800000">
                <a:off x="5602101" y="3709380"/>
                <a:ext cx="2669100" cy="10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23" name="Google Shape;123;p17"/>
              <p:cNvGrpSpPr/>
              <p:nvPr/>
            </p:nvGrpSpPr>
            <p:grpSpPr>
              <a:xfrm>
                <a:off x="5602050" y="750925"/>
                <a:ext cx="2674309" cy="2973645"/>
                <a:chOff x="5602050" y="750925"/>
                <a:chExt cx="2674309" cy="2973645"/>
              </a:xfrm>
            </p:grpSpPr>
            <p:sp>
              <p:nvSpPr>
                <p:cNvPr id="124" name="Google Shape;124;p17"/>
                <p:cNvSpPr/>
                <p:nvPr/>
              </p:nvSpPr>
              <p:spPr>
                <a:xfrm>
                  <a:off x="5720725" y="1881550"/>
                  <a:ext cx="2465400" cy="1638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17"/>
                <p:cNvSpPr txBox="1"/>
                <p:nvPr/>
              </p:nvSpPr>
              <p:spPr>
                <a:xfrm>
                  <a:off x="6166825" y="1221325"/>
                  <a:ext cx="1679700" cy="470400"/>
                </a:xfrm>
                <a:prstGeom prst="rect">
                  <a:avLst/>
                </a:pr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/>
                    <a:t>10-K Document</a:t>
                  </a:r>
                  <a:endParaRPr b="1"/>
                </a:p>
              </p:txBody>
            </p:sp>
            <p:sp>
              <p:nvSpPr>
                <p:cNvPr id="126" name="Google Shape;126;p17"/>
                <p:cNvSpPr txBox="1"/>
                <p:nvPr/>
              </p:nvSpPr>
              <p:spPr>
                <a:xfrm>
                  <a:off x="5755301" y="1895300"/>
                  <a:ext cx="916800" cy="470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/>
                    <a:t>Exhibits</a:t>
                  </a:r>
                  <a:endParaRPr b="1"/>
                </a:p>
              </p:txBody>
            </p:sp>
            <p:sp>
              <p:nvSpPr>
                <p:cNvPr id="127" name="Google Shape;127;p17"/>
                <p:cNvSpPr txBox="1"/>
                <p:nvPr/>
              </p:nvSpPr>
              <p:spPr>
                <a:xfrm>
                  <a:off x="6843800" y="2708638"/>
                  <a:ext cx="1296600" cy="470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JSON</a:t>
                  </a:r>
                  <a:endParaRPr/>
                </a:p>
              </p:txBody>
            </p:sp>
            <p:sp>
              <p:nvSpPr>
                <p:cNvPr id="128" name="Google Shape;128;p17"/>
                <p:cNvSpPr txBox="1"/>
                <p:nvPr/>
              </p:nvSpPr>
              <p:spPr>
                <a:xfrm>
                  <a:off x="6863740" y="2295450"/>
                  <a:ext cx="1296600" cy="470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XBRL-related</a:t>
                  </a:r>
                  <a:endParaRPr/>
                </a:p>
              </p:txBody>
            </p:sp>
            <p:sp>
              <p:nvSpPr>
                <p:cNvPr id="129" name="Google Shape;129;p17"/>
                <p:cNvSpPr txBox="1"/>
                <p:nvPr/>
              </p:nvSpPr>
              <p:spPr>
                <a:xfrm>
                  <a:off x="5755288" y="2708659"/>
                  <a:ext cx="1296600" cy="470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Excel</a:t>
                  </a:r>
                  <a:endParaRPr/>
                </a:p>
              </p:txBody>
            </p:sp>
            <p:sp>
              <p:nvSpPr>
                <p:cNvPr id="130" name="Google Shape;130;p17"/>
                <p:cNvSpPr txBox="1"/>
                <p:nvPr/>
              </p:nvSpPr>
              <p:spPr>
                <a:xfrm>
                  <a:off x="5755300" y="2274875"/>
                  <a:ext cx="916800" cy="470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Graphic</a:t>
                  </a:r>
                  <a:endParaRPr/>
                </a:p>
              </p:txBody>
            </p:sp>
            <p:sp>
              <p:nvSpPr>
                <p:cNvPr id="131" name="Google Shape;131;p17"/>
                <p:cNvSpPr txBox="1"/>
                <p:nvPr/>
              </p:nvSpPr>
              <p:spPr>
                <a:xfrm>
                  <a:off x="6863750" y="1891603"/>
                  <a:ext cx="1296600" cy="366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/>
                    <a:t>XML</a:t>
                  </a:r>
                  <a:endParaRPr b="1"/>
                </a:p>
              </p:txBody>
            </p:sp>
            <p:sp>
              <p:nvSpPr>
                <p:cNvPr id="132" name="Google Shape;132;p17"/>
                <p:cNvSpPr txBox="1"/>
                <p:nvPr/>
              </p:nvSpPr>
              <p:spPr>
                <a:xfrm>
                  <a:off x="5755299" y="3101838"/>
                  <a:ext cx="2268600" cy="470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Corresp, Cover, Rendered</a:t>
                  </a:r>
                  <a:endParaRPr/>
                </a:p>
              </p:txBody>
            </p:sp>
            <p:sp>
              <p:nvSpPr>
                <p:cNvPr id="133" name="Google Shape;133;p17"/>
                <p:cNvSpPr txBox="1"/>
                <p:nvPr/>
              </p:nvSpPr>
              <p:spPr>
                <a:xfrm>
                  <a:off x="6523475" y="750925"/>
                  <a:ext cx="1125900" cy="470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/>
                    <a:t>10-K File</a:t>
                  </a:r>
                  <a:endParaRPr b="1"/>
                </a:p>
              </p:txBody>
            </p:sp>
            <p:cxnSp>
              <p:nvCxnSpPr>
                <p:cNvPr id="134" name="Google Shape;134;p17"/>
                <p:cNvCxnSpPr/>
                <p:nvPr/>
              </p:nvCxnSpPr>
              <p:spPr>
                <a:xfrm rot="10800000">
                  <a:off x="5602050" y="942615"/>
                  <a:ext cx="7206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5" name="Google Shape;135;p17"/>
                <p:cNvCxnSpPr/>
                <p:nvPr/>
              </p:nvCxnSpPr>
              <p:spPr>
                <a:xfrm rot="10800000">
                  <a:off x="5602254" y="933670"/>
                  <a:ext cx="0" cy="27909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" name="Google Shape;136;p17"/>
                <p:cNvCxnSpPr/>
                <p:nvPr/>
              </p:nvCxnSpPr>
              <p:spPr>
                <a:xfrm rot="10800000">
                  <a:off x="7555759" y="935520"/>
                  <a:ext cx="7206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C1516"/>
                </a:solidFill>
              </a:rPr>
              <a:t>Method and </a:t>
            </a:r>
            <a:r>
              <a:rPr b="1" lang="en">
                <a:solidFill>
                  <a:srgbClr val="8C1516"/>
                </a:solidFill>
              </a:rPr>
              <a:t>Procedure</a:t>
            </a:r>
            <a:endParaRPr b="1">
              <a:solidFill>
                <a:srgbClr val="8C1516"/>
              </a:solidFill>
            </a:endParaRPr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311700" y="1457275"/>
            <a:ext cx="457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Procedure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Split documents</a:t>
            </a:r>
            <a:r>
              <a:rPr lang="en" sz="1400"/>
              <a:t> according to type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Filter</a:t>
            </a:r>
            <a:r>
              <a:rPr lang="en" sz="1400"/>
              <a:t> documents that are not primarily human language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Parsing</a:t>
            </a:r>
            <a:r>
              <a:rPr lang="en" sz="1400"/>
              <a:t>: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Mainly use BeautifulSoup and Regex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 redundant part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 weblink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Discard table with more than 10%  numbers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only natural language text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143" name="Google Shape;143;p18"/>
          <p:cNvGrpSpPr/>
          <p:nvPr/>
        </p:nvGrpSpPr>
        <p:grpSpPr>
          <a:xfrm>
            <a:off x="5051125" y="1147709"/>
            <a:ext cx="3691850" cy="2010266"/>
            <a:chOff x="5132025" y="1360059"/>
            <a:chExt cx="3691850" cy="2010266"/>
          </a:xfrm>
        </p:grpSpPr>
        <p:grpSp>
          <p:nvGrpSpPr>
            <p:cNvPr id="144" name="Google Shape;144;p18"/>
            <p:cNvGrpSpPr/>
            <p:nvPr/>
          </p:nvGrpSpPr>
          <p:grpSpPr>
            <a:xfrm>
              <a:off x="5132025" y="1360059"/>
              <a:ext cx="1787400" cy="2010266"/>
              <a:chOff x="5362400" y="468384"/>
              <a:chExt cx="1787400" cy="2010266"/>
            </a:xfrm>
          </p:grpSpPr>
          <p:sp>
            <p:nvSpPr>
              <p:cNvPr id="145" name="Google Shape;145;p18"/>
              <p:cNvSpPr txBox="1"/>
              <p:nvPr/>
            </p:nvSpPr>
            <p:spPr>
              <a:xfrm>
                <a:off x="5362400" y="564050"/>
                <a:ext cx="1787400" cy="1914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8"/>
              <p:cNvSpPr txBox="1"/>
              <p:nvPr/>
            </p:nvSpPr>
            <p:spPr>
              <a:xfrm>
                <a:off x="5831147" y="468384"/>
                <a:ext cx="850200" cy="3576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10-K file</a:t>
                </a:r>
                <a:endParaRPr/>
              </a:p>
            </p:txBody>
          </p:sp>
          <p:sp>
            <p:nvSpPr>
              <p:cNvPr id="147" name="Google Shape;147;p18"/>
              <p:cNvSpPr txBox="1"/>
              <p:nvPr/>
            </p:nvSpPr>
            <p:spPr>
              <a:xfrm>
                <a:off x="5449850" y="901125"/>
                <a:ext cx="1612800" cy="4131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10-K</a:t>
                </a:r>
                <a:endParaRPr/>
              </a:p>
            </p:txBody>
          </p:sp>
          <p:sp>
            <p:nvSpPr>
              <p:cNvPr id="148" name="Google Shape;148;p18"/>
              <p:cNvSpPr txBox="1"/>
              <p:nvPr/>
            </p:nvSpPr>
            <p:spPr>
              <a:xfrm>
                <a:off x="5449850" y="1384600"/>
                <a:ext cx="1612800" cy="4131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XML and </a:t>
                </a:r>
                <a:r>
                  <a:rPr lang="en"/>
                  <a:t>Exhibits</a:t>
                </a:r>
                <a:endParaRPr/>
              </a:p>
            </p:txBody>
          </p:sp>
          <p:sp>
            <p:nvSpPr>
              <p:cNvPr id="149" name="Google Shape;149;p18"/>
              <p:cNvSpPr txBox="1"/>
              <p:nvPr/>
            </p:nvSpPr>
            <p:spPr>
              <a:xfrm>
                <a:off x="5449850" y="1910375"/>
                <a:ext cx="1612800" cy="4131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Other types</a:t>
                </a:r>
                <a:endParaRPr/>
              </a:p>
            </p:txBody>
          </p:sp>
        </p:grpSp>
        <p:cxnSp>
          <p:nvCxnSpPr>
            <p:cNvPr id="150" name="Google Shape;150;p18"/>
            <p:cNvCxnSpPr/>
            <p:nvPr/>
          </p:nvCxnSpPr>
          <p:spPr>
            <a:xfrm>
              <a:off x="6959136" y="1982488"/>
              <a:ext cx="430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1" name="Google Shape;151;p18"/>
            <p:cNvSpPr txBox="1"/>
            <p:nvPr/>
          </p:nvSpPr>
          <p:spPr>
            <a:xfrm>
              <a:off x="7796063" y="1652831"/>
              <a:ext cx="1027800" cy="3945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10-K</a:t>
              </a:r>
              <a:endParaRPr/>
            </a:p>
          </p:txBody>
        </p:sp>
        <p:cxnSp>
          <p:nvCxnSpPr>
            <p:cNvPr id="152" name="Google Shape;152;p18"/>
            <p:cNvCxnSpPr/>
            <p:nvPr/>
          </p:nvCxnSpPr>
          <p:spPr>
            <a:xfrm>
              <a:off x="6962753" y="2319149"/>
              <a:ext cx="570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3" name="Google Shape;153;p18"/>
            <p:cNvSpPr txBox="1"/>
            <p:nvPr/>
          </p:nvSpPr>
          <p:spPr>
            <a:xfrm>
              <a:off x="7796072" y="2139300"/>
              <a:ext cx="1027800" cy="3576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XMLs</a:t>
              </a:r>
              <a:endParaRPr/>
            </a:p>
          </p:txBody>
        </p:sp>
        <p:cxnSp>
          <p:nvCxnSpPr>
            <p:cNvPr id="154" name="Google Shape;154;p18"/>
            <p:cNvCxnSpPr/>
            <p:nvPr/>
          </p:nvCxnSpPr>
          <p:spPr>
            <a:xfrm flipH="1" rot="10800000">
              <a:off x="6960750" y="2571775"/>
              <a:ext cx="754800" cy="5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5" name="Google Shape;155;p18"/>
            <p:cNvSpPr txBox="1"/>
            <p:nvPr/>
          </p:nvSpPr>
          <p:spPr>
            <a:xfrm>
              <a:off x="7796075" y="2588900"/>
              <a:ext cx="1027800" cy="3576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Exhibits</a:t>
              </a:r>
              <a:endParaRPr/>
            </a:p>
          </p:txBody>
        </p:sp>
      </p:grpSp>
      <p:sp>
        <p:nvSpPr>
          <p:cNvPr id="156" name="Google Shape;156;p18"/>
          <p:cNvSpPr txBox="1"/>
          <p:nvPr/>
        </p:nvSpPr>
        <p:spPr>
          <a:xfrm>
            <a:off x="5165900" y="277425"/>
            <a:ext cx="22323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C1516"/>
                </a:solidFill>
              </a:rPr>
              <a:t>Step 1:Split files</a:t>
            </a:r>
            <a:endParaRPr b="1">
              <a:solidFill>
                <a:srgbClr val="8C1516"/>
              </a:solidFill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5402178" y="714953"/>
            <a:ext cx="11679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C1516"/>
                </a:solidFill>
              </a:rPr>
              <a:t>Original File</a:t>
            </a:r>
            <a:endParaRPr b="1" sz="1200">
              <a:solidFill>
                <a:srgbClr val="8C1516"/>
              </a:solidFill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7664403" y="714953"/>
            <a:ext cx="11679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C1516"/>
                </a:solidFill>
              </a:rPr>
              <a:t>Splitted files</a:t>
            </a:r>
            <a:endParaRPr b="1" sz="1200">
              <a:solidFill>
                <a:srgbClr val="8C1516"/>
              </a:solidFill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5097128" y="3193800"/>
            <a:ext cx="25281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C1516"/>
                </a:solidFill>
              </a:rPr>
              <a:t>Step 2: Parse documents</a:t>
            </a:r>
            <a:endParaRPr b="1">
              <a:solidFill>
                <a:srgbClr val="8C1516"/>
              </a:solidFill>
            </a:endParaRPr>
          </a:p>
        </p:txBody>
      </p:sp>
      <p:grpSp>
        <p:nvGrpSpPr>
          <p:cNvPr id="160" name="Google Shape;160;p18"/>
          <p:cNvGrpSpPr/>
          <p:nvPr/>
        </p:nvGrpSpPr>
        <p:grpSpPr>
          <a:xfrm>
            <a:off x="5354950" y="3673525"/>
            <a:ext cx="3409050" cy="1164331"/>
            <a:chOff x="5050150" y="3825925"/>
            <a:chExt cx="3409050" cy="1164331"/>
          </a:xfrm>
        </p:grpSpPr>
        <p:sp>
          <p:nvSpPr>
            <p:cNvPr id="161" name="Google Shape;161;p18"/>
            <p:cNvSpPr/>
            <p:nvPr/>
          </p:nvSpPr>
          <p:spPr>
            <a:xfrm>
              <a:off x="5051125" y="3825925"/>
              <a:ext cx="3407100" cy="646200"/>
            </a:xfrm>
            <a:prstGeom prst="rect">
              <a:avLst/>
            </a:prstGeom>
            <a:solidFill>
              <a:srgbClr val="8C1516">
                <a:alpha val="40780"/>
              </a:srgbClr>
            </a:solidFill>
            <a:ln cap="flat" cmpd="sng" w="9525">
              <a:solidFill>
                <a:srgbClr val="890C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2" name="Google Shape;162;p18"/>
            <p:cNvCxnSpPr/>
            <p:nvPr/>
          </p:nvCxnSpPr>
          <p:spPr>
            <a:xfrm>
              <a:off x="6120250" y="3947375"/>
              <a:ext cx="0" cy="431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18"/>
            <p:cNvCxnSpPr/>
            <p:nvPr/>
          </p:nvCxnSpPr>
          <p:spPr>
            <a:xfrm>
              <a:off x="7312800" y="3947375"/>
              <a:ext cx="0" cy="4245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64" name="Google Shape;164;p18"/>
            <p:cNvSpPr txBox="1"/>
            <p:nvPr/>
          </p:nvSpPr>
          <p:spPr>
            <a:xfrm>
              <a:off x="5215906" y="3897369"/>
              <a:ext cx="764400" cy="4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10-K parser</a:t>
              </a:r>
              <a:endParaRPr b="1" sz="1100"/>
            </a:p>
          </p:txBody>
        </p:sp>
        <p:sp>
          <p:nvSpPr>
            <p:cNvPr id="165" name="Google Shape;165;p18"/>
            <p:cNvSpPr txBox="1"/>
            <p:nvPr/>
          </p:nvSpPr>
          <p:spPr>
            <a:xfrm>
              <a:off x="6302456" y="3906644"/>
              <a:ext cx="764400" cy="4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XML parser</a:t>
              </a:r>
              <a:endParaRPr b="1" sz="1100"/>
            </a:p>
          </p:txBody>
        </p:sp>
        <p:sp>
          <p:nvSpPr>
            <p:cNvPr id="166" name="Google Shape;166;p18"/>
            <p:cNvSpPr txBox="1"/>
            <p:nvPr/>
          </p:nvSpPr>
          <p:spPr>
            <a:xfrm>
              <a:off x="7482556" y="3906644"/>
              <a:ext cx="764400" cy="4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Exhibits</a:t>
              </a:r>
              <a:endParaRPr b="1" sz="11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parser</a:t>
              </a:r>
              <a:endParaRPr b="1" sz="1100"/>
            </a:p>
          </p:txBody>
        </p:sp>
        <p:sp>
          <p:nvSpPr>
            <p:cNvPr id="167" name="Google Shape;167;p18"/>
            <p:cNvSpPr txBox="1"/>
            <p:nvPr/>
          </p:nvSpPr>
          <p:spPr>
            <a:xfrm>
              <a:off x="5050150" y="4664238"/>
              <a:ext cx="1095900" cy="3258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</a:t>
              </a:r>
              <a:r>
                <a:rPr lang="en" sz="1000"/>
                <a:t>arsed </a:t>
              </a:r>
              <a:r>
                <a:rPr lang="en" sz="1000"/>
                <a:t>10-K</a:t>
              </a:r>
              <a:endParaRPr sz="1000"/>
            </a:p>
          </p:txBody>
        </p:sp>
        <p:sp>
          <p:nvSpPr>
            <p:cNvPr id="168" name="Google Shape;168;p18"/>
            <p:cNvSpPr txBox="1"/>
            <p:nvPr/>
          </p:nvSpPr>
          <p:spPr>
            <a:xfrm>
              <a:off x="6206725" y="4664450"/>
              <a:ext cx="1095900" cy="3258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Parsed XML</a:t>
              </a:r>
              <a:endParaRPr sz="1000"/>
            </a:p>
          </p:txBody>
        </p:sp>
        <p:sp>
          <p:nvSpPr>
            <p:cNvPr id="169" name="Google Shape;169;p18"/>
            <p:cNvSpPr txBox="1"/>
            <p:nvPr/>
          </p:nvSpPr>
          <p:spPr>
            <a:xfrm>
              <a:off x="7363300" y="4664456"/>
              <a:ext cx="1095900" cy="3258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Parsed Exhibits</a:t>
              </a:r>
              <a:endParaRPr sz="1000"/>
            </a:p>
          </p:txBody>
        </p:sp>
        <p:sp>
          <p:nvSpPr>
            <p:cNvPr id="170" name="Google Shape;170;p18"/>
            <p:cNvSpPr/>
            <p:nvPr/>
          </p:nvSpPr>
          <p:spPr>
            <a:xfrm rot="5392411">
              <a:off x="5552800" y="4468716"/>
              <a:ext cx="135900" cy="139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890C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 rot="5392411">
              <a:off x="6657700" y="4468716"/>
              <a:ext cx="135900" cy="139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890C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 rot="5392411">
              <a:off x="7838800" y="4468716"/>
              <a:ext cx="135900" cy="139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890C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18"/>
          <p:cNvSpPr/>
          <p:nvPr/>
        </p:nvSpPr>
        <p:spPr>
          <a:xfrm rot="5391587">
            <a:off x="7943901" y="3068800"/>
            <a:ext cx="612902" cy="21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90C0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 rot="-8413">
            <a:off x="6779476" y="816150"/>
            <a:ext cx="612902" cy="21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90C0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C1516"/>
                </a:solidFill>
              </a:rPr>
              <a:t>Method and Procedure</a:t>
            </a:r>
            <a:endParaRPr b="1">
              <a:solidFill>
                <a:srgbClr val="8C1516"/>
              </a:solidFill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115900" y="1306275"/>
            <a:ext cx="4610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Parsing details for 10-K files </a:t>
            </a:r>
            <a:endParaRPr b="1" sz="18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BeautifulSoup </a:t>
            </a:r>
            <a:r>
              <a:rPr b="1" lang="en">
                <a:solidFill>
                  <a:srgbClr val="8C1516"/>
                </a:solidFill>
              </a:rPr>
              <a:t>lxml parser</a:t>
            </a:r>
            <a:endParaRPr b="1">
              <a:solidFill>
                <a:srgbClr val="8C1516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en">
                <a:solidFill>
                  <a:schemeClr val="dk2"/>
                </a:solidFill>
              </a:rPr>
              <a:t>Remove anchor links &lt;a&gt;</a:t>
            </a:r>
            <a:endParaRPr b="1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en">
                <a:solidFill>
                  <a:schemeClr val="dk2"/>
                </a:solidFill>
              </a:rPr>
              <a:t>Remove numeric</a:t>
            </a:r>
            <a:r>
              <a:rPr b="1" lang="en">
                <a:solidFill>
                  <a:schemeClr val="dk2"/>
                </a:solidFill>
              </a:rPr>
              <a:t> tables </a:t>
            </a:r>
            <a:endParaRPr b="1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Remove whole </a:t>
            </a:r>
            <a:r>
              <a:rPr b="1" lang="en">
                <a:solidFill>
                  <a:srgbClr val="8C1516"/>
                </a:solidFill>
              </a:rPr>
              <a:t>text before ITEM</a:t>
            </a:r>
            <a:r>
              <a:rPr lang="en">
                <a:solidFill>
                  <a:schemeClr val="dk2"/>
                </a:solidFill>
              </a:rPr>
              <a:t> 1-contain repeated info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Remove whole </a:t>
            </a:r>
            <a:r>
              <a:rPr b="1" lang="en">
                <a:solidFill>
                  <a:srgbClr val="8C1516"/>
                </a:solidFill>
              </a:rPr>
              <a:t>text after PART IV</a:t>
            </a:r>
            <a:r>
              <a:rPr lang="en">
                <a:solidFill>
                  <a:schemeClr val="dk2"/>
                </a:solidFill>
              </a:rPr>
              <a:t>-contain signatures and non-natural text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4579700" y="1306275"/>
            <a:ext cx="4610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Parsing details for XML files</a:t>
            </a:r>
            <a:endParaRPr b="1" sz="18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BeautifulSoup </a:t>
            </a:r>
            <a:r>
              <a:rPr b="1" lang="en">
                <a:solidFill>
                  <a:srgbClr val="8C1516"/>
                </a:solidFill>
              </a:rPr>
              <a:t>html parser</a:t>
            </a:r>
            <a:endParaRPr b="1">
              <a:solidFill>
                <a:srgbClr val="8C1516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en">
                <a:solidFill>
                  <a:schemeClr val="dk2"/>
                </a:solidFill>
              </a:rPr>
              <a:t>Remove weblinks &lt;a&gt;</a:t>
            </a:r>
            <a:endParaRPr b="1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en">
                <a:solidFill>
                  <a:schemeClr val="dk2"/>
                </a:solidFill>
              </a:rPr>
              <a:t>Remove numeric tables</a:t>
            </a:r>
            <a:endParaRPr b="1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1516"/>
              </a:buClr>
              <a:buSzPts val="1400"/>
              <a:buChar char="○"/>
            </a:pPr>
            <a:r>
              <a:rPr b="1" lang="en">
                <a:solidFill>
                  <a:srgbClr val="8C1516"/>
                </a:solidFill>
              </a:rPr>
              <a:t>Find natural language under &lt;p&gt; &lt;font&gt;</a:t>
            </a:r>
            <a:endParaRPr b="1">
              <a:solidFill>
                <a:srgbClr val="8C1516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1516"/>
              </a:buClr>
              <a:buSzPts val="1400"/>
              <a:buChar char="○"/>
            </a:pPr>
            <a:r>
              <a:rPr b="1" lang="en">
                <a:solidFill>
                  <a:srgbClr val="8C1516"/>
                </a:solidFill>
              </a:rPr>
              <a:t>Remove explanatory non natural language text</a:t>
            </a:r>
            <a:endParaRPr b="1">
              <a:solidFill>
                <a:srgbClr val="8C151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Improvements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Duplicate text extraction when &lt;p&gt; and &lt;font&gt; are nested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C1516"/>
                </a:solidFill>
              </a:rPr>
              <a:t>Outcome and Statistical Numbers</a:t>
            </a:r>
            <a:endParaRPr b="1">
              <a:solidFill>
                <a:srgbClr val="8C1516"/>
              </a:solidFill>
            </a:endParaRPr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311700" y="1127250"/>
            <a:ext cx="4467600" cy="20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How shall we deal with these XML files?</a:t>
            </a:r>
            <a:endParaRPr b="1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 for the embedding part but exclude when we do the word counts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 model and count words </a:t>
            </a:r>
            <a:r>
              <a:rPr lang="en" sz="1400"/>
              <a:t>with and without XML and </a:t>
            </a:r>
            <a:r>
              <a:rPr lang="en"/>
              <a:t>exhibits, compare the results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Calculate the normalized word count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If high similarity exists between XML files, shall we keep them or remove them?</a:t>
            </a:r>
            <a:endParaRPr b="1" sz="1400"/>
          </a:p>
        </p:txBody>
      </p:sp>
      <p:pic>
        <p:nvPicPr>
          <p:cNvPr id="188" name="Google Shape;188;p20"/>
          <p:cNvPicPr preferRelativeResize="0"/>
          <p:nvPr/>
        </p:nvPicPr>
        <p:blipFill rotWithShape="1">
          <a:blip r:embed="rId3">
            <a:alphaModFix/>
          </a:blip>
          <a:srcRect b="5281" l="4434" r="7062" t="9677"/>
          <a:stretch/>
        </p:blipFill>
        <p:spPr>
          <a:xfrm>
            <a:off x="4892550" y="1095750"/>
            <a:ext cx="4064418" cy="39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 rotWithShape="1">
          <a:blip r:embed="rId4">
            <a:alphaModFix/>
          </a:blip>
          <a:srcRect b="4369" l="5185" r="6467" t="4021"/>
          <a:stretch/>
        </p:blipFill>
        <p:spPr>
          <a:xfrm>
            <a:off x="1287000" y="3538600"/>
            <a:ext cx="2226025" cy="15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8C1516"/>
                </a:solidFill>
              </a:rPr>
              <a:t>Outcome and Statistical Numbers</a:t>
            </a:r>
            <a:endParaRPr b="1"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375" y="1516375"/>
            <a:ext cx="3397500" cy="32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1"/>
          <p:cNvSpPr txBox="1"/>
          <p:nvPr/>
        </p:nvSpPr>
        <p:spPr>
          <a:xfrm>
            <a:off x="222900" y="995550"/>
            <a:ext cx="5398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Tokenized word count for 10-K 2010-2019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