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7"/>
  </p:notesMasterIdLst>
  <p:sldIdLst>
    <p:sldId id="256" r:id="rId2"/>
    <p:sldId id="257" r:id="rId3"/>
    <p:sldId id="259" r:id="rId4"/>
    <p:sldId id="258" r:id="rId5"/>
    <p:sldId id="260" r:id="rId6"/>
    <p:sldId id="261" r:id="rId7"/>
    <p:sldId id="262" r:id="rId8"/>
    <p:sldId id="263" r:id="rId9"/>
    <p:sldId id="264" r:id="rId10"/>
    <p:sldId id="265" r:id="rId11"/>
    <p:sldId id="266" r:id="rId12"/>
    <p:sldId id="28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5" r:id="rId32"/>
    <p:sldId id="287" r:id="rId33"/>
    <p:sldId id="288" r:id="rId34"/>
    <p:sldId id="289" r:id="rId35"/>
    <p:sldId id="290" r:id="rId36"/>
    <p:sldId id="291" r:id="rId37"/>
    <p:sldId id="395" r:id="rId38"/>
    <p:sldId id="292" r:id="rId39"/>
    <p:sldId id="293" r:id="rId40"/>
    <p:sldId id="294" r:id="rId41"/>
    <p:sldId id="295" r:id="rId42"/>
    <p:sldId id="296" r:id="rId43"/>
    <p:sldId id="297" r:id="rId44"/>
    <p:sldId id="298" r:id="rId45"/>
    <p:sldId id="299" r:id="rId46"/>
    <p:sldId id="300" r:id="rId47"/>
    <p:sldId id="301" r:id="rId48"/>
    <p:sldId id="302" r:id="rId49"/>
    <p:sldId id="366" r:id="rId50"/>
    <p:sldId id="303" r:id="rId51"/>
    <p:sldId id="304" r:id="rId52"/>
    <p:sldId id="305" r:id="rId53"/>
    <p:sldId id="306" r:id="rId54"/>
    <p:sldId id="307" r:id="rId55"/>
    <p:sldId id="308" r:id="rId56"/>
    <p:sldId id="320" r:id="rId57"/>
    <p:sldId id="309" r:id="rId58"/>
    <p:sldId id="310" r:id="rId59"/>
    <p:sldId id="311" r:id="rId60"/>
    <p:sldId id="312" r:id="rId61"/>
    <p:sldId id="313" r:id="rId62"/>
    <p:sldId id="314" r:id="rId63"/>
    <p:sldId id="315" r:id="rId64"/>
    <p:sldId id="316" r:id="rId65"/>
    <p:sldId id="317" r:id="rId66"/>
    <p:sldId id="318" r:id="rId67"/>
    <p:sldId id="319" r:id="rId68"/>
    <p:sldId id="321" r:id="rId69"/>
    <p:sldId id="322" r:id="rId70"/>
    <p:sldId id="323" r:id="rId71"/>
    <p:sldId id="324" r:id="rId72"/>
    <p:sldId id="325" r:id="rId73"/>
    <p:sldId id="327" r:id="rId74"/>
    <p:sldId id="326" r:id="rId75"/>
    <p:sldId id="328" r:id="rId76"/>
    <p:sldId id="329" r:id="rId77"/>
    <p:sldId id="330" r:id="rId78"/>
    <p:sldId id="331" r:id="rId79"/>
    <p:sldId id="332" r:id="rId80"/>
    <p:sldId id="333" r:id="rId81"/>
    <p:sldId id="334" r:id="rId82"/>
    <p:sldId id="335" r:id="rId83"/>
    <p:sldId id="336" r:id="rId84"/>
    <p:sldId id="337" r:id="rId85"/>
    <p:sldId id="338" r:id="rId86"/>
    <p:sldId id="340" r:id="rId87"/>
    <p:sldId id="341" r:id="rId88"/>
    <p:sldId id="342" r:id="rId89"/>
    <p:sldId id="347" r:id="rId90"/>
    <p:sldId id="343" r:id="rId91"/>
    <p:sldId id="344" r:id="rId92"/>
    <p:sldId id="345" r:id="rId93"/>
    <p:sldId id="346" r:id="rId94"/>
    <p:sldId id="348" r:id="rId95"/>
    <p:sldId id="349" r:id="rId96"/>
    <p:sldId id="350" r:id="rId97"/>
    <p:sldId id="351" r:id="rId98"/>
    <p:sldId id="352" r:id="rId99"/>
    <p:sldId id="353" r:id="rId100"/>
    <p:sldId id="354" r:id="rId101"/>
    <p:sldId id="355" r:id="rId102"/>
    <p:sldId id="360" r:id="rId103"/>
    <p:sldId id="368" r:id="rId104"/>
    <p:sldId id="356" r:id="rId105"/>
    <p:sldId id="357" r:id="rId106"/>
    <p:sldId id="362" r:id="rId107"/>
    <p:sldId id="363" r:id="rId108"/>
    <p:sldId id="364" r:id="rId109"/>
    <p:sldId id="365" r:id="rId110"/>
    <p:sldId id="361"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7D2D-D684-4B14-BFB2-D43A62DA85C6}" type="datetimeFigureOut">
              <a:rPr lang="en-IN" smtClean="0"/>
              <a:t>29-04-2023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D5B68-75A6-4631-9CF0-3EFBE76CFE73}" type="slidenum">
              <a:rPr lang="en-IN" smtClean="0"/>
              <a:t>‹#›</a:t>
            </a:fld>
            <a:endParaRPr lang="en-IN" dirty="0"/>
          </a:p>
        </p:txBody>
      </p:sp>
    </p:spTree>
    <p:extLst>
      <p:ext uri="{BB962C8B-B14F-4D97-AF65-F5344CB8AC3E}">
        <p14:creationId xmlns:p14="http://schemas.microsoft.com/office/powerpoint/2010/main" val="1247169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6D5B68-75A6-4631-9CF0-3EFBE76CFE73}" type="slidenum">
              <a:rPr lang="en-IN" smtClean="0"/>
              <a:t>1</a:t>
            </a:fld>
            <a:endParaRPr lang="en-IN"/>
          </a:p>
        </p:txBody>
      </p:sp>
    </p:spTree>
    <p:extLst>
      <p:ext uri="{BB962C8B-B14F-4D97-AF65-F5344CB8AC3E}">
        <p14:creationId xmlns:p14="http://schemas.microsoft.com/office/powerpoint/2010/main" val="148119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8" name="Slide Number Placeholder 7"/>
          <p:cNvSpPr>
            <a:spLocks noGrp="1"/>
          </p:cNvSpPr>
          <p:nvPr>
            <p:ph type="sldNum" sz="quarter" idx="11"/>
          </p:nvPr>
        </p:nvSpPr>
        <p:spPr/>
        <p:txBody>
          <a:bodyPr/>
          <a:lstStyle/>
          <a:p>
            <a:fld id="{05ED160E-F9D4-4D74-8755-F4BCCDE84997}"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ED160E-F9D4-4D74-8755-F4BCCDE84997}" type="slidenum">
              <a:rPr lang="en-IN" smtClean="0"/>
              <a:t>‹#›</a:t>
            </a:fld>
            <a:endParaRPr lang="en-IN"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ED160E-F9D4-4D74-8755-F4BCCDE84997}" type="slidenum">
              <a:rPr lang="en-IN" smtClean="0"/>
              <a:t>‹#›</a:t>
            </a:fld>
            <a:endParaRPr lang="en-IN"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5ED160E-F9D4-4D74-8755-F4BCCDE84997}" type="slidenum">
              <a:rPr lang="en-IN" smtClean="0"/>
              <a:t>‹#›</a:t>
            </a:fld>
            <a:endParaRPr lang="en-IN"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EE03C-90AB-4903-A748-A30667D52464}" type="datetimeFigureOut">
              <a:rPr lang="en-IN" smtClean="0"/>
              <a:t>29-04-2023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ED160E-F9D4-4D74-8755-F4BCCDE84997}"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E2EE03C-90AB-4903-A748-A30667D52464}" type="datetimeFigureOut">
              <a:rPr lang="en-IN" smtClean="0"/>
              <a:t>29-04-2023</a:t>
            </a:fld>
            <a:endParaRPr lang="en-IN"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5ED160E-F9D4-4D74-8755-F4BCCDE84997}" type="slidenum">
              <a:rPr lang="en-IN" smtClean="0"/>
              <a:t>‹#›</a:t>
            </a:fld>
            <a:endParaRPr lang="en-IN"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w3schools.com/tags/tag_dt.asp" TargetMode="External"/><Relationship Id="rId2" Type="http://schemas.openxmlformats.org/officeDocument/2006/relationships/hyperlink" Target="https://www.w3schools.com/tags/tag_dl.asp" TargetMode="External"/><Relationship Id="rId1" Type="http://schemas.openxmlformats.org/officeDocument/2006/relationships/slideLayout" Target="../slideLayouts/slideLayout2.xml"/><Relationship Id="rId4" Type="http://schemas.openxmlformats.org/officeDocument/2006/relationships/hyperlink" Target="https://www.w3schools.com/tags/tag_dd.asp"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916832"/>
            <a:ext cx="7175351" cy="1793167"/>
          </a:xfrm>
        </p:spPr>
        <p:txBody>
          <a:bodyPr/>
          <a:lstStyle/>
          <a:p>
            <a:r>
              <a:rPr lang="en-US" sz="11500" dirty="0" smtClean="0"/>
              <a:t>HTML</a:t>
            </a:r>
            <a:r>
              <a:rPr lang="en-US" dirty="0" smtClean="0"/>
              <a:t> </a:t>
            </a:r>
            <a:endParaRPr lang="en-IN" dirty="0"/>
          </a:p>
        </p:txBody>
      </p:sp>
      <p:sp>
        <p:nvSpPr>
          <p:cNvPr id="3" name="Subtitle 2"/>
          <p:cNvSpPr>
            <a:spLocks noGrp="1"/>
          </p:cNvSpPr>
          <p:nvPr>
            <p:ph type="subTitle" idx="1"/>
          </p:nvPr>
        </p:nvSpPr>
        <p:spPr>
          <a:xfrm>
            <a:off x="1043608" y="4293096"/>
            <a:ext cx="6698605" cy="1314167"/>
          </a:xfrm>
        </p:spPr>
        <p:txBody>
          <a:bodyPr>
            <a:noAutofit/>
          </a:bodyPr>
          <a:lstStyle/>
          <a:p>
            <a:r>
              <a:rPr lang="en-US" sz="3600" b="1" dirty="0" err="1" smtClean="0">
                <a:solidFill>
                  <a:schemeClr val="tx1"/>
                </a:solidFill>
              </a:rPr>
              <a:t>HyperText</a:t>
            </a:r>
            <a:r>
              <a:rPr lang="en-US" sz="3600" b="1" dirty="0" smtClean="0">
                <a:solidFill>
                  <a:schemeClr val="tx1"/>
                </a:solidFill>
              </a:rPr>
              <a:t> Markup </a:t>
            </a:r>
            <a:r>
              <a:rPr lang="en-US" sz="3600" b="1" dirty="0" smtClean="0">
                <a:solidFill>
                  <a:schemeClr val="tx1"/>
                </a:solidFill>
              </a:rPr>
              <a:t>Language</a:t>
            </a:r>
          </a:p>
          <a:p>
            <a:r>
              <a:rPr lang="en-US" sz="2800" b="1" dirty="0" smtClean="0">
                <a:solidFill>
                  <a:srgbClr val="FF0000"/>
                </a:solidFill>
              </a:rPr>
              <a:t>		By- </a:t>
            </a:r>
            <a:r>
              <a:rPr lang="en-US" sz="2800" b="1" dirty="0" err="1" smtClean="0">
                <a:solidFill>
                  <a:srgbClr val="FF0000"/>
                </a:solidFill>
              </a:rPr>
              <a:t>Rameshkumar</a:t>
            </a:r>
            <a:r>
              <a:rPr lang="en-US" sz="2800" b="1" dirty="0" smtClean="0">
                <a:solidFill>
                  <a:srgbClr val="FF0000"/>
                </a:solidFill>
              </a:rPr>
              <a:t> </a:t>
            </a:r>
            <a:r>
              <a:rPr lang="en-US" sz="2800" b="1" dirty="0" err="1" smtClean="0">
                <a:solidFill>
                  <a:srgbClr val="FF0000"/>
                </a:solidFill>
              </a:rPr>
              <a:t>Yadav</a:t>
            </a:r>
            <a:endParaRPr lang="en-IN" sz="2800" b="1" dirty="0">
              <a:solidFill>
                <a:srgbClr val="FF0000"/>
              </a:solidFill>
            </a:endParaRPr>
          </a:p>
        </p:txBody>
      </p:sp>
    </p:spTree>
    <p:extLst>
      <p:ext uri="{BB962C8B-B14F-4D97-AF65-F5344CB8AC3E}">
        <p14:creationId xmlns:p14="http://schemas.microsoft.com/office/powerpoint/2010/main" val="408327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a:t>
            </a:r>
            <a:endParaRPr lang="en-IN" dirty="0"/>
          </a:p>
        </p:txBody>
      </p:sp>
      <p:sp>
        <p:nvSpPr>
          <p:cNvPr id="3" name="Content Placeholder 2"/>
          <p:cNvSpPr>
            <a:spLocks noGrp="1"/>
          </p:cNvSpPr>
          <p:nvPr>
            <p:ph idx="1"/>
          </p:nvPr>
        </p:nvSpPr>
        <p:spPr/>
        <p:txBody>
          <a:bodyPr/>
          <a:lstStyle/>
          <a:p>
            <a:r>
              <a:rPr lang="en-US" b="1" dirty="0">
                <a:solidFill>
                  <a:schemeClr val="tx1"/>
                </a:solidFill>
              </a:rPr>
              <a:t>HTML headings are titles or subtitles that you want to display on a webpage</a:t>
            </a:r>
            <a:r>
              <a:rPr lang="en-US" b="1" dirty="0" smtClean="0">
                <a:solidFill>
                  <a:schemeClr val="tx1"/>
                </a:solidFill>
              </a:rPr>
              <a:t>.</a:t>
            </a:r>
          </a:p>
          <a:p>
            <a:r>
              <a:rPr lang="en-US" b="1" dirty="0">
                <a:solidFill>
                  <a:schemeClr val="tx1"/>
                </a:solidFill>
              </a:rPr>
              <a:t>HTML headings are defined </a:t>
            </a:r>
            <a:r>
              <a:rPr lang="en-US" b="1" dirty="0" smtClean="0">
                <a:solidFill>
                  <a:schemeClr val="tx1"/>
                </a:solidFill>
              </a:rPr>
              <a:t>with the </a:t>
            </a:r>
            <a:r>
              <a:rPr lang="en-US" b="1" dirty="0" smtClean="0">
                <a:solidFill>
                  <a:srgbClr val="FF0000"/>
                </a:solidFill>
              </a:rPr>
              <a:t>&lt;h1&gt; </a:t>
            </a:r>
            <a:r>
              <a:rPr lang="en-US" b="1" dirty="0" smtClean="0">
                <a:solidFill>
                  <a:schemeClr val="tx1"/>
                </a:solidFill>
              </a:rPr>
              <a:t>to </a:t>
            </a:r>
            <a:r>
              <a:rPr lang="en-US" b="1" dirty="0" smtClean="0">
                <a:solidFill>
                  <a:srgbClr val="FF0000"/>
                </a:solidFill>
              </a:rPr>
              <a:t>&lt;h6&gt;</a:t>
            </a:r>
            <a:r>
              <a:rPr lang="en-US" b="1" dirty="0" smtClean="0">
                <a:solidFill>
                  <a:schemeClr val="tx1"/>
                </a:solidFill>
              </a:rPr>
              <a:t> tags.</a:t>
            </a:r>
          </a:p>
          <a:p>
            <a:pPr marL="0" indent="0">
              <a:buNone/>
            </a:pPr>
            <a:endParaRPr lang="en-US" b="1" dirty="0" smtClean="0">
              <a:solidFill>
                <a:schemeClr val="tx1"/>
              </a:solidFill>
            </a:endParaRPr>
          </a:p>
          <a:p>
            <a:r>
              <a:rPr lang="en-US" b="1" dirty="0" smtClean="0">
                <a:solidFill>
                  <a:srgbClr val="FF0000"/>
                </a:solidFill>
              </a:rPr>
              <a:t>&lt;</a:t>
            </a:r>
            <a:r>
              <a:rPr lang="en-US" b="1" dirty="0">
                <a:solidFill>
                  <a:srgbClr val="FF0000"/>
                </a:solidFill>
              </a:rPr>
              <a:t>h1&gt;</a:t>
            </a:r>
            <a:r>
              <a:rPr lang="en-US" b="1" dirty="0">
                <a:solidFill>
                  <a:schemeClr val="tx1"/>
                </a:solidFill>
              </a:rPr>
              <a:t> defines the most </a:t>
            </a:r>
            <a:r>
              <a:rPr lang="en-US" b="1" dirty="0" smtClean="0">
                <a:solidFill>
                  <a:schemeClr val="tx1"/>
                </a:solidFill>
              </a:rPr>
              <a:t>important heading followed by </a:t>
            </a:r>
            <a:r>
              <a:rPr lang="en-US" b="1" dirty="0" smtClean="0">
                <a:solidFill>
                  <a:srgbClr val="FF0000"/>
                </a:solidFill>
              </a:rPr>
              <a:t>&lt;h2&gt; </a:t>
            </a:r>
            <a:r>
              <a:rPr lang="en-US" b="1" dirty="0" smtClean="0">
                <a:solidFill>
                  <a:schemeClr val="tx1"/>
                </a:solidFill>
              </a:rPr>
              <a:t>then the other </a:t>
            </a:r>
            <a:r>
              <a:rPr lang="en-US" b="1" dirty="0" smtClean="0">
                <a:solidFill>
                  <a:srgbClr val="FF0000"/>
                </a:solidFill>
              </a:rPr>
              <a:t>&lt;h3&gt; </a:t>
            </a:r>
            <a:r>
              <a:rPr lang="en-US" b="1" dirty="0" smtClean="0">
                <a:solidFill>
                  <a:schemeClr val="tx1"/>
                </a:solidFill>
              </a:rPr>
              <a:t>to </a:t>
            </a:r>
            <a:r>
              <a:rPr lang="en-US" b="1" dirty="0" smtClean="0">
                <a:solidFill>
                  <a:srgbClr val="FF0000"/>
                </a:solidFill>
              </a:rPr>
              <a:t>&lt;h6&gt; </a:t>
            </a:r>
            <a:r>
              <a:rPr lang="en-US" b="1" dirty="0" smtClean="0">
                <a:solidFill>
                  <a:schemeClr val="tx1"/>
                </a:solidFill>
              </a:rPr>
              <a:t>less important.</a:t>
            </a:r>
          </a:p>
          <a:p>
            <a:pPr marL="0" indent="0">
              <a:buNone/>
            </a:pPr>
            <a:endParaRPr lang="en-US" b="1" dirty="0" smtClean="0">
              <a:solidFill>
                <a:schemeClr val="tx1"/>
              </a:solidFill>
            </a:endParaRPr>
          </a:p>
          <a:p>
            <a:r>
              <a:rPr lang="en-US" b="1" dirty="0" smtClean="0">
                <a:solidFill>
                  <a:schemeClr val="tx1"/>
                </a:solidFill>
              </a:rPr>
              <a:t>Search engines use the headings to index the structure and content of your web pages.</a:t>
            </a:r>
          </a:p>
          <a:p>
            <a:endParaRPr lang="en-US"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13485751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Example</a:t>
            </a:r>
            <a:endParaRPr lang="en-IN" dirty="0"/>
          </a:p>
        </p:txBody>
      </p:sp>
      <p:sp>
        <p:nvSpPr>
          <p:cNvPr id="3" name="Content Placeholder 2"/>
          <p:cNvSpPr>
            <a:spLocks noGrp="1"/>
          </p:cNvSpPr>
          <p:nvPr>
            <p:ph idx="1"/>
          </p:nvPr>
        </p:nvSpPr>
        <p:spPr/>
        <p:txBody>
          <a:bodyPr/>
          <a:lstStyle/>
          <a:p>
            <a:endParaRPr lang="en-IN" b="1" dirty="0" smtClean="0">
              <a:solidFill>
                <a:srgbClr val="FF0000"/>
              </a:solidFill>
            </a:endParaRPr>
          </a:p>
          <a:p>
            <a:endParaRPr lang="en-IN" b="1" dirty="0">
              <a:solidFill>
                <a:srgbClr val="FF0000"/>
              </a:solidFill>
            </a:endParaRPr>
          </a:p>
          <a:p>
            <a:endParaRPr lang="en-IN" b="1" dirty="0" smtClean="0">
              <a:solidFill>
                <a:srgbClr val="FF0000"/>
              </a:solidFill>
            </a:endParaRPr>
          </a:p>
          <a:p>
            <a:r>
              <a:rPr lang="en-IN" b="1" dirty="0" smtClean="0">
                <a:solidFill>
                  <a:srgbClr val="FF0000"/>
                </a:solidFill>
              </a:rPr>
              <a:t>&lt;</a:t>
            </a:r>
            <a:r>
              <a:rPr lang="en-IN" b="1" dirty="0">
                <a:solidFill>
                  <a:srgbClr val="FF0000"/>
                </a:solidFill>
              </a:rPr>
              <a:t>form&gt;</a:t>
            </a:r>
            <a:br>
              <a:rPr lang="en-IN" b="1" dirty="0">
                <a:solidFill>
                  <a:srgbClr val="FF0000"/>
                </a:solidFill>
              </a:rPr>
            </a:br>
            <a:r>
              <a:rPr lang="en-IN" b="1" dirty="0">
                <a:solidFill>
                  <a:srgbClr val="FF0000"/>
                </a:solidFill>
              </a:rPr>
              <a:t>  &lt;label for="</a:t>
            </a:r>
            <a:r>
              <a:rPr lang="en-IN" b="1" dirty="0" err="1">
                <a:solidFill>
                  <a:srgbClr val="FF0000"/>
                </a:solidFill>
              </a:rPr>
              <a:t>fname</a:t>
            </a:r>
            <a:r>
              <a:rPr lang="en-IN" b="1" dirty="0">
                <a:solidFill>
                  <a:srgbClr val="FF0000"/>
                </a:solidFill>
              </a:rPr>
              <a:t>"&gt;First 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fname</a:t>
            </a:r>
            <a:r>
              <a:rPr lang="en-IN" b="1" dirty="0">
                <a:solidFill>
                  <a:srgbClr val="FF0000"/>
                </a:solidFill>
              </a:rPr>
              <a:t>" name="</a:t>
            </a:r>
            <a:r>
              <a:rPr lang="en-IN" b="1" dirty="0" err="1">
                <a:solidFill>
                  <a:srgbClr val="FF0000"/>
                </a:solidFill>
              </a:rPr>
              <a:t>fname</a:t>
            </a:r>
            <a:r>
              <a:rPr lang="en-IN" b="1" dirty="0">
                <a:solidFill>
                  <a:srgbClr val="FF0000"/>
                </a:solidFill>
              </a:rPr>
              <a:t>"&gt;&lt;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lname</a:t>
            </a:r>
            <a:r>
              <a:rPr lang="en-IN" b="1" dirty="0">
                <a:solidFill>
                  <a:srgbClr val="FF0000"/>
                </a:solidFill>
              </a:rPr>
              <a:t>"&gt;Last 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lname</a:t>
            </a:r>
            <a:r>
              <a:rPr lang="en-IN" b="1" dirty="0">
                <a:solidFill>
                  <a:srgbClr val="FF0000"/>
                </a:solidFill>
              </a:rPr>
              <a:t>" name="</a:t>
            </a:r>
            <a:r>
              <a:rPr lang="en-IN" b="1" dirty="0" err="1">
                <a:solidFill>
                  <a:srgbClr val="FF0000"/>
                </a:solidFill>
              </a:rPr>
              <a:t>lname</a:t>
            </a:r>
            <a:r>
              <a:rPr lang="en-IN" b="1" dirty="0">
                <a:solidFill>
                  <a:srgbClr val="FF0000"/>
                </a:solidFill>
              </a:rPr>
              <a:t>"&gt;</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27882683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Password</a:t>
            </a:r>
            <a:endParaRPr lang="en-IN" dirty="0"/>
          </a:p>
        </p:txBody>
      </p:sp>
      <p:sp>
        <p:nvSpPr>
          <p:cNvPr id="3" name="Content Placeholder 2"/>
          <p:cNvSpPr>
            <a:spLocks noGrp="1"/>
          </p:cNvSpPr>
          <p:nvPr>
            <p:ph idx="1"/>
          </p:nvPr>
        </p:nvSpPr>
        <p:spPr/>
        <p:txBody>
          <a:bodyPr/>
          <a:lstStyle/>
          <a:p>
            <a:r>
              <a:rPr lang="en-US" b="1" dirty="0">
                <a:solidFill>
                  <a:schemeClr val="tx1"/>
                </a:solidFill>
              </a:rPr>
              <a:t>&lt;input type="password"&gt; defines a password </a:t>
            </a:r>
            <a:r>
              <a:rPr lang="en-US" b="1" dirty="0" smtClean="0">
                <a:solidFill>
                  <a:schemeClr val="tx1"/>
                </a:solidFill>
              </a:rPr>
              <a:t>field.</a:t>
            </a:r>
          </a:p>
          <a:p>
            <a:r>
              <a:rPr lang="en-US" b="1" dirty="0" smtClean="0">
                <a:solidFill>
                  <a:schemeClr val="tx1"/>
                </a:solidFill>
              </a:rPr>
              <a:t>Example:-</a:t>
            </a:r>
          </a:p>
          <a:p>
            <a:r>
              <a:rPr lang="en-US" b="1" dirty="0">
                <a:solidFill>
                  <a:schemeClr val="tx1"/>
                </a:solidFill>
              </a:rPr>
              <a:t>The characters in a password field are masked (shown as asterisks or circles).</a:t>
            </a:r>
            <a:endParaRPr lang="en-US" b="1" dirty="0" smtClean="0">
              <a:solidFill>
                <a:schemeClr val="tx1"/>
              </a:solidFill>
            </a:endParaRPr>
          </a:p>
          <a:p>
            <a:pPr marL="0" indent="0">
              <a:buNone/>
            </a:pPr>
            <a:r>
              <a:rPr lang="en-IN" b="1" dirty="0">
                <a:solidFill>
                  <a:srgbClr val="FF0000"/>
                </a:solidFill>
              </a:rPr>
              <a:t>&lt;form&gt;</a:t>
            </a:r>
            <a:br>
              <a:rPr lang="en-IN" b="1" dirty="0">
                <a:solidFill>
                  <a:srgbClr val="FF0000"/>
                </a:solidFill>
              </a:rPr>
            </a:br>
            <a:r>
              <a:rPr lang="en-IN" b="1" dirty="0">
                <a:solidFill>
                  <a:srgbClr val="FF0000"/>
                </a:solidFill>
              </a:rPr>
              <a:t>  &lt;label for="username"&gt;Username:&lt;/label&gt;&lt;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id="username" name="username"&gt;&lt;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pwd</a:t>
            </a:r>
            <a:r>
              <a:rPr lang="en-IN" b="1" dirty="0">
                <a:solidFill>
                  <a:srgbClr val="FF0000"/>
                </a:solidFill>
              </a:rPr>
              <a:t>"&gt;Password:&lt;/label&gt;&lt;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type="password" id="</a:t>
            </a:r>
            <a:r>
              <a:rPr lang="en-IN" b="1" dirty="0" err="1">
                <a:solidFill>
                  <a:srgbClr val="FF0000"/>
                </a:solidFill>
              </a:rPr>
              <a:t>pwd</a:t>
            </a:r>
            <a:r>
              <a:rPr lang="en-IN" b="1" dirty="0">
                <a:solidFill>
                  <a:srgbClr val="FF0000"/>
                </a:solidFill>
              </a:rPr>
              <a:t>" name="</a:t>
            </a:r>
            <a:r>
              <a:rPr lang="en-IN" b="1" dirty="0" err="1">
                <a:solidFill>
                  <a:srgbClr val="FF0000"/>
                </a:solidFill>
              </a:rPr>
              <a:t>pwd</a:t>
            </a:r>
            <a:r>
              <a:rPr lang="en-IN" b="1" dirty="0">
                <a:solidFill>
                  <a:srgbClr val="FF0000"/>
                </a:solidFill>
              </a:rPr>
              <a:t>"&gt;</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41143613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Submit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solidFill>
                  <a:schemeClr val="tx1"/>
                </a:solidFill>
              </a:rPr>
              <a:t>&lt;input type="submit"&gt; defines a button for submitting form data to a form-handler.</a:t>
            </a:r>
          </a:p>
          <a:p>
            <a:r>
              <a:rPr lang="en-US" b="1" dirty="0">
                <a:solidFill>
                  <a:schemeClr val="tx1"/>
                </a:solidFill>
              </a:rPr>
              <a:t>The form-handler is typically a server page with a script for processing input data.</a:t>
            </a:r>
          </a:p>
          <a:p>
            <a:r>
              <a:rPr lang="en-US" b="1" dirty="0">
                <a:solidFill>
                  <a:schemeClr val="tx1"/>
                </a:solidFill>
              </a:rPr>
              <a:t>The form-handler is specified in the form's action attribute:</a:t>
            </a:r>
          </a:p>
          <a:p>
            <a:pPr marL="0" indent="0">
              <a:buNone/>
            </a:pPr>
            <a:r>
              <a:rPr lang="en-IN" b="1" dirty="0">
                <a:solidFill>
                  <a:srgbClr val="FF0000"/>
                </a:solidFill>
              </a:rPr>
              <a:t>&lt;form action="/</a:t>
            </a:r>
            <a:r>
              <a:rPr lang="en-IN" b="1" dirty="0" err="1">
                <a:solidFill>
                  <a:srgbClr val="FF0000"/>
                </a:solidFill>
              </a:rPr>
              <a:t>action_page.php</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fname</a:t>
            </a:r>
            <a:r>
              <a:rPr lang="en-IN" b="1" dirty="0">
                <a:solidFill>
                  <a:srgbClr val="FF0000"/>
                </a:solidFill>
              </a:rPr>
              <a:t>"&gt;First 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fname</a:t>
            </a:r>
            <a:r>
              <a:rPr lang="en-IN" b="1" dirty="0">
                <a:solidFill>
                  <a:srgbClr val="FF0000"/>
                </a:solidFill>
              </a:rPr>
              <a:t>" name="</a:t>
            </a:r>
            <a:r>
              <a:rPr lang="en-IN" b="1" dirty="0" err="1" smtClean="0">
                <a:solidFill>
                  <a:srgbClr val="FF0000"/>
                </a:solidFill>
              </a:rPr>
              <a:t>fname</a:t>
            </a:r>
            <a:r>
              <a:rPr lang="en-IN" b="1" dirty="0" smtClean="0">
                <a:solidFill>
                  <a:srgbClr val="FF0000"/>
                </a:solidFill>
              </a:rPr>
              <a:t>“</a:t>
            </a:r>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 value="John"&gt;&lt;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lname</a:t>
            </a:r>
            <a:r>
              <a:rPr lang="en-IN" b="1" dirty="0">
                <a:solidFill>
                  <a:srgbClr val="FF0000"/>
                </a:solidFill>
              </a:rPr>
              <a:t>"&gt;Last 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lname</a:t>
            </a:r>
            <a:r>
              <a:rPr lang="en-IN" b="1" dirty="0">
                <a:solidFill>
                  <a:srgbClr val="FF0000"/>
                </a:solidFill>
              </a:rPr>
              <a:t>" name="</a:t>
            </a:r>
            <a:r>
              <a:rPr lang="en-IN" b="1" dirty="0" err="1" smtClean="0">
                <a:solidFill>
                  <a:srgbClr val="FF0000"/>
                </a:solidFill>
              </a:rPr>
              <a:t>lname</a:t>
            </a:r>
            <a:r>
              <a:rPr lang="en-IN" b="1" dirty="0" smtClean="0">
                <a:solidFill>
                  <a:srgbClr val="FF0000"/>
                </a:solidFill>
              </a:rPr>
              <a:t>“</a:t>
            </a:r>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 value="Doe"&gt;&lt;</a:t>
            </a:r>
            <a:r>
              <a:rPr lang="en-IN" b="1" dirty="0" err="1">
                <a:solidFill>
                  <a:srgbClr val="FF0000"/>
                </a:solidFill>
              </a:rPr>
              <a:t>br</a:t>
            </a:r>
            <a:r>
              <a:rPr lang="en-IN" b="1" dirty="0">
                <a:solidFill>
                  <a:srgbClr val="FF0000"/>
                </a:solidFill>
              </a:rPr>
              <a:t>&gt;&lt;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type="submit" value="Submit"&gt;</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2415535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Reset</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&lt;input type="reset"&gt; defines a reset button that will reset all form values to their default </a:t>
            </a:r>
            <a:r>
              <a:rPr lang="en-US" b="1" dirty="0" smtClean="0">
                <a:solidFill>
                  <a:schemeClr val="tx1"/>
                </a:solidFill>
              </a:rPr>
              <a:t>values.</a:t>
            </a:r>
          </a:p>
          <a:p>
            <a:pPr marL="0" indent="0">
              <a:buNone/>
            </a:pPr>
            <a:endParaRPr lang="en-US" b="1" dirty="0" smtClean="0">
              <a:solidFill>
                <a:schemeClr val="tx1"/>
              </a:solidFill>
            </a:endParaRPr>
          </a:p>
          <a:p>
            <a:pPr marL="0" indent="0">
              <a:buNone/>
            </a:pPr>
            <a:r>
              <a:rPr lang="en-IN" b="1" dirty="0">
                <a:solidFill>
                  <a:srgbClr val="FF0000"/>
                </a:solidFill>
              </a:rPr>
              <a:t>&lt;</a:t>
            </a:r>
            <a:r>
              <a:rPr lang="en-IN" b="1" dirty="0" smtClean="0">
                <a:solidFill>
                  <a:srgbClr val="FF0000"/>
                </a:solidFill>
              </a:rPr>
              <a:t>form&gt;</a:t>
            </a:r>
            <a:r>
              <a:rPr lang="en-IN" b="1" dirty="0">
                <a:solidFill>
                  <a:srgbClr val="FF0000"/>
                </a:solidFill>
              </a:rPr>
              <a:t/>
            </a:r>
            <a:br>
              <a:rPr lang="en-IN" b="1" dirty="0">
                <a:solidFill>
                  <a:srgbClr val="FF0000"/>
                </a:solidFill>
              </a:rPr>
            </a:br>
            <a:r>
              <a:rPr lang="en-IN" b="1" dirty="0">
                <a:solidFill>
                  <a:srgbClr val="FF0000"/>
                </a:solidFill>
              </a:rPr>
              <a:t>  &lt;label for="</a:t>
            </a:r>
            <a:r>
              <a:rPr lang="en-IN" b="1" dirty="0" err="1">
                <a:solidFill>
                  <a:srgbClr val="FF0000"/>
                </a:solidFill>
              </a:rPr>
              <a:t>fname</a:t>
            </a:r>
            <a:r>
              <a:rPr lang="en-IN" b="1" dirty="0">
                <a:solidFill>
                  <a:srgbClr val="FF0000"/>
                </a:solidFill>
              </a:rPr>
              <a:t>"&gt;First 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fname</a:t>
            </a:r>
            <a:r>
              <a:rPr lang="en-IN" b="1" dirty="0">
                <a:solidFill>
                  <a:srgbClr val="FF0000"/>
                </a:solidFill>
              </a:rPr>
              <a:t>" name="</a:t>
            </a:r>
            <a:r>
              <a:rPr lang="en-IN" b="1" dirty="0" err="1">
                <a:solidFill>
                  <a:srgbClr val="FF0000"/>
                </a:solidFill>
              </a:rPr>
              <a:t>fname</a:t>
            </a:r>
            <a:r>
              <a:rPr lang="en-IN" b="1" dirty="0">
                <a:solidFill>
                  <a:srgbClr val="FF0000"/>
                </a:solidFill>
              </a:rPr>
              <a:t>"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value=“John</a:t>
            </a:r>
            <a:r>
              <a:rPr lang="en-IN" b="1" dirty="0">
                <a:solidFill>
                  <a:srgbClr val="FF0000"/>
                </a:solidFill>
              </a:rPr>
              <a:t>"&gt;&lt;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lname</a:t>
            </a:r>
            <a:r>
              <a:rPr lang="en-IN" b="1" dirty="0">
                <a:solidFill>
                  <a:srgbClr val="FF0000"/>
                </a:solidFill>
              </a:rPr>
              <a:t>"&gt;Last name:&lt;/label&gt;&lt;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lname</a:t>
            </a:r>
            <a:r>
              <a:rPr lang="en-IN" b="1" dirty="0">
                <a:solidFill>
                  <a:srgbClr val="FF0000"/>
                </a:solidFill>
              </a:rPr>
              <a:t>" name="</a:t>
            </a:r>
            <a:r>
              <a:rPr lang="en-IN" b="1" dirty="0" err="1">
                <a:solidFill>
                  <a:srgbClr val="FF0000"/>
                </a:solidFill>
              </a:rPr>
              <a:t>lname</a:t>
            </a:r>
            <a:r>
              <a:rPr lang="en-IN" b="1" dirty="0">
                <a:solidFill>
                  <a:srgbClr val="FF0000"/>
                </a:solidFill>
              </a:rPr>
              <a:t>"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value</a:t>
            </a:r>
            <a:r>
              <a:rPr lang="en-IN" b="1" dirty="0">
                <a:solidFill>
                  <a:srgbClr val="FF0000"/>
                </a:solidFill>
              </a:rPr>
              <a:t>="Doe"&gt;&lt;</a:t>
            </a:r>
            <a:r>
              <a:rPr lang="en-IN" b="1" dirty="0" err="1">
                <a:solidFill>
                  <a:srgbClr val="FF0000"/>
                </a:solidFill>
              </a:rPr>
              <a:t>br</a:t>
            </a:r>
            <a:r>
              <a:rPr lang="en-IN" b="1" dirty="0">
                <a:solidFill>
                  <a:srgbClr val="FF0000"/>
                </a:solidFill>
              </a:rPr>
              <a:t>&gt;&lt;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type="reset</a:t>
            </a:r>
            <a:r>
              <a:rPr lang="en-IN" b="1" dirty="0" smtClean="0">
                <a:solidFill>
                  <a:srgbClr val="FF0000"/>
                </a:solidFill>
              </a:rPr>
              <a:t>"&gt;</a:t>
            </a:r>
            <a:r>
              <a:rPr lang="en-IN" b="1" dirty="0">
                <a:solidFill>
                  <a:srgbClr val="FF0000"/>
                </a:solidFill>
              </a:rPr>
              <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17652794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Radio</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input type="radio"&gt; defines a radio button.</a:t>
            </a:r>
          </a:p>
          <a:p>
            <a:r>
              <a:rPr lang="en-US" b="1" dirty="0">
                <a:solidFill>
                  <a:schemeClr val="tx1"/>
                </a:solidFill>
              </a:rPr>
              <a:t>Radio buttons let a user select ONLY ONE of a limited number of </a:t>
            </a:r>
            <a:r>
              <a:rPr lang="en-US" b="1" dirty="0" smtClean="0">
                <a:solidFill>
                  <a:schemeClr val="tx1"/>
                </a:solidFill>
              </a:rPr>
              <a:t>choices.</a:t>
            </a:r>
          </a:p>
          <a:p>
            <a:r>
              <a:rPr lang="en-US" b="1" dirty="0" smtClean="0">
                <a:solidFill>
                  <a:schemeClr val="tx1"/>
                </a:solidFill>
              </a:rPr>
              <a:t>Example:-</a:t>
            </a:r>
          </a:p>
          <a:p>
            <a:r>
              <a:rPr lang="en-IN" b="1" dirty="0">
                <a:solidFill>
                  <a:schemeClr val="tx1"/>
                </a:solidFill>
              </a:rPr>
              <a:t>&lt;p&gt;Choose your </a:t>
            </a:r>
            <a:r>
              <a:rPr lang="en-IN" b="1" dirty="0" smtClean="0">
                <a:solidFill>
                  <a:schemeClr val="tx1"/>
                </a:solidFill>
              </a:rPr>
              <a:t>favourite </a:t>
            </a:r>
            <a:r>
              <a:rPr lang="en-IN" b="1" dirty="0">
                <a:solidFill>
                  <a:schemeClr val="tx1"/>
                </a:solidFill>
              </a:rPr>
              <a:t>Web language:&lt;/p</a:t>
            </a:r>
            <a:r>
              <a:rPr lang="en-IN" b="1" dirty="0" smtClean="0">
                <a:solidFill>
                  <a:schemeClr val="tx1"/>
                </a:solidFill>
              </a:rPr>
              <a:t>&gt;</a:t>
            </a:r>
          </a:p>
          <a:p>
            <a:pPr marL="0" indent="0">
              <a:buNone/>
            </a:pPr>
            <a:r>
              <a:rPr lang="en-IN" b="1" dirty="0" smtClean="0">
                <a:solidFill>
                  <a:srgbClr val="FF0000"/>
                </a:solidFill>
              </a:rPr>
              <a:t>&lt;</a:t>
            </a:r>
            <a:r>
              <a:rPr lang="en-IN" b="1" dirty="0">
                <a:solidFill>
                  <a:srgbClr val="FF0000"/>
                </a:solidFill>
              </a:rPr>
              <a:t>form&gt;</a:t>
            </a:r>
            <a:br>
              <a:rPr lang="en-IN" b="1" dirty="0">
                <a:solidFill>
                  <a:srgbClr val="FF0000"/>
                </a:solidFill>
              </a:rPr>
            </a:br>
            <a:r>
              <a:rPr lang="en-IN" b="1" dirty="0">
                <a:solidFill>
                  <a:srgbClr val="FF0000"/>
                </a:solidFill>
              </a:rPr>
              <a:t>  &lt;input type="radio" id="html" name="</a:t>
            </a:r>
            <a:r>
              <a:rPr lang="en-IN" b="1" dirty="0" err="1">
                <a:solidFill>
                  <a:srgbClr val="FF0000"/>
                </a:solidFill>
              </a:rPr>
              <a:t>fav_language</a:t>
            </a:r>
            <a:r>
              <a:rPr lang="en-IN" b="1" dirty="0">
                <a:solidFill>
                  <a:srgbClr val="FF0000"/>
                </a:solidFill>
              </a:rPr>
              <a:t>" </a:t>
            </a:r>
            <a:endParaRPr lang="en-IN" b="1" dirty="0" smtClean="0">
              <a:solidFill>
                <a:srgbClr val="FF0000"/>
              </a:solidFill>
            </a:endParaRPr>
          </a:p>
          <a:p>
            <a:pPr marL="0" indent="0">
              <a:buNone/>
            </a:pPr>
            <a:r>
              <a:rPr lang="en-IN" b="1" dirty="0" smtClean="0">
                <a:solidFill>
                  <a:srgbClr val="FF0000"/>
                </a:solidFill>
              </a:rPr>
              <a:t>						value="</a:t>
            </a:r>
            <a:r>
              <a:rPr lang="en-IN" b="1" dirty="0">
                <a:solidFill>
                  <a:srgbClr val="FF0000"/>
                </a:solidFill>
              </a:rPr>
              <a:t>HTML"&gt;</a:t>
            </a:r>
            <a:br>
              <a:rPr lang="en-IN" b="1" dirty="0">
                <a:solidFill>
                  <a:srgbClr val="FF0000"/>
                </a:solidFill>
              </a:rPr>
            </a:br>
            <a:r>
              <a:rPr lang="en-IN" b="1" dirty="0">
                <a:solidFill>
                  <a:srgbClr val="FF0000"/>
                </a:solidFill>
              </a:rPr>
              <a:t>  &lt;label for="html"&gt;HTML&lt;/label&gt;&lt;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type="radio" id="</a:t>
            </a:r>
            <a:r>
              <a:rPr lang="en-IN" b="1" dirty="0" err="1">
                <a:solidFill>
                  <a:srgbClr val="FF0000"/>
                </a:solidFill>
              </a:rPr>
              <a:t>css</a:t>
            </a:r>
            <a:r>
              <a:rPr lang="en-IN" b="1" dirty="0">
                <a:solidFill>
                  <a:srgbClr val="FF0000"/>
                </a:solidFill>
              </a:rPr>
              <a:t>" name="</a:t>
            </a:r>
            <a:r>
              <a:rPr lang="en-IN" b="1" dirty="0" err="1" smtClean="0">
                <a:solidFill>
                  <a:srgbClr val="FF0000"/>
                </a:solidFill>
              </a:rPr>
              <a:t>fav_language</a:t>
            </a:r>
            <a:r>
              <a:rPr lang="en-IN" b="1" dirty="0" smtClean="0">
                <a:solidFill>
                  <a:srgbClr val="FF0000"/>
                </a:solidFill>
              </a:rPr>
              <a:t>“</a:t>
            </a:r>
          </a:p>
          <a:p>
            <a:pPr marL="0" indent="0">
              <a:buNone/>
            </a:pPr>
            <a:r>
              <a:rPr lang="en-IN" b="1" dirty="0" smtClean="0">
                <a:solidFill>
                  <a:srgbClr val="FF0000"/>
                </a:solidFill>
              </a:rPr>
              <a:t>						</a:t>
            </a:r>
            <a:r>
              <a:rPr lang="en-IN" b="1" dirty="0">
                <a:solidFill>
                  <a:srgbClr val="FF0000"/>
                </a:solidFill>
              </a:rPr>
              <a:t> </a:t>
            </a:r>
            <a:r>
              <a:rPr lang="en-IN" b="1" dirty="0" smtClean="0">
                <a:solidFill>
                  <a:srgbClr val="FF0000"/>
                </a:solidFill>
              </a:rPr>
              <a:t>value="CSS</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css</a:t>
            </a:r>
            <a:r>
              <a:rPr lang="en-IN" b="1" dirty="0">
                <a:solidFill>
                  <a:srgbClr val="FF0000"/>
                </a:solidFill>
              </a:rPr>
              <a:t>"&gt;CSS&lt;/label&gt;&lt;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a:t>
            </a:r>
            <a:r>
              <a:rPr lang="en-IN" b="1" dirty="0" smtClean="0">
                <a:solidFill>
                  <a:srgbClr val="FF0000"/>
                </a:solidFill>
              </a:rPr>
              <a:t>&lt;/</a:t>
            </a:r>
            <a:r>
              <a:rPr lang="en-IN" b="1" dirty="0">
                <a:solidFill>
                  <a:srgbClr val="FF0000"/>
                </a:solidFill>
              </a:rPr>
              <a:t>form&gt;</a:t>
            </a:r>
            <a:endParaRPr lang="en-US" b="1" dirty="0" smtClean="0">
              <a:solidFill>
                <a:srgbClr val="FF0000"/>
              </a:solidFill>
            </a:endParaRPr>
          </a:p>
        </p:txBody>
      </p:sp>
    </p:spTree>
    <p:extLst>
      <p:ext uri="{BB962C8B-B14F-4D97-AF65-F5344CB8AC3E}">
        <p14:creationId xmlns:p14="http://schemas.microsoft.com/office/powerpoint/2010/main" val="24640066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Checkbox</a:t>
            </a:r>
            <a:endParaRPr lang="en-IN" dirty="0"/>
          </a:p>
        </p:txBody>
      </p:sp>
      <p:sp>
        <p:nvSpPr>
          <p:cNvPr id="3" name="Content Placeholder 2"/>
          <p:cNvSpPr>
            <a:spLocks noGrp="1"/>
          </p:cNvSpPr>
          <p:nvPr>
            <p:ph idx="1"/>
          </p:nvPr>
        </p:nvSpPr>
        <p:spPr/>
        <p:txBody>
          <a:bodyPr>
            <a:normAutofit/>
          </a:bodyPr>
          <a:lstStyle/>
          <a:p>
            <a:r>
              <a:rPr lang="en-US" b="1" dirty="0">
                <a:solidFill>
                  <a:schemeClr val="tx1"/>
                </a:solidFill>
              </a:rPr>
              <a:t>&lt;input type="checkbox"&gt; defines a checkbox.</a:t>
            </a:r>
          </a:p>
          <a:p>
            <a:r>
              <a:rPr lang="en-US" b="1" dirty="0">
                <a:solidFill>
                  <a:schemeClr val="tx1"/>
                </a:solidFill>
              </a:rPr>
              <a:t>Checkboxes let a user select ZERO or MORE options of a limited number of choices.</a:t>
            </a:r>
          </a:p>
          <a:p>
            <a:pPr marL="0" indent="0">
              <a:buNone/>
            </a:pPr>
            <a:r>
              <a:rPr lang="en-IN" b="1" dirty="0">
                <a:solidFill>
                  <a:srgbClr val="FF0000"/>
                </a:solidFill>
              </a:rPr>
              <a:t>&lt;form&gt;</a:t>
            </a:r>
            <a:br>
              <a:rPr lang="en-IN" b="1" dirty="0">
                <a:solidFill>
                  <a:srgbClr val="FF0000"/>
                </a:solidFill>
              </a:rPr>
            </a:br>
            <a:r>
              <a:rPr lang="en-IN" b="1" dirty="0">
                <a:solidFill>
                  <a:srgbClr val="FF0000"/>
                </a:solidFill>
              </a:rPr>
              <a:t>  &lt;input type="checkbox" id="vehicle1" name="</a:t>
            </a:r>
            <a:r>
              <a:rPr lang="en-IN" b="1" dirty="0" err="1" smtClean="0">
                <a:solidFill>
                  <a:srgbClr val="FF0000"/>
                </a:solidFill>
              </a:rPr>
              <a:t>vehicl</a:t>
            </a:r>
            <a:r>
              <a:rPr lang="en-IN" b="1" dirty="0" smtClean="0">
                <a:solidFill>
                  <a:srgbClr val="FF0000"/>
                </a:solidFill>
              </a:rPr>
              <a:t>					e1</a:t>
            </a:r>
            <a:r>
              <a:rPr lang="en-IN" b="1" dirty="0">
                <a:solidFill>
                  <a:srgbClr val="FF0000"/>
                </a:solidFill>
              </a:rPr>
              <a:t>" value="Bike"&gt;</a:t>
            </a:r>
            <a:br>
              <a:rPr lang="en-IN" b="1" dirty="0">
                <a:solidFill>
                  <a:srgbClr val="FF0000"/>
                </a:solidFill>
              </a:rPr>
            </a:br>
            <a:r>
              <a:rPr lang="en-IN" b="1" dirty="0">
                <a:solidFill>
                  <a:srgbClr val="FF0000"/>
                </a:solidFill>
              </a:rPr>
              <a:t>  &lt;label for="vehicle1"&gt; I have a bike&lt;/label&gt;&lt;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type="checkbox" id="vehicle2" name="</a:t>
            </a:r>
            <a:r>
              <a:rPr lang="en-IN" b="1" dirty="0" err="1" smtClean="0">
                <a:solidFill>
                  <a:srgbClr val="FF0000"/>
                </a:solidFill>
              </a:rPr>
              <a:t>vehicl</a:t>
            </a:r>
            <a:r>
              <a:rPr lang="en-IN" b="1" dirty="0" smtClean="0">
                <a:solidFill>
                  <a:srgbClr val="FF0000"/>
                </a:solidFill>
              </a:rPr>
              <a:t>					e2</a:t>
            </a:r>
            <a:r>
              <a:rPr lang="en-IN" b="1" dirty="0">
                <a:solidFill>
                  <a:srgbClr val="FF0000"/>
                </a:solidFill>
              </a:rPr>
              <a:t>" value="Car"&gt;</a:t>
            </a:r>
            <a:br>
              <a:rPr lang="en-IN" b="1" dirty="0">
                <a:solidFill>
                  <a:srgbClr val="FF0000"/>
                </a:solidFill>
              </a:rPr>
            </a:br>
            <a:r>
              <a:rPr lang="en-IN" b="1" dirty="0">
                <a:solidFill>
                  <a:srgbClr val="FF0000"/>
                </a:solidFill>
              </a:rPr>
              <a:t>  &lt;label for="vehicle2"&gt; I have a car&lt;/label&gt;&lt;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a:t>
            </a:r>
            <a:r>
              <a:rPr lang="en-IN" b="1" dirty="0" smtClean="0">
                <a:solidFill>
                  <a:srgbClr val="FF0000"/>
                </a:solidFill>
              </a:rPr>
              <a:t>&lt;/</a:t>
            </a:r>
            <a:r>
              <a:rPr lang="en-IN" b="1" dirty="0">
                <a:solidFill>
                  <a:srgbClr val="FF0000"/>
                </a:solidFill>
              </a:rPr>
              <a:t>form&gt;</a:t>
            </a:r>
          </a:p>
        </p:txBody>
      </p:sp>
    </p:spTree>
    <p:extLst>
      <p:ext uri="{BB962C8B-B14F-4D97-AF65-F5344CB8AC3E}">
        <p14:creationId xmlns:p14="http://schemas.microsoft.com/office/powerpoint/2010/main" val="2214711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Type </a:t>
            </a:r>
            <a:r>
              <a:rPr lang="en-IN" dirty="0" err="1" smtClean="0"/>
              <a:t>Color</a:t>
            </a:r>
            <a:endParaRPr lang="en-IN" dirty="0"/>
          </a:p>
        </p:txBody>
      </p:sp>
      <p:sp>
        <p:nvSpPr>
          <p:cNvPr id="3" name="Content Placeholder 2"/>
          <p:cNvSpPr>
            <a:spLocks noGrp="1"/>
          </p:cNvSpPr>
          <p:nvPr>
            <p:ph idx="1"/>
          </p:nvPr>
        </p:nvSpPr>
        <p:spPr/>
        <p:txBody>
          <a:bodyPr/>
          <a:lstStyle/>
          <a:p>
            <a:r>
              <a:rPr lang="en-US" b="1" dirty="0">
                <a:solidFill>
                  <a:schemeClr val="tx1"/>
                </a:solidFill>
              </a:rPr>
              <a:t>The </a:t>
            </a:r>
            <a:r>
              <a:rPr lang="en-US" b="1" dirty="0">
                <a:solidFill>
                  <a:srgbClr val="FF0000"/>
                </a:solidFill>
              </a:rPr>
              <a:t>&lt;input type="color"&gt;</a:t>
            </a:r>
            <a:r>
              <a:rPr lang="en-US" b="1" dirty="0">
                <a:solidFill>
                  <a:schemeClr val="tx1"/>
                </a:solidFill>
              </a:rPr>
              <a:t> is used for input fields that should contain a color.</a:t>
            </a:r>
          </a:p>
          <a:p>
            <a:r>
              <a:rPr lang="en-US" b="1" dirty="0">
                <a:solidFill>
                  <a:schemeClr val="tx1"/>
                </a:solidFill>
              </a:rPr>
              <a:t>Depending on browser support, a color picker can show up in the input field</a:t>
            </a:r>
            <a:r>
              <a:rPr lang="en-US" b="1" dirty="0" smtClean="0">
                <a:solidFill>
                  <a:schemeClr val="tx1"/>
                </a:solidFill>
              </a:rPr>
              <a:t>.</a:t>
            </a:r>
          </a:p>
          <a:p>
            <a:r>
              <a:rPr lang="en-US" b="1" dirty="0" smtClean="0">
                <a:solidFill>
                  <a:schemeClr val="tx1"/>
                </a:solidFill>
              </a:rPr>
              <a:t>Example:-</a:t>
            </a:r>
            <a:endParaRPr lang="en-US" b="1" dirty="0">
              <a:solidFill>
                <a:schemeClr val="tx1"/>
              </a:solidFill>
            </a:endParaRPr>
          </a:p>
          <a:p>
            <a:pPr marL="0" indent="0">
              <a:buNone/>
            </a:pPr>
            <a:r>
              <a:rPr lang="en-US" b="1" dirty="0">
                <a:solidFill>
                  <a:srgbClr val="FF0000"/>
                </a:solidFill>
              </a:rPr>
              <a:t>&lt;form&gt;</a:t>
            </a:r>
            <a:br>
              <a:rPr lang="en-US" b="1" dirty="0">
                <a:solidFill>
                  <a:srgbClr val="FF0000"/>
                </a:solidFill>
              </a:rPr>
            </a:br>
            <a:r>
              <a:rPr lang="en-US" b="1" dirty="0">
                <a:solidFill>
                  <a:srgbClr val="FF0000"/>
                </a:solidFill>
              </a:rPr>
              <a:t>  &lt;label for="</a:t>
            </a:r>
            <a:r>
              <a:rPr lang="en-US" b="1" dirty="0" err="1">
                <a:solidFill>
                  <a:srgbClr val="FF0000"/>
                </a:solidFill>
              </a:rPr>
              <a:t>favcolor</a:t>
            </a:r>
            <a:r>
              <a:rPr lang="en-US" b="1" dirty="0">
                <a:solidFill>
                  <a:srgbClr val="FF0000"/>
                </a:solidFill>
              </a:rPr>
              <a:t>"&gt;Select your favorite </a:t>
            </a:r>
            <a:r>
              <a:rPr lang="en-US" b="1" dirty="0" smtClean="0">
                <a:solidFill>
                  <a:srgbClr val="FF0000"/>
                </a:solidFill>
              </a:rPr>
              <a:t>								color</a:t>
            </a:r>
            <a:r>
              <a:rPr lang="en-US" b="1" dirty="0">
                <a:solidFill>
                  <a:srgbClr val="FF0000"/>
                </a:solidFill>
              </a:rPr>
              <a:t>:&lt;/label&gt;</a:t>
            </a:r>
            <a:br>
              <a:rPr lang="en-US" b="1" dirty="0">
                <a:solidFill>
                  <a:srgbClr val="FF0000"/>
                </a:solidFill>
              </a:rPr>
            </a:br>
            <a:r>
              <a:rPr lang="en-US" b="1" dirty="0">
                <a:solidFill>
                  <a:srgbClr val="FF0000"/>
                </a:solidFill>
              </a:rPr>
              <a:t>  &lt;input type="color" id="</a:t>
            </a:r>
            <a:r>
              <a:rPr lang="en-US" b="1" dirty="0" err="1">
                <a:solidFill>
                  <a:srgbClr val="FF0000"/>
                </a:solidFill>
              </a:rPr>
              <a:t>favcolor</a:t>
            </a:r>
            <a:r>
              <a:rPr lang="en-US" b="1" dirty="0">
                <a:solidFill>
                  <a:srgbClr val="FF0000"/>
                </a:solidFill>
              </a:rPr>
              <a:t>" name="</a:t>
            </a:r>
            <a:r>
              <a:rPr lang="en-US" b="1" dirty="0" err="1">
                <a:solidFill>
                  <a:srgbClr val="FF0000"/>
                </a:solidFill>
              </a:rPr>
              <a:t>favcolor</a:t>
            </a:r>
            <a:r>
              <a:rPr lang="en-US" b="1" dirty="0">
                <a:solidFill>
                  <a:srgbClr val="FF0000"/>
                </a:solidFill>
              </a:rPr>
              <a:t>"&gt;</a:t>
            </a:r>
            <a:br>
              <a:rPr lang="en-US" b="1" dirty="0">
                <a:solidFill>
                  <a:srgbClr val="FF0000"/>
                </a:solidFill>
              </a:rPr>
            </a:br>
            <a:r>
              <a:rPr lang="en-US" b="1" dirty="0">
                <a:solidFill>
                  <a:srgbClr val="FF0000"/>
                </a:solidFill>
              </a:rPr>
              <a:t>&lt;/form&gt;</a:t>
            </a:r>
            <a:endParaRPr lang="en-IN" b="1" dirty="0">
              <a:solidFill>
                <a:srgbClr val="FF0000"/>
              </a:solidFill>
            </a:endParaRPr>
          </a:p>
          <a:p>
            <a:endParaRPr lang="en-IN" dirty="0"/>
          </a:p>
        </p:txBody>
      </p:sp>
    </p:spTree>
    <p:extLst>
      <p:ext uri="{BB962C8B-B14F-4D97-AF65-F5344CB8AC3E}">
        <p14:creationId xmlns:p14="http://schemas.microsoft.com/office/powerpoint/2010/main" val="6073575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Date</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The &lt;input type="date"&gt; is used for input fields that should contain a date.</a:t>
            </a:r>
          </a:p>
          <a:p>
            <a:r>
              <a:rPr lang="en-US" b="1" dirty="0">
                <a:solidFill>
                  <a:schemeClr val="tx1"/>
                </a:solidFill>
              </a:rPr>
              <a:t>Depending on browser support, a date picker can show up in the input field</a:t>
            </a:r>
            <a:r>
              <a:rPr lang="en-US" b="1" dirty="0" smtClean="0">
                <a:solidFill>
                  <a:schemeClr val="tx1"/>
                </a:solidFill>
              </a:rPr>
              <a:t>.</a:t>
            </a:r>
          </a:p>
          <a:p>
            <a:pPr marL="0" indent="0">
              <a:buNone/>
            </a:pPr>
            <a:endParaRPr lang="en-US" b="1" dirty="0" smtClean="0">
              <a:solidFill>
                <a:schemeClr val="tx1"/>
              </a:solidFill>
            </a:endParaRPr>
          </a:p>
          <a:p>
            <a:r>
              <a:rPr lang="en-US" b="1" dirty="0" smtClean="0">
                <a:solidFill>
                  <a:schemeClr val="tx1"/>
                </a:solidFill>
              </a:rPr>
              <a:t>Example:-</a:t>
            </a:r>
            <a:endParaRPr lang="en-US" b="1" dirty="0">
              <a:solidFill>
                <a:schemeClr val="tx1"/>
              </a:solidFill>
            </a:endParaRPr>
          </a:p>
          <a:p>
            <a:pPr marL="0" indent="0">
              <a:buNone/>
            </a:pPr>
            <a:r>
              <a:rPr lang="en-US" b="1" dirty="0">
                <a:solidFill>
                  <a:srgbClr val="FF0000"/>
                </a:solidFill>
              </a:rPr>
              <a:t>&lt;form&gt;</a:t>
            </a:r>
            <a:br>
              <a:rPr lang="en-US" b="1" dirty="0">
                <a:solidFill>
                  <a:srgbClr val="FF0000"/>
                </a:solidFill>
              </a:rPr>
            </a:br>
            <a:r>
              <a:rPr lang="en-US" b="1" dirty="0">
                <a:solidFill>
                  <a:srgbClr val="FF0000"/>
                </a:solidFill>
              </a:rPr>
              <a:t>  &lt;label for="birthday"&gt;Birthday:&lt;/label&gt;</a:t>
            </a:r>
            <a:br>
              <a:rPr lang="en-US" b="1" dirty="0">
                <a:solidFill>
                  <a:srgbClr val="FF0000"/>
                </a:solidFill>
              </a:rPr>
            </a:br>
            <a:r>
              <a:rPr lang="en-US" b="1" dirty="0">
                <a:solidFill>
                  <a:srgbClr val="FF0000"/>
                </a:solidFill>
              </a:rPr>
              <a:t>  &lt;input type="date" id="birthday" name="birthday"&gt;</a:t>
            </a:r>
            <a:br>
              <a:rPr lang="en-US" b="1" dirty="0">
                <a:solidFill>
                  <a:srgbClr val="FF0000"/>
                </a:solidFill>
              </a:rPr>
            </a:br>
            <a:r>
              <a:rPr lang="en-US" b="1" dirty="0">
                <a:solidFill>
                  <a:srgbClr val="FF0000"/>
                </a:solidFill>
              </a:rPr>
              <a:t>&lt;/form&gt;</a:t>
            </a:r>
          </a:p>
          <a:p>
            <a:pPr marL="0" indent="0">
              <a:buNone/>
            </a:pPr>
            <a:r>
              <a:rPr lang="en-US" dirty="0"/>
              <a:t/>
            </a:r>
            <a:br>
              <a:rPr lang="en-US" dirty="0"/>
            </a:br>
            <a:endParaRPr lang="en-IN" dirty="0"/>
          </a:p>
        </p:txBody>
      </p:sp>
    </p:spTree>
    <p:extLst>
      <p:ext uri="{BB962C8B-B14F-4D97-AF65-F5344CB8AC3E}">
        <p14:creationId xmlns:p14="http://schemas.microsoft.com/office/powerpoint/2010/main" val="4089115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 &amp; Max In Date</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You can also use the min and max attributes to add restrictions to </a:t>
            </a:r>
            <a:r>
              <a:rPr lang="en-US" b="1" dirty="0" smtClean="0">
                <a:solidFill>
                  <a:schemeClr val="tx1"/>
                </a:solidFill>
              </a:rPr>
              <a:t>dates.</a:t>
            </a:r>
            <a:endParaRPr lang="en-US" b="1" dirty="0">
              <a:solidFill>
                <a:schemeClr val="tx1"/>
              </a:solidFill>
            </a:endParaRPr>
          </a:p>
          <a:p>
            <a:r>
              <a:rPr lang="en-US" b="1" dirty="0" smtClean="0">
                <a:solidFill>
                  <a:schemeClr val="tx1"/>
                </a:solidFill>
              </a:rPr>
              <a:t>Example:-</a:t>
            </a:r>
          </a:p>
          <a:p>
            <a:pPr marL="0" indent="0">
              <a:buNone/>
            </a:pPr>
            <a:r>
              <a:rPr lang="en-IN" b="1" dirty="0">
                <a:solidFill>
                  <a:srgbClr val="FF0000"/>
                </a:solidFill>
              </a:rPr>
              <a:t>&lt;form&gt;</a:t>
            </a:r>
            <a:br>
              <a:rPr lang="en-IN" b="1" dirty="0">
                <a:solidFill>
                  <a:srgbClr val="FF0000"/>
                </a:solidFill>
              </a:rPr>
            </a:br>
            <a:r>
              <a:rPr lang="en-IN" b="1" dirty="0">
                <a:solidFill>
                  <a:srgbClr val="FF0000"/>
                </a:solidFill>
              </a:rPr>
              <a:t>  &lt;label for="</a:t>
            </a:r>
            <a:r>
              <a:rPr lang="en-IN" b="1" dirty="0" err="1">
                <a:solidFill>
                  <a:srgbClr val="FF0000"/>
                </a:solidFill>
              </a:rPr>
              <a:t>datemax</a:t>
            </a:r>
            <a:r>
              <a:rPr lang="en-IN" b="1" dirty="0">
                <a:solidFill>
                  <a:srgbClr val="FF0000"/>
                </a:solidFill>
              </a:rPr>
              <a:t>"&gt;Enter a date </a:t>
            </a:r>
            <a:r>
              <a:rPr lang="en-IN" b="1" dirty="0" smtClean="0">
                <a:solidFill>
                  <a:srgbClr val="FF0000"/>
                </a:solidFill>
              </a:rPr>
              <a:t>before</a:t>
            </a:r>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1980-01-01:&lt;/label&gt;</a:t>
            </a:r>
            <a:br>
              <a:rPr lang="en-IN" b="1" dirty="0">
                <a:solidFill>
                  <a:srgbClr val="FF0000"/>
                </a:solidFill>
              </a:rPr>
            </a:br>
            <a:r>
              <a:rPr lang="en-IN" b="1" dirty="0">
                <a:solidFill>
                  <a:srgbClr val="FF0000"/>
                </a:solidFill>
              </a:rPr>
              <a:t>  &lt;input type="date" id="</a:t>
            </a:r>
            <a:r>
              <a:rPr lang="en-IN" b="1" dirty="0" err="1">
                <a:solidFill>
                  <a:srgbClr val="FF0000"/>
                </a:solidFill>
              </a:rPr>
              <a:t>datemax</a:t>
            </a:r>
            <a:r>
              <a:rPr lang="en-IN" b="1" dirty="0">
                <a:solidFill>
                  <a:srgbClr val="FF0000"/>
                </a:solidFill>
              </a:rPr>
              <a:t>" name="</a:t>
            </a:r>
            <a:r>
              <a:rPr lang="en-IN" b="1" dirty="0" err="1" smtClean="0">
                <a:solidFill>
                  <a:srgbClr val="FF0000"/>
                </a:solidFill>
              </a:rPr>
              <a:t>datemax</a:t>
            </a:r>
            <a:r>
              <a:rPr lang="en-IN" b="1" dirty="0" smtClean="0">
                <a:solidFill>
                  <a:srgbClr val="FF0000"/>
                </a:solidFill>
              </a:rPr>
              <a:t>“</a:t>
            </a:r>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 max="1979-12-31"&gt;&lt;</a:t>
            </a:r>
            <a:r>
              <a:rPr lang="en-IN" b="1" dirty="0" err="1">
                <a:solidFill>
                  <a:srgbClr val="FF0000"/>
                </a:solidFill>
              </a:rPr>
              <a:t>br</a:t>
            </a:r>
            <a:r>
              <a:rPr lang="en-IN" b="1" dirty="0">
                <a:solidFill>
                  <a:srgbClr val="FF0000"/>
                </a:solidFill>
              </a:rPr>
              <a:t>&gt;&lt;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&lt;label for="</a:t>
            </a:r>
            <a:r>
              <a:rPr lang="en-IN" b="1" dirty="0" err="1">
                <a:solidFill>
                  <a:srgbClr val="FF0000"/>
                </a:solidFill>
              </a:rPr>
              <a:t>datemin</a:t>
            </a:r>
            <a:r>
              <a:rPr lang="en-IN" b="1" dirty="0">
                <a:solidFill>
                  <a:srgbClr val="FF0000"/>
                </a:solidFill>
              </a:rPr>
              <a:t>"&gt;Enter a date after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2000-01-01</a:t>
            </a:r>
            <a:r>
              <a:rPr lang="en-IN" b="1" dirty="0">
                <a:solidFill>
                  <a:srgbClr val="FF0000"/>
                </a:solidFill>
              </a:rPr>
              <a:t>:&lt;/label&gt;</a:t>
            </a:r>
            <a:br>
              <a:rPr lang="en-IN" b="1" dirty="0">
                <a:solidFill>
                  <a:srgbClr val="FF0000"/>
                </a:solidFill>
              </a:rPr>
            </a:br>
            <a:r>
              <a:rPr lang="en-IN" b="1" dirty="0">
                <a:solidFill>
                  <a:srgbClr val="FF0000"/>
                </a:solidFill>
              </a:rPr>
              <a:t>  &lt;input type="date" id="</a:t>
            </a:r>
            <a:r>
              <a:rPr lang="en-IN" b="1" dirty="0" err="1">
                <a:solidFill>
                  <a:srgbClr val="FF0000"/>
                </a:solidFill>
              </a:rPr>
              <a:t>datemin</a:t>
            </a:r>
            <a:r>
              <a:rPr lang="en-IN" b="1" dirty="0">
                <a:solidFill>
                  <a:srgbClr val="FF0000"/>
                </a:solidFill>
              </a:rPr>
              <a:t>" name="</a:t>
            </a:r>
            <a:r>
              <a:rPr lang="en-IN" b="1" dirty="0" err="1">
                <a:solidFill>
                  <a:srgbClr val="FF0000"/>
                </a:solidFill>
              </a:rPr>
              <a:t>datemin</a:t>
            </a:r>
            <a:r>
              <a:rPr lang="en-IN" b="1" dirty="0">
                <a:solidFill>
                  <a:srgbClr val="FF0000"/>
                </a:solidFill>
              </a:rPr>
              <a:t>"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min</a:t>
            </a:r>
            <a:r>
              <a:rPr lang="en-IN" b="1" dirty="0">
                <a:solidFill>
                  <a:srgbClr val="FF0000"/>
                </a:solidFill>
              </a:rPr>
              <a:t>="2000-01-02"&gt;</a:t>
            </a:r>
            <a:br>
              <a:rPr lang="en-IN" b="1" dirty="0">
                <a:solidFill>
                  <a:srgbClr val="FF0000"/>
                </a:solidFill>
              </a:rPr>
            </a:br>
            <a:r>
              <a:rPr lang="en-IN" b="1" dirty="0">
                <a:solidFill>
                  <a:srgbClr val="FF0000"/>
                </a:solidFill>
              </a:rPr>
              <a:t>&lt;/</a:t>
            </a:r>
            <a:r>
              <a:rPr lang="en-IN" b="1" dirty="0" smtClean="0">
                <a:solidFill>
                  <a:srgbClr val="FF0000"/>
                </a:solidFill>
              </a:rPr>
              <a:t>form</a:t>
            </a:r>
            <a:r>
              <a:rPr lang="en-IN" b="1" dirty="0">
                <a:solidFill>
                  <a:srgbClr val="FF0000"/>
                </a:solidFill>
              </a:rPr>
              <a:t>&gt;</a:t>
            </a:r>
          </a:p>
        </p:txBody>
      </p:sp>
    </p:spTree>
    <p:extLst>
      <p:ext uri="{BB962C8B-B14F-4D97-AF65-F5344CB8AC3E}">
        <p14:creationId xmlns:p14="http://schemas.microsoft.com/office/powerpoint/2010/main" val="12868071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err="1" smtClean="0">
                <a:effectLst/>
              </a:rPr>
              <a:t>Datetime</a:t>
            </a:r>
            <a:r>
              <a:rPr lang="en-IN" dirty="0" smtClean="0">
                <a:effectLst/>
              </a:rPr>
              <a:t>-local</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The &lt;input type="</a:t>
            </a:r>
            <a:r>
              <a:rPr lang="en-US" b="1" dirty="0" err="1">
                <a:solidFill>
                  <a:schemeClr val="tx1"/>
                </a:solidFill>
              </a:rPr>
              <a:t>datetime</a:t>
            </a:r>
            <a:r>
              <a:rPr lang="en-US" b="1" dirty="0">
                <a:solidFill>
                  <a:schemeClr val="tx1"/>
                </a:solidFill>
              </a:rPr>
              <a:t>-local"&gt; specifies a date and time input field, with no time zone.</a:t>
            </a:r>
          </a:p>
          <a:p>
            <a:r>
              <a:rPr lang="en-US" b="1" dirty="0">
                <a:solidFill>
                  <a:schemeClr val="tx1"/>
                </a:solidFill>
              </a:rPr>
              <a:t>Depending on browser support, a date picker can show up in the input field</a:t>
            </a:r>
            <a:r>
              <a:rPr lang="en-US" b="1" dirty="0" smtClean="0">
                <a:solidFill>
                  <a:schemeClr val="tx1"/>
                </a:solidFill>
              </a:rPr>
              <a:t>.</a:t>
            </a:r>
          </a:p>
          <a:p>
            <a:r>
              <a:rPr lang="en-US" b="1" dirty="0" smtClean="0">
                <a:solidFill>
                  <a:schemeClr val="tx1"/>
                </a:solidFill>
              </a:rPr>
              <a:t>Example:-</a:t>
            </a:r>
            <a:endParaRPr lang="en-US" b="1" dirty="0">
              <a:solidFill>
                <a:schemeClr val="tx1"/>
              </a:solidFill>
            </a:endParaRPr>
          </a:p>
          <a:p>
            <a:pPr marL="0" indent="0">
              <a:buNone/>
            </a:pPr>
            <a:r>
              <a:rPr lang="en-US" b="1" dirty="0">
                <a:solidFill>
                  <a:srgbClr val="FF0000"/>
                </a:solidFill>
              </a:rPr>
              <a:t>&lt;form&gt;</a:t>
            </a:r>
            <a:br>
              <a:rPr lang="en-US" b="1" dirty="0">
                <a:solidFill>
                  <a:srgbClr val="FF0000"/>
                </a:solidFill>
              </a:rPr>
            </a:br>
            <a:r>
              <a:rPr lang="en-US" b="1" dirty="0">
                <a:solidFill>
                  <a:srgbClr val="FF0000"/>
                </a:solidFill>
              </a:rPr>
              <a:t>  &lt;label for="</a:t>
            </a:r>
            <a:r>
              <a:rPr lang="en-US" b="1" dirty="0" err="1">
                <a:solidFill>
                  <a:srgbClr val="FF0000"/>
                </a:solidFill>
              </a:rPr>
              <a:t>birthdaytime</a:t>
            </a:r>
            <a:r>
              <a:rPr lang="en-US" b="1" dirty="0">
                <a:solidFill>
                  <a:srgbClr val="FF0000"/>
                </a:solidFill>
              </a:rPr>
              <a:t>"&gt;Birthday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b="1" dirty="0">
                <a:solidFill>
                  <a:srgbClr val="FF0000"/>
                </a:solidFill>
              </a:rPr>
              <a:t>date and time):&lt;/label&gt;</a:t>
            </a:r>
            <a:br>
              <a:rPr lang="en-US" b="1" dirty="0">
                <a:solidFill>
                  <a:srgbClr val="FF0000"/>
                </a:solidFill>
              </a:rPr>
            </a:br>
            <a:r>
              <a:rPr lang="en-US" b="1" dirty="0">
                <a:solidFill>
                  <a:srgbClr val="FF0000"/>
                </a:solidFill>
              </a:rPr>
              <a:t>  &lt;input type="</a:t>
            </a:r>
            <a:r>
              <a:rPr lang="en-US" b="1" dirty="0" err="1" smtClean="0">
                <a:solidFill>
                  <a:srgbClr val="FF0000"/>
                </a:solidFill>
              </a:rPr>
              <a:t>datetime</a:t>
            </a:r>
            <a:r>
              <a:rPr lang="en-US" b="1" dirty="0" smtClean="0">
                <a:solidFill>
                  <a:srgbClr val="FF0000"/>
                </a:solidFill>
              </a:rPr>
              <a:t>-	local</a:t>
            </a:r>
            <a:r>
              <a:rPr lang="en-US" b="1" dirty="0">
                <a:solidFill>
                  <a:srgbClr val="FF0000"/>
                </a:solidFill>
              </a:rPr>
              <a:t>"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id</a:t>
            </a:r>
            <a:r>
              <a:rPr lang="en-US" b="1" dirty="0">
                <a:solidFill>
                  <a:srgbClr val="FF0000"/>
                </a:solidFill>
              </a:rPr>
              <a:t>="</a:t>
            </a:r>
            <a:r>
              <a:rPr lang="en-US" b="1" dirty="0" err="1">
                <a:solidFill>
                  <a:srgbClr val="FF0000"/>
                </a:solidFill>
              </a:rPr>
              <a:t>birthdaytime</a:t>
            </a:r>
            <a:r>
              <a:rPr lang="en-US" b="1" dirty="0">
                <a:solidFill>
                  <a:srgbClr val="FF0000"/>
                </a:solidFill>
              </a:rPr>
              <a:t>" name="</a:t>
            </a:r>
            <a:r>
              <a:rPr lang="en-US" b="1" dirty="0" err="1">
                <a:solidFill>
                  <a:srgbClr val="FF0000"/>
                </a:solidFill>
              </a:rPr>
              <a:t>birthdaytime</a:t>
            </a:r>
            <a:r>
              <a:rPr lang="en-US" b="1" dirty="0">
                <a:solidFill>
                  <a:srgbClr val="FF0000"/>
                </a:solidFill>
              </a:rPr>
              <a:t>"&gt;</a:t>
            </a:r>
            <a:br>
              <a:rPr lang="en-US" b="1" dirty="0">
                <a:solidFill>
                  <a:srgbClr val="FF0000"/>
                </a:solidFill>
              </a:rPr>
            </a:br>
            <a:r>
              <a:rPr lang="en-US" b="1" dirty="0">
                <a:solidFill>
                  <a:srgbClr val="FF0000"/>
                </a:solidFill>
              </a:rPr>
              <a:t>&lt;/form</a:t>
            </a:r>
            <a:r>
              <a:rPr lang="en-US" b="1" dirty="0" smtClean="0">
                <a:solidFill>
                  <a:srgbClr val="FF0000"/>
                </a:solidFill>
              </a:rPr>
              <a:t>&gt;</a:t>
            </a:r>
            <a:r>
              <a:rPr lang="en-US" dirty="0">
                <a:solidFill>
                  <a:srgbClr val="FF0000"/>
                </a:solidFill>
              </a:rPr>
              <a:t/>
            </a: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4089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 Example</a:t>
            </a:r>
            <a:endParaRPr lang="en-IN"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chemeClr val="tx1"/>
                </a:solidFill>
              </a:rPr>
              <a:t>	</a:t>
            </a:r>
          </a:p>
          <a:p>
            <a:pPr marL="0" indent="0">
              <a:buNone/>
            </a:pPr>
            <a:r>
              <a:rPr lang="en-US" sz="3200" b="1" dirty="0">
                <a:solidFill>
                  <a:schemeClr val="tx1"/>
                </a:solidFill>
              </a:rPr>
              <a:t>	</a:t>
            </a:r>
            <a:r>
              <a:rPr lang="en-US" sz="3200" b="1" dirty="0" smtClean="0">
                <a:solidFill>
                  <a:schemeClr val="tx1"/>
                </a:solidFill>
              </a:rPr>
              <a:t>&lt;h1&gt; Coding </a:t>
            </a:r>
            <a:r>
              <a:rPr lang="en-US" sz="3200" b="1" dirty="0" err="1" smtClean="0">
                <a:solidFill>
                  <a:schemeClr val="tx1"/>
                </a:solidFill>
              </a:rPr>
              <a:t>Seekho</a:t>
            </a:r>
            <a:r>
              <a:rPr lang="en-US" sz="3200" b="1" dirty="0" smtClean="0">
                <a:solidFill>
                  <a:schemeClr val="tx1"/>
                </a:solidFill>
              </a:rPr>
              <a:t> &lt;/h1&gt;</a:t>
            </a:r>
          </a:p>
          <a:p>
            <a:pPr marL="0" indent="0">
              <a:buNone/>
            </a:pPr>
            <a:r>
              <a:rPr lang="en-US" sz="3200" b="1" dirty="0" smtClean="0">
                <a:solidFill>
                  <a:schemeClr val="tx1"/>
                </a:solidFill>
              </a:rPr>
              <a:t>	&lt;h2&gt; </a:t>
            </a:r>
            <a:r>
              <a:rPr lang="en-US" sz="3200" b="1" dirty="0">
                <a:solidFill>
                  <a:schemeClr val="tx1"/>
                </a:solidFill>
              </a:rPr>
              <a:t>Coding </a:t>
            </a:r>
            <a:r>
              <a:rPr lang="en-US" sz="3200" b="1" dirty="0" err="1">
                <a:solidFill>
                  <a:schemeClr val="tx1"/>
                </a:solidFill>
              </a:rPr>
              <a:t>Seekho</a:t>
            </a:r>
            <a:r>
              <a:rPr lang="en-US" sz="3200" b="1" dirty="0">
                <a:solidFill>
                  <a:schemeClr val="tx1"/>
                </a:solidFill>
              </a:rPr>
              <a:t> &lt;/</a:t>
            </a:r>
            <a:r>
              <a:rPr lang="en-US" sz="3200" b="1" dirty="0" smtClean="0">
                <a:solidFill>
                  <a:schemeClr val="tx1"/>
                </a:solidFill>
              </a:rPr>
              <a:t>h2&gt;</a:t>
            </a:r>
            <a:endParaRPr lang="en-IN" sz="3200" b="1" dirty="0">
              <a:solidFill>
                <a:schemeClr val="tx1"/>
              </a:solidFill>
            </a:endParaRPr>
          </a:p>
          <a:p>
            <a:pPr marL="0" indent="0">
              <a:buNone/>
            </a:pPr>
            <a:r>
              <a:rPr lang="en-US" sz="3200" b="1" dirty="0" smtClean="0">
                <a:solidFill>
                  <a:schemeClr val="tx1"/>
                </a:solidFill>
              </a:rPr>
              <a:t>	&lt;h3&gt; </a:t>
            </a:r>
            <a:r>
              <a:rPr lang="en-US" sz="3200" b="1" dirty="0">
                <a:solidFill>
                  <a:schemeClr val="tx1"/>
                </a:solidFill>
              </a:rPr>
              <a:t>Coding </a:t>
            </a:r>
            <a:r>
              <a:rPr lang="en-US" sz="3200" b="1" dirty="0" err="1">
                <a:solidFill>
                  <a:schemeClr val="tx1"/>
                </a:solidFill>
              </a:rPr>
              <a:t>Seekho</a:t>
            </a:r>
            <a:r>
              <a:rPr lang="en-US" sz="3200" b="1" dirty="0">
                <a:solidFill>
                  <a:schemeClr val="tx1"/>
                </a:solidFill>
              </a:rPr>
              <a:t> &lt;/</a:t>
            </a:r>
            <a:r>
              <a:rPr lang="en-US" sz="3200" b="1" dirty="0" smtClean="0">
                <a:solidFill>
                  <a:schemeClr val="tx1"/>
                </a:solidFill>
              </a:rPr>
              <a:t>h3&gt;</a:t>
            </a:r>
          </a:p>
          <a:p>
            <a:pPr marL="0" indent="0">
              <a:buNone/>
            </a:pPr>
            <a:r>
              <a:rPr lang="en-US" sz="3200" b="1" dirty="0" smtClean="0">
                <a:solidFill>
                  <a:schemeClr val="tx1"/>
                </a:solidFill>
              </a:rPr>
              <a:t>	&lt;h4&gt; </a:t>
            </a:r>
            <a:r>
              <a:rPr lang="en-US" sz="3200" b="1" dirty="0">
                <a:solidFill>
                  <a:schemeClr val="tx1"/>
                </a:solidFill>
              </a:rPr>
              <a:t>Coding </a:t>
            </a:r>
            <a:r>
              <a:rPr lang="en-US" sz="3200" b="1" dirty="0" err="1">
                <a:solidFill>
                  <a:schemeClr val="tx1"/>
                </a:solidFill>
              </a:rPr>
              <a:t>Seekho</a:t>
            </a:r>
            <a:r>
              <a:rPr lang="en-US" sz="3200" b="1" dirty="0">
                <a:solidFill>
                  <a:schemeClr val="tx1"/>
                </a:solidFill>
              </a:rPr>
              <a:t> &lt;/</a:t>
            </a:r>
            <a:r>
              <a:rPr lang="en-US" sz="3200" b="1" dirty="0" smtClean="0">
                <a:solidFill>
                  <a:schemeClr val="tx1"/>
                </a:solidFill>
              </a:rPr>
              <a:t>h4&gt;</a:t>
            </a:r>
          </a:p>
          <a:p>
            <a:pPr marL="0" indent="0">
              <a:buNone/>
            </a:pPr>
            <a:r>
              <a:rPr lang="en-US" sz="3200" b="1" dirty="0" smtClean="0">
                <a:solidFill>
                  <a:schemeClr val="tx1"/>
                </a:solidFill>
              </a:rPr>
              <a:t>	&lt;h5&gt; </a:t>
            </a:r>
            <a:r>
              <a:rPr lang="en-US" sz="3200" b="1" dirty="0">
                <a:solidFill>
                  <a:schemeClr val="tx1"/>
                </a:solidFill>
              </a:rPr>
              <a:t>Coding </a:t>
            </a:r>
            <a:r>
              <a:rPr lang="en-US" sz="3200" b="1" dirty="0" err="1">
                <a:solidFill>
                  <a:schemeClr val="tx1"/>
                </a:solidFill>
              </a:rPr>
              <a:t>Seekho</a:t>
            </a:r>
            <a:r>
              <a:rPr lang="en-US" sz="3200" b="1" dirty="0">
                <a:solidFill>
                  <a:schemeClr val="tx1"/>
                </a:solidFill>
              </a:rPr>
              <a:t> &lt;/</a:t>
            </a:r>
            <a:r>
              <a:rPr lang="en-US" sz="3200" b="1" dirty="0" smtClean="0">
                <a:solidFill>
                  <a:schemeClr val="tx1"/>
                </a:solidFill>
              </a:rPr>
              <a:t>h5&gt;</a:t>
            </a:r>
          </a:p>
          <a:p>
            <a:pPr marL="0" indent="0">
              <a:buNone/>
            </a:pPr>
            <a:r>
              <a:rPr lang="en-US" sz="3200" b="1" dirty="0" smtClean="0">
                <a:solidFill>
                  <a:schemeClr val="tx1"/>
                </a:solidFill>
              </a:rPr>
              <a:t>	&lt;h6&gt; </a:t>
            </a:r>
            <a:r>
              <a:rPr lang="en-US" sz="3200" b="1" dirty="0">
                <a:solidFill>
                  <a:schemeClr val="tx1"/>
                </a:solidFill>
              </a:rPr>
              <a:t>Coding </a:t>
            </a:r>
            <a:r>
              <a:rPr lang="en-US" sz="3200" b="1" dirty="0" err="1">
                <a:solidFill>
                  <a:schemeClr val="tx1"/>
                </a:solidFill>
              </a:rPr>
              <a:t>Seekho</a:t>
            </a:r>
            <a:r>
              <a:rPr lang="en-US" sz="3200" b="1" dirty="0">
                <a:solidFill>
                  <a:schemeClr val="tx1"/>
                </a:solidFill>
              </a:rPr>
              <a:t> &lt;/</a:t>
            </a:r>
            <a:r>
              <a:rPr lang="en-US" sz="3200" b="1" dirty="0" smtClean="0">
                <a:solidFill>
                  <a:schemeClr val="tx1"/>
                </a:solidFill>
              </a:rPr>
              <a:t>h6&gt;</a:t>
            </a:r>
            <a:endParaRPr lang="en-IN" sz="3200" b="1" dirty="0">
              <a:solidFill>
                <a:schemeClr val="tx1"/>
              </a:solidFill>
            </a:endParaRPr>
          </a:p>
          <a:p>
            <a:endParaRPr lang="en-IN" sz="3200" b="1" dirty="0">
              <a:solidFill>
                <a:schemeClr val="tx1"/>
              </a:solidFill>
            </a:endParaRPr>
          </a:p>
        </p:txBody>
      </p:sp>
    </p:spTree>
    <p:extLst>
      <p:ext uri="{BB962C8B-B14F-4D97-AF65-F5344CB8AC3E}">
        <p14:creationId xmlns:p14="http://schemas.microsoft.com/office/powerpoint/2010/main" val="21690588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Button</a:t>
            </a:r>
            <a:endParaRPr lang="en-IN" dirty="0"/>
          </a:p>
        </p:txBody>
      </p:sp>
      <p:sp>
        <p:nvSpPr>
          <p:cNvPr id="3" name="Content Placeholder 2"/>
          <p:cNvSpPr>
            <a:spLocks noGrp="1"/>
          </p:cNvSpPr>
          <p:nvPr>
            <p:ph idx="1"/>
          </p:nvPr>
        </p:nvSpPr>
        <p:spPr/>
        <p:txBody>
          <a:bodyPr>
            <a:normAutofit/>
          </a:bodyPr>
          <a:lstStyle/>
          <a:p>
            <a:r>
              <a:rPr lang="en-US" b="1" dirty="0">
                <a:solidFill>
                  <a:schemeClr val="tx1"/>
                </a:solidFill>
              </a:rPr>
              <a:t>&lt;input type="button"&gt; defines a </a:t>
            </a:r>
            <a:r>
              <a:rPr lang="en-US" b="1" dirty="0" smtClean="0">
                <a:solidFill>
                  <a:schemeClr val="tx1"/>
                </a:solidFill>
              </a:rPr>
              <a:t>button.</a:t>
            </a:r>
          </a:p>
          <a:p>
            <a:pPr marL="0" indent="0">
              <a:buNone/>
            </a:pPr>
            <a:endParaRPr lang="en-US" b="1" dirty="0" smtClean="0">
              <a:solidFill>
                <a:schemeClr val="tx1"/>
              </a:solidFill>
            </a:endParaRPr>
          </a:p>
          <a:p>
            <a:r>
              <a:rPr lang="en-US" b="1" dirty="0" smtClean="0">
                <a:solidFill>
                  <a:srgbClr val="FF0000"/>
                </a:solidFill>
              </a:rPr>
              <a:t>&lt;</a:t>
            </a:r>
            <a:r>
              <a:rPr lang="en-US" b="1" dirty="0">
                <a:solidFill>
                  <a:srgbClr val="FF0000"/>
                </a:solidFill>
              </a:rPr>
              <a:t>input type="button" </a:t>
            </a:r>
            <a:endParaRPr lang="en-US" b="1" dirty="0" smtClean="0">
              <a:solidFill>
                <a:srgbClr val="FF0000"/>
              </a:solidFill>
            </a:endParaRPr>
          </a:p>
          <a:p>
            <a:pPr marL="0" indent="0">
              <a:buNone/>
            </a:pPr>
            <a:r>
              <a:rPr lang="en-US" b="1" dirty="0" smtClean="0">
                <a:solidFill>
                  <a:srgbClr val="FF0000"/>
                </a:solidFill>
              </a:rPr>
              <a:t>		</a:t>
            </a:r>
            <a:r>
              <a:rPr lang="en-US" b="1" dirty="0" err="1" smtClean="0">
                <a:solidFill>
                  <a:srgbClr val="FF0000"/>
                </a:solidFill>
              </a:rPr>
              <a:t>onclick</a:t>
            </a:r>
            <a:r>
              <a:rPr lang="en-US" b="1" dirty="0">
                <a:solidFill>
                  <a:srgbClr val="FF0000"/>
                </a:solidFill>
              </a:rPr>
              <a:t>="alert('Hello World</a:t>
            </a:r>
            <a:r>
              <a:rPr lang="en-US" b="1" dirty="0" smtClean="0">
                <a:solidFill>
                  <a:srgbClr val="FF0000"/>
                </a:solidFill>
              </a:rPr>
              <a:t>!')“</a:t>
            </a:r>
          </a:p>
          <a:p>
            <a:pPr marL="0" indent="0">
              <a:buNone/>
            </a:pPr>
            <a:r>
              <a:rPr lang="en-US" b="1" dirty="0">
                <a:solidFill>
                  <a:srgbClr val="FF0000"/>
                </a:solidFill>
              </a:rPr>
              <a:t> </a:t>
            </a:r>
            <a:r>
              <a:rPr lang="en-US" b="1" dirty="0" smtClean="0">
                <a:solidFill>
                  <a:srgbClr val="FF0000"/>
                </a:solidFill>
              </a:rPr>
              <a:t>					value</a:t>
            </a:r>
            <a:r>
              <a:rPr lang="en-US" b="1" dirty="0">
                <a:solidFill>
                  <a:srgbClr val="FF0000"/>
                </a:solidFill>
              </a:rPr>
              <a:t>="Click Me</a:t>
            </a:r>
            <a:r>
              <a:rPr lang="en-US" b="1" dirty="0" smtClean="0">
                <a:solidFill>
                  <a:srgbClr val="FF0000"/>
                </a:solidFill>
              </a:rPr>
              <a:t>!"&gt;</a:t>
            </a:r>
          </a:p>
          <a:p>
            <a:pPr marL="0" indent="0">
              <a:buNone/>
            </a:pPr>
            <a:endParaRPr lang="en-US" b="1" dirty="0" smtClean="0">
              <a:solidFill>
                <a:schemeClr val="tx1"/>
              </a:solidFill>
            </a:endParaRPr>
          </a:p>
          <a:p>
            <a:r>
              <a:rPr lang="en-US" b="1" dirty="0" err="1" smtClean="0">
                <a:solidFill>
                  <a:schemeClr val="tx1"/>
                </a:solidFill>
              </a:rPr>
              <a:t>Onclick</a:t>
            </a:r>
            <a:r>
              <a:rPr lang="en-US" b="1" dirty="0" smtClean="0">
                <a:solidFill>
                  <a:schemeClr val="tx1"/>
                </a:solidFill>
              </a:rPr>
              <a:t>- type your message which is shown in dialog box, pop up on display.</a:t>
            </a:r>
          </a:p>
        </p:txBody>
      </p:sp>
    </p:spTree>
    <p:extLst>
      <p:ext uri="{BB962C8B-B14F-4D97-AF65-F5344CB8AC3E}">
        <p14:creationId xmlns:p14="http://schemas.microsoft.com/office/powerpoint/2010/main" val="455355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Email</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type="email"&gt; is used for input fields that should contain an e-mail address.</a:t>
            </a:r>
          </a:p>
          <a:p>
            <a:r>
              <a:rPr lang="en-US" b="1" dirty="0">
                <a:solidFill>
                  <a:schemeClr val="tx1"/>
                </a:solidFill>
              </a:rPr>
              <a:t>Depending on browser support, the e-mail address can be automatically validated when submitted.</a:t>
            </a:r>
          </a:p>
          <a:p>
            <a:r>
              <a:rPr lang="en-US" b="1" dirty="0">
                <a:solidFill>
                  <a:schemeClr val="tx1"/>
                </a:solidFill>
              </a:rPr>
              <a:t>Some smartphones recognize the email type, and add ".com" to the keyboard to match email input.</a:t>
            </a:r>
          </a:p>
          <a:p>
            <a:r>
              <a:rPr lang="en-US" b="1" dirty="0">
                <a:solidFill>
                  <a:srgbClr val="FF0000"/>
                </a:solidFill>
              </a:rPr>
              <a:t>&lt;form&gt;</a:t>
            </a:r>
            <a:br>
              <a:rPr lang="en-US" b="1" dirty="0">
                <a:solidFill>
                  <a:srgbClr val="FF0000"/>
                </a:solidFill>
              </a:rPr>
            </a:br>
            <a:r>
              <a:rPr lang="en-US" b="1" dirty="0">
                <a:solidFill>
                  <a:srgbClr val="FF0000"/>
                </a:solidFill>
              </a:rPr>
              <a:t>  &lt;label for="email"&gt;Enter your email:&lt;/label&gt;</a:t>
            </a:r>
            <a:br>
              <a:rPr lang="en-US" b="1" dirty="0">
                <a:solidFill>
                  <a:srgbClr val="FF0000"/>
                </a:solidFill>
              </a:rPr>
            </a:br>
            <a:r>
              <a:rPr lang="en-US" b="1" dirty="0">
                <a:solidFill>
                  <a:srgbClr val="FF0000"/>
                </a:solidFill>
              </a:rPr>
              <a:t>  &lt;input type="email" id="email" name="email"&gt;</a:t>
            </a:r>
            <a:br>
              <a:rPr lang="en-US" b="1" dirty="0">
                <a:solidFill>
                  <a:srgbClr val="FF0000"/>
                </a:solidFill>
              </a:rPr>
            </a:br>
            <a:r>
              <a:rPr lang="en-US" b="1" dirty="0">
                <a:solidFill>
                  <a:srgbClr val="FF0000"/>
                </a:solidFill>
              </a:rPr>
              <a:t>&lt;/form&gt;</a:t>
            </a:r>
            <a:endParaRPr lang="en-IN" b="1" dirty="0">
              <a:solidFill>
                <a:srgbClr val="FF0000"/>
              </a:solidFill>
            </a:endParaRPr>
          </a:p>
        </p:txBody>
      </p:sp>
    </p:spTree>
    <p:extLst>
      <p:ext uri="{BB962C8B-B14F-4D97-AF65-F5344CB8AC3E}">
        <p14:creationId xmlns:p14="http://schemas.microsoft.com/office/powerpoint/2010/main" val="22243907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Image</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type="image"&gt; defines an image as a submit button.</a:t>
            </a:r>
          </a:p>
          <a:p>
            <a:r>
              <a:rPr lang="en-US" b="1" dirty="0">
                <a:solidFill>
                  <a:schemeClr val="tx1"/>
                </a:solidFill>
              </a:rPr>
              <a:t>The path to the image is specified in the </a:t>
            </a:r>
            <a:r>
              <a:rPr lang="en-US" b="1" dirty="0" err="1">
                <a:solidFill>
                  <a:schemeClr val="tx1"/>
                </a:solidFill>
              </a:rPr>
              <a:t>src</a:t>
            </a:r>
            <a:r>
              <a:rPr lang="en-US" b="1" dirty="0">
                <a:solidFill>
                  <a:schemeClr val="tx1"/>
                </a:solidFill>
              </a:rPr>
              <a:t> attribute</a:t>
            </a:r>
            <a:r>
              <a:rPr lang="en-US" b="1" dirty="0" smtClean="0">
                <a:solidFill>
                  <a:schemeClr val="tx1"/>
                </a:solidFill>
              </a:rPr>
              <a:t>.</a:t>
            </a:r>
          </a:p>
          <a:p>
            <a:pPr marL="0" indent="0">
              <a:buNone/>
            </a:pPr>
            <a:endParaRPr lang="en-US" b="1" dirty="0" smtClean="0">
              <a:solidFill>
                <a:schemeClr val="tx1"/>
              </a:solidFill>
            </a:endParaRPr>
          </a:p>
          <a:p>
            <a:r>
              <a:rPr lang="en-US" b="1" dirty="0" smtClean="0">
                <a:solidFill>
                  <a:schemeClr val="tx1"/>
                </a:solidFill>
              </a:rPr>
              <a:t>Example:-</a:t>
            </a:r>
            <a:endParaRPr lang="en-US" b="1" dirty="0">
              <a:solidFill>
                <a:schemeClr val="tx1"/>
              </a:solidFill>
            </a:endParaRPr>
          </a:p>
          <a:p>
            <a:r>
              <a:rPr lang="en-IN" b="1" dirty="0">
                <a:solidFill>
                  <a:srgbClr val="FF0000"/>
                </a:solidFill>
              </a:rPr>
              <a:t>&lt;form</a:t>
            </a:r>
            <a:r>
              <a:rPr lang="en-IN" b="1" dirty="0" smtClean="0">
                <a:solidFill>
                  <a:srgbClr val="FF0000"/>
                </a:solidFill>
              </a:rPr>
              <a:t>&gt;</a:t>
            </a:r>
          </a:p>
          <a:p>
            <a:r>
              <a:rPr lang="en-IN" b="1" dirty="0" smtClean="0">
                <a:solidFill>
                  <a:srgbClr val="FF0000"/>
                </a:solidFill>
              </a:rPr>
              <a:t>&lt;</a:t>
            </a:r>
            <a:r>
              <a:rPr lang="en-IN" b="1" dirty="0">
                <a:solidFill>
                  <a:srgbClr val="FF0000"/>
                </a:solidFill>
              </a:rPr>
              <a:t>input type="image" </a:t>
            </a:r>
            <a:r>
              <a:rPr lang="en-IN" b="1" dirty="0" err="1">
                <a:solidFill>
                  <a:srgbClr val="FF0000"/>
                </a:solidFill>
              </a:rPr>
              <a:t>src</a:t>
            </a:r>
            <a:r>
              <a:rPr lang="en-IN" b="1" dirty="0">
                <a:solidFill>
                  <a:srgbClr val="FF0000"/>
                </a:solidFill>
              </a:rPr>
              <a:t>="img_submit.gif"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alt</a:t>
            </a:r>
            <a:r>
              <a:rPr lang="en-IN" b="1" dirty="0">
                <a:solidFill>
                  <a:srgbClr val="FF0000"/>
                </a:solidFill>
              </a:rPr>
              <a:t>="Submit" width="48" height="48"&gt;</a:t>
            </a:r>
            <a:br>
              <a:rPr lang="en-IN" b="1" dirty="0">
                <a:solidFill>
                  <a:srgbClr val="FF0000"/>
                </a:solidFill>
              </a:rPr>
            </a:br>
            <a:r>
              <a:rPr lang="en-IN" b="1" dirty="0">
                <a:solidFill>
                  <a:srgbClr val="FF0000"/>
                </a:solidFill>
              </a:rPr>
              <a:t>&lt;/</a:t>
            </a:r>
            <a:r>
              <a:rPr lang="en-IN" b="1" dirty="0" smtClean="0">
                <a:solidFill>
                  <a:srgbClr val="FF0000"/>
                </a:solidFill>
              </a:rPr>
              <a:t>form</a:t>
            </a:r>
            <a:r>
              <a:rPr lang="en-IN" b="1" dirty="0">
                <a:solidFill>
                  <a:srgbClr val="FF0000"/>
                </a:solidFill>
              </a:rPr>
              <a:t>&gt;</a:t>
            </a:r>
          </a:p>
        </p:txBody>
      </p:sp>
    </p:spTree>
    <p:extLst>
      <p:ext uri="{BB962C8B-B14F-4D97-AF65-F5344CB8AC3E}">
        <p14:creationId xmlns:p14="http://schemas.microsoft.com/office/powerpoint/2010/main" val="5618920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File</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type="file"&gt; defines a file-select field and a "Browse" button for file uploads.</a:t>
            </a:r>
          </a:p>
          <a:p>
            <a:endParaRPr lang="en-US" b="1" dirty="0" smtClean="0">
              <a:solidFill>
                <a:schemeClr val="tx1"/>
              </a:solidFill>
            </a:endParaRPr>
          </a:p>
          <a:p>
            <a:r>
              <a:rPr lang="en-US" b="1" dirty="0" smtClean="0">
                <a:solidFill>
                  <a:schemeClr val="tx1"/>
                </a:solidFill>
              </a:rPr>
              <a:t>Example:-</a:t>
            </a:r>
            <a:r>
              <a:rPr lang="en-US" b="1" dirty="0">
                <a:solidFill>
                  <a:schemeClr val="tx1"/>
                </a:solidFill>
              </a:rPr>
              <a:t/>
            </a:r>
            <a:br>
              <a:rPr lang="en-US" b="1" dirty="0">
                <a:solidFill>
                  <a:schemeClr val="tx1"/>
                </a:solidFill>
              </a:rPr>
            </a:br>
            <a:r>
              <a:rPr lang="en-IN" b="1" dirty="0">
                <a:solidFill>
                  <a:srgbClr val="FF0000"/>
                </a:solidFill>
              </a:rPr>
              <a:t>&lt;form&gt;</a:t>
            </a:r>
            <a:br>
              <a:rPr lang="en-IN" b="1" dirty="0">
                <a:solidFill>
                  <a:srgbClr val="FF0000"/>
                </a:solidFill>
              </a:rPr>
            </a:br>
            <a:r>
              <a:rPr lang="en-IN" b="1" dirty="0">
                <a:solidFill>
                  <a:srgbClr val="FF0000"/>
                </a:solidFill>
              </a:rPr>
              <a:t>  &lt;label for="</a:t>
            </a:r>
            <a:r>
              <a:rPr lang="en-IN" b="1" dirty="0" err="1">
                <a:solidFill>
                  <a:srgbClr val="FF0000"/>
                </a:solidFill>
              </a:rPr>
              <a:t>myfile</a:t>
            </a:r>
            <a:r>
              <a:rPr lang="en-IN" b="1" dirty="0">
                <a:solidFill>
                  <a:srgbClr val="FF0000"/>
                </a:solidFill>
              </a:rPr>
              <a:t>"&gt;Select a file:&lt;/label&gt;</a:t>
            </a:r>
            <a:br>
              <a:rPr lang="en-IN" b="1" dirty="0">
                <a:solidFill>
                  <a:srgbClr val="FF0000"/>
                </a:solidFill>
              </a:rPr>
            </a:br>
            <a:r>
              <a:rPr lang="en-IN" b="1" dirty="0">
                <a:solidFill>
                  <a:srgbClr val="FF0000"/>
                </a:solidFill>
              </a:rPr>
              <a:t>  &lt;input type="file" id="</a:t>
            </a:r>
            <a:r>
              <a:rPr lang="en-IN" b="1" dirty="0" err="1">
                <a:solidFill>
                  <a:srgbClr val="FF0000"/>
                </a:solidFill>
              </a:rPr>
              <a:t>myfile</a:t>
            </a:r>
            <a:r>
              <a:rPr lang="en-IN" b="1" dirty="0">
                <a:solidFill>
                  <a:srgbClr val="FF0000"/>
                </a:solidFill>
              </a:rPr>
              <a:t>" name="</a:t>
            </a:r>
            <a:r>
              <a:rPr lang="en-IN" b="1" dirty="0" err="1">
                <a:solidFill>
                  <a:srgbClr val="FF0000"/>
                </a:solidFill>
              </a:rPr>
              <a:t>myfile</a:t>
            </a:r>
            <a:r>
              <a:rPr lang="en-IN" b="1" dirty="0">
                <a:solidFill>
                  <a:srgbClr val="FF0000"/>
                </a:solidFill>
              </a:rPr>
              <a:t>"&gt;</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2774529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Month</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type="month"&gt; allows the user to select a month and year.</a:t>
            </a:r>
          </a:p>
          <a:p>
            <a:r>
              <a:rPr lang="en-US" b="1" dirty="0">
                <a:solidFill>
                  <a:schemeClr val="tx1"/>
                </a:solidFill>
              </a:rPr>
              <a:t>Depending on browser support, a date picker can show up in the input field.</a:t>
            </a:r>
          </a:p>
          <a:p>
            <a:pPr marL="0" indent="0">
              <a:buNone/>
            </a:pPr>
            <a:r>
              <a:rPr lang="en-US" b="1" dirty="0">
                <a:solidFill>
                  <a:srgbClr val="FF0000"/>
                </a:solidFill>
              </a:rPr>
              <a:t>&lt;form&gt;</a:t>
            </a:r>
            <a:br>
              <a:rPr lang="en-US" b="1" dirty="0">
                <a:solidFill>
                  <a:srgbClr val="FF0000"/>
                </a:solidFill>
              </a:rPr>
            </a:br>
            <a:r>
              <a:rPr lang="en-US" b="1" dirty="0">
                <a:solidFill>
                  <a:srgbClr val="FF0000"/>
                </a:solidFill>
              </a:rPr>
              <a:t>  &lt;label for="</a:t>
            </a:r>
            <a:r>
              <a:rPr lang="en-US" b="1" dirty="0" err="1">
                <a:solidFill>
                  <a:srgbClr val="FF0000"/>
                </a:solidFill>
              </a:rPr>
              <a:t>bdaymonth</a:t>
            </a:r>
            <a:r>
              <a:rPr lang="en-US" b="1" dirty="0">
                <a:solidFill>
                  <a:srgbClr val="FF0000"/>
                </a:solidFill>
              </a:rPr>
              <a:t>"&gt;Birthday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b="1" dirty="0">
                <a:solidFill>
                  <a:srgbClr val="FF0000"/>
                </a:solidFill>
              </a:rPr>
              <a:t>month and </a:t>
            </a:r>
            <a:r>
              <a:rPr lang="en-US" b="1" dirty="0" smtClean="0">
                <a:solidFill>
                  <a:srgbClr val="FF0000"/>
                </a:solidFill>
              </a:rPr>
              <a:t>year</a:t>
            </a:r>
            <a:r>
              <a:rPr lang="en-US" b="1" dirty="0">
                <a:solidFill>
                  <a:srgbClr val="FF0000"/>
                </a:solidFill>
              </a:rPr>
              <a:t>):&lt;/label&gt;</a:t>
            </a:r>
            <a:br>
              <a:rPr lang="en-US" b="1" dirty="0">
                <a:solidFill>
                  <a:srgbClr val="FF0000"/>
                </a:solidFill>
              </a:rPr>
            </a:br>
            <a:r>
              <a:rPr lang="en-US" b="1" dirty="0">
                <a:solidFill>
                  <a:srgbClr val="FF0000"/>
                </a:solidFill>
              </a:rPr>
              <a:t>  &lt;input type="month" id="</a:t>
            </a:r>
            <a:r>
              <a:rPr lang="en-US" b="1" dirty="0" err="1" smtClean="0">
                <a:solidFill>
                  <a:srgbClr val="FF0000"/>
                </a:solidFill>
              </a:rPr>
              <a:t>bdaymonth</a:t>
            </a:r>
            <a:r>
              <a:rPr lang="en-US" b="1" dirty="0" smtClean="0">
                <a:solidFill>
                  <a:srgbClr val="FF0000"/>
                </a:solidFill>
              </a:rPr>
              <a:t>" </a:t>
            </a:r>
          </a:p>
          <a:p>
            <a:pPr marL="0" indent="0">
              <a:buNone/>
            </a:pPr>
            <a:r>
              <a:rPr lang="en-US" b="1" dirty="0">
                <a:solidFill>
                  <a:srgbClr val="FF0000"/>
                </a:solidFill>
              </a:rPr>
              <a:t>	</a:t>
            </a:r>
            <a:r>
              <a:rPr lang="en-US" b="1" dirty="0" smtClean="0">
                <a:solidFill>
                  <a:srgbClr val="FF0000"/>
                </a:solidFill>
              </a:rPr>
              <a:t>			name</a:t>
            </a:r>
            <a:r>
              <a:rPr lang="en-US" b="1" dirty="0">
                <a:solidFill>
                  <a:srgbClr val="FF0000"/>
                </a:solidFill>
              </a:rPr>
              <a:t>="</a:t>
            </a:r>
            <a:r>
              <a:rPr lang="en-US" b="1" dirty="0" err="1" smtClean="0">
                <a:solidFill>
                  <a:srgbClr val="FF0000"/>
                </a:solidFill>
              </a:rPr>
              <a:t>bdaymonth</a:t>
            </a:r>
            <a:r>
              <a:rPr lang="en-US" b="1" dirty="0">
                <a:solidFill>
                  <a:srgbClr val="FF0000"/>
                </a:solidFill>
              </a:rPr>
              <a:t>"&gt;</a:t>
            </a:r>
            <a:br>
              <a:rPr lang="en-US" b="1" dirty="0">
                <a:solidFill>
                  <a:srgbClr val="FF0000"/>
                </a:solidFill>
              </a:rPr>
            </a:br>
            <a:r>
              <a:rPr lang="en-US" b="1" dirty="0">
                <a:solidFill>
                  <a:srgbClr val="FF0000"/>
                </a:solidFill>
              </a:rPr>
              <a:t>&lt;/form</a:t>
            </a:r>
            <a:r>
              <a:rPr lang="en-US" b="1" dirty="0">
                <a:solidFill>
                  <a:schemeClr val="tx1"/>
                </a:solidFill>
              </a:rPr>
              <a:t>&gt;</a:t>
            </a:r>
            <a:endParaRPr lang="en-IN" b="1" dirty="0">
              <a:solidFill>
                <a:schemeClr val="tx1"/>
              </a:solidFill>
            </a:endParaRPr>
          </a:p>
        </p:txBody>
      </p:sp>
    </p:spTree>
    <p:extLst>
      <p:ext uri="{BB962C8B-B14F-4D97-AF65-F5344CB8AC3E}">
        <p14:creationId xmlns:p14="http://schemas.microsoft.com/office/powerpoint/2010/main" val="9473941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Number</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The &lt;input type="number"&gt; defines a numeric input field.</a:t>
            </a:r>
          </a:p>
          <a:p>
            <a:r>
              <a:rPr lang="en-US" b="1" dirty="0">
                <a:solidFill>
                  <a:schemeClr val="tx1"/>
                </a:solidFill>
              </a:rPr>
              <a:t>You can also set restrictions on what numbers are accepted.</a:t>
            </a:r>
          </a:p>
          <a:p>
            <a:r>
              <a:rPr lang="en-US" b="1" dirty="0">
                <a:solidFill>
                  <a:schemeClr val="tx1"/>
                </a:solidFill>
              </a:rPr>
              <a:t>The following example displays a numeric input field, where you can enter a value from 1 to 5:</a:t>
            </a:r>
          </a:p>
          <a:p>
            <a:pPr marL="0" indent="0">
              <a:buNone/>
            </a:pPr>
            <a:r>
              <a:rPr lang="en-US" b="1" dirty="0" smtClean="0">
                <a:solidFill>
                  <a:srgbClr val="FF0000"/>
                </a:solidFill>
              </a:rPr>
              <a:t>&lt;</a:t>
            </a:r>
            <a:r>
              <a:rPr lang="en-US" b="1" dirty="0">
                <a:solidFill>
                  <a:srgbClr val="FF0000"/>
                </a:solidFill>
              </a:rPr>
              <a:t>form&gt;</a:t>
            </a:r>
            <a:br>
              <a:rPr lang="en-US" b="1" dirty="0">
                <a:solidFill>
                  <a:srgbClr val="FF0000"/>
                </a:solidFill>
              </a:rPr>
            </a:br>
            <a:r>
              <a:rPr lang="en-US" b="1" dirty="0">
                <a:solidFill>
                  <a:srgbClr val="FF0000"/>
                </a:solidFill>
              </a:rPr>
              <a:t>  &lt;label for="quantity"&gt;Quantity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b="1" dirty="0">
                <a:solidFill>
                  <a:srgbClr val="FF0000"/>
                </a:solidFill>
              </a:rPr>
              <a:t>between 1 and 5):&lt;/label&gt;</a:t>
            </a:r>
            <a:br>
              <a:rPr lang="en-US" b="1" dirty="0">
                <a:solidFill>
                  <a:srgbClr val="FF0000"/>
                </a:solidFill>
              </a:rPr>
            </a:br>
            <a:r>
              <a:rPr lang="en-US" b="1" dirty="0">
                <a:solidFill>
                  <a:srgbClr val="FF0000"/>
                </a:solidFill>
              </a:rPr>
              <a:t>  &lt;input type="number" id="quantity"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name</a:t>
            </a:r>
            <a:r>
              <a:rPr lang="en-US" b="1" dirty="0">
                <a:solidFill>
                  <a:srgbClr val="FF0000"/>
                </a:solidFill>
              </a:rPr>
              <a:t>="quantity" min="1" max="5"&gt;</a:t>
            </a:r>
            <a:br>
              <a:rPr lang="en-US" b="1" dirty="0">
                <a:solidFill>
                  <a:srgbClr val="FF0000"/>
                </a:solidFill>
              </a:rPr>
            </a:br>
            <a:r>
              <a:rPr lang="en-US" b="1" dirty="0">
                <a:solidFill>
                  <a:srgbClr val="FF0000"/>
                </a:solidFill>
              </a:rPr>
              <a:t>&lt;/form</a:t>
            </a:r>
            <a:r>
              <a:rPr lang="en-US" b="1" dirty="0" smtClean="0">
                <a:solidFill>
                  <a:schemeClr val="tx1"/>
                </a:solidFill>
              </a:rPr>
              <a:t>&gt;</a:t>
            </a:r>
            <a:endParaRPr lang="en-US" b="1" dirty="0">
              <a:solidFill>
                <a:schemeClr val="tx1"/>
              </a:solidFill>
            </a:endParaRPr>
          </a:p>
        </p:txBody>
      </p:sp>
    </p:spTree>
    <p:extLst>
      <p:ext uri="{BB962C8B-B14F-4D97-AF65-F5344CB8AC3E}">
        <p14:creationId xmlns:p14="http://schemas.microsoft.com/office/powerpoint/2010/main" val="40103000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Range</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The &lt;input type="range"&gt; defines a control for entering a number whose exact value is not important (like a slider control). Default range is 0 to 100. However, you can set restrictions on what numbers are accepted with the min, max, and step </a:t>
            </a:r>
            <a:r>
              <a:rPr lang="en-US" b="1" dirty="0" smtClean="0">
                <a:solidFill>
                  <a:schemeClr val="tx1"/>
                </a:solidFill>
              </a:rPr>
              <a:t>attributes.</a:t>
            </a:r>
          </a:p>
          <a:p>
            <a:pPr marL="0" indent="0">
              <a:buNone/>
            </a:pPr>
            <a:r>
              <a:rPr lang="en-IN" b="1" dirty="0">
                <a:solidFill>
                  <a:srgbClr val="FF0000"/>
                </a:solidFill>
              </a:rPr>
              <a:t>&lt;form&gt;</a:t>
            </a:r>
            <a:br>
              <a:rPr lang="en-IN" b="1" dirty="0">
                <a:solidFill>
                  <a:srgbClr val="FF0000"/>
                </a:solidFill>
              </a:rPr>
            </a:br>
            <a:r>
              <a:rPr lang="en-IN" b="1" dirty="0">
                <a:solidFill>
                  <a:srgbClr val="FF0000"/>
                </a:solidFill>
              </a:rPr>
              <a:t>  &lt;label for="</a:t>
            </a:r>
            <a:r>
              <a:rPr lang="en-IN" b="1" dirty="0" err="1">
                <a:solidFill>
                  <a:srgbClr val="FF0000"/>
                </a:solidFill>
              </a:rPr>
              <a:t>vol</a:t>
            </a:r>
            <a:r>
              <a:rPr lang="en-IN" b="1" dirty="0">
                <a:solidFill>
                  <a:srgbClr val="FF0000"/>
                </a:solidFill>
              </a:rPr>
              <a:t>"&gt;Volume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between 0 and 50):&lt;/label&gt;</a:t>
            </a:r>
            <a:br>
              <a:rPr lang="en-IN" b="1" dirty="0">
                <a:solidFill>
                  <a:srgbClr val="FF0000"/>
                </a:solidFill>
              </a:rPr>
            </a:br>
            <a:r>
              <a:rPr lang="en-IN" b="1" dirty="0">
                <a:solidFill>
                  <a:srgbClr val="FF0000"/>
                </a:solidFill>
              </a:rPr>
              <a:t>  &lt;input type="range" id="</a:t>
            </a:r>
            <a:r>
              <a:rPr lang="en-IN" b="1" dirty="0" err="1">
                <a:solidFill>
                  <a:srgbClr val="FF0000"/>
                </a:solidFill>
              </a:rPr>
              <a:t>vol</a:t>
            </a:r>
            <a:r>
              <a:rPr lang="en-IN" b="1" dirty="0">
                <a:solidFill>
                  <a:srgbClr val="FF0000"/>
                </a:solidFill>
              </a:rPr>
              <a:t>" name="</a:t>
            </a:r>
            <a:r>
              <a:rPr lang="en-IN" b="1" dirty="0" err="1">
                <a:solidFill>
                  <a:srgbClr val="FF0000"/>
                </a:solidFill>
              </a:rPr>
              <a:t>vol</a:t>
            </a:r>
            <a:r>
              <a:rPr lang="en-IN" b="1" dirty="0">
                <a:solidFill>
                  <a:srgbClr val="FF0000"/>
                </a:solidFill>
              </a:rPr>
              <a:t>" </a:t>
            </a:r>
            <a:endParaRPr lang="en-IN" b="1" dirty="0" smtClean="0">
              <a:solidFill>
                <a:srgbClr val="FF0000"/>
              </a:solidFill>
            </a:endParaRPr>
          </a:p>
          <a:p>
            <a:pPr marL="0" indent="0">
              <a:buNone/>
            </a:pPr>
            <a:r>
              <a:rPr lang="en-IN" b="1" dirty="0">
                <a:solidFill>
                  <a:srgbClr val="FF0000"/>
                </a:solidFill>
              </a:rPr>
              <a:t>	</a:t>
            </a:r>
            <a:r>
              <a:rPr lang="en-IN" b="1" dirty="0" smtClean="0">
                <a:solidFill>
                  <a:srgbClr val="FF0000"/>
                </a:solidFill>
              </a:rPr>
              <a:t>				min</a:t>
            </a:r>
            <a:r>
              <a:rPr lang="en-IN" b="1" dirty="0">
                <a:solidFill>
                  <a:srgbClr val="FF0000"/>
                </a:solidFill>
              </a:rPr>
              <a:t>="0" max="50"&gt;</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31119331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Search</a:t>
            </a:r>
            <a:endParaRPr lang="en-IN" dirty="0"/>
          </a:p>
        </p:txBody>
      </p:sp>
      <p:sp>
        <p:nvSpPr>
          <p:cNvPr id="3" name="Content Placeholder 2"/>
          <p:cNvSpPr>
            <a:spLocks noGrp="1"/>
          </p:cNvSpPr>
          <p:nvPr>
            <p:ph idx="1"/>
          </p:nvPr>
        </p:nvSpPr>
        <p:spPr/>
        <p:txBody>
          <a:bodyPr>
            <a:normAutofit/>
          </a:bodyPr>
          <a:lstStyle/>
          <a:p>
            <a:r>
              <a:rPr lang="en-US" b="1" dirty="0">
                <a:solidFill>
                  <a:schemeClr val="tx1"/>
                </a:solidFill>
              </a:rPr>
              <a:t>The &lt;input type="search"&gt; is used for search fields (a search field behaves like a regular text field).</a:t>
            </a:r>
          </a:p>
          <a:p>
            <a:pPr marL="0" indent="0">
              <a:buNone/>
            </a:pPr>
            <a:r>
              <a:rPr lang="en-US" b="1" dirty="0">
                <a:solidFill>
                  <a:schemeClr val="tx1"/>
                </a:solidFill>
              </a:rPr>
              <a:t/>
            </a:r>
            <a:br>
              <a:rPr lang="en-US" b="1" dirty="0">
                <a:solidFill>
                  <a:schemeClr val="tx1"/>
                </a:solidFill>
              </a:rPr>
            </a:br>
            <a:r>
              <a:rPr lang="en-US" b="1" dirty="0" smtClean="0">
                <a:solidFill>
                  <a:schemeClr val="tx1"/>
                </a:solidFill>
              </a:rPr>
              <a:t>example:-</a:t>
            </a:r>
          </a:p>
          <a:p>
            <a:pPr marL="0" indent="0">
              <a:buNone/>
            </a:pPr>
            <a:endParaRPr lang="en-US" b="1" dirty="0" smtClean="0">
              <a:solidFill>
                <a:schemeClr val="tx1"/>
              </a:solidFill>
            </a:endParaRPr>
          </a:p>
          <a:p>
            <a:pPr marL="0" indent="0">
              <a:buNone/>
            </a:pPr>
            <a:r>
              <a:rPr lang="en-US" b="1" dirty="0" smtClean="0">
                <a:solidFill>
                  <a:srgbClr val="FF0000"/>
                </a:solidFill>
              </a:rPr>
              <a:t>&lt;</a:t>
            </a:r>
            <a:r>
              <a:rPr lang="en-US" b="1" dirty="0">
                <a:solidFill>
                  <a:srgbClr val="FF0000"/>
                </a:solidFill>
              </a:rPr>
              <a:t>form&gt;</a:t>
            </a:r>
            <a:br>
              <a:rPr lang="en-US" b="1" dirty="0">
                <a:solidFill>
                  <a:srgbClr val="FF0000"/>
                </a:solidFill>
              </a:rPr>
            </a:br>
            <a:r>
              <a:rPr lang="en-US" b="1" dirty="0">
                <a:solidFill>
                  <a:srgbClr val="FF0000"/>
                </a:solidFill>
              </a:rPr>
              <a:t>  &lt;label for="</a:t>
            </a:r>
            <a:r>
              <a:rPr lang="en-US" b="1" dirty="0" err="1">
                <a:solidFill>
                  <a:srgbClr val="FF0000"/>
                </a:solidFill>
              </a:rPr>
              <a:t>gsearch</a:t>
            </a:r>
            <a:r>
              <a:rPr lang="en-US" b="1" dirty="0">
                <a:solidFill>
                  <a:srgbClr val="FF0000"/>
                </a:solidFill>
              </a:rPr>
              <a:t>"&gt;Search Google:&lt;/label&gt;</a:t>
            </a:r>
            <a:br>
              <a:rPr lang="en-US" b="1" dirty="0">
                <a:solidFill>
                  <a:srgbClr val="FF0000"/>
                </a:solidFill>
              </a:rPr>
            </a:br>
            <a:r>
              <a:rPr lang="en-US" b="1" dirty="0">
                <a:solidFill>
                  <a:srgbClr val="FF0000"/>
                </a:solidFill>
              </a:rPr>
              <a:t>  &lt;input type="search" id="</a:t>
            </a:r>
            <a:r>
              <a:rPr lang="en-US" b="1" dirty="0" err="1">
                <a:solidFill>
                  <a:srgbClr val="FF0000"/>
                </a:solidFill>
              </a:rPr>
              <a:t>gsearch</a:t>
            </a:r>
            <a:r>
              <a:rPr lang="en-US" b="1" dirty="0">
                <a:solidFill>
                  <a:srgbClr val="FF0000"/>
                </a:solidFill>
              </a:rPr>
              <a:t>" name="</a:t>
            </a:r>
            <a:r>
              <a:rPr lang="en-US" b="1" dirty="0" err="1">
                <a:solidFill>
                  <a:srgbClr val="FF0000"/>
                </a:solidFill>
              </a:rPr>
              <a:t>gsearch</a:t>
            </a:r>
            <a:r>
              <a:rPr lang="en-US" b="1" dirty="0">
                <a:solidFill>
                  <a:srgbClr val="FF0000"/>
                </a:solidFill>
              </a:rPr>
              <a:t>"&gt;</a:t>
            </a:r>
            <a:br>
              <a:rPr lang="en-US" b="1" dirty="0">
                <a:solidFill>
                  <a:srgbClr val="FF0000"/>
                </a:solidFill>
              </a:rPr>
            </a:br>
            <a:r>
              <a:rPr lang="en-US" b="1" dirty="0">
                <a:solidFill>
                  <a:srgbClr val="FF0000"/>
                </a:solidFill>
              </a:rPr>
              <a:t>&lt;/form</a:t>
            </a:r>
            <a:r>
              <a:rPr lang="en-US" b="1" dirty="0" smtClean="0">
                <a:solidFill>
                  <a:srgbClr val="FF0000"/>
                </a:solidFill>
              </a:rPr>
              <a:t>&gt;</a:t>
            </a:r>
            <a:endParaRPr lang="en-US" b="1" dirty="0">
              <a:solidFill>
                <a:srgbClr val="FF0000"/>
              </a:solidFill>
            </a:endParaRPr>
          </a:p>
        </p:txBody>
      </p:sp>
    </p:spTree>
    <p:extLst>
      <p:ext uri="{BB962C8B-B14F-4D97-AF65-F5344CB8AC3E}">
        <p14:creationId xmlns:p14="http://schemas.microsoft.com/office/powerpoint/2010/main" val="2013998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Tel</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a:t>
            </a:r>
            <a:r>
              <a:rPr lang="en-US" b="1" dirty="0" err="1">
                <a:solidFill>
                  <a:schemeClr val="tx1"/>
                </a:solidFill>
              </a:rPr>
              <a:t>tel</a:t>
            </a:r>
            <a:r>
              <a:rPr lang="en-US" b="1" dirty="0">
                <a:solidFill>
                  <a:schemeClr val="tx1"/>
                </a:solidFill>
              </a:rPr>
              <a:t>"&gt; is used for input fields that should contain a telephone number</a:t>
            </a:r>
            <a:r>
              <a:rPr lang="en-US" b="1" dirty="0" smtClean="0">
                <a:solidFill>
                  <a:schemeClr val="tx1"/>
                </a:solidFill>
              </a:rPr>
              <a:t>.</a:t>
            </a:r>
          </a:p>
          <a:p>
            <a:pPr marL="0" indent="0">
              <a:buNone/>
            </a:pPr>
            <a:endParaRPr lang="en-US" b="1" dirty="0" smtClean="0">
              <a:solidFill>
                <a:schemeClr val="tx1"/>
              </a:solidFill>
            </a:endParaRPr>
          </a:p>
          <a:p>
            <a:r>
              <a:rPr lang="en-US" b="1" dirty="0" smtClean="0">
                <a:solidFill>
                  <a:schemeClr val="tx1"/>
                </a:solidFill>
              </a:rPr>
              <a:t>Example:-</a:t>
            </a:r>
          </a:p>
          <a:p>
            <a:pPr marL="0" indent="0">
              <a:buNone/>
            </a:pPr>
            <a:endParaRPr lang="en-US" b="1" dirty="0" smtClean="0">
              <a:solidFill>
                <a:schemeClr val="tx1"/>
              </a:solidFill>
            </a:endParaRPr>
          </a:p>
          <a:p>
            <a:pPr marL="0" indent="0">
              <a:buNone/>
            </a:pPr>
            <a:r>
              <a:rPr lang="en-IN" b="1" dirty="0">
                <a:solidFill>
                  <a:srgbClr val="FF0000"/>
                </a:solidFill>
              </a:rPr>
              <a:t>&lt;form&gt;</a:t>
            </a:r>
            <a:br>
              <a:rPr lang="en-IN" b="1" dirty="0">
                <a:solidFill>
                  <a:srgbClr val="FF0000"/>
                </a:solidFill>
              </a:rPr>
            </a:br>
            <a:r>
              <a:rPr lang="en-IN" b="1" dirty="0">
                <a:solidFill>
                  <a:srgbClr val="FF0000"/>
                </a:solidFill>
              </a:rPr>
              <a:t>  &lt;label for="phone"&gt;Enter your phone </a:t>
            </a:r>
            <a:r>
              <a:rPr lang="en-IN" b="1" dirty="0" smtClean="0">
                <a:solidFill>
                  <a:srgbClr val="FF0000"/>
                </a:solidFill>
              </a:rPr>
              <a:t>						number</a:t>
            </a:r>
            <a:r>
              <a:rPr lang="en-IN" b="1" dirty="0">
                <a:solidFill>
                  <a:srgbClr val="FF0000"/>
                </a:solidFill>
              </a:rPr>
              <a:t>:&lt;/label&gt;</a:t>
            </a:r>
            <a:br>
              <a:rPr lang="en-IN" b="1" dirty="0">
                <a:solidFill>
                  <a:srgbClr val="FF0000"/>
                </a:solidFill>
              </a:rPr>
            </a:br>
            <a:r>
              <a:rPr lang="en-IN" b="1" dirty="0">
                <a:solidFill>
                  <a:srgbClr val="FF0000"/>
                </a:solidFill>
              </a:rPr>
              <a:t>  &lt;input type="</a:t>
            </a:r>
            <a:r>
              <a:rPr lang="en-IN" b="1" dirty="0" err="1">
                <a:solidFill>
                  <a:srgbClr val="FF0000"/>
                </a:solidFill>
              </a:rPr>
              <a:t>tel</a:t>
            </a:r>
            <a:r>
              <a:rPr lang="en-IN" b="1" dirty="0">
                <a:solidFill>
                  <a:srgbClr val="FF0000"/>
                </a:solidFill>
              </a:rPr>
              <a:t>" id="phone" name="phone</a:t>
            </a:r>
            <a:r>
              <a:rPr lang="en-IN" b="1" dirty="0" smtClean="0">
                <a:solidFill>
                  <a:srgbClr val="FF0000"/>
                </a:solidFill>
              </a:rPr>
              <a:t>"&gt;</a:t>
            </a:r>
            <a:r>
              <a:rPr lang="en-IN" b="1" dirty="0">
                <a:solidFill>
                  <a:srgbClr val="FF0000"/>
                </a:solidFill>
              </a:rPr>
              <a:t/>
            </a:r>
            <a:br>
              <a:rPr lang="en-IN" b="1" dirty="0">
                <a:solidFill>
                  <a:srgbClr val="FF0000"/>
                </a:solidFill>
              </a:rPr>
            </a:br>
            <a:r>
              <a:rPr lang="en-IN" b="1" dirty="0">
                <a:solidFill>
                  <a:srgbClr val="FF0000"/>
                </a:solidFill>
              </a:rPr>
              <a:t>&lt;/form&gt;</a:t>
            </a:r>
          </a:p>
        </p:txBody>
      </p:sp>
    </p:spTree>
    <p:extLst>
      <p:ext uri="{BB962C8B-B14F-4D97-AF65-F5344CB8AC3E}">
        <p14:creationId xmlns:p14="http://schemas.microsoft.com/office/powerpoint/2010/main" val="39539900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Time</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type="time"&gt; allows the user to select a time (no time zone).</a:t>
            </a:r>
          </a:p>
          <a:p>
            <a:r>
              <a:rPr lang="en-US" b="1" dirty="0">
                <a:solidFill>
                  <a:schemeClr val="tx1"/>
                </a:solidFill>
              </a:rPr>
              <a:t>Depending on browser support, a time picker can show up in the input field.</a:t>
            </a:r>
          </a:p>
          <a:p>
            <a:r>
              <a:rPr lang="en-US" b="1" dirty="0" smtClean="0">
                <a:solidFill>
                  <a:schemeClr val="tx1"/>
                </a:solidFill>
              </a:rPr>
              <a:t>Example:-</a:t>
            </a:r>
          </a:p>
          <a:p>
            <a:pPr marL="0" indent="0">
              <a:buNone/>
            </a:pPr>
            <a:r>
              <a:rPr lang="en-US" b="1" dirty="0">
                <a:solidFill>
                  <a:schemeClr val="tx1"/>
                </a:solidFill>
              </a:rPr>
              <a:t/>
            </a:r>
            <a:br>
              <a:rPr lang="en-US" b="1" dirty="0">
                <a:solidFill>
                  <a:schemeClr val="tx1"/>
                </a:solidFill>
              </a:rPr>
            </a:br>
            <a:r>
              <a:rPr lang="en-US" b="1" dirty="0">
                <a:solidFill>
                  <a:srgbClr val="FF0000"/>
                </a:solidFill>
              </a:rPr>
              <a:t>&lt;form&gt;</a:t>
            </a:r>
            <a:br>
              <a:rPr lang="en-US" b="1" dirty="0">
                <a:solidFill>
                  <a:srgbClr val="FF0000"/>
                </a:solidFill>
              </a:rPr>
            </a:br>
            <a:r>
              <a:rPr lang="en-US" b="1" dirty="0">
                <a:solidFill>
                  <a:srgbClr val="FF0000"/>
                </a:solidFill>
              </a:rPr>
              <a:t>  &lt;label for="</a:t>
            </a:r>
            <a:r>
              <a:rPr lang="en-US" b="1" dirty="0" err="1">
                <a:solidFill>
                  <a:srgbClr val="FF0000"/>
                </a:solidFill>
              </a:rPr>
              <a:t>appt</a:t>
            </a:r>
            <a:r>
              <a:rPr lang="en-US" b="1" dirty="0">
                <a:solidFill>
                  <a:srgbClr val="FF0000"/>
                </a:solidFill>
              </a:rPr>
              <a:t>"&gt;Select a time:&lt;/label&gt;</a:t>
            </a:r>
            <a:br>
              <a:rPr lang="en-US" b="1" dirty="0">
                <a:solidFill>
                  <a:srgbClr val="FF0000"/>
                </a:solidFill>
              </a:rPr>
            </a:br>
            <a:r>
              <a:rPr lang="en-US" b="1" dirty="0">
                <a:solidFill>
                  <a:srgbClr val="FF0000"/>
                </a:solidFill>
              </a:rPr>
              <a:t>  &lt;input type="time" id="</a:t>
            </a:r>
            <a:r>
              <a:rPr lang="en-US" b="1" dirty="0" err="1">
                <a:solidFill>
                  <a:srgbClr val="FF0000"/>
                </a:solidFill>
              </a:rPr>
              <a:t>appt</a:t>
            </a:r>
            <a:r>
              <a:rPr lang="en-US" b="1" dirty="0">
                <a:solidFill>
                  <a:srgbClr val="FF0000"/>
                </a:solidFill>
              </a:rPr>
              <a:t>" name="</a:t>
            </a:r>
            <a:r>
              <a:rPr lang="en-US" b="1" dirty="0" err="1">
                <a:solidFill>
                  <a:srgbClr val="FF0000"/>
                </a:solidFill>
              </a:rPr>
              <a:t>appt</a:t>
            </a:r>
            <a:r>
              <a:rPr lang="en-US" b="1" dirty="0">
                <a:solidFill>
                  <a:srgbClr val="FF0000"/>
                </a:solidFill>
              </a:rPr>
              <a:t>"&gt;</a:t>
            </a:r>
            <a:br>
              <a:rPr lang="en-US" b="1" dirty="0">
                <a:solidFill>
                  <a:srgbClr val="FF0000"/>
                </a:solidFill>
              </a:rPr>
            </a:br>
            <a:r>
              <a:rPr lang="en-US" b="1" dirty="0">
                <a:solidFill>
                  <a:srgbClr val="FF0000"/>
                </a:solidFill>
              </a:rPr>
              <a:t>&lt;/form&gt;</a:t>
            </a:r>
            <a:endParaRPr lang="en-IN" b="1" dirty="0">
              <a:solidFill>
                <a:srgbClr val="FF0000"/>
              </a:solidFill>
            </a:endParaRPr>
          </a:p>
        </p:txBody>
      </p:sp>
    </p:spTree>
    <p:extLst>
      <p:ext uri="{BB962C8B-B14F-4D97-AF65-F5344CB8AC3E}">
        <p14:creationId xmlns:p14="http://schemas.microsoft.com/office/powerpoint/2010/main" val="156877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a:t>
            </a:r>
            <a:r>
              <a:rPr lang="en-US" b="1" dirty="0" smtClean="0">
                <a:solidFill>
                  <a:schemeClr val="tx1"/>
                </a:solidFill>
              </a:rPr>
              <a:t>  This is comment tag </a:t>
            </a:r>
            <a:r>
              <a:rPr lang="en-US" b="1" dirty="0" smtClean="0">
                <a:solidFill>
                  <a:srgbClr val="FF0000"/>
                </a:solidFill>
              </a:rPr>
              <a:t>--&gt; </a:t>
            </a:r>
          </a:p>
          <a:p>
            <a:r>
              <a:rPr lang="en-US" b="1" dirty="0">
                <a:solidFill>
                  <a:schemeClr val="tx1"/>
                </a:solidFill>
              </a:rPr>
              <a:t>HTML comments are not displayed in the browser, but they can help document your HTML source code</a:t>
            </a:r>
            <a:r>
              <a:rPr lang="en-US" b="1" dirty="0" smtClean="0">
                <a:solidFill>
                  <a:schemeClr val="tx1"/>
                </a:solidFill>
              </a:rPr>
              <a:t>.</a:t>
            </a:r>
          </a:p>
          <a:p>
            <a:r>
              <a:rPr lang="en-US" b="1" dirty="0">
                <a:solidFill>
                  <a:schemeClr val="tx1"/>
                </a:solidFill>
              </a:rPr>
              <a:t>With comments you can place notifications and reminders in your HTML </a:t>
            </a:r>
            <a:r>
              <a:rPr lang="en-US" b="1" dirty="0" smtClean="0">
                <a:solidFill>
                  <a:schemeClr val="tx1"/>
                </a:solidFill>
              </a:rPr>
              <a:t>code.</a:t>
            </a:r>
          </a:p>
          <a:p>
            <a:r>
              <a:rPr lang="en-US" b="1" dirty="0">
                <a:solidFill>
                  <a:schemeClr val="tx1"/>
                </a:solidFill>
              </a:rPr>
              <a:t>Comments can be used to hide content.</a:t>
            </a:r>
          </a:p>
          <a:p>
            <a:r>
              <a:rPr lang="en-US" b="1" dirty="0">
                <a:solidFill>
                  <a:schemeClr val="tx1"/>
                </a:solidFill>
              </a:rPr>
              <a:t>This can be helpful if you hide content temporarily:</a:t>
            </a:r>
          </a:p>
          <a:p>
            <a:r>
              <a:rPr lang="en-US" b="1" dirty="0">
                <a:solidFill>
                  <a:schemeClr val="tx1"/>
                </a:solidFill>
              </a:rPr>
              <a:t>You can also hide more than one line. Everything between the </a:t>
            </a:r>
            <a:r>
              <a:rPr lang="en-US" b="1" dirty="0">
                <a:solidFill>
                  <a:srgbClr val="FF0000"/>
                </a:solidFill>
              </a:rPr>
              <a:t>&lt;!--</a:t>
            </a:r>
            <a:r>
              <a:rPr lang="en-US" b="1" dirty="0">
                <a:solidFill>
                  <a:schemeClr val="tx1"/>
                </a:solidFill>
              </a:rPr>
              <a:t> and the </a:t>
            </a:r>
            <a:r>
              <a:rPr lang="en-US" b="1" dirty="0">
                <a:solidFill>
                  <a:srgbClr val="FF0000"/>
                </a:solidFill>
              </a:rPr>
              <a:t>--&gt;</a:t>
            </a:r>
            <a:r>
              <a:rPr lang="en-US" b="1" dirty="0">
                <a:solidFill>
                  <a:schemeClr val="tx1"/>
                </a:solidFill>
              </a:rPr>
              <a:t> will be hidden from the display.</a:t>
            </a:r>
            <a:endParaRPr lang="en-IN" b="1" dirty="0">
              <a:solidFill>
                <a:schemeClr val="tx1"/>
              </a:solidFill>
            </a:endParaRPr>
          </a:p>
        </p:txBody>
      </p:sp>
    </p:spTree>
    <p:extLst>
      <p:ext uri="{BB962C8B-B14F-4D97-AF65-F5344CB8AC3E}">
        <p14:creationId xmlns:p14="http://schemas.microsoft.com/office/powerpoint/2010/main" val="264490907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err="1" smtClean="0">
                <a:effectLst/>
              </a:rPr>
              <a:t>Url</a:t>
            </a:r>
            <a:endParaRPr lang="en-IN" dirty="0"/>
          </a:p>
        </p:txBody>
      </p:sp>
      <p:sp>
        <p:nvSpPr>
          <p:cNvPr id="3" name="Content Placeholder 2"/>
          <p:cNvSpPr>
            <a:spLocks noGrp="1"/>
          </p:cNvSpPr>
          <p:nvPr>
            <p:ph idx="1"/>
          </p:nvPr>
        </p:nvSpPr>
        <p:spPr/>
        <p:txBody>
          <a:bodyPr>
            <a:normAutofit fontScale="92500"/>
          </a:bodyPr>
          <a:lstStyle/>
          <a:p>
            <a:r>
              <a:rPr lang="en-US" b="1" dirty="0">
                <a:solidFill>
                  <a:schemeClr val="tx1"/>
                </a:solidFill>
              </a:rPr>
              <a:t>The &lt;input type="</a:t>
            </a:r>
            <a:r>
              <a:rPr lang="en-US" b="1" dirty="0" err="1">
                <a:solidFill>
                  <a:schemeClr val="tx1"/>
                </a:solidFill>
              </a:rPr>
              <a:t>url</a:t>
            </a:r>
            <a:r>
              <a:rPr lang="en-US" b="1" dirty="0">
                <a:solidFill>
                  <a:schemeClr val="tx1"/>
                </a:solidFill>
              </a:rPr>
              <a:t>"&gt; is used for input fields that should contain a URL address.</a:t>
            </a:r>
          </a:p>
          <a:p>
            <a:r>
              <a:rPr lang="en-US" b="1" dirty="0">
                <a:solidFill>
                  <a:schemeClr val="tx1"/>
                </a:solidFill>
              </a:rPr>
              <a:t>Depending on browser support, the </a:t>
            </a:r>
            <a:r>
              <a:rPr lang="en-US" b="1" dirty="0" err="1">
                <a:solidFill>
                  <a:schemeClr val="tx1"/>
                </a:solidFill>
              </a:rPr>
              <a:t>url</a:t>
            </a:r>
            <a:r>
              <a:rPr lang="en-US" b="1" dirty="0">
                <a:solidFill>
                  <a:schemeClr val="tx1"/>
                </a:solidFill>
              </a:rPr>
              <a:t> field can be automatically validated when submitted.</a:t>
            </a:r>
          </a:p>
          <a:p>
            <a:r>
              <a:rPr lang="en-US" b="1" dirty="0">
                <a:solidFill>
                  <a:schemeClr val="tx1"/>
                </a:solidFill>
              </a:rPr>
              <a:t>Some smartphones recognize the </a:t>
            </a:r>
            <a:r>
              <a:rPr lang="en-US" b="1" dirty="0" err="1">
                <a:solidFill>
                  <a:schemeClr val="tx1"/>
                </a:solidFill>
              </a:rPr>
              <a:t>url</a:t>
            </a:r>
            <a:r>
              <a:rPr lang="en-US" b="1" dirty="0">
                <a:solidFill>
                  <a:schemeClr val="tx1"/>
                </a:solidFill>
              </a:rPr>
              <a:t> type, and adds ".com" to the keyboard to match </a:t>
            </a:r>
            <a:r>
              <a:rPr lang="en-US" b="1" dirty="0" err="1">
                <a:solidFill>
                  <a:schemeClr val="tx1"/>
                </a:solidFill>
              </a:rPr>
              <a:t>url</a:t>
            </a:r>
            <a:r>
              <a:rPr lang="en-US" b="1" dirty="0">
                <a:solidFill>
                  <a:schemeClr val="tx1"/>
                </a:solidFill>
              </a:rPr>
              <a:t> input.</a:t>
            </a:r>
          </a:p>
          <a:p>
            <a:pPr marL="0" indent="0">
              <a:buNone/>
            </a:pPr>
            <a:r>
              <a:rPr lang="en-US" b="1" dirty="0">
                <a:solidFill>
                  <a:schemeClr val="tx1"/>
                </a:solidFill>
              </a:rPr>
              <a:t/>
            </a:r>
            <a:br>
              <a:rPr lang="en-US" b="1" dirty="0">
                <a:solidFill>
                  <a:schemeClr val="tx1"/>
                </a:solidFill>
              </a:rPr>
            </a:br>
            <a:r>
              <a:rPr lang="en-US" b="1" dirty="0">
                <a:solidFill>
                  <a:srgbClr val="FF0000"/>
                </a:solidFill>
              </a:rPr>
              <a:t>&lt;form&gt;</a:t>
            </a:r>
            <a:br>
              <a:rPr lang="en-US" b="1" dirty="0">
                <a:solidFill>
                  <a:srgbClr val="FF0000"/>
                </a:solidFill>
              </a:rPr>
            </a:br>
            <a:r>
              <a:rPr lang="en-US" b="1" dirty="0">
                <a:solidFill>
                  <a:srgbClr val="FF0000"/>
                </a:solidFill>
              </a:rPr>
              <a:t>  &lt;label for="homepage"&gt;Add your homepage:&lt;/label&gt;</a:t>
            </a:r>
            <a:br>
              <a:rPr lang="en-US" b="1" dirty="0">
                <a:solidFill>
                  <a:srgbClr val="FF0000"/>
                </a:solidFill>
              </a:rPr>
            </a:br>
            <a:r>
              <a:rPr lang="en-US" b="1" dirty="0">
                <a:solidFill>
                  <a:srgbClr val="FF0000"/>
                </a:solidFill>
              </a:rPr>
              <a:t>  &lt;input type="</a:t>
            </a:r>
            <a:r>
              <a:rPr lang="en-US" b="1" dirty="0" err="1">
                <a:solidFill>
                  <a:srgbClr val="FF0000"/>
                </a:solidFill>
              </a:rPr>
              <a:t>url</a:t>
            </a:r>
            <a:r>
              <a:rPr lang="en-US" b="1" dirty="0">
                <a:solidFill>
                  <a:srgbClr val="FF0000"/>
                </a:solidFill>
              </a:rPr>
              <a:t>" id="homepage" name="homepage"&gt;</a:t>
            </a:r>
            <a:br>
              <a:rPr lang="en-US" b="1" dirty="0">
                <a:solidFill>
                  <a:srgbClr val="FF0000"/>
                </a:solidFill>
              </a:rPr>
            </a:br>
            <a:r>
              <a:rPr lang="en-US" b="1" dirty="0">
                <a:solidFill>
                  <a:srgbClr val="FF0000"/>
                </a:solidFill>
              </a:rPr>
              <a:t>&lt;/form</a:t>
            </a:r>
            <a:r>
              <a:rPr lang="en-US" b="1" dirty="0" smtClean="0">
                <a:solidFill>
                  <a:srgbClr val="FF0000"/>
                </a:solidFill>
              </a:rPr>
              <a:t>&gt;</a:t>
            </a:r>
            <a:endParaRPr lang="en-US" b="1" dirty="0">
              <a:solidFill>
                <a:srgbClr val="FF0000"/>
              </a:solidFill>
            </a:endParaRPr>
          </a:p>
        </p:txBody>
      </p:sp>
    </p:spTree>
    <p:extLst>
      <p:ext uri="{BB962C8B-B14F-4D97-AF65-F5344CB8AC3E}">
        <p14:creationId xmlns:p14="http://schemas.microsoft.com/office/powerpoint/2010/main" val="17390791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Type </a:t>
            </a:r>
            <a:r>
              <a:rPr lang="en-IN" dirty="0" smtClean="0">
                <a:effectLst/>
              </a:rPr>
              <a:t>Week</a:t>
            </a:r>
            <a:endParaRPr lang="en-IN" dirty="0"/>
          </a:p>
        </p:txBody>
      </p:sp>
      <p:sp>
        <p:nvSpPr>
          <p:cNvPr id="3" name="Content Placeholder 2"/>
          <p:cNvSpPr>
            <a:spLocks noGrp="1"/>
          </p:cNvSpPr>
          <p:nvPr>
            <p:ph idx="1"/>
          </p:nvPr>
        </p:nvSpPr>
        <p:spPr/>
        <p:txBody>
          <a:bodyPr/>
          <a:lstStyle/>
          <a:p>
            <a:r>
              <a:rPr lang="en-US" b="1" dirty="0">
                <a:solidFill>
                  <a:schemeClr val="tx1"/>
                </a:solidFill>
              </a:rPr>
              <a:t>The &lt;input type="week"&gt; allows the user to select a week and year.</a:t>
            </a:r>
          </a:p>
          <a:p>
            <a:r>
              <a:rPr lang="en-US" b="1" dirty="0">
                <a:solidFill>
                  <a:schemeClr val="tx1"/>
                </a:solidFill>
              </a:rPr>
              <a:t>Depending on browser support, a date picker can show up in the input field.</a:t>
            </a:r>
          </a:p>
          <a:p>
            <a:r>
              <a:rPr lang="en-US" b="1" dirty="0" smtClean="0">
                <a:solidFill>
                  <a:schemeClr val="tx1"/>
                </a:solidFill>
              </a:rPr>
              <a:t>Example:-</a:t>
            </a:r>
          </a:p>
          <a:p>
            <a:pPr marL="0" indent="0">
              <a:buNone/>
            </a:pPr>
            <a:r>
              <a:rPr lang="en-US" b="1" dirty="0">
                <a:solidFill>
                  <a:schemeClr val="tx1"/>
                </a:solidFill>
              </a:rPr>
              <a:t/>
            </a:r>
            <a:br>
              <a:rPr lang="en-US" b="1" dirty="0">
                <a:solidFill>
                  <a:schemeClr val="tx1"/>
                </a:solidFill>
              </a:rPr>
            </a:br>
            <a:r>
              <a:rPr lang="en-US" b="1" dirty="0">
                <a:solidFill>
                  <a:srgbClr val="FF0000"/>
                </a:solidFill>
              </a:rPr>
              <a:t>&lt;form&gt;</a:t>
            </a:r>
            <a:br>
              <a:rPr lang="en-US" b="1" dirty="0">
                <a:solidFill>
                  <a:srgbClr val="FF0000"/>
                </a:solidFill>
              </a:rPr>
            </a:br>
            <a:r>
              <a:rPr lang="en-US" b="1" dirty="0">
                <a:solidFill>
                  <a:srgbClr val="FF0000"/>
                </a:solidFill>
              </a:rPr>
              <a:t>  &lt;label for="week"&gt;Select a week:&lt;/label&gt;</a:t>
            </a:r>
            <a:br>
              <a:rPr lang="en-US" b="1" dirty="0">
                <a:solidFill>
                  <a:srgbClr val="FF0000"/>
                </a:solidFill>
              </a:rPr>
            </a:br>
            <a:r>
              <a:rPr lang="en-US" b="1" dirty="0">
                <a:solidFill>
                  <a:srgbClr val="FF0000"/>
                </a:solidFill>
              </a:rPr>
              <a:t>  &lt;input type="week" id="week" name="week"&gt;</a:t>
            </a:r>
            <a:br>
              <a:rPr lang="en-US" b="1" dirty="0">
                <a:solidFill>
                  <a:srgbClr val="FF0000"/>
                </a:solidFill>
              </a:rPr>
            </a:br>
            <a:r>
              <a:rPr lang="en-US" b="1" dirty="0">
                <a:solidFill>
                  <a:srgbClr val="FF0000"/>
                </a:solidFill>
              </a:rPr>
              <a:t>&lt;/form&gt;</a:t>
            </a:r>
            <a:endParaRPr lang="en-IN" b="1" dirty="0">
              <a:solidFill>
                <a:srgbClr val="FF0000"/>
              </a:solidFill>
            </a:endParaRPr>
          </a:p>
        </p:txBody>
      </p:sp>
    </p:spTree>
    <p:extLst>
      <p:ext uri="{BB962C8B-B14F-4D97-AF65-F5344CB8AC3E}">
        <p14:creationId xmlns:p14="http://schemas.microsoft.com/office/powerpoint/2010/main" val="10047843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
            </a:r>
            <a:r>
              <a:rPr lang="en-IN" dirty="0" smtClean="0">
                <a:effectLst/>
              </a:rPr>
              <a:t>Attributes</a:t>
            </a:r>
            <a:endParaRPr lang="en-IN" dirty="0"/>
          </a:p>
        </p:txBody>
      </p:sp>
      <p:sp>
        <p:nvSpPr>
          <p:cNvPr id="3" name="Content Placeholder 2"/>
          <p:cNvSpPr>
            <a:spLocks noGrp="1"/>
          </p:cNvSpPr>
          <p:nvPr>
            <p:ph idx="1"/>
          </p:nvPr>
        </p:nvSpPr>
        <p:spPr/>
        <p:txBody>
          <a:bodyPr>
            <a:normAutofit/>
          </a:bodyPr>
          <a:lstStyle/>
          <a:p>
            <a:r>
              <a:rPr lang="en-US" b="1" dirty="0">
                <a:solidFill>
                  <a:srgbClr val="FF0000"/>
                </a:solidFill>
              </a:rPr>
              <a:t>The value Attribute</a:t>
            </a:r>
          </a:p>
          <a:p>
            <a:r>
              <a:rPr lang="en-US" b="1" dirty="0">
                <a:solidFill>
                  <a:schemeClr val="tx1"/>
                </a:solidFill>
              </a:rPr>
              <a:t>The input value attribute specifies an initial value for an input </a:t>
            </a:r>
            <a:r>
              <a:rPr lang="en-US" b="1" dirty="0" smtClean="0">
                <a:solidFill>
                  <a:schemeClr val="tx1"/>
                </a:solidFill>
              </a:rPr>
              <a:t>field.</a:t>
            </a:r>
          </a:p>
          <a:p>
            <a:pPr marL="0" indent="0">
              <a:buNone/>
            </a:pPr>
            <a:endParaRPr lang="en-US" b="1" dirty="0">
              <a:solidFill>
                <a:schemeClr val="tx1"/>
              </a:solidFill>
            </a:endParaRPr>
          </a:p>
          <a:p>
            <a:r>
              <a:rPr lang="en-US" b="1" dirty="0">
                <a:solidFill>
                  <a:srgbClr val="FF0000"/>
                </a:solidFill>
              </a:rPr>
              <a:t>The disabled Attribute</a:t>
            </a:r>
          </a:p>
          <a:p>
            <a:r>
              <a:rPr lang="en-US" b="1" dirty="0">
                <a:solidFill>
                  <a:schemeClr val="tx1"/>
                </a:solidFill>
              </a:rPr>
              <a:t>The input disabled attribute specifies that an input field should be disabled.</a:t>
            </a:r>
          </a:p>
          <a:p>
            <a:r>
              <a:rPr lang="en-US" b="1" dirty="0">
                <a:solidFill>
                  <a:schemeClr val="tx1"/>
                </a:solidFill>
              </a:rPr>
              <a:t>A disabled input field is unusable and un-clickable.</a:t>
            </a:r>
          </a:p>
          <a:p>
            <a:r>
              <a:rPr lang="en-US" b="1" dirty="0">
                <a:solidFill>
                  <a:schemeClr val="tx1"/>
                </a:solidFill>
              </a:rPr>
              <a:t>The value of a disabled input field will not be sent when submitting the </a:t>
            </a:r>
            <a:r>
              <a:rPr lang="en-US" b="1" dirty="0" smtClean="0">
                <a:solidFill>
                  <a:schemeClr val="tx1"/>
                </a:solidFill>
              </a:rPr>
              <a:t>form</a:t>
            </a:r>
            <a:r>
              <a:rPr lang="en-US" b="1" dirty="0">
                <a:solidFill>
                  <a:schemeClr val="tx1"/>
                </a:solidFill>
              </a:rPr>
              <a:t>.</a:t>
            </a:r>
          </a:p>
        </p:txBody>
      </p:sp>
    </p:spTree>
    <p:extLst>
      <p:ext uri="{BB962C8B-B14F-4D97-AF65-F5344CB8AC3E}">
        <p14:creationId xmlns:p14="http://schemas.microsoft.com/office/powerpoint/2010/main" val="33675305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Attributes</a:t>
            </a:r>
            <a:endParaRPr lang="en-IN" dirty="0"/>
          </a:p>
        </p:txBody>
      </p:sp>
      <p:sp>
        <p:nvSpPr>
          <p:cNvPr id="3" name="Content Placeholder 2"/>
          <p:cNvSpPr>
            <a:spLocks noGrp="1"/>
          </p:cNvSpPr>
          <p:nvPr>
            <p:ph idx="1"/>
          </p:nvPr>
        </p:nvSpPr>
        <p:spPr/>
        <p:txBody>
          <a:bodyPr/>
          <a:lstStyle/>
          <a:p>
            <a:r>
              <a:rPr lang="en-US" b="1" dirty="0">
                <a:solidFill>
                  <a:srgbClr val="FF0000"/>
                </a:solidFill>
              </a:rPr>
              <a:t>The size </a:t>
            </a:r>
            <a:r>
              <a:rPr lang="en-US" b="1" dirty="0" smtClean="0">
                <a:solidFill>
                  <a:srgbClr val="FF0000"/>
                </a:solidFill>
              </a:rPr>
              <a:t>Attribute</a:t>
            </a:r>
          </a:p>
          <a:p>
            <a:pPr marL="0" indent="0">
              <a:buNone/>
            </a:pPr>
            <a:endParaRPr lang="en-US" b="1" dirty="0">
              <a:solidFill>
                <a:srgbClr val="FF0000"/>
              </a:solidFill>
            </a:endParaRPr>
          </a:p>
          <a:p>
            <a:r>
              <a:rPr lang="en-US" b="1" dirty="0">
                <a:solidFill>
                  <a:schemeClr val="tx1"/>
                </a:solidFill>
              </a:rPr>
              <a:t>The input size attribute specifies the visible width, in characters, of an input field.</a:t>
            </a:r>
          </a:p>
          <a:p>
            <a:r>
              <a:rPr lang="en-US" b="1" dirty="0">
                <a:solidFill>
                  <a:schemeClr val="tx1"/>
                </a:solidFill>
              </a:rPr>
              <a:t>The default value for size is 20.</a:t>
            </a:r>
          </a:p>
          <a:p>
            <a:r>
              <a:rPr lang="en-US" b="1" dirty="0">
                <a:solidFill>
                  <a:schemeClr val="tx1"/>
                </a:solidFill>
              </a:rPr>
              <a:t>Note: The size attribute works with the following input types: text, search, </a:t>
            </a:r>
            <a:r>
              <a:rPr lang="en-US" b="1" dirty="0" err="1">
                <a:solidFill>
                  <a:schemeClr val="tx1"/>
                </a:solidFill>
              </a:rPr>
              <a:t>tel</a:t>
            </a:r>
            <a:r>
              <a:rPr lang="en-US" b="1" dirty="0">
                <a:solidFill>
                  <a:schemeClr val="tx1"/>
                </a:solidFill>
              </a:rPr>
              <a:t>, </a:t>
            </a:r>
            <a:r>
              <a:rPr lang="en-US" b="1" dirty="0" err="1">
                <a:solidFill>
                  <a:schemeClr val="tx1"/>
                </a:solidFill>
              </a:rPr>
              <a:t>url</a:t>
            </a:r>
            <a:r>
              <a:rPr lang="en-US" b="1" dirty="0">
                <a:solidFill>
                  <a:schemeClr val="tx1"/>
                </a:solidFill>
              </a:rPr>
              <a:t>, email, and password.</a:t>
            </a:r>
          </a:p>
          <a:p>
            <a:endParaRPr lang="en-IN" b="1" dirty="0">
              <a:solidFill>
                <a:schemeClr val="tx1"/>
              </a:solidFill>
            </a:endParaRPr>
          </a:p>
        </p:txBody>
      </p:sp>
    </p:spTree>
    <p:extLst>
      <p:ext uri="{BB962C8B-B14F-4D97-AF65-F5344CB8AC3E}">
        <p14:creationId xmlns:p14="http://schemas.microsoft.com/office/powerpoint/2010/main" val="12849900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Attributes</a:t>
            </a:r>
            <a:endParaRPr lang="en-IN" dirty="0"/>
          </a:p>
        </p:txBody>
      </p:sp>
      <p:sp>
        <p:nvSpPr>
          <p:cNvPr id="3" name="Content Placeholder 2"/>
          <p:cNvSpPr>
            <a:spLocks noGrp="1"/>
          </p:cNvSpPr>
          <p:nvPr>
            <p:ph idx="1"/>
          </p:nvPr>
        </p:nvSpPr>
        <p:spPr/>
        <p:txBody>
          <a:bodyPr/>
          <a:lstStyle/>
          <a:p>
            <a:r>
              <a:rPr lang="en-US" b="1" dirty="0">
                <a:solidFill>
                  <a:srgbClr val="FF0000"/>
                </a:solidFill>
              </a:rPr>
              <a:t>The </a:t>
            </a:r>
            <a:r>
              <a:rPr lang="en-US" b="1" dirty="0" err="1">
                <a:solidFill>
                  <a:srgbClr val="FF0000"/>
                </a:solidFill>
              </a:rPr>
              <a:t>maxlength</a:t>
            </a:r>
            <a:r>
              <a:rPr lang="en-US" b="1" dirty="0">
                <a:solidFill>
                  <a:srgbClr val="FF0000"/>
                </a:solidFill>
              </a:rPr>
              <a:t> </a:t>
            </a:r>
            <a:r>
              <a:rPr lang="en-US" b="1" dirty="0" smtClean="0">
                <a:solidFill>
                  <a:srgbClr val="FF0000"/>
                </a:solidFill>
              </a:rPr>
              <a:t>Attribute</a:t>
            </a:r>
          </a:p>
          <a:p>
            <a:pPr marL="0" indent="0">
              <a:buNone/>
            </a:pPr>
            <a:endParaRPr lang="en-US" b="1" dirty="0">
              <a:solidFill>
                <a:srgbClr val="FF0000"/>
              </a:solidFill>
            </a:endParaRPr>
          </a:p>
          <a:p>
            <a:r>
              <a:rPr lang="en-US" b="1" dirty="0">
                <a:solidFill>
                  <a:schemeClr val="tx1"/>
                </a:solidFill>
              </a:rPr>
              <a:t>The input </a:t>
            </a:r>
            <a:r>
              <a:rPr lang="en-US" b="1" dirty="0" err="1">
                <a:solidFill>
                  <a:schemeClr val="tx1"/>
                </a:solidFill>
              </a:rPr>
              <a:t>maxlength</a:t>
            </a:r>
            <a:r>
              <a:rPr lang="en-US" b="1" dirty="0">
                <a:solidFill>
                  <a:schemeClr val="tx1"/>
                </a:solidFill>
              </a:rPr>
              <a:t> attribute specifies the maximum number of characters allowed in an input field.</a:t>
            </a:r>
          </a:p>
          <a:p>
            <a:r>
              <a:rPr lang="en-US" b="1" dirty="0">
                <a:solidFill>
                  <a:schemeClr val="tx1"/>
                </a:solidFill>
              </a:rPr>
              <a:t>Note: When a </a:t>
            </a:r>
            <a:r>
              <a:rPr lang="en-US" b="1" dirty="0" err="1">
                <a:solidFill>
                  <a:schemeClr val="tx1"/>
                </a:solidFill>
              </a:rPr>
              <a:t>maxlength</a:t>
            </a:r>
            <a:r>
              <a:rPr lang="en-US" b="1" dirty="0">
                <a:solidFill>
                  <a:schemeClr val="tx1"/>
                </a:solidFill>
              </a:rPr>
              <a:t> is set, the input field will not accept more than the specified number of characters. However, this attribute does not provide any feedback. So, if you want to alert the user, you must write JavaScript code.</a:t>
            </a:r>
          </a:p>
          <a:p>
            <a:endParaRPr lang="en-IN" b="1" dirty="0">
              <a:solidFill>
                <a:schemeClr val="tx1"/>
              </a:solidFill>
            </a:endParaRPr>
          </a:p>
        </p:txBody>
      </p:sp>
    </p:spTree>
    <p:extLst>
      <p:ext uri="{BB962C8B-B14F-4D97-AF65-F5344CB8AC3E}">
        <p14:creationId xmlns:p14="http://schemas.microsoft.com/office/powerpoint/2010/main" val="7541303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Attributes</a:t>
            </a:r>
            <a:endParaRPr lang="en-IN" dirty="0"/>
          </a:p>
        </p:txBody>
      </p:sp>
      <p:sp>
        <p:nvSpPr>
          <p:cNvPr id="3" name="Content Placeholder 2"/>
          <p:cNvSpPr>
            <a:spLocks noGrp="1"/>
          </p:cNvSpPr>
          <p:nvPr>
            <p:ph idx="1"/>
          </p:nvPr>
        </p:nvSpPr>
        <p:spPr/>
        <p:txBody>
          <a:bodyPr/>
          <a:lstStyle/>
          <a:p>
            <a:r>
              <a:rPr lang="en-US" b="1" dirty="0">
                <a:solidFill>
                  <a:srgbClr val="FF0000"/>
                </a:solidFill>
              </a:rPr>
              <a:t>The min and max </a:t>
            </a:r>
            <a:r>
              <a:rPr lang="en-US" b="1" dirty="0" smtClean="0">
                <a:solidFill>
                  <a:srgbClr val="FF0000"/>
                </a:solidFill>
              </a:rPr>
              <a:t>Attributes</a:t>
            </a:r>
          </a:p>
          <a:p>
            <a:pPr marL="0" indent="0">
              <a:buNone/>
            </a:pPr>
            <a:endParaRPr lang="en-US" b="1" dirty="0">
              <a:solidFill>
                <a:srgbClr val="FF0000"/>
              </a:solidFill>
            </a:endParaRPr>
          </a:p>
          <a:p>
            <a:r>
              <a:rPr lang="en-US" b="1" dirty="0">
                <a:solidFill>
                  <a:schemeClr val="tx1"/>
                </a:solidFill>
              </a:rPr>
              <a:t>The input min and max attributes specify the minimum and maximum values for an input field.</a:t>
            </a:r>
          </a:p>
          <a:p>
            <a:r>
              <a:rPr lang="en-US" b="1" dirty="0">
                <a:solidFill>
                  <a:schemeClr val="tx1"/>
                </a:solidFill>
              </a:rPr>
              <a:t>The min and max attributes work with the following input types: number, range, date, </a:t>
            </a:r>
            <a:r>
              <a:rPr lang="en-US" b="1" dirty="0" err="1">
                <a:solidFill>
                  <a:schemeClr val="tx1"/>
                </a:solidFill>
              </a:rPr>
              <a:t>datetime</a:t>
            </a:r>
            <a:r>
              <a:rPr lang="en-US" b="1" dirty="0">
                <a:solidFill>
                  <a:schemeClr val="tx1"/>
                </a:solidFill>
              </a:rPr>
              <a:t>-local, month, time and week.</a:t>
            </a:r>
          </a:p>
          <a:p>
            <a:r>
              <a:rPr lang="en-US" b="1" dirty="0">
                <a:solidFill>
                  <a:schemeClr val="tx1"/>
                </a:solidFill>
              </a:rPr>
              <a:t>Tip: Use the max and min attributes together to create a range of legal values.</a:t>
            </a:r>
          </a:p>
        </p:txBody>
      </p:sp>
    </p:spTree>
    <p:extLst>
      <p:ext uri="{BB962C8B-B14F-4D97-AF65-F5344CB8AC3E}">
        <p14:creationId xmlns:p14="http://schemas.microsoft.com/office/powerpoint/2010/main" val="33205657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Attributes</a:t>
            </a:r>
            <a:endParaRPr lang="en-IN" dirty="0"/>
          </a:p>
        </p:txBody>
      </p:sp>
      <p:sp>
        <p:nvSpPr>
          <p:cNvPr id="3" name="Content Placeholder 2"/>
          <p:cNvSpPr>
            <a:spLocks noGrp="1"/>
          </p:cNvSpPr>
          <p:nvPr>
            <p:ph idx="1"/>
          </p:nvPr>
        </p:nvSpPr>
        <p:spPr/>
        <p:txBody>
          <a:bodyPr/>
          <a:lstStyle/>
          <a:p>
            <a:r>
              <a:rPr lang="en-US" b="1" dirty="0">
                <a:solidFill>
                  <a:srgbClr val="FF0000"/>
                </a:solidFill>
              </a:rPr>
              <a:t>The multiple </a:t>
            </a:r>
            <a:r>
              <a:rPr lang="en-US" b="1" dirty="0" smtClean="0">
                <a:solidFill>
                  <a:srgbClr val="FF0000"/>
                </a:solidFill>
              </a:rPr>
              <a:t>Attribute</a:t>
            </a:r>
          </a:p>
          <a:p>
            <a:pPr marL="0" indent="0">
              <a:buNone/>
            </a:pPr>
            <a:endParaRPr lang="en-US" b="1" dirty="0">
              <a:solidFill>
                <a:srgbClr val="FF0000"/>
              </a:solidFill>
            </a:endParaRPr>
          </a:p>
          <a:p>
            <a:r>
              <a:rPr lang="en-US" b="1" dirty="0">
                <a:solidFill>
                  <a:schemeClr val="tx1"/>
                </a:solidFill>
              </a:rPr>
              <a:t>The input multiple attribute specifies that the user is allowed to enter more than one value in an input field.</a:t>
            </a:r>
          </a:p>
          <a:p>
            <a:r>
              <a:rPr lang="en-US" b="1" dirty="0">
                <a:solidFill>
                  <a:schemeClr val="tx1"/>
                </a:solidFill>
              </a:rPr>
              <a:t>The multiple attribute works with the following input types: email, and file.</a:t>
            </a:r>
          </a:p>
          <a:p>
            <a:pPr marL="0" indent="0">
              <a:buNone/>
            </a:pPr>
            <a:endParaRPr lang="en-IN" b="1" dirty="0">
              <a:solidFill>
                <a:schemeClr val="tx1"/>
              </a:solidFill>
            </a:endParaRPr>
          </a:p>
        </p:txBody>
      </p:sp>
    </p:spTree>
    <p:extLst>
      <p:ext uri="{BB962C8B-B14F-4D97-AF65-F5344CB8AC3E}">
        <p14:creationId xmlns:p14="http://schemas.microsoft.com/office/powerpoint/2010/main" val="36168016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Attributes</a:t>
            </a:r>
            <a:endParaRPr lang="en-IN" dirty="0"/>
          </a:p>
        </p:txBody>
      </p:sp>
      <p:sp>
        <p:nvSpPr>
          <p:cNvPr id="3" name="Content Placeholder 2"/>
          <p:cNvSpPr>
            <a:spLocks noGrp="1"/>
          </p:cNvSpPr>
          <p:nvPr>
            <p:ph idx="1"/>
          </p:nvPr>
        </p:nvSpPr>
        <p:spPr/>
        <p:txBody>
          <a:bodyPr>
            <a:normAutofit/>
          </a:bodyPr>
          <a:lstStyle/>
          <a:p>
            <a:r>
              <a:rPr lang="en-US" b="1" dirty="0">
                <a:solidFill>
                  <a:srgbClr val="FF0000"/>
                </a:solidFill>
              </a:rPr>
              <a:t>The placeholder </a:t>
            </a:r>
            <a:r>
              <a:rPr lang="en-US" b="1" dirty="0" smtClean="0">
                <a:solidFill>
                  <a:srgbClr val="FF0000"/>
                </a:solidFill>
              </a:rPr>
              <a:t>Attribute</a:t>
            </a:r>
          </a:p>
          <a:p>
            <a:pPr marL="0" indent="0">
              <a:buNone/>
            </a:pPr>
            <a:endParaRPr lang="en-US" b="1" dirty="0">
              <a:solidFill>
                <a:srgbClr val="FF0000"/>
              </a:solidFill>
            </a:endParaRPr>
          </a:p>
          <a:p>
            <a:r>
              <a:rPr lang="en-US" b="1" dirty="0">
                <a:solidFill>
                  <a:schemeClr val="tx1"/>
                </a:solidFill>
              </a:rPr>
              <a:t>The input placeholder attribute specifies a short hint that describes the expected value of an input field (a sample value or a short description of the expected format).</a:t>
            </a:r>
          </a:p>
          <a:p>
            <a:r>
              <a:rPr lang="en-US" b="1" dirty="0">
                <a:solidFill>
                  <a:schemeClr val="tx1"/>
                </a:solidFill>
              </a:rPr>
              <a:t>The short hint is displayed in the input field before the user enters a value.</a:t>
            </a:r>
          </a:p>
          <a:p>
            <a:r>
              <a:rPr lang="en-US" b="1" dirty="0">
                <a:solidFill>
                  <a:schemeClr val="tx1"/>
                </a:solidFill>
              </a:rPr>
              <a:t>The placeholder attribute works with the following input types: text, search, </a:t>
            </a:r>
            <a:r>
              <a:rPr lang="en-US" b="1" dirty="0" err="1">
                <a:solidFill>
                  <a:schemeClr val="tx1"/>
                </a:solidFill>
              </a:rPr>
              <a:t>url</a:t>
            </a:r>
            <a:r>
              <a:rPr lang="en-US" b="1" dirty="0">
                <a:solidFill>
                  <a:schemeClr val="tx1"/>
                </a:solidFill>
              </a:rPr>
              <a:t>, </a:t>
            </a:r>
            <a:r>
              <a:rPr lang="en-US" b="1" dirty="0" err="1">
                <a:solidFill>
                  <a:schemeClr val="tx1"/>
                </a:solidFill>
              </a:rPr>
              <a:t>tel</a:t>
            </a:r>
            <a:r>
              <a:rPr lang="en-US" b="1" dirty="0">
                <a:solidFill>
                  <a:schemeClr val="tx1"/>
                </a:solidFill>
              </a:rPr>
              <a:t>, email, and password</a:t>
            </a:r>
            <a:r>
              <a:rPr 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28489999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Input Attributes</a:t>
            </a:r>
            <a:endParaRPr lang="en-IN" dirty="0"/>
          </a:p>
        </p:txBody>
      </p:sp>
      <p:sp>
        <p:nvSpPr>
          <p:cNvPr id="3" name="Content Placeholder 2"/>
          <p:cNvSpPr>
            <a:spLocks noGrp="1"/>
          </p:cNvSpPr>
          <p:nvPr>
            <p:ph idx="1"/>
          </p:nvPr>
        </p:nvSpPr>
        <p:spPr/>
        <p:txBody>
          <a:bodyPr/>
          <a:lstStyle/>
          <a:p>
            <a:r>
              <a:rPr lang="en-US" b="1" dirty="0">
                <a:solidFill>
                  <a:srgbClr val="FF0000"/>
                </a:solidFill>
              </a:rPr>
              <a:t>The required Attribute</a:t>
            </a:r>
          </a:p>
          <a:p>
            <a:r>
              <a:rPr lang="en-US" b="1" dirty="0">
                <a:solidFill>
                  <a:schemeClr val="tx1"/>
                </a:solidFill>
              </a:rPr>
              <a:t>The input required attribute specifies that an input field must be filled out before submitting the form.</a:t>
            </a:r>
          </a:p>
          <a:p>
            <a:r>
              <a:rPr lang="en-US" b="1" dirty="0">
                <a:solidFill>
                  <a:schemeClr val="tx1"/>
                </a:solidFill>
              </a:rPr>
              <a:t>The required attribute works with the following input types: text, search, </a:t>
            </a:r>
            <a:r>
              <a:rPr lang="en-US" b="1" dirty="0" err="1">
                <a:solidFill>
                  <a:schemeClr val="tx1"/>
                </a:solidFill>
              </a:rPr>
              <a:t>url</a:t>
            </a:r>
            <a:r>
              <a:rPr lang="en-US" b="1" dirty="0">
                <a:solidFill>
                  <a:schemeClr val="tx1"/>
                </a:solidFill>
              </a:rPr>
              <a:t>, </a:t>
            </a:r>
            <a:r>
              <a:rPr lang="en-US" b="1" dirty="0" err="1">
                <a:solidFill>
                  <a:schemeClr val="tx1"/>
                </a:solidFill>
              </a:rPr>
              <a:t>tel</a:t>
            </a:r>
            <a:r>
              <a:rPr lang="en-US" b="1" dirty="0">
                <a:solidFill>
                  <a:schemeClr val="tx1"/>
                </a:solidFill>
              </a:rPr>
              <a:t>, email, password, date pickers, number, checkbox, radio, and file.</a:t>
            </a:r>
          </a:p>
          <a:p>
            <a:r>
              <a:rPr lang="en-US" b="1" dirty="0">
                <a:solidFill>
                  <a:srgbClr val="FF0000"/>
                </a:solidFill>
              </a:rPr>
              <a:t>The autofocus Attribute</a:t>
            </a:r>
          </a:p>
          <a:p>
            <a:r>
              <a:rPr lang="en-US" b="1" dirty="0">
                <a:solidFill>
                  <a:schemeClr val="tx1"/>
                </a:solidFill>
              </a:rPr>
              <a:t>The input autofocus attribute specifies that an input field should automatically get focus when the page loads</a:t>
            </a:r>
            <a:r>
              <a:rPr 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37756026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&lt;select</a:t>
            </a:r>
            <a:r>
              <a:rPr lang="en-IN" dirty="0" smtClean="0">
                <a:effectLst/>
              </a:rPr>
              <a:t>&gt; Tag</a:t>
            </a:r>
            <a:endParaRPr lang="en-IN" dirty="0"/>
          </a:p>
        </p:txBody>
      </p:sp>
      <p:sp>
        <p:nvSpPr>
          <p:cNvPr id="3" name="Content Placeholder 2"/>
          <p:cNvSpPr>
            <a:spLocks noGrp="1"/>
          </p:cNvSpPr>
          <p:nvPr>
            <p:ph idx="1"/>
          </p:nvPr>
        </p:nvSpPr>
        <p:spPr/>
        <p:txBody>
          <a:bodyPr>
            <a:normAutofit fontScale="92500"/>
          </a:bodyPr>
          <a:lstStyle/>
          <a:p>
            <a:r>
              <a:rPr lang="en-US" b="1" dirty="0">
                <a:solidFill>
                  <a:schemeClr val="tx1"/>
                </a:solidFill>
              </a:rPr>
              <a:t>The </a:t>
            </a:r>
            <a:r>
              <a:rPr lang="en-US" b="1" dirty="0">
                <a:solidFill>
                  <a:srgbClr val="FF0000"/>
                </a:solidFill>
              </a:rPr>
              <a:t>&lt;select&gt;</a:t>
            </a:r>
            <a:r>
              <a:rPr lang="en-US" b="1" dirty="0">
                <a:solidFill>
                  <a:schemeClr val="tx1"/>
                </a:solidFill>
              </a:rPr>
              <a:t> </a:t>
            </a:r>
            <a:r>
              <a:rPr lang="en-US" b="1" dirty="0" smtClean="0">
                <a:solidFill>
                  <a:schemeClr val="tx1"/>
                </a:solidFill>
              </a:rPr>
              <a:t>tag </a:t>
            </a:r>
            <a:r>
              <a:rPr lang="en-US" b="1" dirty="0">
                <a:solidFill>
                  <a:schemeClr val="tx1"/>
                </a:solidFill>
              </a:rPr>
              <a:t>defines a drop-down </a:t>
            </a:r>
            <a:r>
              <a:rPr lang="en-US" b="1" dirty="0" smtClean="0">
                <a:solidFill>
                  <a:schemeClr val="tx1"/>
                </a:solidFill>
              </a:rPr>
              <a:t>list.</a:t>
            </a:r>
          </a:p>
          <a:p>
            <a:r>
              <a:rPr lang="en-US" b="1" dirty="0">
                <a:solidFill>
                  <a:schemeClr val="tx1"/>
                </a:solidFill>
              </a:rPr>
              <a:t>The </a:t>
            </a:r>
            <a:r>
              <a:rPr lang="en-US" b="1" dirty="0">
                <a:solidFill>
                  <a:srgbClr val="FF0000"/>
                </a:solidFill>
              </a:rPr>
              <a:t>&lt;option&gt;</a:t>
            </a:r>
            <a:r>
              <a:rPr lang="en-US" b="1" dirty="0">
                <a:solidFill>
                  <a:schemeClr val="tx1"/>
                </a:solidFill>
              </a:rPr>
              <a:t> elements defines an option that can be selected.</a:t>
            </a:r>
          </a:p>
          <a:p>
            <a:r>
              <a:rPr lang="en-US" b="1" dirty="0">
                <a:solidFill>
                  <a:schemeClr val="tx1"/>
                </a:solidFill>
              </a:rPr>
              <a:t>By default, the first item in the drop-down list is selected.</a:t>
            </a:r>
          </a:p>
          <a:p>
            <a:pPr marL="0" indent="0">
              <a:buNone/>
            </a:pPr>
            <a:r>
              <a:rPr lang="en-IN" b="1" dirty="0" smtClean="0">
                <a:solidFill>
                  <a:srgbClr val="FF0000"/>
                </a:solidFill>
              </a:rPr>
              <a:t>&lt;</a:t>
            </a:r>
            <a:r>
              <a:rPr lang="en-IN" b="1" dirty="0">
                <a:solidFill>
                  <a:srgbClr val="FF0000"/>
                </a:solidFill>
              </a:rPr>
              <a:t>form&gt;</a:t>
            </a:r>
          </a:p>
          <a:p>
            <a:pPr marL="0" indent="0">
              <a:buNone/>
            </a:pPr>
            <a:r>
              <a:rPr lang="en-IN" b="1" dirty="0" smtClean="0">
                <a:solidFill>
                  <a:srgbClr val="FF0000"/>
                </a:solidFill>
              </a:rPr>
              <a:t>     &lt;</a:t>
            </a:r>
            <a:r>
              <a:rPr lang="en-IN" b="1" dirty="0">
                <a:solidFill>
                  <a:srgbClr val="FF0000"/>
                </a:solidFill>
              </a:rPr>
              <a:t>label&gt;Choose a car:&lt;/label&gt;</a:t>
            </a:r>
          </a:p>
          <a:p>
            <a:pPr marL="0" indent="0">
              <a:buNone/>
            </a:pPr>
            <a:r>
              <a:rPr lang="en-IN" b="1" dirty="0" smtClean="0">
                <a:solidFill>
                  <a:srgbClr val="FF0000"/>
                </a:solidFill>
              </a:rPr>
              <a:t>	&lt;</a:t>
            </a:r>
            <a:r>
              <a:rPr lang="en-IN" b="1" dirty="0">
                <a:solidFill>
                  <a:srgbClr val="FF0000"/>
                </a:solidFill>
              </a:rPr>
              <a:t>select</a:t>
            </a:r>
            <a:r>
              <a:rPr lang="en-IN" b="1" dirty="0" smtClean="0">
                <a:solidFill>
                  <a:srgbClr val="FF0000"/>
                </a:solidFill>
              </a:rPr>
              <a:t>&gt;</a:t>
            </a:r>
          </a:p>
          <a:p>
            <a:pPr marL="0" indent="0">
              <a:buNone/>
            </a:pPr>
            <a:r>
              <a:rPr lang="en-IN" b="1" dirty="0">
                <a:solidFill>
                  <a:srgbClr val="FF0000"/>
                </a:solidFill>
              </a:rPr>
              <a:t>	</a:t>
            </a:r>
            <a:r>
              <a:rPr lang="en-IN" b="1" dirty="0" smtClean="0">
                <a:solidFill>
                  <a:srgbClr val="FF0000"/>
                </a:solidFill>
              </a:rPr>
              <a:t>	&lt;</a:t>
            </a:r>
            <a:r>
              <a:rPr lang="en-IN" b="1" dirty="0">
                <a:solidFill>
                  <a:srgbClr val="FF0000"/>
                </a:solidFill>
              </a:rPr>
              <a:t>option value="</a:t>
            </a:r>
            <a:r>
              <a:rPr lang="en-IN" b="1" dirty="0" err="1">
                <a:solidFill>
                  <a:srgbClr val="FF0000"/>
                </a:solidFill>
              </a:rPr>
              <a:t>volvo</a:t>
            </a:r>
            <a:r>
              <a:rPr lang="en-IN" b="1" dirty="0">
                <a:solidFill>
                  <a:srgbClr val="FF0000"/>
                </a:solidFill>
              </a:rPr>
              <a:t>"&gt;Volvo&lt;/option&gt;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audi</a:t>
            </a:r>
            <a:r>
              <a:rPr lang="en-IN" b="1" dirty="0">
                <a:solidFill>
                  <a:srgbClr val="FF0000"/>
                </a:solidFill>
              </a:rPr>
              <a:t>"&gt;Audi&lt;/option&gt;</a:t>
            </a:r>
          </a:p>
          <a:p>
            <a:pPr marL="0" indent="0">
              <a:buNone/>
            </a:pPr>
            <a:r>
              <a:rPr lang="en-IN" b="1" dirty="0" smtClean="0">
                <a:solidFill>
                  <a:srgbClr val="FF0000"/>
                </a:solidFill>
              </a:rPr>
              <a:t>	&lt;/</a:t>
            </a:r>
            <a:r>
              <a:rPr lang="en-IN" b="1" dirty="0">
                <a:solidFill>
                  <a:srgbClr val="FF0000"/>
                </a:solidFill>
              </a:rPr>
              <a:t>select&gt;</a:t>
            </a:r>
          </a:p>
          <a:p>
            <a:pPr marL="0" indent="0">
              <a:buNone/>
            </a:pPr>
            <a:r>
              <a:rPr lang="en-IN" b="1" dirty="0">
                <a:solidFill>
                  <a:srgbClr val="FF0000"/>
                </a:solidFill>
              </a:rPr>
              <a:t>&lt;/form&gt;</a:t>
            </a:r>
          </a:p>
        </p:txBody>
      </p:sp>
    </p:spTree>
    <p:extLst>
      <p:ext uri="{BB962C8B-B14F-4D97-AF65-F5344CB8AC3E}">
        <p14:creationId xmlns:p14="http://schemas.microsoft.com/office/powerpoint/2010/main" val="43084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 Tag</a:t>
            </a:r>
            <a:endParaRPr lang="en-IN" dirty="0"/>
          </a:p>
        </p:txBody>
      </p:sp>
      <p:sp>
        <p:nvSpPr>
          <p:cNvPr id="3" name="Content Placeholder 2"/>
          <p:cNvSpPr>
            <a:spLocks noGrp="1"/>
          </p:cNvSpPr>
          <p:nvPr>
            <p:ph idx="1"/>
          </p:nvPr>
        </p:nvSpPr>
        <p:spPr/>
        <p:txBody>
          <a:bodyPr>
            <a:normAutofit fontScale="92500"/>
          </a:bodyPr>
          <a:lstStyle/>
          <a:p>
            <a:r>
              <a:rPr lang="en-US" b="1" dirty="0">
                <a:solidFill>
                  <a:schemeClr val="tx1"/>
                </a:solidFill>
              </a:rPr>
              <a:t>A paragraph always starts on a new line, and is usually a block of text</a:t>
            </a:r>
            <a:r>
              <a:rPr lang="en-US" b="1" dirty="0" smtClean="0">
                <a:solidFill>
                  <a:schemeClr val="tx1"/>
                </a:solidFill>
              </a:rPr>
              <a:t>.</a:t>
            </a:r>
          </a:p>
          <a:p>
            <a:r>
              <a:rPr lang="en-US" b="1" dirty="0">
                <a:solidFill>
                  <a:schemeClr val="tx1"/>
                </a:solidFill>
              </a:rPr>
              <a:t>The HTML </a:t>
            </a:r>
            <a:r>
              <a:rPr lang="en-US" b="1" dirty="0">
                <a:solidFill>
                  <a:srgbClr val="FF0000"/>
                </a:solidFill>
              </a:rPr>
              <a:t>&lt;p&gt; </a:t>
            </a:r>
            <a:r>
              <a:rPr lang="en-US" b="1" dirty="0">
                <a:solidFill>
                  <a:schemeClr val="tx1"/>
                </a:solidFill>
              </a:rPr>
              <a:t>element defines a paragraph</a:t>
            </a:r>
            <a:r>
              <a:rPr lang="en-US" b="1" dirty="0" smtClean="0">
                <a:solidFill>
                  <a:schemeClr val="tx1"/>
                </a:solidFill>
              </a:rPr>
              <a:t>.</a:t>
            </a:r>
          </a:p>
          <a:p>
            <a:r>
              <a:rPr lang="en-US" b="1" dirty="0" smtClean="0">
                <a:solidFill>
                  <a:schemeClr val="tx1"/>
                </a:solidFill>
              </a:rPr>
              <a:t>Example:- </a:t>
            </a:r>
          </a:p>
          <a:p>
            <a:pPr marL="0" indent="0">
              <a:buNone/>
            </a:pPr>
            <a:r>
              <a:rPr lang="en-US" b="1" dirty="0">
                <a:solidFill>
                  <a:schemeClr val="tx1"/>
                </a:solidFill>
              </a:rPr>
              <a:t>	</a:t>
            </a:r>
            <a:r>
              <a:rPr lang="en-US" b="1" dirty="0" smtClean="0">
                <a:solidFill>
                  <a:srgbClr val="FF0000"/>
                </a:solidFill>
              </a:rPr>
              <a:t>&lt;p&gt; </a:t>
            </a:r>
            <a:r>
              <a:rPr lang="en-US" b="1" dirty="0" smtClean="0">
                <a:solidFill>
                  <a:schemeClr val="tx1"/>
                </a:solidFill>
              </a:rPr>
              <a:t>This is paragraph </a:t>
            </a:r>
            <a:r>
              <a:rPr lang="en-US" b="1" dirty="0" smtClean="0">
                <a:solidFill>
                  <a:srgbClr val="FF0000"/>
                </a:solidFill>
              </a:rPr>
              <a:t>&lt;/p&gt;</a:t>
            </a:r>
          </a:p>
          <a:p>
            <a:pPr marL="0" indent="0">
              <a:buNone/>
            </a:pPr>
            <a:endParaRPr lang="en-US" b="1" dirty="0" smtClean="0">
              <a:solidFill>
                <a:srgbClr val="FF0000"/>
              </a:solidFill>
            </a:endParaRPr>
          </a:p>
          <a:p>
            <a:r>
              <a:rPr lang="en-US" b="1" dirty="0">
                <a:solidFill>
                  <a:schemeClr val="tx1"/>
                </a:solidFill>
              </a:rPr>
              <a:t>A paragraph always starts on a new </a:t>
            </a:r>
            <a:r>
              <a:rPr lang="en-US" b="1" dirty="0" smtClean="0">
                <a:solidFill>
                  <a:schemeClr val="tx1"/>
                </a:solidFill>
              </a:rPr>
              <a:t>line.</a:t>
            </a:r>
          </a:p>
          <a:p>
            <a:r>
              <a:rPr lang="en-US" b="1" dirty="0" smtClean="0">
                <a:solidFill>
                  <a:schemeClr val="tx1"/>
                </a:solidFill>
              </a:rPr>
              <a:t>With this tag you cannot change the line by Enter or adding extra spaces or extra lines in your code.</a:t>
            </a:r>
          </a:p>
          <a:p>
            <a:r>
              <a:rPr lang="en-US" b="1" dirty="0" smtClean="0">
                <a:solidFill>
                  <a:schemeClr val="tx1"/>
                </a:solidFill>
              </a:rPr>
              <a:t>The browser will automatically remove any extra spaces and lines when the page is displayed on web browser.</a:t>
            </a:r>
          </a:p>
          <a:p>
            <a:endParaRPr lang="en-IN" b="1" dirty="0">
              <a:solidFill>
                <a:schemeClr val="tx1"/>
              </a:solidFill>
            </a:endParaRPr>
          </a:p>
        </p:txBody>
      </p:sp>
    </p:spTree>
    <p:extLst>
      <p:ext uri="{BB962C8B-B14F-4D97-AF65-F5344CB8AC3E}">
        <p14:creationId xmlns:p14="http://schemas.microsoft.com/office/powerpoint/2010/main" val="9869661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&lt;select&gt; Tag</a:t>
            </a:r>
            <a:endParaRPr lang="en-IN" dirty="0"/>
          </a:p>
        </p:txBody>
      </p:sp>
      <p:sp>
        <p:nvSpPr>
          <p:cNvPr id="3" name="Content Placeholder 2"/>
          <p:cNvSpPr>
            <a:spLocks noGrp="1"/>
          </p:cNvSpPr>
          <p:nvPr>
            <p:ph idx="1"/>
          </p:nvPr>
        </p:nvSpPr>
        <p:spPr/>
        <p:txBody>
          <a:bodyPr>
            <a:normAutofit fontScale="92500"/>
          </a:bodyPr>
          <a:lstStyle/>
          <a:p>
            <a:r>
              <a:rPr lang="en-US" b="1" dirty="0">
                <a:solidFill>
                  <a:schemeClr val="tx1"/>
                </a:solidFill>
              </a:rPr>
              <a:t>To define a pre-selected option, add the selected attribute to the </a:t>
            </a:r>
            <a:r>
              <a:rPr lang="en-US" b="1" dirty="0" smtClean="0">
                <a:solidFill>
                  <a:schemeClr val="tx1"/>
                </a:solidFill>
              </a:rPr>
              <a:t>option.</a:t>
            </a:r>
          </a:p>
          <a:p>
            <a:pPr marL="0" indent="0">
              <a:buNone/>
            </a:pPr>
            <a:r>
              <a:rPr lang="en-IN" b="1" dirty="0">
                <a:solidFill>
                  <a:srgbClr val="FF0000"/>
                </a:solidFill>
              </a:rPr>
              <a:t>&lt;form&gt;</a:t>
            </a:r>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&lt;label&gt;Choose a car:&lt;/label&gt;</a:t>
            </a:r>
          </a:p>
          <a:p>
            <a:pPr marL="0" indent="0">
              <a:buNone/>
            </a:pPr>
            <a:r>
              <a:rPr lang="en-IN" b="1" dirty="0" smtClean="0">
                <a:solidFill>
                  <a:srgbClr val="FF0000"/>
                </a:solidFill>
              </a:rPr>
              <a:t>	&lt;</a:t>
            </a:r>
            <a:r>
              <a:rPr lang="en-IN" b="1" dirty="0">
                <a:solidFill>
                  <a:srgbClr val="FF0000"/>
                </a:solidFill>
              </a:rPr>
              <a:t>select&gt;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volvo</a:t>
            </a:r>
            <a:r>
              <a:rPr lang="en-IN" b="1" dirty="0">
                <a:solidFill>
                  <a:srgbClr val="FF0000"/>
                </a:solidFill>
              </a:rPr>
              <a:t>"&gt;Volvo&lt;/option&gt;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saab</a:t>
            </a:r>
            <a:r>
              <a:rPr lang="en-IN" b="1" dirty="0">
                <a:solidFill>
                  <a:srgbClr val="FF0000"/>
                </a:solidFill>
              </a:rPr>
              <a:t>"&gt;Saab&lt;/option&gt;</a:t>
            </a:r>
          </a:p>
          <a:p>
            <a:pPr marL="0" indent="0">
              <a:buNone/>
            </a:pPr>
            <a:r>
              <a:rPr lang="en-IN" b="1" dirty="0" smtClean="0">
                <a:solidFill>
                  <a:srgbClr val="FF0000"/>
                </a:solidFill>
              </a:rPr>
              <a:t>		&lt;</a:t>
            </a:r>
            <a:r>
              <a:rPr lang="en-IN" b="1" dirty="0">
                <a:solidFill>
                  <a:srgbClr val="FF0000"/>
                </a:solidFill>
              </a:rPr>
              <a:t>option value="fiat" </a:t>
            </a:r>
            <a:r>
              <a:rPr lang="en-IN" b="1" dirty="0">
                <a:solidFill>
                  <a:srgbClr val="00B050"/>
                </a:solidFill>
              </a:rPr>
              <a:t>selected</a:t>
            </a:r>
            <a:r>
              <a:rPr lang="en-IN" b="1" dirty="0">
                <a:solidFill>
                  <a:srgbClr val="FF0000"/>
                </a:solidFill>
              </a:rPr>
              <a:t>&gt;Fiat&lt;/option</a:t>
            </a:r>
            <a:r>
              <a:rPr lang="en-IN" b="1" dirty="0" smtClean="0">
                <a:solidFill>
                  <a:srgbClr val="FF0000"/>
                </a:solidFill>
              </a:rPr>
              <a:t>&gt;</a:t>
            </a:r>
          </a:p>
          <a:p>
            <a:pPr marL="0" indent="0">
              <a:buNone/>
            </a:pPr>
            <a:r>
              <a:rPr lang="en-IN" b="1" dirty="0" smtClean="0">
                <a:solidFill>
                  <a:srgbClr val="FF0000"/>
                </a:solidFill>
              </a:rPr>
              <a:t>		&lt;option value="</a:t>
            </a:r>
            <a:r>
              <a:rPr lang="en-IN" b="1" dirty="0" err="1" smtClean="0">
                <a:solidFill>
                  <a:srgbClr val="FF0000"/>
                </a:solidFill>
              </a:rPr>
              <a:t>audi</a:t>
            </a:r>
            <a:r>
              <a:rPr lang="en-IN" b="1" dirty="0" smtClean="0">
                <a:solidFill>
                  <a:srgbClr val="FF0000"/>
                </a:solidFill>
              </a:rPr>
              <a:t>"&gt;Audi&lt;/option&gt;</a:t>
            </a:r>
          </a:p>
          <a:p>
            <a:pPr marL="0" indent="0">
              <a:buNone/>
            </a:pPr>
            <a:r>
              <a:rPr lang="en-IN" b="1" dirty="0">
                <a:solidFill>
                  <a:srgbClr val="FF0000"/>
                </a:solidFill>
              </a:rPr>
              <a:t>	</a:t>
            </a:r>
            <a:r>
              <a:rPr lang="en-IN" b="1" dirty="0" smtClean="0">
                <a:solidFill>
                  <a:srgbClr val="FF0000"/>
                </a:solidFill>
              </a:rPr>
              <a:t>&lt;/</a:t>
            </a:r>
            <a:r>
              <a:rPr lang="en-IN" b="1" dirty="0">
                <a:solidFill>
                  <a:srgbClr val="FF0000"/>
                </a:solidFill>
              </a:rPr>
              <a:t>select&gt;</a:t>
            </a:r>
          </a:p>
          <a:p>
            <a:pPr marL="0" indent="0">
              <a:buNone/>
            </a:pPr>
            <a:r>
              <a:rPr lang="en-IN" b="1" dirty="0">
                <a:solidFill>
                  <a:srgbClr val="FF0000"/>
                </a:solidFill>
              </a:rPr>
              <a:t>&lt;/form&gt;</a:t>
            </a:r>
          </a:p>
        </p:txBody>
      </p:sp>
    </p:spTree>
    <p:extLst>
      <p:ext uri="{BB962C8B-B14F-4D97-AF65-F5344CB8AC3E}">
        <p14:creationId xmlns:p14="http://schemas.microsoft.com/office/powerpoint/2010/main" val="35648208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&lt;select&gt; Tag</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Use the size attribute to specify the number of visible </a:t>
            </a:r>
            <a:r>
              <a:rPr lang="en-US" b="1" dirty="0" smtClean="0">
                <a:solidFill>
                  <a:schemeClr val="tx1"/>
                </a:solidFill>
              </a:rPr>
              <a:t>values.</a:t>
            </a:r>
          </a:p>
          <a:p>
            <a:pPr marL="0" indent="0">
              <a:buNone/>
            </a:pPr>
            <a:r>
              <a:rPr lang="en-IN" b="1" dirty="0">
                <a:solidFill>
                  <a:srgbClr val="FF0000"/>
                </a:solidFill>
              </a:rPr>
              <a:t>&lt;form</a:t>
            </a:r>
            <a:r>
              <a:rPr lang="en-IN" b="1" dirty="0" smtClean="0">
                <a:solidFill>
                  <a:srgbClr val="FF0000"/>
                </a:solidFill>
              </a:rPr>
              <a:t>&gt;</a:t>
            </a:r>
          </a:p>
          <a:p>
            <a:pPr marL="0" indent="0">
              <a:buNone/>
            </a:pPr>
            <a:r>
              <a:rPr lang="en-IN" b="1" dirty="0" smtClean="0">
                <a:solidFill>
                  <a:srgbClr val="FF0000"/>
                </a:solidFill>
              </a:rPr>
              <a:t>   &lt;label&gt;Choose a car:&lt;/label&gt;</a:t>
            </a:r>
          </a:p>
          <a:p>
            <a:pPr marL="0" indent="0">
              <a:buNone/>
            </a:pPr>
            <a:r>
              <a:rPr lang="en-IN" b="1" dirty="0">
                <a:solidFill>
                  <a:srgbClr val="FF0000"/>
                </a:solidFill>
              </a:rPr>
              <a:t>	</a:t>
            </a:r>
            <a:r>
              <a:rPr lang="en-IN" b="1" dirty="0" smtClean="0">
                <a:solidFill>
                  <a:srgbClr val="FF0000"/>
                </a:solidFill>
              </a:rPr>
              <a:t>&lt;</a:t>
            </a:r>
            <a:r>
              <a:rPr lang="en-IN" b="1" dirty="0">
                <a:solidFill>
                  <a:srgbClr val="FF0000"/>
                </a:solidFill>
              </a:rPr>
              <a:t>select </a:t>
            </a:r>
            <a:r>
              <a:rPr lang="en-IN" b="1" dirty="0">
                <a:solidFill>
                  <a:srgbClr val="00B050"/>
                </a:solidFill>
              </a:rPr>
              <a:t>size="3"</a:t>
            </a:r>
            <a:r>
              <a:rPr lang="en-IN" b="1" dirty="0">
                <a:solidFill>
                  <a:srgbClr val="FF0000"/>
                </a:solidFill>
              </a:rPr>
              <a:t>&gt;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volvo</a:t>
            </a:r>
            <a:r>
              <a:rPr lang="en-IN" b="1" dirty="0">
                <a:solidFill>
                  <a:srgbClr val="FF0000"/>
                </a:solidFill>
              </a:rPr>
              <a:t>"&gt;Volvo&lt;/option&gt;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saab</a:t>
            </a:r>
            <a:r>
              <a:rPr lang="en-IN" b="1" dirty="0">
                <a:solidFill>
                  <a:srgbClr val="FF0000"/>
                </a:solidFill>
              </a:rPr>
              <a:t>"&gt;Saab&lt;/option&gt;</a:t>
            </a:r>
          </a:p>
          <a:p>
            <a:pPr marL="0" indent="0">
              <a:buNone/>
            </a:pPr>
            <a:r>
              <a:rPr lang="en-IN" b="1" dirty="0" smtClean="0">
                <a:solidFill>
                  <a:srgbClr val="FF0000"/>
                </a:solidFill>
              </a:rPr>
              <a:t>		&lt;</a:t>
            </a:r>
            <a:r>
              <a:rPr lang="en-IN" b="1" dirty="0">
                <a:solidFill>
                  <a:srgbClr val="FF0000"/>
                </a:solidFill>
              </a:rPr>
              <a:t>option value="fiat"&gt;Fiat&lt;/option&gt;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audi</a:t>
            </a:r>
            <a:r>
              <a:rPr lang="en-IN" b="1" dirty="0">
                <a:solidFill>
                  <a:srgbClr val="FF0000"/>
                </a:solidFill>
              </a:rPr>
              <a:t>"&gt;Audi&lt;/option&gt;</a:t>
            </a:r>
          </a:p>
          <a:p>
            <a:pPr marL="0" indent="0">
              <a:buNone/>
            </a:pPr>
            <a:r>
              <a:rPr lang="en-IN" b="1" dirty="0" smtClean="0">
                <a:solidFill>
                  <a:srgbClr val="FF0000"/>
                </a:solidFill>
              </a:rPr>
              <a:t>	&lt;/</a:t>
            </a:r>
            <a:r>
              <a:rPr lang="en-IN" b="1" dirty="0">
                <a:solidFill>
                  <a:srgbClr val="FF0000"/>
                </a:solidFill>
              </a:rPr>
              <a:t>select&gt;</a:t>
            </a:r>
          </a:p>
          <a:p>
            <a:pPr marL="0" indent="0">
              <a:buNone/>
            </a:pPr>
            <a:r>
              <a:rPr lang="en-IN" b="1" dirty="0">
                <a:solidFill>
                  <a:srgbClr val="FF0000"/>
                </a:solidFill>
              </a:rPr>
              <a:t>&lt;/form&gt;</a:t>
            </a:r>
          </a:p>
        </p:txBody>
      </p:sp>
    </p:spTree>
    <p:extLst>
      <p:ext uri="{BB962C8B-B14F-4D97-AF65-F5344CB8AC3E}">
        <p14:creationId xmlns:p14="http://schemas.microsoft.com/office/powerpoint/2010/main" val="19721824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&lt;select&gt; Tag</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solidFill>
                  <a:schemeClr val="tx1"/>
                </a:solidFill>
              </a:rPr>
              <a:t>Use the multiple attribute to allow the user to select more than one </a:t>
            </a:r>
            <a:r>
              <a:rPr lang="en-US" b="1" dirty="0" smtClean="0">
                <a:solidFill>
                  <a:schemeClr val="tx1"/>
                </a:solidFill>
              </a:rPr>
              <a:t>value.</a:t>
            </a:r>
          </a:p>
          <a:p>
            <a:r>
              <a:rPr lang="en-US" b="1" dirty="0">
                <a:solidFill>
                  <a:schemeClr val="tx1"/>
                </a:solidFill>
              </a:rPr>
              <a:t>Hold down the Ctrl (windows) / Command (Mac) button to select multiple options</a:t>
            </a:r>
            <a:r>
              <a:rPr lang="en-US" b="1" dirty="0" smtClean="0">
                <a:solidFill>
                  <a:schemeClr val="tx1"/>
                </a:solidFill>
              </a:rPr>
              <a:t>.</a:t>
            </a:r>
          </a:p>
          <a:p>
            <a:pPr marL="0" indent="0">
              <a:buNone/>
            </a:pPr>
            <a:r>
              <a:rPr lang="en-IN" b="1" dirty="0">
                <a:solidFill>
                  <a:srgbClr val="FF0000"/>
                </a:solidFill>
              </a:rPr>
              <a:t>&lt;form&gt;</a:t>
            </a:r>
          </a:p>
          <a:p>
            <a:pPr marL="0" indent="0">
              <a:buNone/>
            </a:pPr>
            <a:r>
              <a:rPr lang="en-IN" b="1" dirty="0" smtClean="0">
                <a:solidFill>
                  <a:srgbClr val="FF0000"/>
                </a:solidFill>
              </a:rPr>
              <a:t>   &lt;</a:t>
            </a:r>
            <a:r>
              <a:rPr lang="en-IN" b="1" dirty="0">
                <a:solidFill>
                  <a:srgbClr val="FF0000"/>
                </a:solidFill>
              </a:rPr>
              <a:t>label&gt;Choose a car:&lt;/label&gt;</a:t>
            </a:r>
          </a:p>
          <a:p>
            <a:pPr marL="0" indent="0">
              <a:buNone/>
            </a:pPr>
            <a:r>
              <a:rPr lang="en-IN" b="1" dirty="0" smtClean="0">
                <a:solidFill>
                  <a:srgbClr val="FF0000"/>
                </a:solidFill>
              </a:rPr>
              <a:t>	&lt;</a:t>
            </a:r>
            <a:r>
              <a:rPr lang="en-IN" b="1" dirty="0">
                <a:solidFill>
                  <a:srgbClr val="FF0000"/>
                </a:solidFill>
              </a:rPr>
              <a:t>select </a:t>
            </a:r>
            <a:r>
              <a:rPr lang="en-IN" b="1" dirty="0">
                <a:solidFill>
                  <a:srgbClr val="00B050"/>
                </a:solidFill>
              </a:rPr>
              <a:t>multiple</a:t>
            </a:r>
            <a:r>
              <a:rPr lang="en-IN" b="1" dirty="0">
                <a:solidFill>
                  <a:srgbClr val="FF0000"/>
                </a:solidFill>
              </a:rPr>
              <a:t>&gt;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volvo</a:t>
            </a:r>
            <a:r>
              <a:rPr lang="en-IN" b="1" dirty="0">
                <a:solidFill>
                  <a:srgbClr val="FF0000"/>
                </a:solidFill>
              </a:rPr>
              <a:t>"&gt;Volvo&lt;/option&gt;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saab</a:t>
            </a:r>
            <a:r>
              <a:rPr lang="en-IN" b="1" dirty="0">
                <a:solidFill>
                  <a:srgbClr val="FF0000"/>
                </a:solidFill>
              </a:rPr>
              <a:t>"&gt;Saab&lt;/option&gt;</a:t>
            </a:r>
          </a:p>
          <a:p>
            <a:pPr marL="0" indent="0">
              <a:buNone/>
            </a:pPr>
            <a:r>
              <a:rPr lang="en-IN" b="1" dirty="0" smtClean="0">
                <a:solidFill>
                  <a:srgbClr val="FF0000"/>
                </a:solidFill>
              </a:rPr>
              <a:t>		&lt;</a:t>
            </a:r>
            <a:r>
              <a:rPr lang="en-IN" b="1" dirty="0">
                <a:solidFill>
                  <a:srgbClr val="FF0000"/>
                </a:solidFill>
              </a:rPr>
              <a:t>option value="fiat"&gt;Fiat&lt;/option&gt;</a:t>
            </a:r>
          </a:p>
          <a:p>
            <a:pPr marL="0" indent="0">
              <a:buNone/>
            </a:pPr>
            <a:r>
              <a:rPr lang="en-IN" b="1" dirty="0" smtClean="0">
                <a:solidFill>
                  <a:srgbClr val="FF0000"/>
                </a:solidFill>
              </a:rPr>
              <a:t>		&lt;</a:t>
            </a:r>
            <a:r>
              <a:rPr lang="en-IN" b="1" dirty="0">
                <a:solidFill>
                  <a:srgbClr val="FF0000"/>
                </a:solidFill>
              </a:rPr>
              <a:t>option value="</a:t>
            </a:r>
            <a:r>
              <a:rPr lang="en-IN" b="1" dirty="0" err="1">
                <a:solidFill>
                  <a:srgbClr val="FF0000"/>
                </a:solidFill>
              </a:rPr>
              <a:t>audi</a:t>
            </a:r>
            <a:r>
              <a:rPr lang="en-IN" b="1" dirty="0">
                <a:solidFill>
                  <a:srgbClr val="FF0000"/>
                </a:solidFill>
              </a:rPr>
              <a:t>"&gt;Audi&lt;/option&gt;</a:t>
            </a:r>
          </a:p>
          <a:p>
            <a:pPr marL="0" indent="0">
              <a:buNone/>
            </a:pPr>
            <a:r>
              <a:rPr lang="en-IN" b="1" dirty="0" smtClean="0">
                <a:solidFill>
                  <a:srgbClr val="FF0000"/>
                </a:solidFill>
              </a:rPr>
              <a:t>	&lt;/</a:t>
            </a:r>
            <a:r>
              <a:rPr lang="en-IN" b="1" dirty="0">
                <a:solidFill>
                  <a:srgbClr val="FF0000"/>
                </a:solidFill>
              </a:rPr>
              <a:t>select&gt;</a:t>
            </a:r>
          </a:p>
          <a:p>
            <a:pPr marL="0" indent="0">
              <a:buNone/>
            </a:pPr>
            <a:r>
              <a:rPr lang="en-IN" b="1" dirty="0">
                <a:solidFill>
                  <a:srgbClr val="FF0000"/>
                </a:solidFill>
              </a:rPr>
              <a:t>&lt;/form&gt;</a:t>
            </a:r>
          </a:p>
        </p:txBody>
      </p:sp>
    </p:spTree>
    <p:extLst>
      <p:ext uri="{BB962C8B-B14F-4D97-AF65-F5344CB8AC3E}">
        <p14:creationId xmlns:p14="http://schemas.microsoft.com/office/powerpoint/2010/main" val="22622089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a:t>
            </a:r>
            <a:r>
              <a:rPr lang="en-IN" dirty="0" err="1">
                <a:effectLst/>
              </a:rPr>
              <a:t>textarea</a:t>
            </a:r>
            <a:r>
              <a:rPr lang="en-IN" dirty="0" smtClean="0">
                <a:effectLst/>
              </a:rPr>
              <a:t>&gt; Tag</a:t>
            </a:r>
            <a:endParaRPr lang="en-IN" dirty="0"/>
          </a:p>
        </p:txBody>
      </p:sp>
      <p:sp>
        <p:nvSpPr>
          <p:cNvPr id="3" name="Content Placeholder 2"/>
          <p:cNvSpPr>
            <a:spLocks noGrp="1"/>
          </p:cNvSpPr>
          <p:nvPr>
            <p:ph idx="1"/>
          </p:nvPr>
        </p:nvSpPr>
        <p:spPr/>
        <p:txBody>
          <a:bodyPr/>
          <a:lstStyle/>
          <a:p>
            <a:r>
              <a:rPr lang="en-US" b="1" dirty="0">
                <a:solidFill>
                  <a:schemeClr val="tx1"/>
                </a:solidFill>
              </a:rPr>
              <a:t>The </a:t>
            </a:r>
            <a:r>
              <a:rPr lang="en-US" b="1" dirty="0">
                <a:solidFill>
                  <a:srgbClr val="FF0000"/>
                </a:solidFill>
              </a:rPr>
              <a:t>&lt;</a:t>
            </a:r>
            <a:r>
              <a:rPr lang="en-US" b="1" dirty="0" err="1">
                <a:solidFill>
                  <a:srgbClr val="FF0000"/>
                </a:solidFill>
              </a:rPr>
              <a:t>textarea</a:t>
            </a:r>
            <a:r>
              <a:rPr lang="en-US" b="1" dirty="0">
                <a:solidFill>
                  <a:srgbClr val="FF0000"/>
                </a:solidFill>
              </a:rPr>
              <a:t>&gt;</a:t>
            </a:r>
            <a:r>
              <a:rPr lang="en-US" b="1" dirty="0">
                <a:solidFill>
                  <a:schemeClr val="tx1"/>
                </a:solidFill>
              </a:rPr>
              <a:t> element defines a multi-line input field (a text area</a:t>
            </a:r>
            <a:r>
              <a:rPr lang="en-US" b="1" dirty="0" smtClean="0">
                <a:solidFill>
                  <a:schemeClr val="tx1"/>
                </a:solidFill>
              </a:rPr>
              <a:t>).</a:t>
            </a:r>
          </a:p>
          <a:p>
            <a:r>
              <a:rPr lang="en-US" b="1" dirty="0">
                <a:solidFill>
                  <a:schemeClr val="tx1"/>
                </a:solidFill>
              </a:rPr>
              <a:t>The </a:t>
            </a:r>
            <a:r>
              <a:rPr lang="en-US" b="1" dirty="0">
                <a:solidFill>
                  <a:srgbClr val="FF0000"/>
                </a:solidFill>
              </a:rPr>
              <a:t>rows attribute</a:t>
            </a:r>
            <a:r>
              <a:rPr lang="en-US" b="1" dirty="0">
                <a:solidFill>
                  <a:schemeClr val="tx1"/>
                </a:solidFill>
              </a:rPr>
              <a:t> specifies the visible number of lines in a text area.</a:t>
            </a:r>
          </a:p>
          <a:p>
            <a:r>
              <a:rPr lang="en-US" b="1" dirty="0">
                <a:solidFill>
                  <a:schemeClr val="tx1"/>
                </a:solidFill>
              </a:rPr>
              <a:t>The </a:t>
            </a:r>
            <a:r>
              <a:rPr lang="en-US" b="1" dirty="0">
                <a:solidFill>
                  <a:srgbClr val="FF0000"/>
                </a:solidFill>
              </a:rPr>
              <a:t>cols attribute</a:t>
            </a:r>
            <a:r>
              <a:rPr lang="en-US" b="1" dirty="0">
                <a:solidFill>
                  <a:schemeClr val="tx1"/>
                </a:solidFill>
              </a:rPr>
              <a:t> specifies the visible width of a text area.</a:t>
            </a:r>
          </a:p>
          <a:p>
            <a:r>
              <a:rPr lang="en-US" b="1" dirty="0">
                <a:solidFill>
                  <a:srgbClr val="FF0000"/>
                </a:solidFill>
              </a:rPr>
              <a:t>&lt;</a:t>
            </a:r>
            <a:r>
              <a:rPr lang="en-US" b="1" dirty="0" err="1">
                <a:solidFill>
                  <a:srgbClr val="FF0000"/>
                </a:solidFill>
              </a:rPr>
              <a:t>textarea</a:t>
            </a:r>
            <a:r>
              <a:rPr lang="en-US" b="1" dirty="0">
                <a:solidFill>
                  <a:srgbClr val="FF0000"/>
                </a:solidFill>
              </a:rPr>
              <a:t> name="message" </a:t>
            </a:r>
            <a:r>
              <a:rPr lang="en-US" b="1" dirty="0">
                <a:solidFill>
                  <a:srgbClr val="00B050"/>
                </a:solidFill>
              </a:rPr>
              <a:t>rows="10" cols="30"</a:t>
            </a:r>
            <a:r>
              <a:rPr lang="en-US" b="1" dirty="0">
                <a:solidFill>
                  <a:srgbClr val="FF0000"/>
                </a:solidFill>
              </a:rPr>
              <a:t>&gt;</a:t>
            </a:r>
            <a:br>
              <a:rPr lang="en-US" b="1" dirty="0">
                <a:solidFill>
                  <a:srgbClr val="FF0000"/>
                </a:solidFill>
              </a:rPr>
            </a:br>
            <a:r>
              <a:rPr lang="en-US" b="1" dirty="0">
                <a:solidFill>
                  <a:srgbClr val="FF0000"/>
                </a:solidFill>
              </a:rPr>
              <a:t>The cat was playing in the garden.</a:t>
            </a:r>
            <a:br>
              <a:rPr lang="en-US" b="1" dirty="0">
                <a:solidFill>
                  <a:srgbClr val="FF0000"/>
                </a:solidFill>
              </a:rPr>
            </a:br>
            <a:r>
              <a:rPr lang="en-US" b="1" dirty="0">
                <a:solidFill>
                  <a:srgbClr val="FF0000"/>
                </a:solidFill>
              </a:rPr>
              <a:t>&lt;/</a:t>
            </a:r>
            <a:r>
              <a:rPr lang="en-US" b="1" dirty="0" err="1">
                <a:solidFill>
                  <a:srgbClr val="FF0000"/>
                </a:solidFill>
              </a:rPr>
              <a:t>textarea</a:t>
            </a:r>
            <a:r>
              <a:rPr lang="en-US" b="1" dirty="0">
                <a:solidFill>
                  <a:srgbClr val="FF0000"/>
                </a:solidFill>
              </a:rPr>
              <a:t>&gt;</a:t>
            </a:r>
            <a:endParaRPr lang="en-IN" b="1" dirty="0">
              <a:solidFill>
                <a:srgbClr val="FF0000"/>
              </a:solidFill>
            </a:endParaRPr>
          </a:p>
        </p:txBody>
      </p:sp>
    </p:spTree>
    <p:extLst>
      <p:ext uri="{BB962C8B-B14F-4D97-AF65-F5344CB8AC3E}">
        <p14:creationId xmlns:p14="http://schemas.microsoft.com/office/powerpoint/2010/main" val="20455721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a:t>
            </a:r>
            <a:r>
              <a:rPr lang="en-IN" dirty="0" err="1">
                <a:effectLst/>
              </a:rPr>
              <a:t>fieldset</a:t>
            </a:r>
            <a:r>
              <a:rPr lang="en-IN" dirty="0">
                <a:effectLst/>
              </a:rPr>
              <a:t>&gt; and &lt;legend</a:t>
            </a:r>
            <a:r>
              <a:rPr lang="en-IN" dirty="0" smtClean="0">
                <a:effectLst/>
              </a:rPr>
              <a:t>&gt;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The </a:t>
            </a:r>
            <a:r>
              <a:rPr lang="en-US" b="1" dirty="0">
                <a:solidFill>
                  <a:srgbClr val="FF0000"/>
                </a:solidFill>
              </a:rPr>
              <a:t>&lt;</a:t>
            </a:r>
            <a:r>
              <a:rPr lang="en-US" b="1" dirty="0" err="1">
                <a:solidFill>
                  <a:srgbClr val="FF0000"/>
                </a:solidFill>
              </a:rPr>
              <a:t>fieldset</a:t>
            </a:r>
            <a:r>
              <a:rPr lang="en-US" b="1" dirty="0">
                <a:solidFill>
                  <a:srgbClr val="FF0000"/>
                </a:solidFill>
              </a:rPr>
              <a:t>&gt;</a:t>
            </a:r>
            <a:r>
              <a:rPr lang="en-US" b="1" dirty="0">
                <a:solidFill>
                  <a:schemeClr val="tx1"/>
                </a:solidFill>
              </a:rPr>
              <a:t> element is used to group related data in a form.</a:t>
            </a:r>
          </a:p>
          <a:p>
            <a:r>
              <a:rPr lang="en-US" b="1" dirty="0">
                <a:solidFill>
                  <a:schemeClr val="tx1"/>
                </a:solidFill>
              </a:rPr>
              <a:t>The </a:t>
            </a:r>
            <a:r>
              <a:rPr lang="en-US" b="1" dirty="0">
                <a:solidFill>
                  <a:srgbClr val="FF0000"/>
                </a:solidFill>
              </a:rPr>
              <a:t>&lt;legend&gt;</a:t>
            </a:r>
            <a:r>
              <a:rPr lang="en-US" b="1" dirty="0">
                <a:solidFill>
                  <a:schemeClr val="tx1"/>
                </a:solidFill>
              </a:rPr>
              <a:t> element defines a caption for the &lt;</a:t>
            </a:r>
            <a:r>
              <a:rPr lang="en-US" b="1" dirty="0" err="1">
                <a:solidFill>
                  <a:schemeClr val="tx1"/>
                </a:solidFill>
              </a:rPr>
              <a:t>fieldset</a:t>
            </a:r>
            <a:r>
              <a:rPr lang="en-US" b="1" dirty="0">
                <a:solidFill>
                  <a:schemeClr val="tx1"/>
                </a:solidFill>
              </a:rPr>
              <a:t>&gt; element.</a:t>
            </a:r>
          </a:p>
          <a:p>
            <a:pPr marL="0" indent="0">
              <a:buNone/>
            </a:pPr>
            <a:r>
              <a:rPr lang="en-IN" b="1" dirty="0">
                <a:solidFill>
                  <a:srgbClr val="FF0000"/>
                </a:solidFill>
              </a:rPr>
              <a:t>&lt;form&gt;</a:t>
            </a:r>
          </a:p>
          <a:p>
            <a:pPr marL="0" indent="0">
              <a:buNone/>
            </a:pPr>
            <a:r>
              <a:rPr lang="en-IN" b="1" dirty="0" smtClean="0">
                <a:solidFill>
                  <a:srgbClr val="FF0000"/>
                </a:solidFill>
              </a:rPr>
              <a:t>   &lt;</a:t>
            </a:r>
            <a:r>
              <a:rPr lang="en-IN" b="1" dirty="0" err="1">
                <a:solidFill>
                  <a:srgbClr val="FF0000"/>
                </a:solidFill>
              </a:rPr>
              <a:t>fieldset</a:t>
            </a:r>
            <a:r>
              <a:rPr lang="en-IN" b="1" dirty="0">
                <a:solidFill>
                  <a:srgbClr val="FF0000"/>
                </a:solidFill>
              </a:rPr>
              <a:t>&gt;</a:t>
            </a:r>
          </a:p>
          <a:p>
            <a:pPr marL="0" indent="0">
              <a:buNone/>
            </a:pPr>
            <a:r>
              <a:rPr lang="en-IN" b="1" dirty="0" smtClean="0">
                <a:solidFill>
                  <a:srgbClr val="FF0000"/>
                </a:solidFill>
              </a:rPr>
              <a:t> 	&lt;</a:t>
            </a:r>
            <a:r>
              <a:rPr lang="en-IN" b="1" dirty="0">
                <a:solidFill>
                  <a:srgbClr val="FF0000"/>
                </a:solidFill>
              </a:rPr>
              <a:t>legend&gt;Personal Details:&lt;/legend&gt;</a:t>
            </a:r>
          </a:p>
          <a:p>
            <a:pPr marL="0" indent="0">
              <a:buNone/>
            </a:pPr>
            <a:r>
              <a:rPr lang="en-IN" b="1" dirty="0" smtClean="0">
                <a:solidFill>
                  <a:srgbClr val="FF0000"/>
                </a:solidFill>
              </a:rPr>
              <a:t>	First Name:-&lt;input </a:t>
            </a:r>
            <a:r>
              <a:rPr lang="en-IN" b="1" dirty="0">
                <a:solidFill>
                  <a:srgbClr val="FF0000"/>
                </a:solidFill>
              </a:rPr>
              <a:t>type="text" name="</a:t>
            </a:r>
            <a:r>
              <a:rPr lang="en-IN" b="1" dirty="0" err="1">
                <a:solidFill>
                  <a:srgbClr val="FF0000"/>
                </a:solidFill>
              </a:rPr>
              <a:t>fname</a:t>
            </a:r>
            <a:r>
              <a:rPr lang="en-IN" b="1" dirty="0">
                <a:solidFill>
                  <a:srgbClr val="FF0000"/>
                </a:solidFill>
              </a:rPr>
              <a:t>"&gt;&lt;</a:t>
            </a:r>
            <a:r>
              <a:rPr lang="en-IN" b="1" dirty="0" err="1">
                <a:solidFill>
                  <a:srgbClr val="FF0000"/>
                </a:solidFill>
              </a:rPr>
              <a:t>br</a:t>
            </a:r>
            <a:r>
              <a:rPr lang="en-IN" b="1" dirty="0">
                <a:solidFill>
                  <a:srgbClr val="FF0000"/>
                </a:solidFill>
              </a:rPr>
              <a:t>&gt;</a:t>
            </a:r>
          </a:p>
          <a:p>
            <a:pPr marL="0" indent="0">
              <a:buNone/>
            </a:pPr>
            <a:r>
              <a:rPr lang="en-IN" b="1" dirty="0" smtClean="0">
                <a:solidFill>
                  <a:srgbClr val="FF0000"/>
                </a:solidFill>
              </a:rPr>
              <a:t>	Last Name:-&lt;input </a:t>
            </a:r>
            <a:r>
              <a:rPr lang="en-IN" b="1" dirty="0">
                <a:solidFill>
                  <a:srgbClr val="FF0000"/>
                </a:solidFill>
              </a:rPr>
              <a:t>type="text" name="</a:t>
            </a:r>
            <a:r>
              <a:rPr lang="en-IN" b="1" dirty="0" err="1">
                <a:solidFill>
                  <a:srgbClr val="FF0000"/>
                </a:solidFill>
              </a:rPr>
              <a:t>lname</a:t>
            </a:r>
            <a:r>
              <a:rPr lang="en-IN" b="1" dirty="0">
                <a:solidFill>
                  <a:srgbClr val="FF0000"/>
                </a:solidFill>
              </a:rPr>
              <a:t>"&gt;&lt;</a:t>
            </a:r>
            <a:r>
              <a:rPr lang="en-IN" b="1" dirty="0" err="1" smtClean="0">
                <a:solidFill>
                  <a:srgbClr val="FF0000"/>
                </a:solidFill>
              </a:rPr>
              <a:t>br</a:t>
            </a:r>
            <a:r>
              <a:rPr lang="en-IN" b="1" dirty="0">
                <a:solidFill>
                  <a:srgbClr val="FF0000"/>
                </a:solidFill>
              </a:rPr>
              <a:t>&gt;</a:t>
            </a:r>
          </a:p>
          <a:p>
            <a:pPr marL="0" indent="0">
              <a:buNone/>
            </a:pPr>
            <a:r>
              <a:rPr lang="en-IN" b="1" dirty="0">
                <a:solidFill>
                  <a:srgbClr val="FF0000"/>
                </a:solidFill>
              </a:rPr>
              <a:t>    </a:t>
            </a:r>
            <a:r>
              <a:rPr lang="en-IN" b="1" dirty="0" smtClean="0">
                <a:solidFill>
                  <a:srgbClr val="FF0000"/>
                </a:solidFill>
              </a:rPr>
              <a:t>		        &lt;input </a:t>
            </a:r>
            <a:r>
              <a:rPr lang="en-IN" b="1" dirty="0">
                <a:solidFill>
                  <a:srgbClr val="FF0000"/>
                </a:solidFill>
              </a:rPr>
              <a:t>type="submit" value="Submit</a:t>
            </a:r>
            <a:r>
              <a:rPr lang="en-IN" b="1" dirty="0" smtClean="0">
                <a:solidFill>
                  <a:srgbClr val="FF0000"/>
                </a:solidFill>
              </a:rPr>
              <a:t>"&gt;</a:t>
            </a:r>
          </a:p>
          <a:p>
            <a:pPr marL="0" indent="0">
              <a:buNone/>
            </a:pPr>
            <a:r>
              <a:rPr lang="en-IN" b="1" dirty="0" smtClean="0">
                <a:solidFill>
                  <a:srgbClr val="FF0000"/>
                </a:solidFill>
              </a:rPr>
              <a:t>   &lt;/</a:t>
            </a:r>
            <a:r>
              <a:rPr lang="en-IN" b="1" dirty="0" err="1" smtClean="0">
                <a:solidFill>
                  <a:srgbClr val="FF0000"/>
                </a:solidFill>
              </a:rPr>
              <a:t>fieldset</a:t>
            </a:r>
            <a:r>
              <a:rPr lang="en-IN" b="1" dirty="0" smtClean="0">
                <a:solidFill>
                  <a:srgbClr val="FF0000"/>
                </a:solidFill>
              </a:rPr>
              <a:t>&gt;</a:t>
            </a:r>
          </a:p>
          <a:p>
            <a:pPr marL="0" indent="0">
              <a:buNone/>
            </a:pPr>
            <a:r>
              <a:rPr lang="en-IN" b="1" dirty="0" smtClean="0">
                <a:solidFill>
                  <a:srgbClr val="FF0000"/>
                </a:solidFill>
              </a:rPr>
              <a:t>&lt;/</a:t>
            </a:r>
            <a:r>
              <a:rPr lang="en-IN" b="1" dirty="0">
                <a:solidFill>
                  <a:srgbClr val="FF0000"/>
                </a:solidFill>
              </a:rPr>
              <a:t>form&gt;</a:t>
            </a:r>
          </a:p>
        </p:txBody>
      </p:sp>
    </p:spTree>
    <p:extLst>
      <p:ext uri="{BB962C8B-B14F-4D97-AF65-F5344CB8AC3E}">
        <p14:creationId xmlns:p14="http://schemas.microsoft.com/office/powerpoint/2010/main" val="30719331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a:t>
            </a:r>
            <a:r>
              <a:rPr lang="en-IN" dirty="0" err="1">
                <a:effectLst/>
              </a:rPr>
              <a:t>datalist</a:t>
            </a:r>
            <a:r>
              <a:rPr lang="en-IN" dirty="0" smtClean="0">
                <a:effectLst/>
              </a:rPr>
              <a:t>&gt; Tag</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solidFill>
                  <a:schemeClr val="tx1"/>
                </a:solidFill>
              </a:rPr>
              <a:t>The </a:t>
            </a:r>
            <a:r>
              <a:rPr lang="en-US" b="1" dirty="0">
                <a:solidFill>
                  <a:srgbClr val="FF0000"/>
                </a:solidFill>
              </a:rPr>
              <a:t>&lt;</a:t>
            </a:r>
            <a:r>
              <a:rPr lang="en-US" b="1" dirty="0" err="1">
                <a:solidFill>
                  <a:srgbClr val="FF0000"/>
                </a:solidFill>
              </a:rPr>
              <a:t>datalist</a:t>
            </a:r>
            <a:r>
              <a:rPr lang="en-US" b="1" dirty="0">
                <a:solidFill>
                  <a:srgbClr val="FF0000"/>
                </a:solidFill>
              </a:rPr>
              <a:t>&gt;</a:t>
            </a:r>
            <a:r>
              <a:rPr lang="en-US" b="1" dirty="0">
                <a:solidFill>
                  <a:schemeClr val="tx1"/>
                </a:solidFill>
              </a:rPr>
              <a:t> element specifies a list of pre-defined options for an </a:t>
            </a:r>
            <a:r>
              <a:rPr lang="en-US" b="1" dirty="0">
                <a:solidFill>
                  <a:srgbClr val="FF0000"/>
                </a:solidFill>
              </a:rPr>
              <a:t>&lt;input&gt;</a:t>
            </a:r>
            <a:r>
              <a:rPr lang="en-US" b="1" dirty="0">
                <a:solidFill>
                  <a:schemeClr val="tx1"/>
                </a:solidFill>
              </a:rPr>
              <a:t> element.</a:t>
            </a:r>
          </a:p>
          <a:p>
            <a:r>
              <a:rPr lang="en-US" b="1" dirty="0">
                <a:solidFill>
                  <a:schemeClr val="tx1"/>
                </a:solidFill>
              </a:rPr>
              <a:t>Users will see a drop-down list of the pre-defined options as they input data.</a:t>
            </a:r>
          </a:p>
          <a:p>
            <a:r>
              <a:rPr lang="en-US" b="1" dirty="0">
                <a:solidFill>
                  <a:schemeClr val="tx1"/>
                </a:solidFill>
              </a:rPr>
              <a:t>The list attribute of the </a:t>
            </a:r>
            <a:r>
              <a:rPr lang="en-US" b="1" dirty="0">
                <a:solidFill>
                  <a:srgbClr val="FF0000"/>
                </a:solidFill>
              </a:rPr>
              <a:t>&lt;input&gt;</a:t>
            </a:r>
            <a:r>
              <a:rPr lang="en-US" b="1" dirty="0">
                <a:solidFill>
                  <a:schemeClr val="tx1"/>
                </a:solidFill>
              </a:rPr>
              <a:t> element, must refer to the id attribute of the </a:t>
            </a:r>
            <a:r>
              <a:rPr lang="en-US" b="1" dirty="0">
                <a:solidFill>
                  <a:srgbClr val="FF0000"/>
                </a:solidFill>
              </a:rPr>
              <a:t>&lt;</a:t>
            </a:r>
            <a:r>
              <a:rPr lang="en-US" b="1" dirty="0" err="1">
                <a:solidFill>
                  <a:srgbClr val="FF0000"/>
                </a:solidFill>
              </a:rPr>
              <a:t>datalist</a:t>
            </a:r>
            <a:r>
              <a:rPr lang="en-US" b="1" dirty="0">
                <a:solidFill>
                  <a:srgbClr val="FF0000"/>
                </a:solidFill>
              </a:rPr>
              <a:t>&gt;</a:t>
            </a:r>
            <a:r>
              <a:rPr lang="en-US" b="1" dirty="0">
                <a:solidFill>
                  <a:schemeClr val="tx1"/>
                </a:solidFill>
              </a:rPr>
              <a:t> element.</a:t>
            </a:r>
          </a:p>
          <a:p>
            <a:pPr marL="0" indent="0">
              <a:buNone/>
            </a:pPr>
            <a:r>
              <a:rPr lang="en-US" b="1" dirty="0">
                <a:solidFill>
                  <a:srgbClr val="FF0000"/>
                </a:solidFill>
              </a:rPr>
              <a:t>&lt;form</a:t>
            </a:r>
            <a:r>
              <a:rPr lang="en-US" b="1" dirty="0" smtClean="0">
                <a:solidFill>
                  <a:srgbClr val="FF0000"/>
                </a:solidFill>
              </a:rPr>
              <a:t>&gt;</a:t>
            </a:r>
          </a:p>
          <a:p>
            <a:pPr marL="0" indent="0">
              <a:buNone/>
            </a:pPr>
            <a:r>
              <a:rPr lang="en-US" b="1" dirty="0">
                <a:solidFill>
                  <a:srgbClr val="FF0000"/>
                </a:solidFill>
              </a:rPr>
              <a:t>	&lt;input list="Courses" name="Courses</a:t>
            </a:r>
            <a:r>
              <a:rPr lang="en-US" b="1" dirty="0" smtClean="0">
                <a:solidFill>
                  <a:srgbClr val="FF0000"/>
                </a:solidFill>
              </a:rPr>
              <a:t>"&gt;</a:t>
            </a:r>
            <a:endParaRPr lang="en-US" b="1" dirty="0">
              <a:solidFill>
                <a:srgbClr val="FF0000"/>
              </a:solidFill>
            </a:endParaRPr>
          </a:p>
          <a:p>
            <a:pPr marL="0" indent="0">
              <a:buNone/>
            </a:pPr>
            <a:r>
              <a:rPr lang="en-US" b="1" dirty="0" smtClean="0">
                <a:solidFill>
                  <a:srgbClr val="FF0000"/>
                </a:solidFill>
              </a:rPr>
              <a:t>	&lt;</a:t>
            </a:r>
            <a:r>
              <a:rPr lang="en-US" b="1" dirty="0" err="1">
                <a:solidFill>
                  <a:srgbClr val="FF0000"/>
                </a:solidFill>
              </a:rPr>
              <a:t>datalist</a:t>
            </a:r>
            <a:r>
              <a:rPr lang="en-US" b="1" dirty="0">
                <a:solidFill>
                  <a:srgbClr val="FF0000"/>
                </a:solidFill>
              </a:rPr>
              <a:t> id="Courses</a:t>
            </a:r>
            <a:r>
              <a:rPr lang="en-US" b="1" dirty="0" smtClean="0">
                <a:solidFill>
                  <a:srgbClr val="FF0000"/>
                </a:solidFill>
              </a:rPr>
              <a:t>"&gt;</a:t>
            </a:r>
          </a:p>
          <a:p>
            <a:pPr marL="0" indent="0">
              <a:buNone/>
            </a:pPr>
            <a:r>
              <a:rPr lang="en-US" b="1" dirty="0" smtClean="0">
                <a:solidFill>
                  <a:srgbClr val="FF0000"/>
                </a:solidFill>
              </a:rPr>
              <a:t>		&lt;</a:t>
            </a:r>
            <a:r>
              <a:rPr lang="en-US" b="1" dirty="0">
                <a:solidFill>
                  <a:srgbClr val="FF0000"/>
                </a:solidFill>
              </a:rPr>
              <a:t>option value="C Programming"&gt;</a:t>
            </a:r>
          </a:p>
          <a:p>
            <a:pPr marL="0" indent="0">
              <a:buNone/>
            </a:pPr>
            <a:r>
              <a:rPr lang="en-US" b="1" dirty="0" smtClean="0">
                <a:solidFill>
                  <a:srgbClr val="FF0000"/>
                </a:solidFill>
              </a:rPr>
              <a:t>		&lt;</a:t>
            </a:r>
            <a:r>
              <a:rPr lang="en-US" b="1" dirty="0">
                <a:solidFill>
                  <a:srgbClr val="FF0000"/>
                </a:solidFill>
              </a:rPr>
              <a:t>option value="CPP"&gt;</a:t>
            </a:r>
          </a:p>
          <a:p>
            <a:pPr marL="0" indent="0">
              <a:buNone/>
            </a:pPr>
            <a:r>
              <a:rPr lang="en-US" b="1" dirty="0" smtClean="0">
                <a:solidFill>
                  <a:srgbClr val="FF0000"/>
                </a:solidFill>
              </a:rPr>
              <a:t>		&lt;</a:t>
            </a:r>
            <a:r>
              <a:rPr lang="en-US" b="1" dirty="0">
                <a:solidFill>
                  <a:srgbClr val="FF0000"/>
                </a:solidFill>
              </a:rPr>
              <a:t>option value="JAVA"&gt;</a:t>
            </a:r>
          </a:p>
          <a:p>
            <a:pPr marL="0" indent="0">
              <a:buNone/>
            </a:pPr>
            <a:r>
              <a:rPr lang="en-US" b="1" dirty="0" smtClean="0">
                <a:solidFill>
                  <a:srgbClr val="FF0000"/>
                </a:solidFill>
              </a:rPr>
              <a:t>	&lt;/</a:t>
            </a:r>
            <a:r>
              <a:rPr lang="en-US" b="1" dirty="0" err="1">
                <a:solidFill>
                  <a:srgbClr val="FF0000"/>
                </a:solidFill>
              </a:rPr>
              <a:t>datalist</a:t>
            </a:r>
            <a:r>
              <a:rPr lang="en-US" b="1" dirty="0">
                <a:solidFill>
                  <a:srgbClr val="FF0000"/>
                </a:solidFill>
              </a:rPr>
              <a:t>&gt;</a:t>
            </a:r>
          </a:p>
          <a:p>
            <a:pPr marL="0" indent="0">
              <a:buNone/>
            </a:pPr>
            <a:r>
              <a:rPr lang="en-US" b="1" dirty="0">
                <a:solidFill>
                  <a:srgbClr val="FF0000"/>
                </a:solidFill>
              </a:rPr>
              <a:t>&lt;/form&gt;</a:t>
            </a:r>
            <a:endParaRPr lang="en-IN" b="1" dirty="0">
              <a:solidFill>
                <a:srgbClr val="FF0000"/>
              </a:solidFill>
            </a:endParaRPr>
          </a:p>
        </p:txBody>
      </p:sp>
    </p:spTree>
    <p:extLst>
      <p:ext uri="{BB962C8B-B14F-4D97-AF65-F5344CB8AC3E}">
        <p14:creationId xmlns:p14="http://schemas.microsoft.com/office/powerpoint/2010/main" val="411328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br</a:t>
            </a:r>
            <a:r>
              <a:rPr lang="en-US" dirty="0" smtClean="0"/>
              <a:t>&gt; Tag</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The </a:t>
            </a:r>
            <a:r>
              <a:rPr lang="en-US" b="1" dirty="0" smtClean="0">
                <a:solidFill>
                  <a:srgbClr val="FF0000"/>
                </a:solidFill>
              </a:rPr>
              <a:t>&lt;</a:t>
            </a:r>
            <a:r>
              <a:rPr lang="en-US" b="1" dirty="0" err="1" smtClean="0">
                <a:solidFill>
                  <a:srgbClr val="FF0000"/>
                </a:solidFill>
              </a:rPr>
              <a:t>br</a:t>
            </a:r>
            <a:r>
              <a:rPr lang="en-US" b="1" dirty="0" smtClean="0">
                <a:solidFill>
                  <a:srgbClr val="FF0000"/>
                </a:solidFill>
              </a:rPr>
              <a:t>&gt; </a:t>
            </a:r>
            <a:r>
              <a:rPr lang="en-US" b="1" dirty="0" smtClean="0">
                <a:solidFill>
                  <a:schemeClr val="tx1"/>
                </a:solidFill>
              </a:rPr>
              <a:t>tag defines a line break in a code.</a:t>
            </a:r>
          </a:p>
          <a:p>
            <a:r>
              <a:rPr lang="en-US" b="1" dirty="0" smtClean="0">
                <a:solidFill>
                  <a:schemeClr val="tx1"/>
                </a:solidFill>
              </a:rPr>
              <a:t>Use </a:t>
            </a:r>
            <a:r>
              <a:rPr lang="en-US" b="1" dirty="0" smtClean="0">
                <a:solidFill>
                  <a:srgbClr val="FF0000"/>
                </a:solidFill>
              </a:rPr>
              <a:t>&lt;</a:t>
            </a:r>
            <a:r>
              <a:rPr lang="en-US" b="1" dirty="0" err="1" smtClean="0">
                <a:solidFill>
                  <a:srgbClr val="FF0000"/>
                </a:solidFill>
              </a:rPr>
              <a:t>br</a:t>
            </a:r>
            <a:r>
              <a:rPr lang="en-US" b="1" dirty="0" smtClean="0">
                <a:solidFill>
                  <a:srgbClr val="FF0000"/>
                </a:solidFill>
              </a:rPr>
              <a:t>&gt; </a:t>
            </a:r>
            <a:r>
              <a:rPr lang="en-US" b="1" dirty="0" smtClean="0">
                <a:solidFill>
                  <a:schemeClr val="tx1"/>
                </a:solidFill>
              </a:rPr>
              <a:t>tag for jump on a new line without starting a new paragraph. </a:t>
            </a:r>
          </a:p>
          <a:p>
            <a:r>
              <a:rPr lang="en-US" b="1" dirty="0" smtClean="0">
                <a:solidFill>
                  <a:schemeClr val="tx1"/>
                </a:solidFill>
              </a:rPr>
              <a:t>The </a:t>
            </a:r>
            <a:r>
              <a:rPr lang="en-US" b="1" dirty="0" smtClean="0">
                <a:solidFill>
                  <a:srgbClr val="FF0000"/>
                </a:solidFill>
              </a:rPr>
              <a:t>&lt;</a:t>
            </a:r>
            <a:r>
              <a:rPr lang="en-US" b="1" dirty="0" err="1" smtClean="0">
                <a:solidFill>
                  <a:srgbClr val="FF0000"/>
                </a:solidFill>
              </a:rPr>
              <a:t>br</a:t>
            </a:r>
            <a:r>
              <a:rPr lang="en-US" b="1" dirty="0" smtClean="0">
                <a:solidFill>
                  <a:srgbClr val="FF0000"/>
                </a:solidFill>
              </a:rPr>
              <a:t>&gt; </a:t>
            </a:r>
            <a:r>
              <a:rPr lang="en-US" b="1" dirty="0" smtClean="0">
                <a:solidFill>
                  <a:schemeClr val="tx1"/>
                </a:solidFill>
              </a:rPr>
              <a:t>tag is an empty tag, which means that it has no end tag. </a:t>
            </a:r>
          </a:p>
          <a:p>
            <a:endParaRPr lang="en-US" b="1" dirty="0" smtClean="0">
              <a:solidFill>
                <a:schemeClr val="tx1"/>
              </a:solidFill>
            </a:endParaRPr>
          </a:p>
          <a:p>
            <a:r>
              <a:rPr lang="en-US" b="1" dirty="0" smtClean="0">
                <a:solidFill>
                  <a:schemeClr val="tx1"/>
                </a:solidFill>
              </a:rPr>
              <a:t>Example:- </a:t>
            </a:r>
          </a:p>
          <a:p>
            <a:pPr marL="0" indent="0">
              <a:buNone/>
            </a:pPr>
            <a:r>
              <a:rPr lang="en-US" b="1" dirty="0">
                <a:solidFill>
                  <a:schemeClr val="tx1"/>
                </a:solidFill>
              </a:rPr>
              <a:t>	</a:t>
            </a:r>
            <a:r>
              <a:rPr lang="en-US" b="1" dirty="0" smtClean="0">
                <a:solidFill>
                  <a:srgbClr val="FF0000"/>
                </a:solidFill>
              </a:rPr>
              <a:t>&lt;p&gt; </a:t>
            </a:r>
            <a:r>
              <a:rPr lang="en-US" b="1" dirty="0" smtClean="0">
                <a:solidFill>
                  <a:schemeClr val="tx1"/>
                </a:solidFill>
              </a:rPr>
              <a:t>This is paragraph first line </a:t>
            </a:r>
            <a:r>
              <a:rPr lang="en-US" b="1" dirty="0" smtClean="0">
                <a:solidFill>
                  <a:srgbClr val="FF0000"/>
                </a:solidFill>
              </a:rPr>
              <a:t>&lt;</a:t>
            </a:r>
            <a:r>
              <a:rPr lang="en-US" b="1" dirty="0" err="1" smtClean="0">
                <a:solidFill>
                  <a:srgbClr val="FF0000"/>
                </a:solidFill>
              </a:rPr>
              <a:t>br</a:t>
            </a:r>
            <a:r>
              <a:rPr lang="en-US" b="1" dirty="0" smtClean="0">
                <a:solidFill>
                  <a:srgbClr val="FF0000"/>
                </a:solidFill>
              </a:rPr>
              <a:t>&gt;</a:t>
            </a:r>
          </a:p>
          <a:p>
            <a:pPr marL="0" indent="0">
              <a:buNone/>
            </a:pPr>
            <a:r>
              <a:rPr lang="en-US" b="1" dirty="0">
                <a:solidFill>
                  <a:schemeClr val="tx1"/>
                </a:solidFill>
              </a:rPr>
              <a:t>	</a:t>
            </a:r>
            <a:r>
              <a:rPr lang="en-US" b="1" dirty="0" smtClean="0">
                <a:solidFill>
                  <a:schemeClr val="tx1"/>
                </a:solidFill>
              </a:rPr>
              <a:t>	this is paragraph second line. </a:t>
            </a:r>
            <a:r>
              <a:rPr lang="en-US" b="1" dirty="0" smtClean="0">
                <a:solidFill>
                  <a:srgbClr val="FF0000"/>
                </a:solidFill>
              </a:rPr>
              <a:t>&lt;/p&gt; </a:t>
            </a:r>
          </a:p>
          <a:p>
            <a:pPr marL="0" indent="0">
              <a:buNone/>
            </a:pPr>
            <a:endParaRPr lang="en-US" b="1" dirty="0" smtClean="0">
              <a:solidFill>
                <a:srgbClr val="FF0000"/>
              </a:solidFill>
            </a:endParaRPr>
          </a:p>
          <a:p>
            <a:r>
              <a:rPr lang="en-US" b="1" dirty="0" smtClean="0">
                <a:solidFill>
                  <a:srgbClr val="FF0000"/>
                </a:solidFill>
              </a:rPr>
              <a:t>&lt;</a:t>
            </a:r>
            <a:r>
              <a:rPr lang="en-US" b="1" dirty="0" err="1" smtClean="0">
                <a:solidFill>
                  <a:srgbClr val="FF0000"/>
                </a:solidFill>
              </a:rPr>
              <a:t>br</a:t>
            </a:r>
            <a:r>
              <a:rPr lang="en-US" b="1" dirty="0" smtClean="0">
                <a:solidFill>
                  <a:srgbClr val="FF0000"/>
                </a:solidFill>
              </a:rPr>
              <a:t>&gt; tag insert a single line break.</a:t>
            </a:r>
            <a:endParaRPr lang="en-IN" b="1" dirty="0">
              <a:solidFill>
                <a:schemeClr val="tx1"/>
              </a:solidFill>
            </a:endParaRPr>
          </a:p>
        </p:txBody>
      </p:sp>
    </p:spTree>
    <p:extLst>
      <p:ext uri="{BB962C8B-B14F-4D97-AF65-F5344CB8AC3E}">
        <p14:creationId xmlns:p14="http://schemas.microsoft.com/office/powerpoint/2010/main" val="2334472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Breaking Space</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&amp;</a:t>
            </a:r>
            <a:r>
              <a:rPr lang="en-US" b="1" dirty="0" err="1" smtClean="0">
                <a:solidFill>
                  <a:srgbClr val="FF0000"/>
                </a:solidFill>
              </a:rPr>
              <a:t>nbsp</a:t>
            </a:r>
            <a:r>
              <a:rPr lang="en-US" b="1" dirty="0" smtClean="0">
                <a:solidFill>
                  <a:srgbClr val="FF0000"/>
                </a:solidFill>
              </a:rPr>
              <a:t>;</a:t>
            </a:r>
          </a:p>
          <a:p>
            <a:r>
              <a:rPr lang="en-US" b="1" dirty="0">
                <a:solidFill>
                  <a:schemeClr val="tx1"/>
                </a:solidFill>
              </a:rPr>
              <a:t>A non-breaking space is a space that will not break into a new </a:t>
            </a:r>
            <a:r>
              <a:rPr lang="en-US" b="1" dirty="0" smtClean="0">
                <a:solidFill>
                  <a:schemeClr val="tx1"/>
                </a:solidFill>
              </a:rPr>
              <a:t>line.</a:t>
            </a:r>
          </a:p>
          <a:p>
            <a:r>
              <a:rPr lang="en-US" b="1" dirty="0">
                <a:solidFill>
                  <a:schemeClr val="tx1"/>
                </a:solidFill>
              </a:rPr>
              <a:t>If you write 10 spaces in your text, the browser will remove 9 of them. To add real spaces to your text, you can use the </a:t>
            </a:r>
            <a:r>
              <a:rPr lang="en-US" b="1" dirty="0">
                <a:solidFill>
                  <a:srgbClr val="FF0000"/>
                </a:solidFill>
              </a:rPr>
              <a:t>&amp;</a:t>
            </a:r>
            <a:r>
              <a:rPr lang="en-US" b="1" dirty="0" err="1">
                <a:solidFill>
                  <a:srgbClr val="FF0000"/>
                </a:solidFill>
              </a:rPr>
              <a:t>nbsp</a:t>
            </a:r>
            <a:r>
              <a:rPr lang="en-US" b="1" dirty="0">
                <a:solidFill>
                  <a:srgbClr val="FF0000"/>
                </a:solidFill>
              </a:rPr>
              <a:t>;</a:t>
            </a:r>
            <a:r>
              <a:rPr lang="en-US" dirty="0">
                <a:solidFill>
                  <a:srgbClr val="FF0000"/>
                </a:solidFill>
              </a:rPr>
              <a:t> </a:t>
            </a:r>
            <a:endParaRPr lang="en-US" dirty="0" smtClean="0">
              <a:solidFill>
                <a:srgbClr val="FF0000"/>
              </a:solidFill>
            </a:endParaRPr>
          </a:p>
          <a:p>
            <a:r>
              <a:rPr lang="en-US" b="1" dirty="0" smtClean="0">
                <a:solidFill>
                  <a:schemeClr val="tx1"/>
                </a:solidFill>
              </a:rPr>
              <a:t>Example:- </a:t>
            </a:r>
            <a:endParaRPr lang="en-IN" b="1" dirty="0" smtClean="0">
              <a:solidFill>
                <a:schemeClr val="tx1"/>
              </a:solidFill>
            </a:endParaRPr>
          </a:p>
          <a:p>
            <a:pPr marL="0" indent="0">
              <a:buNone/>
            </a:pPr>
            <a:r>
              <a:rPr lang="en-US" b="1" dirty="0" smtClean="0">
                <a:solidFill>
                  <a:schemeClr val="tx1"/>
                </a:solidFill>
              </a:rPr>
              <a:t>	</a:t>
            </a:r>
            <a:r>
              <a:rPr lang="en-US" b="1" dirty="0" smtClean="0">
                <a:solidFill>
                  <a:srgbClr val="FF0000"/>
                </a:solidFill>
              </a:rPr>
              <a:t>&lt;p&gt; </a:t>
            </a:r>
            <a:r>
              <a:rPr lang="en-US" b="1" dirty="0" smtClean="0">
                <a:solidFill>
                  <a:schemeClr val="tx1"/>
                </a:solidFill>
              </a:rPr>
              <a:t>This is my first </a:t>
            </a:r>
            <a:r>
              <a:rPr lang="en-US" b="1" dirty="0" smtClean="0">
                <a:solidFill>
                  <a:srgbClr val="FF0000"/>
                </a:solidFill>
              </a:rPr>
              <a:t>&amp;</a:t>
            </a:r>
            <a:r>
              <a:rPr lang="en-US" b="1" dirty="0" err="1" smtClean="0">
                <a:solidFill>
                  <a:srgbClr val="FF0000"/>
                </a:solidFill>
              </a:rPr>
              <a:t>nbsp</a:t>
            </a:r>
            <a:r>
              <a:rPr lang="en-US" b="1" dirty="0" smtClean="0">
                <a:solidFill>
                  <a:srgbClr val="FF0000"/>
                </a:solidFill>
              </a:rPr>
              <a:t>; &amp;</a:t>
            </a:r>
            <a:r>
              <a:rPr lang="en-US" b="1" dirty="0" err="1" smtClean="0">
                <a:solidFill>
                  <a:srgbClr val="FF0000"/>
                </a:solidFill>
              </a:rPr>
              <a:t>nbsp</a:t>
            </a:r>
            <a:r>
              <a:rPr lang="en-US" b="1" dirty="0" smtClean="0">
                <a:solidFill>
                  <a:srgbClr val="FF0000"/>
                </a:solidFill>
              </a:rPr>
              <a:t>; &amp;</a:t>
            </a:r>
            <a:r>
              <a:rPr lang="en-US" b="1" dirty="0" err="1" smtClean="0">
                <a:solidFill>
                  <a:srgbClr val="FF0000"/>
                </a:solidFill>
              </a:rPr>
              <a:t>nbsp</a:t>
            </a:r>
            <a:r>
              <a:rPr lang="en-US" b="1" dirty="0" smtClean="0">
                <a:solidFill>
                  <a:srgbClr val="FF0000"/>
                </a:solidFill>
              </a:rPr>
              <a:t>; </a:t>
            </a:r>
            <a:r>
              <a:rPr lang="en-US" b="1" dirty="0" smtClean="0">
                <a:solidFill>
                  <a:schemeClr val="tx1"/>
                </a:solidFill>
              </a:rPr>
              <a:t>web </a:t>
            </a:r>
          </a:p>
          <a:p>
            <a:pPr marL="0" indent="0">
              <a:buNone/>
            </a:pPr>
            <a:r>
              <a:rPr lang="en-US" b="1" dirty="0">
                <a:solidFill>
                  <a:schemeClr val="tx1"/>
                </a:solidFill>
              </a:rPr>
              <a:t>	</a:t>
            </a:r>
            <a:r>
              <a:rPr lang="en-US" b="1" dirty="0" smtClean="0">
                <a:solidFill>
                  <a:schemeClr val="tx1"/>
                </a:solidFill>
              </a:rPr>
              <a:t>page program. </a:t>
            </a:r>
            <a:r>
              <a:rPr lang="en-US" b="1" dirty="0" smtClean="0">
                <a:solidFill>
                  <a:srgbClr val="FF0000"/>
                </a:solidFill>
              </a:rPr>
              <a:t>&lt;/p&gt;</a:t>
            </a:r>
          </a:p>
        </p:txBody>
      </p:sp>
    </p:spTree>
    <p:extLst>
      <p:ext uri="{BB962C8B-B14F-4D97-AF65-F5344CB8AC3E}">
        <p14:creationId xmlns:p14="http://schemas.microsoft.com/office/powerpoint/2010/main" val="275242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Rule</a:t>
            </a:r>
            <a:endParaRPr lang="en-IN" dirty="0"/>
          </a:p>
        </p:txBody>
      </p:sp>
      <p:sp>
        <p:nvSpPr>
          <p:cNvPr id="3" name="Content Placeholder 2"/>
          <p:cNvSpPr>
            <a:spLocks noGrp="1"/>
          </p:cNvSpPr>
          <p:nvPr>
            <p:ph idx="1"/>
          </p:nvPr>
        </p:nvSpPr>
        <p:spPr/>
        <p:txBody>
          <a:bodyPr>
            <a:normAutofit fontScale="92500"/>
          </a:bodyPr>
          <a:lstStyle/>
          <a:p>
            <a:r>
              <a:rPr lang="en-US" b="1" dirty="0" smtClean="0">
                <a:solidFill>
                  <a:schemeClr val="tx1"/>
                </a:solidFill>
              </a:rPr>
              <a:t>Syntax:-</a:t>
            </a:r>
            <a:r>
              <a:rPr lang="en-US" b="1" dirty="0" smtClean="0">
                <a:solidFill>
                  <a:srgbClr val="FF0000"/>
                </a:solidFill>
              </a:rPr>
              <a:t> &lt;</a:t>
            </a:r>
            <a:r>
              <a:rPr lang="en-US" b="1" dirty="0" err="1" smtClean="0">
                <a:solidFill>
                  <a:srgbClr val="FF0000"/>
                </a:solidFill>
              </a:rPr>
              <a:t>hr</a:t>
            </a:r>
            <a:r>
              <a:rPr lang="en-US" b="1" dirty="0" smtClean="0">
                <a:solidFill>
                  <a:srgbClr val="FF0000"/>
                </a:solidFill>
              </a:rPr>
              <a:t>&gt; </a:t>
            </a:r>
            <a:r>
              <a:rPr lang="en-US" b="1" dirty="0" smtClean="0">
                <a:solidFill>
                  <a:schemeClr val="tx1"/>
                </a:solidFill>
              </a:rPr>
              <a:t>tag.</a:t>
            </a:r>
          </a:p>
          <a:p>
            <a:r>
              <a:rPr lang="en-US" b="1" dirty="0">
                <a:solidFill>
                  <a:schemeClr val="tx1"/>
                </a:solidFill>
              </a:rPr>
              <a:t>The &lt;</a:t>
            </a:r>
            <a:r>
              <a:rPr lang="en-US" b="1" dirty="0" err="1">
                <a:solidFill>
                  <a:schemeClr val="tx1"/>
                </a:solidFill>
              </a:rPr>
              <a:t>hr</a:t>
            </a:r>
            <a:r>
              <a:rPr lang="en-US" b="1" dirty="0">
                <a:solidFill>
                  <a:schemeClr val="tx1"/>
                </a:solidFill>
              </a:rPr>
              <a:t>&gt; tag defines a thematic break in an HTML page, and is most often displayed as a horizontal rule</a:t>
            </a:r>
            <a:r>
              <a:rPr lang="en-US" b="1" dirty="0" smtClean="0">
                <a:solidFill>
                  <a:schemeClr val="tx1"/>
                </a:solidFill>
              </a:rPr>
              <a:t>.</a:t>
            </a:r>
          </a:p>
          <a:p>
            <a:r>
              <a:rPr lang="en-US" b="1" dirty="0">
                <a:solidFill>
                  <a:schemeClr val="tx1"/>
                </a:solidFill>
              </a:rPr>
              <a:t>The</a:t>
            </a:r>
            <a:r>
              <a:rPr lang="en-US" b="1" dirty="0">
                <a:solidFill>
                  <a:srgbClr val="FF0000"/>
                </a:solidFill>
              </a:rPr>
              <a:t> &lt;</a:t>
            </a:r>
            <a:r>
              <a:rPr lang="en-US" b="1" dirty="0" err="1">
                <a:solidFill>
                  <a:srgbClr val="FF0000"/>
                </a:solidFill>
              </a:rPr>
              <a:t>hr</a:t>
            </a:r>
            <a:r>
              <a:rPr lang="en-US" b="1" dirty="0">
                <a:solidFill>
                  <a:srgbClr val="FF0000"/>
                </a:solidFill>
              </a:rPr>
              <a:t>&gt;</a:t>
            </a:r>
            <a:r>
              <a:rPr lang="en-US" b="1" dirty="0">
                <a:solidFill>
                  <a:schemeClr val="tx1"/>
                </a:solidFill>
              </a:rPr>
              <a:t> element is used to separate content (or define a change) in an HTML page</a:t>
            </a:r>
            <a:r>
              <a:rPr lang="en-US" b="1" dirty="0" smtClean="0">
                <a:solidFill>
                  <a:schemeClr val="tx1"/>
                </a:solidFill>
              </a:rPr>
              <a:t>:</a:t>
            </a:r>
          </a:p>
          <a:p>
            <a:r>
              <a:rPr lang="en-US" b="1" dirty="0">
                <a:solidFill>
                  <a:schemeClr val="tx1"/>
                </a:solidFill>
              </a:rPr>
              <a:t>The</a:t>
            </a:r>
            <a:r>
              <a:rPr lang="en-US" b="1" dirty="0">
                <a:solidFill>
                  <a:srgbClr val="FF0000"/>
                </a:solidFill>
              </a:rPr>
              <a:t> &lt;</a:t>
            </a:r>
            <a:r>
              <a:rPr lang="en-US" b="1" dirty="0" err="1">
                <a:solidFill>
                  <a:srgbClr val="FF0000"/>
                </a:solidFill>
              </a:rPr>
              <a:t>hr</a:t>
            </a:r>
            <a:r>
              <a:rPr lang="en-US" b="1" dirty="0">
                <a:solidFill>
                  <a:srgbClr val="FF0000"/>
                </a:solidFill>
              </a:rPr>
              <a:t>&gt;</a:t>
            </a:r>
            <a:r>
              <a:rPr lang="en-US" b="1" dirty="0">
                <a:solidFill>
                  <a:schemeClr val="tx1"/>
                </a:solidFill>
              </a:rPr>
              <a:t> tag is an empty tag, which means that it has no end </a:t>
            </a:r>
            <a:r>
              <a:rPr lang="en-US" b="1" dirty="0" smtClean="0">
                <a:solidFill>
                  <a:schemeClr val="tx1"/>
                </a:solidFill>
              </a:rPr>
              <a:t>tag.</a:t>
            </a:r>
          </a:p>
          <a:p>
            <a:r>
              <a:rPr lang="en-US" b="1" dirty="0" smtClean="0">
                <a:solidFill>
                  <a:schemeClr val="tx1"/>
                </a:solidFill>
              </a:rPr>
              <a:t>Example:-</a:t>
            </a:r>
          </a:p>
          <a:p>
            <a:pPr marL="0" indent="0">
              <a:buNone/>
            </a:pPr>
            <a:r>
              <a:rPr lang="en-US" b="1" dirty="0" smtClean="0">
                <a:solidFill>
                  <a:schemeClr val="tx1"/>
                </a:solidFill>
              </a:rPr>
              <a:t>	&lt;p&gt; This is horizontal line &lt;/p&gt; </a:t>
            </a:r>
            <a:r>
              <a:rPr lang="en-US" b="1" dirty="0" smtClean="0">
                <a:solidFill>
                  <a:srgbClr val="FF0000"/>
                </a:solidFill>
              </a:rPr>
              <a:t>&lt;</a:t>
            </a:r>
            <a:r>
              <a:rPr lang="en-US" b="1" dirty="0" err="1" smtClean="0">
                <a:solidFill>
                  <a:srgbClr val="FF0000"/>
                </a:solidFill>
              </a:rPr>
              <a:t>hr</a:t>
            </a:r>
            <a:r>
              <a:rPr lang="en-US" b="1" dirty="0" smtClean="0">
                <a:solidFill>
                  <a:srgbClr val="FF0000"/>
                </a:solidFill>
              </a:rPr>
              <a:t>&gt;</a:t>
            </a:r>
          </a:p>
          <a:p>
            <a:endParaRPr lang="en-US" b="1" dirty="0" smtClean="0">
              <a:solidFill>
                <a:schemeClr val="tx1"/>
              </a:solidFill>
            </a:endParaRPr>
          </a:p>
          <a:p>
            <a:pPr marL="0" indent="0">
              <a:buNone/>
            </a:pPr>
            <a:r>
              <a:rPr lang="en-US" b="1" dirty="0" smtClean="0">
                <a:solidFill>
                  <a:schemeClr val="tx1"/>
                </a:solidFill>
              </a:rPr>
              <a:t>		&lt;p&gt; above is horizontal line &lt;/p&gt;</a:t>
            </a:r>
            <a:endParaRPr lang="en-IN" b="1" dirty="0">
              <a:solidFill>
                <a:schemeClr val="tx1"/>
              </a:solidFill>
            </a:endParaRPr>
          </a:p>
        </p:txBody>
      </p:sp>
      <p:cxnSp>
        <p:nvCxnSpPr>
          <p:cNvPr id="5" name="Straight Connector 4"/>
          <p:cNvCxnSpPr/>
          <p:nvPr/>
        </p:nvCxnSpPr>
        <p:spPr>
          <a:xfrm>
            <a:off x="899592" y="5229200"/>
            <a:ext cx="73448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786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Poem Tag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tx1"/>
                </a:solidFill>
              </a:rPr>
              <a:t>Syntax:- </a:t>
            </a:r>
            <a:r>
              <a:rPr lang="en-US" b="1" dirty="0" smtClean="0">
                <a:solidFill>
                  <a:srgbClr val="FF0000"/>
                </a:solidFill>
              </a:rPr>
              <a:t>&lt;pre&gt; </a:t>
            </a:r>
            <a:r>
              <a:rPr lang="en-US" b="1" dirty="0" smtClean="0">
                <a:solidFill>
                  <a:schemeClr val="tx1"/>
                </a:solidFill>
              </a:rPr>
              <a:t>tag.</a:t>
            </a:r>
          </a:p>
          <a:p>
            <a:r>
              <a:rPr lang="en-US" b="1" dirty="0">
                <a:solidFill>
                  <a:schemeClr val="tx1"/>
                </a:solidFill>
              </a:rPr>
              <a:t>The HTML </a:t>
            </a:r>
            <a:r>
              <a:rPr lang="en-US" b="1" dirty="0">
                <a:solidFill>
                  <a:srgbClr val="FF0000"/>
                </a:solidFill>
              </a:rPr>
              <a:t>&lt;pre&gt;</a:t>
            </a:r>
            <a:r>
              <a:rPr lang="en-US" b="1" dirty="0">
                <a:solidFill>
                  <a:schemeClr val="tx1"/>
                </a:solidFill>
              </a:rPr>
              <a:t> element defines preformatted text</a:t>
            </a:r>
            <a:r>
              <a:rPr lang="en-US" b="1" dirty="0" smtClean="0">
                <a:solidFill>
                  <a:schemeClr val="tx1"/>
                </a:solidFill>
              </a:rPr>
              <a:t>.</a:t>
            </a:r>
          </a:p>
          <a:p>
            <a:r>
              <a:rPr lang="en-US" b="1" dirty="0">
                <a:solidFill>
                  <a:schemeClr val="tx1"/>
                </a:solidFill>
              </a:rPr>
              <a:t>The text inside a</a:t>
            </a:r>
            <a:r>
              <a:rPr lang="en-US" b="1" dirty="0">
                <a:solidFill>
                  <a:srgbClr val="FF0000"/>
                </a:solidFill>
              </a:rPr>
              <a:t> &lt;pre&gt;</a:t>
            </a:r>
            <a:r>
              <a:rPr lang="en-US" b="1" dirty="0">
                <a:solidFill>
                  <a:schemeClr val="tx1"/>
                </a:solidFill>
              </a:rPr>
              <a:t> element is displayed in a fixed-width font (usually Courier), and it preserves both spaces and line </a:t>
            </a:r>
            <a:r>
              <a:rPr lang="en-US" b="1" dirty="0" smtClean="0">
                <a:solidFill>
                  <a:schemeClr val="tx1"/>
                </a:solidFill>
              </a:rPr>
              <a:t>breaks.</a:t>
            </a:r>
          </a:p>
          <a:p>
            <a:r>
              <a:rPr lang="en-US" b="1" dirty="0" smtClean="0">
                <a:solidFill>
                  <a:schemeClr val="tx1"/>
                </a:solidFill>
              </a:rPr>
              <a:t>Example:- </a:t>
            </a:r>
          </a:p>
          <a:p>
            <a:r>
              <a:rPr lang="en-US" b="1" dirty="0" smtClean="0">
                <a:solidFill>
                  <a:srgbClr val="FF0000"/>
                </a:solidFill>
              </a:rPr>
              <a:t>&lt;pre&gt; </a:t>
            </a:r>
          </a:p>
          <a:p>
            <a:pPr marL="0" indent="0">
              <a:buNone/>
            </a:pPr>
            <a:r>
              <a:rPr lang="en-US" b="1" dirty="0" smtClean="0">
                <a:solidFill>
                  <a:schemeClr val="tx1"/>
                </a:solidFill>
              </a:rPr>
              <a:t>	</a:t>
            </a:r>
            <a:r>
              <a:rPr lang="en-US" sz="2800" b="1" dirty="0">
                <a:solidFill>
                  <a:schemeClr val="tx1"/>
                </a:solidFill>
              </a:rPr>
              <a:t>“Dream is not that which you see while sleeping it is </a:t>
            </a:r>
            <a:r>
              <a:rPr lang="en-US" sz="2800" b="1" dirty="0" smtClean="0">
                <a:solidFill>
                  <a:schemeClr val="tx1"/>
                </a:solidFill>
              </a:rPr>
              <a:t>	 something </a:t>
            </a:r>
            <a:r>
              <a:rPr lang="en-US" sz="2800" b="1" dirty="0">
                <a:solidFill>
                  <a:schemeClr val="tx1"/>
                </a:solidFill>
              </a:rPr>
              <a:t>that does not let you sleep.” </a:t>
            </a:r>
          </a:p>
          <a:p>
            <a:pPr marL="0" indent="0">
              <a:buNone/>
            </a:pPr>
            <a:endParaRPr lang="en-US" b="1" dirty="0" smtClean="0">
              <a:solidFill>
                <a:schemeClr val="tx1"/>
              </a:solidFill>
            </a:endParaRPr>
          </a:p>
          <a:p>
            <a:pPr marL="0" indent="0">
              <a:buNone/>
            </a:pPr>
            <a:r>
              <a:rPr lang="en-US" b="1" dirty="0" smtClean="0">
                <a:solidFill>
                  <a:schemeClr val="tx1"/>
                </a:solidFill>
              </a:rPr>
              <a:t>    </a:t>
            </a:r>
            <a:r>
              <a:rPr lang="en-US" b="1" dirty="0" smtClean="0">
                <a:solidFill>
                  <a:srgbClr val="FF0000"/>
                </a:solidFill>
              </a:rPr>
              <a:t>&lt;/pre&gt;</a:t>
            </a:r>
            <a:endParaRPr lang="en-IN" b="1" dirty="0">
              <a:solidFill>
                <a:srgbClr val="FF0000"/>
              </a:solidFill>
            </a:endParaRPr>
          </a:p>
        </p:txBody>
      </p:sp>
    </p:spTree>
    <p:extLst>
      <p:ext uri="{BB962C8B-B14F-4D97-AF65-F5344CB8AC3E}">
        <p14:creationId xmlns:p14="http://schemas.microsoft.com/office/powerpoint/2010/main" val="922093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tag example </a:t>
            </a:r>
            <a:endParaRPr lang="en-IN"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sz="2900" b="1" dirty="0" smtClean="0">
                <a:solidFill>
                  <a:srgbClr val="FF0000"/>
                </a:solidFill>
              </a:rPr>
              <a:t>&lt;pre&gt;</a:t>
            </a:r>
          </a:p>
          <a:p>
            <a:pPr marL="0" indent="0" fontAlgn="base">
              <a:buNone/>
            </a:pPr>
            <a:r>
              <a:rPr lang="en-US" sz="2900" b="1" dirty="0">
                <a:solidFill>
                  <a:schemeClr val="tx1"/>
                </a:solidFill>
              </a:rPr>
              <a:t>	</a:t>
            </a:r>
            <a:r>
              <a:rPr lang="en-US" sz="2900" b="1" dirty="0" smtClean="0">
                <a:solidFill>
                  <a:schemeClr val="tx1"/>
                </a:solidFill>
              </a:rPr>
              <a:t>Twinkle</a:t>
            </a:r>
            <a:r>
              <a:rPr lang="en-US" sz="2900" b="1" dirty="0">
                <a:solidFill>
                  <a:schemeClr val="tx1"/>
                </a:solidFill>
              </a:rPr>
              <a:t>, twinkle, little star,</a:t>
            </a:r>
            <a:br>
              <a:rPr lang="en-US" sz="2900" b="1" dirty="0">
                <a:solidFill>
                  <a:schemeClr val="tx1"/>
                </a:solidFill>
              </a:rPr>
            </a:br>
            <a:endParaRPr lang="en-US" sz="2900" b="1" dirty="0">
              <a:solidFill>
                <a:schemeClr val="tx1"/>
              </a:solidFill>
            </a:endParaRPr>
          </a:p>
          <a:p>
            <a:pPr marL="0" indent="0" fontAlgn="base">
              <a:buNone/>
            </a:pPr>
            <a:r>
              <a:rPr lang="en-US" sz="2900" b="1" dirty="0" smtClean="0">
                <a:solidFill>
                  <a:schemeClr val="tx1"/>
                </a:solidFill>
              </a:rPr>
              <a:t>	How </a:t>
            </a:r>
            <a:r>
              <a:rPr lang="en-US" sz="2900" b="1" dirty="0">
                <a:solidFill>
                  <a:schemeClr val="tx1"/>
                </a:solidFill>
              </a:rPr>
              <a:t>I wonder what you are!</a:t>
            </a:r>
            <a:br>
              <a:rPr lang="en-US" sz="2900" b="1" dirty="0">
                <a:solidFill>
                  <a:schemeClr val="tx1"/>
                </a:solidFill>
              </a:rPr>
            </a:br>
            <a:endParaRPr lang="en-US" sz="2900" b="1" dirty="0">
              <a:solidFill>
                <a:schemeClr val="tx1"/>
              </a:solidFill>
            </a:endParaRPr>
          </a:p>
          <a:p>
            <a:pPr marL="0" indent="0" fontAlgn="base">
              <a:buNone/>
            </a:pPr>
            <a:r>
              <a:rPr lang="en-US" sz="2900" b="1" dirty="0" smtClean="0">
                <a:solidFill>
                  <a:schemeClr val="tx1"/>
                </a:solidFill>
              </a:rPr>
              <a:t>	Up </a:t>
            </a:r>
            <a:r>
              <a:rPr lang="en-US" sz="2900" b="1" dirty="0">
                <a:solidFill>
                  <a:schemeClr val="tx1"/>
                </a:solidFill>
              </a:rPr>
              <a:t>above the world so high,</a:t>
            </a:r>
            <a:br>
              <a:rPr lang="en-US" sz="2900" b="1" dirty="0">
                <a:solidFill>
                  <a:schemeClr val="tx1"/>
                </a:solidFill>
              </a:rPr>
            </a:br>
            <a:r>
              <a:rPr lang="en-US" sz="2900" b="1" dirty="0" smtClean="0">
                <a:solidFill>
                  <a:schemeClr val="tx1"/>
                </a:solidFill>
              </a:rPr>
              <a:t>	</a:t>
            </a:r>
            <a:endParaRPr lang="en-US" sz="2900" b="1" dirty="0">
              <a:solidFill>
                <a:schemeClr val="tx1"/>
              </a:solidFill>
            </a:endParaRPr>
          </a:p>
          <a:p>
            <a:pPr marL="0" indent="0" fontAlgn="base">
              <a:buNone/>
            </a:pPr>
            <a:r>
              <a:rPr lang="en-US" sz="2900" b="1" dirty="0" smtClean="0">
                <a:solidFill>
                  <a:schemeClr val="tx1"/>
                </a:solidFill>
              </a:rPr>
              <a:t>	Like </a:t>
            </a:r>
            <a:r>
              <a:rPr lang="en-US" sz="2900" b="1" dirty="0">
                <a:solidFill>
                  <a:schemeClr val="tx1"/>
                </a:solidFill>
              </a:rPr>
              <a:t>a diamond in the sky.</a:t>
            </a:r>
            <a:br>
              <a:rPr lang="en-US" sz="2900" b="1" dirty="0">
                <a:solidFill>
                  <a:schemeClr val="tx1"/>
                </a:solidFill>
              </a:rPr>
            </a:br>
            <a:endParaRPr lang="en-US" sz="2900" b="1" dirty="0">
              <a:solidFill>
                <a:schemeClr val="tx1"/>
              </a:solidFill>
            </a:endParaRPr>
          </a:p>
          <a:p>
            <a:pPr marL="0" indent="0" fontAlgn="base">
              <a:buNone/>
            </a:pPr>
            <a:r>
              <a:rPr lang="en-US" sz="2900" b="1" dirty="0">
                <a:solidFill>
                  <a:schemeClr val="tx1"/>
                </a:solidFill>
              </a:rPr>
              <a:t/>
            </a:r>
            <a:br>
              <a:rPr lang="en-US" sz="2900" b="1" dirty="0">
                <a:solidFill>
                  <a:schemeClr val="tx1"/>
                </a:solidFill>
              </a:rPr>
            </a:br>
            <a:endParaRPr lang="en-US" sz="2900" b="1" dirty="0">
              <a:solidFill>
                <a:schemeClr val="tx1"/>
              </a:solidFill>
            </a:endParaRPr>
          </a:p>
          <a:p>
            <a:pPr marL="0" indent="0" fontAlgn="base">
              <a:buNone/>
            </a:pPr>
            <a:r>
              <a:rPr lang="en-US" sz="2900" b="1" dirty="0" smtClean="0">
                <a:solidFill>
                  <a:schemeClr val="tx1"/>
                </a:solidFill>
              </a:rPr>
              <a:t>	When </a:t>
            </a:r>
            <a:r>
              <a:rPr lang="en-US" sz="2900" b="1" dirty="0">
                <a:solidFill>
                  <a:schemeClr val="tx1"/>
                </a:solidFill>
              </a:rPr>
              <a:t>the blazing sun is gone,</a:t>
            </a:r>
            <a:br>
              <a:rPr lang="en-US" sz="2900" b="1" dirty="0">
                <a:solidFill>
                  <a:schemeClr val="tx1"/>
                </a:solidFill>
              </a:rPr>
            </a:br>
            <a:endParaRPr lang="en-US" sz="2900" b="1" dirty="0">
              <a:solidFill>
                <a:schemeClr val="tx1"/>
              </a:solidFill>
            </a:endParaRPr>
          </a:p>
          <a:p>
            <a:pPr marL="0" indent="0" fontAlgn="base">
              <a:buNone/>
            </a:pPr>
            <a:r>
              <a:rPr lang="en-US" sz="2900" b="1" dirty="0" smtClean="0">
                <a:solidFill>
                  <a:schemeClr val="tx1"/>
                </a:solidFill>
              </a:rPr>
              <a:t>	When </a:t>
            </a:r>
            <a:r>
              <a:rPr lang="en-US" sz="2900" b="1" dirty="0">
                <a:solidFill>
                  <a:schemeClr val="tx1"/>
                </a:solidFill>
              </a:rPr>
              <a:t>he nothing shines upon,</a:t>
            </a:r>
            <a:br>
              <a:rPr lang="en-US" sz="2900" b="1" dirty="0">
                <a:solidFill>
                  <a:schemeClr val="tx1"/>
                </a:solidFill>
              </a:rPr>
            </a:br>
            <a:endParaRPr lang="en-US" sz="2900" b="1" dirty="0">
              <a:solidFill>
                <a:schemeClr val="tx1"/>
              </a:solidFill>
            </a:endParaRPr>
          </a:p>
          <a:p>
            <a:pPr marL="0" indent="0" fontAlgn="base">
              <a:buNone/>
            </a:pPr>
            <a:r>
              <a:rPr lang="en-US" sz="2900" b="1" dirty="0" smtClean="0">
                <a:solidFill>
                  <a:schemeClr val="tx1"/>
                </a:solidFill>
              </a:rPr>
              <a:t>	Then </a:t>
            </a:r>
            <a:r>
              <a:rPr lang="en-US" sz="2900" b="1" dirty="0">
                <a:solidFill>
                  <a:schemeClr val="tx1"/>
                </a:solidFill>
              </a:rPr>
              <a:t>you show your little light,</a:t>
            </a:r>
            <a:br>
              <a:rPr lang="en-US" sz="2900" b="1" dirty="0">
                <a:solidFill>
                  <a:schemeClr val="tx1"/>
                </a:solidFill>
              </a:rPr>
            </a:br>
            <a:endParaRPr lang="en-US" sz="2900" b="1" dirty="0">
              <a:solidFill>
                <a:schemeClr val="tx1"/>
              </a:solidFill>
            </a:endParaRPr>
          </a:p>
          <a:p>
            <a:pPr marL="0" indent="0" fontAlgn="base">
              <a:buNone/>
            </a:pPr>
            <a:r>
              <a:rPr lang="en-US" sz="2900" b="1" dirty="0" smtClean="0">
                <a:solidFill>
                  <a:schemeClr val="tx1"/>
                </a:solidFill>
              </a:rPr>
              <a:t>	Twinkle</a:t>
            </a:r>
            <a:r>
              <a:rPr lang="en-US" sz="2900" b="1" dirty="0">
                <a:solidFill>
                  <a:schemeClr val="tx1"/>
                </a:solidFill>
              </a:rPr>
              <a:t>, twinkle, all the night</a:t>
            </a:r>
            <a:r>
              <a:rPr lang="en-US" sz="2900" b="1" dirty="0" smtClean="0">
                <a:solidFill>
                  <a:schemeClr val="tx1"/>
                </a:solidFill>
              </a:rPr>
              <a:t>.</a:t>
            </a:r>
          </a:p>
          <a:p>
            <a:pPr marL="0" indent="0" fontAlgn="base">
              <a:buNone/>
            </a:pPr>
            <a:r>
              <a:rPr lang="en-US" sz="2900" b="1" dirty="0" smtClean="0">
                <a:solidFill>
                  <a:srgbClr val="FF0000"/>
                </a:solidFill>
              </a:rPr>
              <a:t>&lt;/pre&gt;</a:t>
            </a:r>
            <a:endParaRPr lang="en-US" sz="2900" b="1" dirty="0">
              <a:solidFill>
                <a:srgbClr val="FF0000"/>
              </a:solidFill>
            </a:endParaRPr>
          </a:p>
          <a:p>
            <a:pPr marL="0" indent="0">
              <a:buNone/>
            </a:pPr>
            <a:endParaRPr lang="en-IN" b="1" dirty="0">
              <a:solidFill>
                <a:schemeClr val="tx1"/>
              </a:solidFill>
            </a:endParaRPr>
          </a:p>
          <a:p>
            <a:pPr marL="0" indent="0">
              <a:buNone/>
            </a:pPr>
            <a:endParaRPr lang="en-IN" b="1" dirty="0">
              <a:solidFill>
                <a:schemeClr val="tx1"/>
              </a:solidFill>
            </a:endParaRPr>
          </a:p>
        </p:txBody>
      </p:sp>
    </p:spTree>
    <p:extLst>
      <p:ext uri="{BB962C8B-B14F-4D97-AF65-F5344CB8AC3E}">
        <p14:creationId xmlns:p14="http://schemas.microsoft.com/office/powerpoint/2010/main" val="997913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Formatting &lt;b&gt; tag </a:t>
            </a:r>
            <a:endParaRPr lang="en-IN" dirty="0"/>
          </a:p>
        </p:txBody>
      </p:sp>
      <p:sp>
        <p:nvSpPr>
          <p:cNvPr id="3" name="Content Placeholder 2"/>
          <p:cNvSpPr>
            <a:spLocks noGrp="1"/>
          </p:cNvSpPr>
          <p:nvPr>
            <p:ph idx="1"/>
          </p:nvPr>
        </p:nvSpPr>
        <p:spPr/>
        <p:txBody>
          <a:bodyPr>
            <a:normAutofit lnSpcReduction="10000"/>
          </a:bodyPr>
          <a:lstStyle/>
          <a:p>
            <a:r>
              <a:rPr lang="en-US" b="1" dirty="0">
                <a:solidFill>
                  <a:srgbClr val="FF0000"/>
                </a:solidFill>
              </a:rPr>
              <a:t>Formatting elements were designed to display special types of </a:t>
            </a:r>
            <a:r>
              <a:rPr lang="en-US" b="1" dirty="0" smtClean="0">
                <a:solidFill>
                  <a:srgbClr val="FF0000"/>
                </a:solidFill>
              </a:rPr>
              <a:t>text</a:t>
            </a:r>
          </a:p>
          <a:p>
            <a:endParaRPr lang="en-US" b="1" dirty="0" smtClean="0">
              <a:solidFill>
                <a:srgbClr val="FF0000"/>
              </a:solidFill>
            </a:endParaRPr>
          </a:p>
          <a:p>
            <a:r>
              <a:rPr lang="en-US" b="1" dirty="0" smtClean="0">
                <a:solidFill>
                  <a:schemeClr val="tx1"/>
                </a:solidFill>
              </a:rPr>
              <a:t>Syntax:- </a:t>
            </a:r>
            <a:r>
              <a:rPr lang="en-US" b="1" dirty="0" smtClean="0">
                <a:solidFill>
                  <a:srgbClr val="FF0000"/>
                </a:solidFill>
              </a:rPr>
              <a:t>&lt;b&gt; </a:t>
            </a:r>
            <a:r>
              <a:rPr lang="en-US" b="1" dirty="0" smtClean="0">
                <a:solidFill>
                  <a:schemeClr val="tx1"/>
                </a:solidFill>
              </a:rPr>
              <a:t>tag.</a:t>
            </a:r>
          </a:p>
          <a:p>
            <a:r>
              <a:rPr lang="en-US" b="1" dirty="0">
                <a:solidFill>
                  <a:schemeClr val="tx1"/>
                </a:solidFill>
              </a:rPr>
              <a:t>The HTML &lt;b&gt; element defines bold text, without any extra importance</a:t>
            </a:r>
            <a:r>
              <a:rPr lang="en-US" b="1" dirty="0" smtClean="0">
                <a:solidFill>
                  <a:schemeClr val="tx1"/>
                </a:solidFill>
              </a:rPr>
              <a:t>.</a:t>
            </a:r>
          </a:p>
          <a:p>
            <a:r>
              <a:rPr lang="en-US" b="1" dirty="0" smtClean="0">
                <a:solidFill>
                  <a:schemeClr val="tx1"/>
                </a:solidFill>
              </a:rPr>
              <a:t>Example:- </a:t>
            </a:r>
          </a:p>
          <a:p>
            <a:pPr marL="0" indent="0">
              <a:buNone/>
            </a:pPr>
            <a:r>
              <a:rPr lang="en-US" b="1" dirty="0">
                <a:solidFill>
                  <a:schemeClr val="tx1"/>
                </a:solidFill>
              </a:rPr>
              <a:t>	</a:t>
            </a:r>
            <a:r>
              <a:rPr lang="en-US" b="1" dirty="0" smtClean="0">
                <a:solidFill>
                  <a:schemeClr val="tx1"/>
                </a:solidFill>
              </a:rPr>
              <a:t>&lt;p&gt; </a:t>
            </a:r>
            <a:r>
              <a:rPr lang="en-US" dirty="0" smtClean="0">
                <a:solidFill>
                  <a:schemeClr val="tx1"/>
                </a:solidFill>
              </a:rPr>
              <a:t>This is text format pattern </a:t>
            </a:r>
            <a:r>
              <a:rPr lang="en-US" b="1" dirty="0" smtClean="0">
                <a:solidFill>
                  <a:schemeClr val="tx1"/>
                </a:solidFill>
              </a:rPr>
              <a:t>&lt;/p&gt;- simple text</a:t>
            </a:r>
          </a:p>
          <a:p>
            <a:pPr marL="0" indent="0">
              <a:buNone/>
            </a:pPr>
            <a:r>
              <a:rPr lang="en-US" b="1" dirty="0">
                <a:solidFill>
                  <a:schemeClr val="tx1"/>
                </a:solidFill>
              </a:rPr>
              <a:t>	</a:t>
            </a:r>
            <a:r>
              <a:rPr lang="en-US" b="1" dirty="0" smtClean="0">
                <a:solidFill>
                  <a:schemeClr val="tx1"/>
                </a:solidFill>
              </a:rPr>
              <a:t>&lt;p&gt; </a:t>
            </a:r>
            <a:r>
              <a:rPr lang="en-US" dirty="0">
                <a:solidFill>
                  <a:schemeClr val="tx1"/>
                </a:solidFill>
              </a:rPr>
              <a:t>This is </a:t>
            </a:r>
            <a:r>
              <a:rPr lang="en-US" dirty="0" smtClean="0">
                <a:solidFill>
                  <a:schemeClr val="tx1"/>
                </a:solidFill>
              </a:rPr>
              <a:t>text </a:t>
            </a:r>
            <a:r>
              <a:rPr lang="en-US" b="1" dirty="0" smtClean="0">
                <a:solidFill>
                  <a:srgbClr val="FF0000"/>
                </a:solidFill>
              </a:rPr>
              <a:t>&lt;b&gt; </a:t>
            </a:r>
            <a:r>
              <a:rPr lang="en-US" b="1" dirty="0">
                <a:solidFill>
                  <a:srgbClr val="FF0000"/>
                </a:solidFill>
              </a:rPr>
              <a:t>format </a:t>
            </a:r>
            <a:r>
              <a:rPr lang="en-US" b="1" dirty="0" smtClean="0">
                <a:solidFill>
                  <a:srgbClr val="FF0000"/>
                </a:solidFill>
              </a:rPr>
              <a:t>&lt;/b&gt; </a:t>
            </a:r>
            <a:r>
              <a:rPr lang="en-US" dirty="0" smtClean="0">
                <a:solidFill>
                  <a:schemeClr val="tx1"/>
                </a:solidFill>
              </a:rPr>
              <a:t>pattern</a:t>
            </a:r>
            <a:r>
              <a:rPr lang="en-US" b="1" dirty="0" smtClean="0">
                <a:solidFill>
                  <a:schemeClr val="tx1"/>
                </a:solidFill>
              </a:rPr>
              <a:t> &lt;/p&gt;</a:t>
            </a:r>
          </a:p>
          <a:p>
            <a:pPr marL="0" indent="0">
              <a:buNone/>
            </a:pPr>
            <a:endParaRPr lang="en-US" b="1" dirty="0" smtClean="0">
              <a:solidFill>
                <a:schemeClr val="tx1"/>
              </a:solidFill>
            </a:endParaRPr>
          </a:p>
          <a:p>
            <a:r>
              <a:rPr lang="en-US" b="1" dirty="0" smtClean="0">
                <a:solidFill>
                  <a:schemeClr val="tx1"/>
                </a:solidFill>
              </a:rPr>
              <a:t>You can bold whole line or paragraph or single text.</a:t>
            </a:r>
          </a:p>
        </p:txBody>
      </p:sp>
    </p:spTree>
    <p:extLst>
      <p:ext uri="{BB962C8B-B14F-4D97-AF65-F5344CB8AC3E}">
        <p14:creationId xmlns:p14="http://schemas.microsoft.com/office/powerpoint/2010/main" val="707521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Tutorial</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HTML Stand for </a:t>
            </a:r>
            <a:r>
              <a:rPr lang="en-US" b="1" dirty="0" err="1" smtClean="0">
                <a:solidFill>
                  <a:schemeClr val="tx1"/>
                </a:solidFill>
              </a:rPr>
              <a:t>HyperText</a:t>
            </a:r>
            <a:r>
              <a:rPr lang="en-US" b="1" dirty="0" smtClean="0">
                <a:solidFill>
                  <a:schemeClr val="tx1"/>
                </a:solidFill>
              </a:rPr>
              <a:t> Markup Language.</a:t>
            </a:r>
          </a:p>
          <a:p>
            <a:r>
              <a:rPr lang="en-US" b="1" dirty="0" smtClean="0">
                <a:solidFill>
                  <a:schemeClr val="tx1"/>
                </a:solidFill>
              </a:rPr>
              <a:t>HTML is the Standard markup language for web pages.</a:t>
            </a:r>
          </a:p>
          <a:p>
            <a:r>
              <a:rPr lang="en-US" b="1" dirty="0" smtClean="0">
                <a:solidFill>
                  <a:schemeClr val="tx1"/>
                </a:solidFill>
              </a:rPr>
              <a:t>HTML describe the structure of a web pages.</a:t>
            </a:r>
          </a:p>
          <a:p>
            <a:endParaRPr lang="en-US" b="1" dirty="0">
              <a:solidFill>
                <a:schemeClr val="tx1"/>
              </a:solidFill>
            </a:endParaRPr>
          </a:p>
          <a:p>
            <a:r>
              <a:rPr lang="en-US" b="1" dirty="0" err="1" smtClean="0">
                <a:solidFill>
                  <a:srgbClr val="FF0000"/>
                </a:solidFill>
              </a:rPr>
              <a:t>HyperText</a:t>
            </a:r>
            <a:r>
              <a:rPr lang="en-US" b="1" dirty="0" smtClean="0">
                <a:solidFill>
                  <a:schemeClr val="tx1"/>
                </a:solidFill>
              </a:rPr>
              <a:t>- Create links (Hyper link). When you click on link you are jump to another page.</a:t>
            </a:r>
          </a:p>
          <a:p>
            <a:endParaRPr lang="en-US" b="1" dirty="0">
              <a:solidFill>
                <a:schemeClr val="tx1"/>
              </a:solidFill>
            </a:endParaRPr>
          </a:p>
          <a:p>
            <a:r>
              <a:rPr lang="en-US" b="1" dirty="0" smtClean="0">
                <a:solidFill>
                  <a:srgbClr val="FF0000"/>
                </a:solidFill>
              </a:rPr>
              <a:t>Markup</a:t>
            </a:r>
            <a:r>
              <a:rPr lang="en-US" b="1" dirty="0" smtClean="0">
                <a:solidFill>
                  <a:schemeClr val="tx1"/>
                </a:solidFill>
              </a:rPr>
              <a:t>- Describe the structure of web pages.</a:t>
            </a:r>
            <a:endParaRPr lang="en-IN" b="1" dirty="0">
              <a:solidFill>
                <a:schemeClr val="tx1"/>
              </a:solidFill>
            </a:endParaRPr>
          </a:p>
        </p:txBody>
      </p:sp>
    </p:spTree>
    <p:extLst>
      <p:ext uri="{BB962C8B-B14F-4D97-AF65-F5344CB8AC3E}">
        <p14:creationId xmlns:p14="http://schemas.microsoft.com/office/powerpoint/2010/main" val="1259851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&lt;strong&gt; tag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tx1"/>
                </a:solidFill>
              </a:rPr>
              <a:t>Syntax:- </a:t>
            </a:r>
            <a:r>
              <a:rPr lang="en-US" b="1" dirty="0" smtClean="0">
                <a:solidFill>
                  <a:srgbClr val="FF0000"/>
                </a:solidFill>
              </a:rPr>
              <a:t>&lt;strong&gt; </a:t>
            </a:r>
            <a:r>
              <a:rPr lang="en-US" b="1" dirty="0" smtClean="0">
                <a:solidFill>
                  <a:schemeClr val="tx1"/>
                </a:solidFill>
              </a:rPr>
              <a:t>tag.</a:t>
            </a:r>
          </a:p>
          <a:p>
            <a:r>
              <a:rPr lang="en-US" b="1" dirty="0">
                <a:solidFill>
                  <a:schemeClr val="tx1"/>
                </a:solidFill>
              </a:rPr>
              <a:t>The HTML &lt;strong&gt; element defines text with strong importance. The content inside is typically displayed in bold</a:t>
            </a:r>
            <a:r>
              <a:rPr lang="en-US" b="1" dirty="0" smtClean="0">
                <a:solidFill>
                  <a:schemeClr val="tx1"/>
                </a:solidFill>
              </a:rPr>
              <a:t>.</a:t>
            </a:r>
          </a:p>
          <a:p>
            <a:r>
              <a:rPr lang="en-US" b="1" dirty="0" smtClean="0">
                <a:solidFill>
                  <a:schemeClr val="tx1"/>
                </a:solidFill>
              </a:rPr>
              <a:t>Example:- </a:t>
            </a:r>
          </a:p>
          <a:p>
            <a:pPr marL="0" indent="0">
              <a:buNone/>
            </a:pPr>
            <a:r>
              <a:rPr lang="en-US" b="1" dirty="0">
                <a:solidFill>
                  <a:schemeClr val="tx1"/>
                </a:solidFill>
              </a:rPr>
              <a:t>	</a:t>
            </a:r>
            <a:r>
              <a:rPr lang="en-US" b="1" dirty="0" smtClean="0">
                <a:solidFill>
                  <a:schemeClr val="tx1"/>
                </a:solidFill>
              </a:rPr>
              <a:t>&lt;p&gt; </a:t>
            </a:r>
            <a:r>
              <a:rPr lang="en-US" dirty="0" smtClean="0">
                <a:solidFill>
                  <a:schemeClr val="tx1"/>
                </a:solidFill>
              </a:rPr>
              <a:t>Today we are deals in Dollar not in 	Rupees</a:t>
            </a:r>
            <a:r>
              <a:rPr lang="en-US" b="1" dirty="0" smtClean="0">
                <a:solidFill>
                  <a:schemeClr val="tx1"/>
                </a:solidFill>
              </a:rPr>
              <a:t>.&lt;/p&gt; - Simple text</a:t>
            </a:r>
          </a:p>
          <a:p>
            <a:pPr marL="0" indent="0">
              <a:buNone/>
            </a:pPr>
            <a:r>
              <a:rPr lang="en-US" dirty="0">
                <a:solidFill>
                  <a:schemeClr val="tx1"/>
                </a:solidFill>
              </a:rPr>
              <a:t>	</a:t>
            </a:r>
            <a:r>
              <a:rPr lang="en-US" dirty="0" smtClean="0">
                <a:solidFill>
                  <a:schemeClr val="tx1"/>
                </a:solidFill>
              </a:rPr>
              <a:t>&lt;p&gt;</a:t>
            </a:r>
            <a:r>
              <a:rPr lang="en-US" dirty="0">
                <a:solidFill>
                  <a:schemeClr val="tx1"/>
                </a:solidFill>
              </a:rPr>
              <a:t> Today we are deals </a:t>
            </a:r>
            <a:r>
              <a:rPr lang="en-US" dirty="0" smtClean="0">
                <a:solidFill>
                  <a:schemeClr val="tx1"/>
                </a:solidFill>
              </a:rPr>
              <a:t>in </a:t>
            </a:r>
          </a:p>
          <a:p>
            <a:pPr marL="0" indent="0">
              <a:buNone/>
            </a:pPr>
            <a:r>
              <a:rPr lang="en-US" dirty="0">
                <a:solidFill>
                  <a:schemeClr val="tx1"/>
                </a:solidFill>
              </a:rPr>
              <a:t>	</a:t>
            </a:r>
            <a:r>
              <a:rPr lang="en-US" b="1" dirty="0" smtClean="0">
                <a:solidFill>
                  <a:srgbClr val="FF0000"/>
                </a:solidFill>
              </a:rPr>
              <a:t>&lt;strong&gt; Dollar &lt;/strong&gt; </a:t>
            </a:r>
            <a:r>
              <a:rPr lang="en-US" dirty="0">
                <a:solidFill>
                  <a:schemeClr val="tx1"/>
                </a:solidFill>
              </a:rPr>
              <a:t>not in </a:t>
            </a:r>
            <a:r>
              <a:rPr lang="en-US" dirty="0" smtClean="0">
                <a:solidFill>
                  <a:schemeClr val="tx1"/>
                </a:solidFill>
              </a:rPr>
              <a:t>Rupees</a:t>
            </a:r>
            <a:r>
              <a:rPr lang="en-US" dirty="0">
                <a:solidFill>
                  <a:schemeClr val="tx1"/>
                </a:solidFill>
              </a:rPr>
              <a:t>.&lt;/p</a:t>
            </a:r>
            <a:r>
              <a:rPr lang="en-US" dirty="0" smtClean="0">
                <a:solidFill>
                  <a:schemeClr val="tx1"/>
                </a:solidFill>
              </a:rPr>
              <a:t>&gt;</a:t>
            </a:r>
          </a:p>
          <a:p>
            <a:pPr marL="0" indent="0">
              <a:buNone/>
            </a:pPr>
            <a:endParaRPr lang="en-US" dirty="0" smtClean="0">
              <a:solidFill>
                <a:schemeClr val="tx1"/>
              </a:solidFill>
            </a:endParaRPr>
          </a:p>
          <a:p>
            <a:r>
              <a:rPr lang="en-US" b="1" dirty="0" smtClean="0">
                <a:solidFill>
                  <a:srgbClr val="FF0000"/>
                </a:solidFill>
              </a:rPr>
              <a:t>&lt;b&gt; </a:t>
            </a:r>
            <a:r>
              <a:rPr lang="en-US" b="1" dirty="0" smtClean="0">
                <a:solidFill>
                  <a:schemeClr val="tx1"/>
                </a:solidFill>
              </a:rPr>
              <a:t>tag &amp; </a:t>
            </a:r>
            <a:r>
              <a:rPr lang="en-US" b="1" dirty="0" smtClean="0">
                <a:solidFill>
                  <a:srgbClr val="FF0000"/>
                </a:solidFill>
              </a:rPr>
              <a:t>&lt;strong&gt; </a:t>
            </a:r>
            <a:r>
              <a:rPr lang="en-US" b="1" dirty="0" smtClean="0">
                <a:solidFill>
                  <a:schemeClr val="tx1"/>
                </a:solidFill>
              </a:rPr>
              <a:t>tag are same working but purpose are different. </a:t>
            </a:r>
            <a:endParaRPr lang="en-IN" b="1" dirty="0">
              <a:solidFill>
                <a:schemeClr val="tx1"/>
              </a:solidFill>
            </a:endParaRPr>
          </a:p>
        </p:txBody>
      </p:sp>
    </p:spTree>
    <p:extLst>
      <p:ext uri="{BB962C8B-B14F-4D97-AF65-F5344CB8AC3E}">
        <p14:creationId xmlns:p14="http://schemas.microsoft.com/office/powerpoint/2010/main" val="3299363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Italic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a:t>
            </a:r>
            <a:r>
              <a:rPr lang="en-US" b="1" dirty="0" smtClean="0">
                <a:solidFill>
                  <a:srgbClr val="FF0000"/>
                </a:solidFill>
              </a:rPr>
              <a:t> &lt;i&gt; </a:t>
            </a:r>
            <a:r>
              <a:rPr lang="en-US" b="1" dirty="0" smtClean="0">
                <a:solidFill>
                  <a:schemeClr val="tx1"/>
                </a:solidFill>
              </a:rPr>
              <a:t>tag.</a:t>
            </a:r>
          </a:p>
          <a:p>
            <a:r>
              <a:rPr lang="en-US" b="1" dirty="0">
                <a:solidFill>
                  <a:schemeClr val="tx1"/>
                </a:solidFill>
              </a:rPr>
              <a:t>The </a:t>
            </a:r>
            <a:r>
              <a:rPr lang="en-US" b="1" dirty="0">
                <a:solidFill>
                  <a:srgbClr val="FF0000"/>
                </a:solidFill>
              </a:rPr>
              <a:t>&lt;i&gt;</a:t>
            </a:r>
            <a:r>
              <a:rPr lang="en-US" b="1" dirty="0">
                <a:solidFill>
                  <a:schemeClr val="tx1"/>
                </a:solidFill>
              </a:rPr>
              <a:t> tag is often used to indicate a technical term, a phrase from another language, a thought, a ship name, etc</a:t>
            </a:r>
            <a:r>
              <a:rPr lang="en-US" b="1" dirty="0" smtClean="0">
                <a:solidFill>
                  <a:schemeClr val="tx1"/>
                </a:solidFill>
              </a:rPr>
              <a:t>.</a:t>
            </a:r>
          </a:p>
          <a:p>
            <a:r>
              <a:rPr lang="en-US" b="1" dirty="0" smtClean="0">
                <a:solidFill>
                  <a:schemeClr val="tx1"/>
                </a:solidFill>
              </a:rPr>
              <a:t>Example:-</a:t>
            </a:r>
          </a:p>
          <a:p>
            <a:pPr marL="0" indent="0">
              <a:buNone/>
            </a:pPr>
            <a:r>
              <a:rPr lang="en-US" b="1" dirty="0">
                <a:solidFill>
                  <a:schemeClr val="tx1"/>
                </a:solidFill>
              </a:rPr>
              <a:t>	</a:t>
            </a:r>
            <a:r>
              <a:rPr lang="en-US" b="1" dirty="0" smtClean="0">
                <a:solidFill>
                  <a:schemeClr val="tx1"/>
                </a:solidFill>
              </a:rPr>
              <a:t>&lt;p&gt; </a:t>
            </a:r>
            <a:r>
              <a:rPr lang="en-US" b="1" dirty="0" smtClean="0">
                <a:solidFill>
                  <a:srgbClr val="FF0000"/>
                </a:solidFill>
              </a:rPr>
              <a:t>&lt;i&gt; </a:t>
            </a:r>
            <a:r>
              <a:rPr lang="en-US" b="1" dirty="0" smtClean="0">
                <a:solidFill>
                  <a:schemeClr val="tx1"/>
                </a:solidFill>
              </a:rPr>
              <a:t>This is my pen</a:t>
            </a:r>
            <a:r>
              <a:rPr lang="en-US" b="1" dirty="0" smtClean="0">
                <a:solidFill>
                  <a:srgbClr val="FF0000"/>
                </a:solidFill>
              </a:rPr>
              <a:t>. &lt;/i&gt; </a:t>
            </a:r>
            <a:r>
              <a:rPr lang="en-US" b="1" dirty="0" smtClean="0">
                <a:solidFill>
                  <a:schemeClr val="tx1"/>
                </a:solidFill>
              </a:rPr>
              <a:t>&lt;/p&gt;</a:t>
            </a:r>
          </a:p>
          <a:p>
            <a:pPr marL="0" indent="0">
              <a:buNone/>
            </a:pPr>
            <a:r>
              <a:rPr lang="en-US" b="1" dirty="0">
                <a:solidFill>
                  <a:schemeClr val="tx1"/>
                </a:solidFill>
              </a:rPr>
              <a:t>	</a:t>
            </a:r>
            <a:r>
              <a:rPr lang="en-US" b="1" dirty="0" smtClean="0">
                <a:solidFill>
                  <a:schemeClr val="tx1"/>
                </a:solidFill>
              </a:rPr>
              <a:t>&lt;p&gt; I'm going to buy a new</a:t>
            </a:r>
          </a:p>
          <a:p>
            <a:pPr marL="0" indent="0">
              <a:buNone/>
            </a:pPr>
            <a:r>
              <a:rPr lang="en-US" b="1" dirty="0">
                <a:solidFill>
                  <a:schemeClr val="tx1"/>
                </a:solidFill>
              </a:rPr>
              <a:t>	</a:t>
            </a:r>
            <a:r>
              <a:rPr lang="en-US" b="1" dirty="0" smtClean="0">
                <a:solidFill>
                  <a:schemeClr val="tx1"/>
                </a:solidFill>
              </a:rPr>
              <a:t>	 </a:t>
            </a:r>
            <a:r>
              <a:rPr lang="en-US" b="1" dirty="0" smtClean="0">
                <a:solidFill>
                  <a:srgbClr val="FF0000"/>
                </a:solidFill>
              </a:rPr>
              <a:t>&lt;i&gt;</a:t>
            </a:r>
            <a:r>
              <a:rPr lang="en-US" b="1" dirty="0" smtClean="0">
                <a:solidFill>
                  <a:schemeClr val="tx1"/>
                </a:solidFill>
              </a:rPr>
              <a:t>Laptop.</a:t>
            </a:r>
            <a:r>
              <a:rPr lang="en-US" b="1" dirty="0" smtClean="0">
                <a:solidFill>
                  <a:srgbClr val="FF0000"/>
                </a:solidFill>
              </a:rPr>
              <a:t>&lt;/i&gt; </a:t>
            </a:r>
            <a:r>
              <a:rPr lang="en-US" b="1" dirty="0" smtClean="0">
                <a:solidFill>
                  <a:schemeClr val="tx1"/>
                </a:solidFill>
              </a:rPr>
              <a:t>&lt;/p&gt;</a:t>
            </a:r>
            <a:endParaRPr lang="en-IN" b="1" dirty="0">
              <a:solidFill>
                <a:schemeClr val="tx1"/>
              </a:solidFill>
            </a:endParaRPr>
          </a:p>
        </p:txBody>
      </p:sp>
    </p:spTree>
    <p:extLst>
      <p:ext uri="{BB962C8B-B14F-4D97-AF65-F5344CB8AC3E}">
        <p14:creationId xmlns:p14="http://schemas.microsoft.com/office/powerpoint/2010/main" val="3208325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Emphasized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a:t>
            </a:r>
            <a:r>
              <a:rPr lang="en-US" b="1" dirty="0" err="1" smtClean="0">
                <a:solidFill>
                  <a:srgbClr val="FF0000"/>
                </a:solidFill>
              </a:rPr>
              <a:t>em</a:t>
            </a:r>
            <a:r>
              <a:rPr lang="en-US" b="1" dirty="0" smtClean="0">
                <a:solidFill>
                  <a:srgbClr val="FF0000"/>
                </a:solidFill>
              </a:rPr>
              <a:t>&gt; </a:t>
            </a:r>
            <a:r>
              <a:rPr lang="en-US" b="1" dirty="0" smtClean="0">
                <a:solidFill>
                  <a:schemeClr val="tx1"/>
                </a:solidFill>
              </a:rPr>
              <a:t>tag.</a:t>
            </a:r>
          </a:p>
          <a:p>
            <a:r>
              <a:rPr lang="en-US" b="1" dirty="0">
                <a:solidFill>
                  <a:schemeClr val="tx1"/>
                </a:solidFill>
              </a:rPr>
              <a:t>The HTML </a:t>
            </a:r>
            <a:r>
              <a:rPr lang="en-US" b="1" dirty="0">
                <a:solidFill>
                  <a:srgbClr val="FF0000"/>
                </a:solidFill>
              </a:rPr>
              <a:t>&lt;</a:t>
            </a:r>
            <a:r>
              <a:rPr lang="en-US" b="1" dirty="0" err="1">
                <a:solidFill>
                  <a:srgbClr val="FF0000"/>
                </a:solidFill>
              </a:rPr>
              <a:t>em</a:t>
            </a:r>
            <a:r>
              <a:rPr lang="en-US" b="1" dirty="0">
                <a:solidFill>
                  <a:srgbClr val="FF0000"/>
                </a:solidFill>
              </a:rPr>
              <a:t>&gt;</a:t>
            </a:r>
            <a:r>
              <a:rPr lang="en-US" b="1" dirty="0">
                <a:solidFill>
                  <a:schemeClr val="tx1"/>
                </a:solidFill>
              </a:rPr>
              <a:t> element defines emphasized text. The content inside is typically displayed in italic.</a:t>
            </a:r>
          </a:p>
          <a:p>
            <a:r>
              <a:rPr lang="en-US" b="1" dirty="0">
                <a:solidFill>
                  <a:schemeClr val="tx1"/>
                </a:solidFill>
              </a:rPr>
              <a:t> A screen reader will pronounce the words in </a:t>
            </a:r>
            <a:r>
              <a:rPr lang="en-US" b="1" dirty="0">
                <a:solidFill>
                  <a:srgbClr val="FF0000"/>
                </a:solidFill>
              </a:rPr>
              <a:t>&lt;</a:t>
            </a:r>
            <a:r>
              <a:rPr lang="en-US" b="1" dirty="0" err="1">
                <a:solidFill>
                  <a:srgbClr val="FF0000"/>
                </a:solidFill>
              </a:rPr>
              <a:t>em</a:t>
            </a:r>
            <a:r>
              <a:rPr lang="en-US" b="1" dirty="0">
                <a:solidFill>
                  <a:srgbClr val="FF0000"/>
                </a:solidFill>
              </a:rPr>
              <a:t>&gt;</a:t>
            </a:r>
            <a:r>
              <a:rPr lang="en-US" b="1" dirty="0">
                <a:solidFill>
                  <a:schemeClr val="tx1"/>
                </a:solidFill>
              </a:rPr>
              <a:t> with an emphasis, using verbal stress</a:t>
            </a:r>
            <a:r>
              <a:rPr lang="en-US" b="1" dirty="0" smtClean="0">
                <a:solidFill>
                  <a:schemeClr val="tx1"/>
                </a:solidFill>
              </a:rPr>
              <a:t>.</a:t>
            </a:r>
          </a:p>
          <a:p>
            <a:r>
              <a:rPr lang="en-US" b="1" dirty="0" smtClean="0">
                <a:solidFill>
                  <a:schemeClr val="tx1"/>
                </a:solidFill>
              </a:rPr>
              <a:t>Example:- </a:t>
            </a:r>
          </a:p>
          <a:p>
            <a:pPr marL="0" indent="0">
              <a:buNone/>
            </a:pPr>
            <a:r>
              <a:rPr lang="en-US" b="1" dirty="0">
                <a:solidFill>
                  <a:schemeClr val="tx1"/>
                </a:solidFill>
              </a:rPr>
              <a:t>	</a:t>
            </a:r>
            <a:r>
              <a:rPr lang="en-US" b="1" dirty="0" smtClean="0">
                <a:solidFill>
                  <a:schemeClr val="tx1"/>
                </a:solidFill>
              </a:rPr>
              <a:t>&lt;p&gt; This is my pen. &lt;/p&gt;</a:t>
            </a:r>
          </a:p>
          <a:p>
            <a:pPr marL="0" indent="0">
              <a:buNone/>
            </a:pPr>
            <a:r>
              <a:rPr lang="en-US" b="1" dirty="0">
                <a:solidFill>
                  <a:schemeClr val="tx1"/>
                </a:solidFill>
              </a:rPr>
              <a:t>	</a:t>
            </a:r>
            <a:r>
              <a:rPr lang="en-US" b="1" dirty="0" smtClean="0">
                <a:solidFill>
                  <a:schemeClr val="tx1"/>
                </a:solidFill>
              </a:rPr>
              <a:t>&lt;p&gt; This is my </a:t>
            </a:r>
          </a:p>
          <a:p>
            <a:pPr marL="0" indent="0">
              <a:buNone/>
            </a:pPr>
            <a:r>
              <a:rPr lang="en-US" b="1" dirty="0">
                <a:solidFill>
                  <a:schemeClr val="tx1"/>
                </a:solidFill>
              </a:rPr>
              <a:t>	</a:t>
            </a:r>
            <a:r>
              <a:rPr lang="en-US" b="1" dirty="0" smtClean="0">
                <a:solidFill>
                  <a:srgbClr val="FF0000"/>
                </a:solidFill>
              </a:rPr>
              <a:t>&lt;</a:t>
            </a:r>
            <a:r>
              <a:rPr lang="en-US" b="1" dirty="0" err="1" smtClean="0">
                <a:solidFill>
                  <a:srgbClr val="FF0000"/>
                </a:solidFill>
              </a:rPr>
              <a:t>em</a:t>
            </a:r>
            <a:r>
              <a:rPr lang="en-US" b="1" dirty="0" smtClean="0">
                <a:solidFill>
                  <a:srgbClr val="FF0000"/>
                </a:solidFill>
              </a:rPr>
              <a:t>&gt; </a:t>
            </a:r>
            <a:r>
              <a:rPr lang="en-US" b="1" dirty="0" smtClean="0">
                <a:solidFill>
                  <a:schemeClr val="tx1"/>
                </a:solidFill>
              </a:rPr>
              <a:t>parker </a:t>
            </a:r>
            <a:r>
              <a:rPr lang="en-US" b="1" dirty="0">
                <a:solidFill>
                  <a:schemeClr val="tx1"/>
                </a:solidFill>
              </a:rPr>
              <a:t>company </a:t>
            </a:r>
            <a:r>
              <a:rPr lang="en-US" b="1" dirty="0" smtClean="0">
                <a:solidFill>
                  <a:schemeClr val="tx1"/>
                </a:solidFill>
              </a:rPr>
              <a:t>pen. </a:t>
            </a:r>
            <a:r>
              <a:rPr lang="en-US" b="1" dirty="0" smtClean="0">
                <a:solidFill>
                  <a:srgbClr val="FF0000"/>
                </a:solidFill>
              </a:rPr>
              <a:t>&lt;/</a:t>
            </a:r>
            <a:r>
              <a:rPr lang="en-US" b="1" dirty="0" err="1" smtClean="0">
                <a:solidFill>
                  <a:srgbClr val="FF0000"/>
                </a:solidFill>
              </a:rPr>
              <a:t>em</a:t>
            </a:r>
            <a:r>
              <a:rPr lang="en-US" b="1" dirty="0" smtClean="0">
                <a:solidFill>
                  <a:srgbClr val="FF0000"/>
                </a:solidFill>
              </a:rPr>
              <a:t>&gt; </a:t>
            </a:r>
            <a:r>
              <a:rPr lang="en-US" b="1" dirty="0" smtClean="0">
                <a:solidFill>
                  <a:schemeClr val="tx1"/>
                </a:solidFill>
              </a:rPr>
              <a:t>&lt;/p&gt;</a:t>
            </a:r>
            <a:r>
              <a:rPr lang="en-US" dirty="0"/>
              <a:t/>
            </a:r>
            <a:br>
              <a:rPr lang="en-US" dirty="0"/>
            </a:br>
            <a:endParaRPr lang="en-IN" b="1" dirty="0">
              <a:solidFill>
                <a:schemeClr val="tx1"/>
              </a:solidFill>
            </a:endParaRPr>
          </a:p>
        </p:txBody>
      </p:sp>
    </p:spTree>
    <p:extLst>
      <p:ext uri="{BB962C8B-B14F-4D97-AF65-F5344CB8AC3E}">
        <p14:creationId xmlns:p14="http://schemas.microsoft.com/office/powerpoint/2010/main" val="1318701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Tag</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Syntax:- </a:t>
            </a:r>
            <a:r>
              <a:rPr lang="en-US" b="1" dirty="0" smtClean="0">
                <a:solidFill>
                  <a:srgbClr val="FF0000"/>
                </a:solidFill>
              </a:rPr>
              <a:t>&lt;mark&gt; </a:t>
            </a:r>
            <a:r>
              <a:rPr lang="en-US" b="1" dirty="0" smtClean="0">
                <a:solidFill>
                  <a:schemeClr val="tx1"/>
                </a:solidFill>
              </a:rPr>
              <a:t>tag.</a:t>
            </a:r>
          </a:p>
          <a:p>
            <a:r>
              <a:rPr lang="en-US" b="1" dirty="0">
                <a:solidFill>
                  <a:schemeClr val="tx1"/>
                </a:solidFill>
              </a:rPr>
              <a:t>The HTML</a:t>
            </a:r>
            <a:r>
              <a:rPr lang="en-US" b="1" dirty="0">
                <a:solidFill>
                  <a:srgbClr val="FF0000"/>
                </a:solidFill>
              </a:rPr>
              <a:t> &lt;mark&gt;</a:t>
            </a:r>
            <a:r>
              <a:rPr lang="en-US" b="1" dirty="0">
                <a:solidFill>
                  <a:schemeClr val="tx1"/>
                </a:solidFill>
              </a:rPr>
              <a:t> element defines text that should be marked or </a:t>
            </a:r>
            <a:r>
              <a:rPr lang="en-US" b="1" dirty="0" smtClean="0">
                <a:solidFill>
                  <a:schemeClr val="tx1"/>
                </a:solidFill>
              </a:rPr>
              <a:t>highlighted.</a:t>
            </a:r>
          </a:p>
          <a:p>
            <a:endParaRPr lang="en-US" b="1" dirty="0">
              <a:solidFill>
                <a:schemeClr val="tx1"/>
              </a:solidFill>
            </a:endParaRPr>
          </a:p>
          <a:p>
            <a:r>
              <a:rPr lang="en-US" b="1" dirty="0" smtClean="0">
                <a:solidFill>
                  <a:schemeClr val="tx1"/>
                </a:solidFill>
              </a:rPr>
              <a:t>Example:- </a:t>
            </a:r>
          </a:p>
          <a:p>
            <a:pPr marL="0" indent="0">
              <a:buNone/>
            </a:pPr>
            <a:r>
              <a:rPr lang="en-US" b="1" dirty="0">
                <a:solidFill>
                  <a:schemeClr val="tx1"/>
                </a:solidFill>
              </a:rPr>
              <a:t>	</a:t>
            </a:r>
            <a:r>
              <a:rPr lang="en-US" b="1" dirty="0" smtClean="0">
                <a:solidFill>
                  <a:schemeClr val="tx1"/>
                </a:solidFill>
              </a:rPr>
              <a:t>&lt;p&gt; Do not forget to buy a notebook when you 	go to the market. &lt;/p&gt; </a:t>
            </a:r>
          </a:p>
          <a:p>
            <a:pPr marL="0" indent="0">
              <a:buNone/>
            </a:pPr>
            <a:r>
              <a:rPr lang="en-US" b="1" dirty="0" smtClean="0">
                <a:solidFill>
                  <a:schemeClr val="tx1"/>
                </a:solidFill>
              </a:rPr>
              <a:t>	</a:t>
            </a:r>
          </a:p>
          <a:p>
            <a:pPr marL="0" indent="0">
              <a:buNone/>
            </a:pPr>
            <a:r>
              <a:rPr lang="en-US" b="1" dirty="0">
                <a:solidFill>
                  <a:schemeClr val="tx1"/>
                </a:solidFill>
              </a:rPr>
              <a:t>	</a:t>
            </a:r>
            <a:r>
              <a:rPr lang="en-US" b="1" dirty="0" smtClean="0">
                <a:solidFill>
                  <a:schemeClr val="tx1"/>
                </a:solidFill>
              </a:rPr>
              <a:t>&lt;</a:t>
            </a:r>
            <a:r>
              <a:rPr lang="en-US" b="1" dirty="0">
                <a:solidFill>
                  <a:schemeClr val="tx1"/>
                </a:solidFill>
              </a:rPr>
              <a:t>p&gt; Do not forget to buy a </a:t>
            </a:r>
            <a:endParaRPr lang="en-US" b="1" dirty="0" smtClean="0">
              <a:solidFill>
                <a:schemeClr val="tx1"/>
              </a:solidFill>
            </a:endParaRPr>
          </a:p>
          <a:p>
            <a:pPr marL="0" indent="0">
              <a:buNone/>
            </a:pPr>
            <a:r>
              <a:rPr lang="en-US" b="1" dirty="0">
                <a:solidFill>
                  <a:schemeClr val="tx1"/>
                </a:solidFill>
              </a:rPr>
              <a:t>	</a:t>
            </a:r>
            <a:r>
              <a:rPr lang="en-US" b="1" dirty="0" smtClean="0">
                <a:solidFill>
                  <a:srgbClr val="FF0000"/>
                </a:solidFill>
              </a:rPr>
              <a:t>&lt;mark&gt; </a:t>
            </a:r>
            <a:r>
              <a:rPr lang="en-US" b="1" dirty="0" smtClean="0">
                <a:solidFill>
                  <a:schemeClr val="tx1"/>
                </a:solidFill>
              </a:rPr>
              <a:t>notebook </a:t>
            </a:r>
            <a:r>
              <a:rPr lang="en-US" b="1" dirty="0" smtClean="0">
                <a:solidFill>
                  <a:srgbClr val="FF0000"/>
                </a:solidFill>
              </a:rPr>
              <a:t>&lt;/mark&gt;</a:t>
            </a:r>
          </a:p>
          <a:p>
            <a:pPr marL="0" indent="0">
              <a:buNone/>
            </a:pPr>
            <a:r>
              <a:rPr lang="en-US" b="1" dirty="0">
                <a:solidFill>
                  <a:srgbClr val="FF0000"/>
                </a:solidFill>
              </a:rPr>
              <a:t>	</a:t>
            </a:r>
            <a:r>
              <a:rPr lang="en-US" b="1" dirty="0" smtClean="0">
                <a:solidFill>
                  <a:srgbClr val="FF0000"/>
                </a:solidFill>
              </a:rPr>
              <a:t> </a:t>
            </a:r>
            <a:r>
              <a:rPr lang="en-US" b="1" dirty="0">
                <a:solidFill>
                  <a:schemeClr val="tx1"/>
                </a:solidFill>
              </a:rPr>
              <a:t>when </a:t>
            </a:r>
            <a:r>
              <a:rPr lang="en-US" b="1" dirty="0" smtClean="0">
                <a:solidFill>
                  <a:schemeClr val="tx1"/>
                </a:solidFill>
              </a:rPr>
              <a:t>you go </a:t>
            </a:r>
            <a:r>
              <a:rPr lang="en-US" b="1" dirty="0">
                <a:solidFill>
                  <a:schemeClr val="tx1"/>
                </a:solidFill>
              </a:rPr>
              <a:t>to </a:t>
            </a:r>
            <a:r>
              <a:rPr lang="en-US" b="1" dirty="0" smtClean="0">
                <a:solidFill>
                  <a:schemeClr val="tx1"/>
                </a:solidFill>
              </a:rPr>
              <a:t>the market</a:t>
            </a:r>
            <a:r>
              <a:rPr lang="en-US" b="1" dirty="0">
                <a:solidFill>
                  <a:schemeClr val="tx1"/>
                </a:solidFill>
              </a:rPr>
              <a:t>. &lt;/p&gt; </a:t>
            </a:r>
          </a:p>
          <a:p>
            <a:pPr marL="0" indent="0">
              <a:buNone/>
            </a:pPr>
            <a:endParaRPr lang="en-US" b="1" dirty="0" smtClean="0">
              <a:solidFill>
                <a:schemeClr val="tx1"/>
              </a:solidFill>
            </a:endParaRPr>
          </a:p>
          <a:p>
            <a:endParaRPr lang="en-IN" dirty="0"/>
          </a:p>
        </p:txBody>
      </p:sp>
    </p:spTree>
    <p:extLst>
      <p:ext uri="{BB962C8B-B14F-4D97-AF65-F5344CB8AC3E}">
        <p14:creationId xmlns:p14="http://schemas.microsoft.com/office/powerpoint/2010/main" val="721482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Tag</a:t>
            </a:r>
            <a:endParaRPr lang="en-IN" dirty="0"/>
          </a:p>
        </p:txBody>
      </p:sp>
      <p:sp>
        <p:nvSpPr>
          <p:cNvPr id="3" name="Content Placeholder 2"/>
          <p:cNvSpPr>
            <a:spLocks noGrp="1"/>
          </p:cNvSpPr>
          <p:nvPr>
            <p:ph idx="1"/>
          </p:nvPr>
        </p:nvSpPr>
        <p:spPr/>
        <p:txBody>
          <a:bodyPr>
            <a:normAutofit/>
          </a:bodyPr>
          <a:lstStyle/>
          <a:p>
            <a:r>
              <a:rPr lang="en-US" b="1" dirty="0" smtClean="0">
                <a:solidFill>
                  <a:schemeClr val="tx1"/>
                </a:solidFill>
              </a:rPr>
              <a:t>Syntax:- </a:t>
            </a:r>
            <a:r>
              <a:rPr lang="en-US" b="1" dirty="0" smtClean="0">
                <a:solidFill>
                  <a:srgbClr val="FF0000"/>
                </a:solidFill>
              </a:rPr>
              <a:t>&lt;del&gt; </a:t>
            </a:r>
            <a:r>
              <a:rPr lang="en-US" b="1" dirty="0" smtClean="0">
                <a:solidFill>
                  <a:schemeClr val="tx1"/>
                </a:solidFill>
              </a:rPr>
              <a:t>tag.</a:t>
            </a:r>
          </a:p>
          <a:p>
            <a:endParaRPr lang="en-US" b="1" dirty="0" smtClean="0">
              <a:solidFill>
                <a:schemeClr val="tx1"/>
              </a:solidFill>
            </a:endParaRPr>
          </a:p>
          <a:p>
            <a:r>
              <a:rPr lang="en-US" b="1" dirty="0">
                <a:solidFill>
                  <a:schemeClr val="tx1"/>
                </a:solidFill>
              </a:rPr>
              <a:t>The HTML </a:t>
            </a:r>
            <a:r>
              <a:rPr lang="en-US" b="1" dirty="0">
                <a:solidFill>
                  <a:srgbClr val="FF0000"/>
                </a:solidFill>
              </a:rPr>
              <a:t>&lt;del&gt;</a:t>
            </a:r>
            <a:r>
              <a:rPr lang="en-US" b="1" dirty="0">
                <a:solidFill>
                  <a:schemeClr val="tx1"/>
                </a:solidFill>
              </a:rPr>
              <a:t> element defines text that has been deleted from a document. Browsers will usually strike a line through deleted </a:t>
            </a:r>
            <a:r>
              <a:rPr lang="en-US" b="1" dirty="0" smtClean="0">
                <a:solidFill>
                  <a:schemeClr val="tx1"/>
                </a:solidFill>
              </a:rPr>
              <a:t>text.</a:t>
            </a:r>
          </a:p>
          <a:p>
            <a:r>
              <a:rPr lang="en-US" b="1" dirty="0" smtClean="0">
                <a:solidFill>
                  <a:schemeClr val="tx1"/>
                </a:solidFill>
              </a:rPr>
              <a:t>Example:- </a:t>
            </a:r>
          </a:p>
          <a:p>
            <a:pPr marL="0" indent="0">
              <a:buNone/>
            </a:pPr>
            <a:r>
              <a:rPr lang="en-US" b="1" dirty="0">
                <a:solidFill>
                  <a:schemeClr val="tx1"/>
                </a:solidFill>
              </a:rPr>
              <a:t>	</a:t>
            </a:r>
            <a:r>
              <a:rPr lang="en-US" b="1" dirty="0" smtClean="0">
                <a:solidFill>
                  <a:schemeClr val="tx1"/>
                </a:solidFill>
              </a:rPr>
              <a:t>&lt;p&gt; I like to drink a cup of tea.&lt;/p&gt;</a:t>
            </a:r>
          </a:p>
          <a:p>
            <a:pPr marL="0" indent="0">
              <a:buNone/>
            </a:pPr>
            <a:endParaRPr lang="en-US" b="1" dirty="0" smtClean="0">
              <a:solidFill>
                <a:schemeClr val="tx1"/>
              </a:solidFill>
            </a:endParaRPr>
          </a:p>
          <a:p>
            <a:pPr marL="0" indent="0">
              <a:buNone/>
            </a:pPr>
            <a:r>
              <a:rPr lang="en-US" b="1" dirty="0">
                <a:solidFill>
                  <a:schemeClr val="tx1"/>
                </a:solidFill>
              </a:rPr>
              <a:t>	&lt;p&gt; I like to drink </a:t>
            </a:r>
            <a:endParaRPr lang="en-US" b="1" dirty="0" smtClean="0">
              <a:solidFill>
                <a:schemeClr val="tx1"/>
              </a:solidFill>
            </a:endParaRPr>
          </a:p>
          <a:p>
            <a:pPr marL="0" indent="0">
              <a:buNone/>
            </a:pPr>
            <a:r>
              <a:rPr lang="en-US" b="1" dirty="0">
                <a:solidFill>
                  <a:schemeClr val="tx1"/>
                </a:solidFill>
              </a:rPr>
              <a:t>	</a:t>
            </a:r>
            <a:r>
              <a:rPr lang="en-US" b="1" dirty="0" smtClean="0">
                <a:solidFill>
                  <a:schemeClr val="tx1"/>
                </a:solidFill>
              </a:rPr>
              <a:t>	a </a:t>
            </a:r>
            <a:r>
              <a:rPr lang="en-US" b="1" dirty="0">
                <a:solidFill>
                  <a:schemeClr val="tx1"/>
                </a:solidFill>
              </a:rPr>
              <a:t>cup of </a:t>
            </a:r>
            <a:r>
              <a:rPr lang="en-US" b="1" dirty="0" smtClean="0">
                <a:solidFill>
                  <a:srgbClr val="FF0000"/>
                </a:solidFill>
              </a:rPr>
              <a:t>&lt;del&gt; </a:t>
            </a:r>
            <a:r>
              <a:rPr lang="en-US" b="1" dirty="0" smtClean="0">
                <a:solidFill>
                  <a:schemeClr val="tx1"/>
                </a:solidFill>
              </a:rPr>
              <a:t>tea. </a:t>
            </a:r>
            <a:r>
              <a:rPr lang="en-US" b="1" dirty="0" smtClean="0">
                <a:solidFill>
                  <a:srgbClr val="FF0000"/>
                </a:solidFill>
              </a:rPr>
              <a:t>&lt;/del&gt; </a:t>
            </a:r>
            <a:r>
              <a:rPr lang="en-US" b="1" dirty="0" smtClean="0">
                <a:solidFill>
                  <a:schemeClr val="tx1"/>
                </a:solidFill>
              </a:rPr>
              <a:t>&lt;/</a:t>
            </a:r>
            <a:r>
              <a:rPr lang="en-US" b="1" dirty="0">
                <a:solidFill>
                  <a:schemeClr val="tx1"/>
                </a:solidFill>
              </a:rPr>
              <a:t>p&gt;</a:t>
            </a:r>
          </a:p>
          <a:p>
            <a:pPr marL="0" indent="0">
              <a:buNone/>
            </a:pPr>
            <a:endParaRPr lang="en-US" b="1" dirty="0" smtClean="0">
              <a:solidFill>
                <a:schemeClr val="tx1"/>
              </a:solidFill>
            </a:endParaRPr>
          </a:p>
          <a:p>
            <a:pPr marL="0" indent="0">
              <a:buNone/>
            </a:pPr>
            <a:endParaRPr lang="en-IN" b="1" dirty="0">
              <a:solidFill>
                <a:schemeClr val="tx1"/>
              </a:solidFill>
            </a:endParaRPr>
          </a:p>
        </p:txBody>
      </p:sp>
    </p:spTree>
    <p:extLst>
      <p:ext uri="{BB962C8B-B14F-4D97-AF65-F5344CB8AC3E}">
        <p14:creationId xmlns:p14="http://schemas.microsoft.com/office/powerpoint/2010/main" val="3184327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&lt;ins&gt; tag.</a:t>
            </a:r>
          </a:p>
          <a:p>
            <a:r>
              <a:rPr lang="en-US" b="1" dirty="0">
                <a:solidFill>
                  <a:schemeClr val="tx1"/>
                </a:solidFill>
              </a:rPr>
              <a:t>The HTML &lt;ins&gt; element defines a text that has been inserted into a document. Browsers will usually underline inserted </a:t>
            </a:r>
            <a:r>
              <a:rPr lang="en-US" b="1" dirty="0" smtClean="0">
                <a:solidFill>
                  <a:schemeClr val="tx1"/>
                </a:solidFill>
              </a:rPr>
              <a:t>text.</a:t>
            </a:r>
          </a:p>
          <a:p>
            <a:r>
              <a:rPr lang="en-US" b="1" dirty="0" smtClean="0">
                <a:solidFill>
                  <a:schemeClr val="tx1"/>
                </a:solidFill>
              </a:rPr>
              <a:t>Example:-</a:t>
            </a:r>
          </a:p>
          <a:p>
            <a:pPr marL="0" indent="0">
              <a:buNone/>
            </a:pPr>
            <a:r>
              <a:rPr lang="en-US" b="1" dirty="0">
                <a:solidFill>
                  <a:schemeClr val="tx1"/>
                </a:solidFill>
              </a:rPr>
              <a:t>	&lt;p&gt; I like to drink a cup of tea.&lt;/p&gt;</a:t>
            </a:r>
          </a:p>
          <a:p>
            <a:pPr marL="0" indent="0">
              <a:buNone/>
            </a:pPr>
            <a:endParaRPr lang="en-US" b="1" dirty="0">
              <a:solidFill>
                <a:schemeClr val="tx1"/>
              </a:solidFill>
            </a:endParaRPr>
          </a:p>
          <a:p>
            <a:pPr marL="0" indent="0">
              <a:buNone/>
            </a:pPr>
            <a:r>
              <a:rPr lang="en-US" b="1" dirty="0">
                <a:solidFill>
                  <a:schemeClr val="tx1"/>
                </a:solidFill>
              </a:rPr>
              <a:t>	&lt;p&gt; I like to drink </a:t>
            </a:r>
          </a:p>
          <a:p>
            <a:pPr marL="0" indent="0">
              <a:buNone/>
            </a:pPr>
            <a:r>
              <a:rPr lang="en-US" b="1" dirty="0">
                <a:solidFill>
                  <a:schemeClr val="tx1"/>
                </a:solidFill>
              </a:rPr>
              <a:t>		a cup of </a:t>
            </a:r>
            <a:r>
              <a:rPr lang="en-US" b="1" dirty="0">
                <a:solidFill>
                  <a:srgbClr val="FF0000"/>
                </a:solidFill>
              </a:rPr>
              <a:t>&lt;del&gt; </a:t>
            </a:r>
            <a:r>
              <a:rPr lang="en-US" b="1" dirty="0">
                <a:solidFill>
                  <a:schemeClr val="tx1"/>
                </a:solidFill>
              </a:rPr>
              <a:t>tea. </a:t>
            </a:r>
            <a:r>
              <a:rPr lang="en-US" b="1" dirty="0">
                <a:solidFill>
                  <a:srgbClr val="FF0000"/>
                </a:solidFill>
              </a:rPr>
              <a:t>&lt;/del</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&lt;ins&gt; </a:t>
            </a:r>
            <a:r>
              <a:rPr lang="en-US" b="1" dirty="0" smtClean="0">
                <a:solidFill>
                  <a:schemeClr val="tx1"/>
                </a:solidFill>
              </a:rPr>
              <a:t>coffee </a:t>
            </a:r>
            <a:r>
              <a:rPr lang="en-US" b="1" dirty="0" smtClean="0">
                <a:solidFill>
                  <a:srgbClr val="FF0000"/>
                </a:solidFill>
              </a:rPr>
              <a:t>&lt;/ins&gt; </a:t>
            </a:r>
            <a:r>
              <a:rPr lang="en-US" b="1" dirty="0">
                <a:solidFill>
                  <a:schemeClr val="tx1"/>
                </a:solidFill>
              </a:rPr>
              <a:t>&lt;/p&gt;</a:t>
            </a:r>
          </a:p>
          <a:p>
            <a:pPr marL="0" indent="0">
              <a:buNone/>
            </a:pPr>
            <a:endParaRPr lang="en-IN" b="1" dirty="0">
              <a:solidFill>
                <a:schemeClr val="tx1"/>
              </a:solidFill>
            </a:endParaRPr>
          </a:p>
        </p:txBody>
      </p:sp>
    </p:spTree>
    <p:extLst>
      <p:ext uri="{BB962C8B-B14F-4D97-AF65-F5344CB8AC3E}">
        <p14:creationId xmlns:p14="http://schemas.microsoft.com/office/powerpoint/2010/main" val="3013832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S</a:t>
            </a:r>
            <a:r>
              <a:rPr lang="en-IN" dirty="0" smtClean="0">
                <a:effectLst/>
              </a:rPr>
              <a:t>ubscripted</a:t>
            </a:r>
            <a:r>
              <a:rPr lang="en-US" dirty="0" smtClean="0"/>
              <a:t>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&lt;sub&gt; </a:t>
            </a:r>
            <a:r>
              <a:rPr lang="en-US" b="1" dirty="0" smtClean="0">
                <a:solidFill>
                  <a:schemeClr val="tx1"/>
                </a:solidFill>
              </a:rPr>
              <a:t>tag.</a:t>
            </a:r>
          </a:p>
          <a:p>
            <a:endParaRPr lang="en-US" b="1" dirty="0" smtClean="0">
              <a:solidFill>
                <a:schemeClr val="tx1"/>
              </a:solidFill>
            </a:endParaRPr>
          </a:p>
          <a:p>
            <a:r>
              <a:rPr lang="en-US" b="1" dirty="0">
                <a:solidFill>
                  <a:schemeClr val="tx1"/>
                </a:solidFill>
              </a:rPr>
              <a:t>The HTML </a:t>
            </a:r>
            <a:r>
              <a:rPr lang="en-US" b="1" dirty="0">
                <a:solidFill>
                  <a:srgbClr val="FF0000"/>
                </a:solidFill>
              </a:rPr>
              <a:t>&lt;sub&gt;</a:t>
            </a:r>
            <a:r>
              <a:rPr lang="en-US" b="1" dirty="0">
                <a:solidFill>
                  <a:schemeClr val="tx1"/>
                </a:solidFill>
              </a:rPr>
              <a:t> element defines subscript text. Subscript text appears half a character below the normal line, and is sometimes rendered in a smaller font. Subscript text can be used for chemical formulas, like </a:t>
            </a:r>
            <a:r>
              <a:rPr lang="en-US" b="1" dirty="0" smtClean="0">
                <a:solidFill>
                  <a:srgbClr val="FF0000"/>
                </a:solidFill>
              </a:rPr>
              <a:t>H</a:t>
            </a:r>
            <a:r>
              <a:rPr lang="en-US" b="1" baseline="-25000" dirty="0" smtClean="0">
                <a:solidFill>
                  <a:srgbClr val="FF0000"/>
                </a:solidFill>
              </a:rPr>
              <a:t>2</a:t>
            </a:r>
            <a:r>
              <a:rPr lang="en-US" b="1" dirty="0" smtClean="0">
                <a:solidFill>
                  <a:srgbClr val="FF0000"/>
                </a:solidFill>
              </a:rPr>
              <a:t>O.</a:t>
            </a:r>
            <a:endParaRPr lang="en-IN" b="1" dirty="0" smtClean="0">
              <a:solidFill>
                <a:schemeClr val="tx1"/>
              </a:solidFill>
            </a:endParaRPr>
          </a:p>
          <a:p>
            <a:r>
              <a:rPr lang="en-US" b="1" dirty="0" smtClean="0">
                <a:solidFill>
                  <a:schemeClr val="tx1"/>
                </a:solidFill>
              </a:rPr>
              <a:t>Example:-</a:t>
            </a:r>
            <a:endParaRPr lang="en-US" b="1" dirty="0">
              <a:solidFill>
                <a:schemeClr val="tx1"/>
              </a:solidFill>
            </a:endParaRPr>
          </a:p>
          <a:p>
            <a:pPr marL="0" indent="0">
              <a:buNone/>
            </a:pPr>
            <a:r>
              <a:rPr lang="en-US" b="1" dirty="0" smtClean="0">
                <a:solidFill>
                  <a:schemeClr val="tx1"/>
                </a:solidFill>
              </a:rPr>
              <a:t>	&lt;p&gt; H2O &lt;/p&gt;</a:t>
            </a:r>
          </a:p>
          <a:p>
            <a:pPr marL="0" indent="0">
              <a:buNone/>
            </a:pPr>
            <a:r>
              <a:rPr lang="en-US" b="1" dirty="0">
                <a:solidFill>
                  <a:schemeClr val="tx1"/>
                </a:solidFill>
              </a:rPr>
              <a:t>	</a:t>
            </a:r>
            <a:r>
              <a:rPr lang="en-US" b="1" dirty="0" smtClean="0">
                <a:solidFill>
                  <a:schemeClr val="tx1"/>
                </a:solidFill>
              </a:rPr>
              <a:t>&lt;p&gt; H </a:t>
            </a:r>
            <a:r>
              <a:rPr lang="en-US" b="1" dirty="0" smtClean="0">
                <a:solidFill>
                  <a:srgbClr val="FF0000"/>
                </a:solidFill>
              </a:rPr>
              <a:t>&lt;sub&gt; </a:t>
            </a:r>
            <a:r>
              <a:rPr lang="en-US" b="1" dirty="0" smtClean="0">
                <a:solidFill>
                  <a:schemeClr val="tx1"/>
                </a:solidFill>
              </a:rPr>
              <a:t>2 </a:t>
            </a:r>
            <a:r>
              <a:rPr lang="en-US" b="1" dirty="0" smtClean="0">
                <a:solidFill>
                  <a:srgbClr val="FF0000"/>
                </a:solidFill>
              </a:rPr>
              <a:t>&lt;/sub&gt; </a:t>
            </a:r>
            <a:r>
              <a:rPr lang="en-US" b="1" dirty="0" smtClean="0">
                <a:solidFill>
                  <a:schemeClr val="tx1"/>
                </a:solidFill>
              </a:rPr>
              <a:t>&lt;/p&gt;</a:t>
            </a:r>
            <a:endParaRPr lang="en-US" b="1" dirty="0">
              <a:solidFill>
                <a:srgbClr val="FF0000"/>
              </a:solidFill>
            </a:endParaRPr>
          </a:p>
        </p:txBody>
      </p:sp>
    </p:spTree>
    <p:extLst>
      <p:ext uri="{BB962C8B-B14F-4D97-AF65-F5344CB8AC3E}">
        <p14:creationId xmlns:p14="http://schemas.microsoft.com/office/powerpoint/2010/main" val="2117057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Superscript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&lt;sup&gt; </a:t>
            </a:r>
            <a:r>
              <a:rPr lang="en-US" b="1" dirty="0" smtClean="0">
                <a:solidFill>
                  <a:schemeClr val="tx1"/>
                </a:solidFill>
              </a:rPr>
              <a:t>tag.</a:t>
            </a:r>
          </a:p>
          <a:p>
            <a:endParaRPr lang="en-US" b="1" dirty="0" smtClean="0">
              <a:solidFill>
                <a:schemeClr val="tx1"/>
              </a:solidFill>
            </a:endParaRPr>
          </a:p>
          <a:p>
            <a:r>
              <a:rPr lang="en-US" b="1" dirty="0">
                <a:solidFill>
                  <a:schemeClr val="tx1"/>
                </a:solidFill>
              </a:rPr>
              <a:t>The HTML </a:t>
            </a:r>
            <a:r>
              <a:rPr lang="en-US" b="1" dirty="0">
                <a:solidFill>
                  <a:srgbClr val="FF0000"/>
                </a:solidFill>
              </a:rPr>
              <a:t>&lt;sup&gt;</a:t>
            </a:r>
            <a:r>
              <a:rPr lang="en-US" b="1" dirty="0">
                <a:solidFill>
                  <a:schemeClr val="tx1"/>
                </a:solidFill>
              </a:rPr>
              <a:t> element defines superscript text. Superscript text appears half a character above the normal line, and is sometimes rendered in a smaller font. Superscript text can be used for </a:t>
            </a:r>
            <a:r>
              <a:rPr lang="en-US" b="1" dirty="0" smtClean="0">
                <a:solidFill>
                  <a:schemeClr val="tx1"/>
                </a:solidFill>
              </a:rPr>
              <a:t>mathematical formula, like a</a:t>
            </a:r>
            <a:r>
              <a:rPr lang="en-US" b="1" baseline="30000" dirty="0" smtClean="0">
                <a:solidFill>
                  <a:schemeClr val="tx1"/>
                </a:solidFill>
              </a:rPr>
              <a:t>2</a:t>
            </a:r>
            <a:r>
              <a:rPr lang="en-US" b="1" dirty="0" smtClean="0">
                <a:solidFill>
                  <a:schemeClr val="tx1"/>
                </a:solidFill>
              </a:rPr>
              <a:t>b.</a:t>
            </a:r>
          </a:p>
          <a:p>
            <a:r>
              <a:rPr lang="en-US" b="1" dirty="0" smtClean="0">
                <a:solidFill>
                  <a:schemeClr val="tx1"/>
                </a:solidFill>
              </a:rPr>
              <a:t>Example:- </a:t>
            </a:r>
            <a:endParaRPr lang="en-IN" b="1" dirty="0">
              <a:solidFill>
                <a:schemeClr val="tx1"/>
              </a:solidFill>
            </a:endParaRPr>
          </a:p>
          <a:p>
            <a:pPr marL="0" indent="0">
              <a:buNone/>
            </a:pPr>
            <a:r>
              <a:rPr lang="en-US" b="1" dirty="0" smtClean="0">
                <a:solidFill>
                  <a:schemeClr val="tx1"/>
                </a:solidFill>
              </a:rPr>
              <a:t>	&lt;p&gt; a2b &lt;/p&gt;</a:t>
            </a:r>
          </a:p>
          <a:p>
            <a:pPr marL="0" indent="0">
              <a:buNone/>
            </a:pPr>
            <a:r>
              <a:rPr lang="en-US" b="1" dirty="0">
                <a:solidFill>
                  <a:schemeClr val="tx1"/>
                </a:solidFill>
              </a:rPr>
              <a:t>	</a:t>
            </a:r>
            <a:r>
              <a:rPr lang="en-US" b="1" dirty="0" smtClean="0">
                <a:solidFill>
                  <a:schemeClr val="tx1"/>
                </a:solidFill>
              </a:rPr>
              <a:t>&lt;p&gt; a </a:t>
            </a:r>
            <a:r>
              <a:rPr lang="en-US" b="1" dirty="0" smtClean="0">
                <a:solidFill>
                  <a:srgbClr val="FF0000"/>
                </a:solidFill>
              </a:rPr>
              <a:t>&lt;sup&gt; </a:t>
            </a:r>
            <a:r>
              <a:rPr lang="en-US" b="1" dirty="0" smtClean="0">
                <a:solidFill>
                  <a:schemeClr val="tx1"/>
                </a:solidFill>
              </a:rPr>
              <a:t>2 </a:t>
            </a:r>
            <a:r>
              <a:rPr lang="en-US" b="1" dirty="0" smtClean="0">
                <a:solidFill>
                  <a:srgbClr val="FF0000"/>
                </a:solidFill>
              </a:rPr>
              <a:t>&lt;/sup&gt; </a:t>
            </a:r>
            <a:r>
              <a:rPr lang="en-US" b="1" dirty="0" smtClean="0">
                <a:solidFill>
                  <a:schemeClr val="tx1"/>
                </a:solidFill>
              </a:rPr>
              <a:t>b &lt;/p&gt;</a:t>
            </a:r>
            <a:endParaRPr lang="en-IN" b="1" dirty="0">
              <a:solidFill>
                <a:schemeClr val="tx1"/>
              </a:solidFill>
            </a:endParaRPr>
          </a:p>
        </p:txBody>
      </p:sp>
    </p:spTree>
    <p:extLst>
      <p:ext uri="{BB962C8B-B14F-4D97-AF65-F5344CB8AC3E}">
        <p14:creationId xmlns:p14="http://schemas.microsoft.com/office/powerpoint/2010/main" val="30781563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text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&lt;small&gt; </a:t>
            </a:r>
            <a:r>
              <a:rPr lang="en-US" b="1" dirty="0" smtClean="0">
                <a:solidFill>
                  <a:schemeClr val="tx1"/>
                </a:solidFill>
              </a:rPr>
              <a:t>tag.</a:t>
            </a:r>
          </a:p>
          <a:p>
            <a:pPr marL="0" indent="0">
              <a:buNone/>
            </a:pPr>
            <a:endParaRPr lang="en-US" b="1" dirty="0" smtClean="0">
              <a:solidFill>
                <a:schemeClr val="tx1"/>
              </a:solidFill>
            </a:endParaRPr>
          </a:p>
          <a:p>
            <a:r>
              <a:rPr lang="en-US" b="1" dirty="0">
                <a:solidFill>
                  <a:schemeClr val="tx1"/>
                </a:solidFill>
              </a:rPr>
              <a:t>The HTML</a:t>
            </a:r>
            <a:r>
              <a:rPr lang="en-US" b="1" dirty="0">
                <a:solidFill>
                  <a:srgbClr val="FF0000"/>
                </a:solidFill>
              </a:rPr>
              <a:t> &lt;small&gt;</a:t>
            </a:r>
            <a:r>
              <a:rPr lang="en-US" b="1" dirty="0">
                <a:solidFill>
                  <a:schemeClr val="tx1"/>
                </a:solidFill>
              </a:rPr>
              <a:t> element defines smaller </a:t>
            </a:r>
            <a:r>
              <a:rPr lang="en-US" b="1" dirty="0" smtClean="0">
                <a:solidFill>
                  <a:schemeClr val="tx1"/>
                </a:solidFill>
              </a:rPr>
              <a:t>text.</a:t>
            </a:r>
          </a:p>
          <a:p>
            <a:r>
              <a:rPr lang="en-US" b="1" dirty="0" smtClean="0">
                <a:solidFill>
                  <a:schemeClr val="tx1"/>
                </a:solidFill>
              </a:rPr>
              <a:t>If you want to change some text size in paragraph then use </a:t>
            </a:r>
            <a:r>
              <a:rPr lang="en-US" b="1" dirty="0" smtClean="0">
                <a:solidFill>
                  <a:srgbClr val="FF0000"/>
                </a:solidFill>
              </a:rPr>
              <a:t>&lt;small&gt; </a:t>
            </a:r>
            <a:r>
              <a:rPr lang="en-US" b="1" dirty="0" smtClean="0">
                <a:solidFill>
                  <a:schemeClr val="tx1"/>
                </a:solidFill>
              </a:rPr>
              <a:t>tag.</a:t>
            </a:r>
          </a:p>
          <a:p>
            <a:r>
              <a:rPr lang="en-US" b="1" dirty="0" smtClean="0">
                <a:solidFill>
                  <a:schemeClr val="tx1"/>
                </a:solidFill>
              </a:rPr>
              <a:t>Example:- </a:t>
            </a:r>
          </a:p>
          <a:p>
            <a:pPr marL="0" indent="0">
              <a:buNone/>
            </a:pPr>
            <a:r>
              <a:rPr lang="en-US" b="1" dirty="0" smtClean="0">
                <a:solidFill>
                  <a:schemeClr val="tx1"/>
                </a:solidFill>
              </a:rPr>
              <a:t>	&lt;p&gt; </a:t>
            </a:r>
            <a:r>
              <a:rPr lang="en-US" b="1" dirty="0">
                <a:solidFill>
                  <a:schemeClr val="tx1"/>
                </a:solidFill>
              </a:rPr>
              <a:t>The </a:t>
            </a:r>
            <a:r>
              <a:rPr lang="en-US" b="1" dirty="0" smtClean="0">
                <a:solidFill>
                  <a:schemeClr val="tx1"/>
                </a:solidFill>
              </a:rPr>
              <a:t>small tag</a:t>
            </a:r>
            <a:r>
              <a:rPr lang="en-US" b="1" dirty="0">
                <a:solidFill>
                  <a:schemeClr val="tx1"/>
                </a:solidFill>
              </a:rPr>
              <a:t> </a:t>
            </a:r>
            <a:r>
              <a:rPr lang="en-US" b="1" dirty="0" smtClean="0">
                <a:solidFill>
                  <a:schemeClr val="tx1"/>
                </a:solidFill>
              </a:rPr>
              <a:t>defines smaller text.&lt;/p&gt;</a:t>
            </a:r>
          </a:p>
          <a:p>
            <a:pPr marL="0" indent="0">
              <a:buNone/>
            </a:pPr>
            <a:r>
              <a:rPr lang="en-US" b="1" dirty="0">
                <a:solidFill>
                  <a:schemeClr val="tx1"/>
                </a:solidFill>
              </a:rPr>
              <a:t>	&lt;p&gt; The small tag defines </a:t>
            </a:r>
            <a:endParaRPr lang="en-US" b="1" dirty="0" smtClean="0">
              <a:solidFill>
                <a:schemeClr val="tx1"/>
              </a:solidFill>
            </a:endParaRPr>
          </a:p>
          <a:p>
            <a:pPr marL="0" indent="0">
              <a:buNone/>
            </a:pPr>
            <a:r>
              <a:rPr lang="en-US" b="1" dirty="0">
                <a:solidFill>
                  <a:schemeClr val="tx1"/>
                </a:solidFill>
              </a:rPr>
              <a:t>	</a:t>
            </a:r>
            <a:r>
              <a:rPr lang="en-US" b="1" dirty="0" smtClean="0">
                <a:solidFill>
                  <a:srgbClr val="FF0000"/>
                </a:solidFill>
              </a:rPr>
              <a:t>&lt;small&gt; </a:t>
            </a:r>
            <a:r>
              <a:rPr lang="en-US" b="1" dirty="0" smtClean="0">
                <a:solidFill>
                  <a:schemeClr val="tx1"/>
                </a:solidFill>
              </a:rPr>
              <a:t>smaller </a:t>
            </a:r>
            <a:r>
              <a:rPr lang="en-US" b="1" dirty="0" smtClean="0">
                <a:solidFill>
                  <a:srgbClr val="FF0000"/>
                </a:solidFill>
              </a:rPr>
              <a:t>&lt;/small&gt; </a:t>
            </a:r>
            <a:r>
              <a:rPr lang="en-US" b="1" dirty="0">
                <a:solidFill>
                  <a:schemeClr val="tx1"/>
                </a:solidFill>
              </a:rPr>
              <a:t>text.&lt;/p&gt;</a:t>
            </a:r>
            <a:endParaRPr lang="en-IN" b="1" dirty="0">
              <a:solidFill>
                <a:schemeClr val="tx1"/>
              </a:solidFill>
            </a:endParaRPr>
          </a:p>
          <a:p>
            <a:pPr marL="0" indent="0">
              <a:buNone/>
            </a:pPr>
            <a:endParaRPr lang="en-IN" b="1" dirty="0">
              <a:solidFill>
                <a:schemeClr val="tx1"/>
              </a:solidFill>
            </a:endParaRPr>
          </a:p>
        </p:txBody>
      </p:sp>
    </p:spTree>
    <p:extLst>
      <p:ext uri="{BB962C8B-B14F-4D97-AF65-F5344CB8AC3E}">
        <p14:creationId xmlns:p14="http://schemas.microsoft.com/office/powerpoint/2010/main" val="1540255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&lt;big&gt; tag.</a:t>
            </a:r>
          </a:p>
          <a:p>
            <a:pPr marL="0" indent="0">
              <a:buNone/>
            </a:pPr>
            <a:endParaRPr lang="en-US" b="1" dirty="0" smtClean="0">
              <a:solidFill>
                <a:schemeClr val="tx1"/>
              </a:solidFill>
            </a:endParaRPr>
          </a:p>
          <a:p>
            <a:r>
              <a:rPr lang="en-US" b="1" dirty="0">
                <a:solidFill>
                  <a:schemeClr val="tx1"/>
                </a:solidFill>
              </a:rPr>
              <a:t>The HTML</a:t>
            </a:r>
            <a:r>
              <a:rPr lang="en-US" b="1" dirty="0">
                <a:solidFill>
                  <a:srgbClr val="FF0000"/>
                </a:solidFill>
              </a:rPr>
              <a:t> </a:t>
            </a:r>
            <a:r>
              <a:rPr lang="en-US" b="1" dirty="0" smtClean="0">
                <a:solidFill>
                  <a:srgbClr val="FF0000"/>
                </a:solidFill>
              </a:rPr>
              <a:t>&lt;big&gt;</a:t>
            </a:r>
            <a:r>
              <a:rPr lang="en-US" b="1" dirty="0">
                <a:solidFill>
                  <a:schemeClr val="tx1"/>
                </a:solidFill>
              </a:rPr>
              <a:t> element defines </a:t>
            </a:r>
            <a:r>
              <a:rPr lang="en-US" b="1" dirty="0" smtClean="0">
                <a:solidFill>
                  <a:schemeClr val="tx1"/>
                </a:solidFill>
              </a:rPr>
              <a:t>bigger </a:t>
            </a:r>
            <a:r>
              <a:rPr lang="en-US" b="1" dirty="0">
                <a:solidFill>
                  <a:schemeClr val="tx1"/>
                </a:solidFill>
              </a:rPr>
              <a:t>text.</a:t>
            </a:r>
          </a:p>
          <a:p>
            <a:r>
              <a:rPr lang="en-US" b="1" dirty="0">
                <a:solidFill>
                  <a:schemeClr val="tx1"/>
                </a:solidFill>
              </a:rPr>
              <a:t>If you want to change some text size in paragraph then use </a:t>
            </a:r>
            <a:r>
              <a:rPr lang="en-US" b="1" dirty="0" smtClean="0">
                <a:solidFill>
                  <a:srgbClr val="FF0000"/>
                </a:solidFill>
              </a:rPr>
              <a:t>&lt;big&gt; </a:t>
            </a:r>
            <a:r>
              <a:rPr lang="en-US" b="1" dirty="0">
                <a:solidFill>
                  <a:schemeClr val="tx1"/>
                </a:solidFill>
              </a:rPr>
              <a:t>tag.</a:t>
            </a:r>
          </a:p>
          <a:p>
            <a:r>
              <a:rPr lang="en-US" b="1" dirty="0">
                <a:solidFill>
                  <a:schemeClr val="tx1"/>
                </a:solidFill>
              </a:rPr>
              <a:t>Example:- </a:t>
            </a:r>
          </a:p>
          <a:p>
            <a:pPr marL="0" indent="0">
              <a:buNone/>
            </a:pPr>
            <a:r>
              <a:rPr lang="en-US" b="1" dirty="0">
                <a:solidFill>
                  <a:schemeClr val="tx1"/>
                </a:solidFill>
              </a:rPr>
              <a:t>	&lt;p&gt; The </a:t>
            </a:r>
            <a:r>
              <a:rPr lang="en-US" b="1" dirty="0" smtClean="0">
                <a:solidFill>
                  <a:schemeClr val="tx1"/>
                </a:solidFill>
              </a:rPr>
              <a:t>big </a:t>
            </a:r>
            <a:r>
              <a:rPr lang="en-US" b="1" dirty="0">
                <a:solidFill>
                  <a:schemeClr val="tx1"/>
                </a:solidFill>
              </a:rPr>
              <a:t>tag defines </a:t>
            </a:r>
            <a:r>
              <a:rPr lang="en-US" b="1" dirty="0" smtClean="0">
                <a:solidFill>
                  <a:schemeClr val="tx1"/>
                </a:solidFill>
              </a:rPr>
              <a:t>bigger </a:t>
            </a:r>
            <a:r>
              <a:rPr lang="en-US" b="1" dirty="0">
                <a:solidFill>
                  <a:schemeClr val="tx1"/>
                </a:solidFill>
              </a:rPr>
              <a:t>text.&lt;/p&gt;</a:t>
            </a:r>
          </a:p>
          <a:p>
            <a:pPr marL="0" indent="0">
              <a:buNone/>
            </a:pPr>
            <a:r>
              <a:rPr lang="en-US" b="1" dirty="0">
                <a:solidFill>
                  <a:schemeClr val="tx1"/>
                </a:solidFill>
              </a:rPr>
              <a:t>	&lt;p&gt; The </a:t>
            </a:r>
            <a:r>
              <a:rPr lang="en-US" b="1" dirty="0" smtClean="0">
                <a:solidFill>
                  <a:schemeClr val="tx1"/>
                </a:solidFill>
              </a:rPr>
              <a:t>big </a:t>
            </a:r>
            <a:r>
              <a:rPr lang="en-US" b="1" dirty="0">
                <a:solidFill>
                  <a:schemeClr val="tx1"/>
                </a:solidFill>
              </a:rPr>
              <a:t>tag defines </a:t>
            </a:r>
          </a:p>
          <a:p>
            <a:pPr marL="0" indent="0">
              <a:buNone/>
            </a:pPr>
            <a:r>
              <a:rPr lang="en-US" b="1" dirty="0">
                <a:solidFill>
                  <a:schemeClr val="tx1"/>
                </a:solidFill>
              </a:rPr>
              <a:t>	</a:t>
            </a:r>
            <a:r>
              <a:rPr lang="en-US" b="1" dirty="0" smtClean="0">
                <a:solidFill>
                  <a:srgbClr val="FF0000"/>
                </a:solidFill>
              </a:rPr>
              <a:t>&lt;big&gt; </a:t>
            </a:r>
            <a:r>
              <a:rPr lang="en-US" b="1" dirty="0" smtClean="0">
                <a:solidFill>
                  <a:schemeClr val="tx1"/>
                </a:solidFill>
              </a:rPr>
              <a:t>bigger </a:t>
            </a:r>
            <a:r>
              <a:rPr lang="en-US" b="1" dirty="0" smtClean="0">
                <a:solidFill>
                  <a:srgbClr val="FF0000"/>
                </a:solidFill>
              </a:rPr>
              <a:t>&lt;/big&gt; </a:t>
            </a:r>
            <a:r>
              <a:rPr lang="en-US" b="1" dirty="0">
                <a:solidFill>
                  <a:schemeClr val="tx1"/>
                </a:solidFill>
              </a:rPr>
              <a:t>text.&lt;/p&gt;</a:t>
            </a:r>
            <a:endParaRPr lang="en-IN" b="1" dirty="0">
              <a:solidFill>
                <a:schemeClr val="tx1"/>
              </a:solidFill>
            </a:endParaRPr>
          </a:p>
          <a:p>
            <a:endParaRPr lang="en-US" dirty="0" smtClean="0"/>
          </a:p>
          <a:p>
            <a:endParaRPr lang="en-IN" dirty="0"/>
          </a:p>
        </p:txBody>
      </p:sp>
    </p:spTree>
    <p:extLst>
      <p:ext uri="{BB962C8B-B14F-4D97-AF65-F5344CB8AC3E}">
        <p14:creationId xmlns:p14="http://schemas.microsoft.com/office/powerpoint/2010/main" val="4122622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Since the early days of the World Wide Web, there have been many version of HTML.</a:t>
            </a:r>
          </a:p>
          <a:p>
            <a:pPr marL="0" indent="0">
              <a:buNone/>
            </a:pPr>
            <a:endParaRPr lang="en-US" b="1" dirty="0" smtClean="0">
              <a:solidFill>
                <a:schemeClr val="tx1"/>
              </a:solidFill>
            </a:endParaRPr>
          </a:p>
          <a:p>
            <a:pPr>
              <a:buFont typeface="Wingdings" pitchFamily="2" charset="2"/>
              <a:buChar char="Ø"/>
            </a:pPr>
            <a:r>
              <a:rPr lang="en-US" b="1" dirty="0" smtClean="0">
                <a:solidFill>
                  <a:schemeClr val="tx1"/>
                </a:solidFill>
              </a:rPr>
              <a:t>1989- </a:t>
            </a:r>
            <a:r>
              <a:rPr lang="en-US" b="1" dirty="0" smtClean="0">
                <a:solidFill>
                  <a:srgbClr val="FF0000"/>
                </a:solidFill>
              </a:rPr>
              <a:t>Tim Berners – Lee </a:t>
            </a:r>
            <a:r>
              <a:rPr lang="en-US" b="1" dirty="0" smtClean="0">
                <a:solidFill>
                  <a:schemeClr val="tx1"/>
                </a:solidFill>
              </a:rPr>
              <a:t>invented www.</a:t>
            </a:r>
          </a:p>
          <a:p>
            <a:pPr>
              <a:buFont typeface="Wingdings" pitchFamily="2" charset="2"/>
              <a:buChar char="Ø"/>
            </a:pPr>
            <a:r>
              <a:rPr lang="en-US" b="1" dirty="0" smtClean="0">
                <a:solidFill>
                  <a:schemeClr val="tx1"/>
                </a:solidFill>
              </a:rPr>
              <a:t>1991- </a:t>
            </a:r>
            <a:r>
              <a:rPr lang="en-US" b="1" dirty="0">
                <a:solidFill>
                  <a:schemeClr val="tx1"/>
                </a:solidFill>
              </a:rPr>
              <a:t>Tim Berners – Lee invented </a:t>
            </a:r>
            <a:r>
              <a:rPr lang="en-US" b="1" dirty="0" smtClean="0">
                <a:solidFill>
                  <a:schemeClr val="tx1"/>
                </a:solidFill>
              </a:rPr>
              <a:t>HTML.</a:t>
            </a:r>
          </a:p>
          <a:p>
            <a:pPr>
              <a:buFont typeface="Wingdings" pitchFamily="2" charset="2"/>
              <a:buChar char="Ø"/>
            </a:pPr>
            <a:r>
              <a:rPr lang="en-US" b="1" dirty="0" smtClean="0">
                <a:solidFill>
                  <a:schemeClr val="tx1"/>
                </a:solidFill>
              </a:rPr>
              <a:t>1995- HTML Working group defined HTML2.0</a:t>
            </a:r>
          </a:p>
          <a:p>
            <a:pPr>
              <a:buFont typeface="Wingdings" pitchFamily="2" charset="2"/>
              <a:buChar char="Ø"/>
            </a:pPr>
            <a:r>
              <a:rPr lang="en-US" b="1" dirty="0" smtClean="0">
                <a:solidFill>
                  <a:schemeClr val="tx1"/>
                </a:solidFill>
              </a:rPr>
              <a:t>1997- www consortium(W3C) Recommendation 3.2</a:t>
            </a:r>
          </a:p>
          <a:p>
            <a:pPr>
              <a:buFont typeface="Wingdings" pitchFamily="2" charset="2"/>
              <a:buChar char="Ø"/>
            </a:pPr>
            <a:r>
              <a:rPr lang="en-US" b="1" dirty="0" smtClean="0">
                <a:solidFill>
                  <a:schemeClr val="tx1"/>
                </a:solidFill>
              </a:rPr>
              <a:t>1999- W3C Recommendation HTML 4.1</a:t>
            </a:r>
          </a:p>
          <a:p>
            <a:pPr>
              <a:buFont typeface="Wingdings" pitchFamily="2" charset="2"/>
              <a:buChar char="Ø"/>
            </a:pPr>
            <a:r>
              <a:rPr lang="en-US" b="1" dirty="0" smtClean="0">
                <a:solidFill>
                  <a:schemeClr val="tx1"/>
                </a:solidFill>
              </a:rPr>
              <a:t>2014- W3C </a:t>
            </a:r>
            <a:r>
              <a:rPr lang="en-US" b="1" dirty="0">
                <a:solidFill>
                  <a:schemeClr val="tx1"/>
                </a:solidFill>
              </a:rPr>
              <a:t>Recommendation </a:t>
            </a:r>
            <a:r>
              <a:rPr lang="en-US" b="1" dirty="0" smtClean="0">
                <a:solidFill>
                  <a:schemeClr val="tx1"/>
                </a:solidFill>
              </a:rPr>
              <a:t>HTML 5</a:t>
            </a:r>
          </a:p>
          <a:p>
            <a:pPr>
              <a:buFont typeface="Wingdings" pitchFamily="2" charset="2"/>
              <a:buChar char="Ø"/>
            </a:pPr>
            <a:r>
              <a:rPr lang="en-US" b="1" dirty="0" smtClean="0">
                <a:solidFill>
                  <a:schemeClr val="tx1"/>
                </a:solidFill>
              </a:rPr>
              <a:t>2017- </a:t>
            </a:r>
            <a:r>
              <a:rPr lang="en-US" b="1" dirty="0">
                <a:solidFill>
                  <a:schemeClr val="tx1"/>
                </a:solidFill>
              </a:rPr>
              <a:t>W3C Recommendation HTML </a:t>
            </a:r>
            <a:r>
              <a:rPr lang="en-US" b="1" dirty="0" smtClean="0">
                <a:solidFill>
                  <a:schemeClr val="tx1"/>
                </a:solidFill>
              </a:rPr>
              <a:t>5.2</a:t>
            </a:r>
            <a:endParaRPr lang="en-US" b="1" dirty="0">
              <a:solidFill>
                <a:schemeClr val="tx1"/>
              </a:solidFill>
            </a:endParaRPr>
          </a:p>
          <a:p>
            <a:pPr>
              <a:buFont typeface="Wingdings" pitchFamily="2" charset="2"/>
              <a:buChar char="Ø"/>
            </a:pPr>
            <a:endParaRPr lang="en-US" b="1" dirty="0" smtClean="0">
              <a:solidFill>
                <a:schemeClr val="tx1"/>
              </a:solidFill>
            </a:endParaRPr>
          </a:p>
          <a:p>
            <a:pPr>
              <a:buFont typeface="Wingdings" pitchFamily="2" charset="2"/>
              <a:buChar char="Ø"/>
            </a:pPr>
            <a:endParaRPr lang="en-IN" b="1" dirty="0">
              <a:solidFill>
                <a:schemeClr val="tx1"/>
              </a:solidFill>
            </a:endParaRPr>
          </a:p>
        </p:txBody>
      </p:sp>
    </p:spTree>
    <p:extLst>
      <p:ext uri="{BB962C8B-B14F-4D97-AF65-F5344CB8AC3E}">
        <p14:creationId xmlns:p14="http://schemas.microsoft.com/office/powerpoint/2010/main" val="970276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Attributes</a:t>
            </a:r>
            <a:endParaRPr lang="en-IN" dirty="0"/>
          </a:p>
        </p:txBody>
      </p:sp>
      <p:sp>
        <p:nvSpPr>
          <p:cNvPr id="3" name="Content Placeholder 2"/>
          <p:cNvSpPr>
            <a:spLocks noGrp="1"/>
          </p:cNvSpPr>
          <p:nvPr>
            <p:ph idx="1"/>
          </p:nvPr>
        </p:nvSpPr>
        <p:spPr/>
        <p:txBody>
          <a:bodyPr>
            <a:normAutofit lnSpcReduction="10000"/>
          </a:bodyPr>
          <a:lstStyle/>
          <a:p>
            <a:r>
              <a:rPr lang="en-GB" b="1" dirty="0" smtClean="0">
                <a:solidFill>
                  <a:schemeClr val="tx1"/>
                </a:solidFill>
              </a:rPr>
              <a:t>Attributes provide additional information about HTML elements (tag).</a:t>
            </a:r>
          </a:p>
          <a:p>
            <a:r>
              <a:rPr lang="en-GB" b="1" dirty="0" smtClean="0">
                <a:solidFill>
                  <a:schemeClr val="tx1"/>
                </a:solidFill>
              </a:rPr>
              <a:t>All HTML tags can have attributes.</a:t>
            </a:r>
          </a:p>
          <a:p>
            <a:r>
              <a:rPr lang="en-GB" b="1" dirty="0" smtClean="0">
                <a:solidFill>
                  <a:schemeClr val="tx1"/>
                </a:solidFill>
              </a:rPr>
              <a:t>Attributes are always specified in the start tag.</a:t>
            </a:r>
          </a:p>
          <a:p>
            <a:r>
              <a:rPr lang="en-GB" b="1" dirty="0" smtClean="0">
                <a:solidFill>
                  <a:schemeClr val="tx1"/>
                </a:solidFill>
              </a:rPr>
              <a:t>Attributes usually come in name/value pairs like</a:t>
            </a:r>
          </a:p>
          <a:p>
            <a:pPr marL="0" indent="0">
              <a:buNone/>
            </a:pPr>
            <a:r>
              <a:rPr lang="en-GB" b="1" dirty="0" smtClean="0">
                <a:solidFill>
                  <a:schemeClr val="tx1"/>
                </a:solidFill>
              </a:rPr>
              <a:t>	</a:t>
            </a:r>
            <a:r>
              <a:rPr lang="en-GB" b="1" dirty="0" smtClean="0">
                <a:solidFill>
                  <a:srgbClr val="FF0000"/>
                </a:solidFill>
              </a:rPr>
              <a:t>attribute name=</a:t>
            </a:r>
            <a:r>
              <a:rPr lang="en-US" b="1" dirty="0" smtClean="0">
                <a:solidFill>
                  <a:srgbClr val="FF0000"/>
                </a:solidFill>
              </a:rPr>
              <a:t>“attribute value”</a:t>
            </a:r>
          </a:p>
          <a:p>
            <a:pPr marL="0" indent="0">
              <a:buNone/>
            </a:pPr>
            <a:endParaRPr lang="en-US" b="1" dirty="0">
              <a:solidFill>
                <a:schemeClr val="tx1"/>
              </a:solidFill>
            </a:endParaRPr>
          </a:p>
          <a:p>
            <a:pPr marL="0" indent="0">
              <a:buNone/>
            </a:pPr>
            <a:r>
              <a:rPr lang="en-US" b="1" dirty="0" smtClean="0">
                <a:solidFill>
                  <a:schemeClr val="tx1"/>
                </a:solidFill>
              </a:rPr>
              <a:t>Example:- </a:t>
            </a:r>
          </a:p>
          <a:p>
            <a:pPr marL="0" indent="0">
              <a:buNone/>
            </a:pPr>
            <a:r>
              <a:rPr lang="en-US" b="1" dirty="0" smtClean="0">
                <a:solidFill>
                  <a:schemeClr val="tx1"/>
                </a:solidFill>
              </a:rPr>
              <a:t>&lt;</a:t>
            </a:r>
            <a:r>
              <a:rPr lang="en-US" b="1" dirty="0" err="1" smtClean="0">
                <a:solidFill>
                  <a:schemeClr val="tx1"/>
                </a:solidFill>
              </a:rPr>
              <a:t>Img</a:t>
            </a:r>
            <a:r>
              <a:rPr lang="en-US" b="1" dirty="0" smtClean="0">
                <a:solidFill>
                  <a:schemeClr val="tx1"/>
                </a:solidFill>
              </a:rPr>
              <a:t> </a:t>
            </a:r>
            <a:r>
              <a:rPr lang="en-US" b="1" dirty="0" err="1" smtClean="0">
                <a:solidFill>
                  <a:srgbClr val="FF0000"/>
                </a:solidFill>
              </a:rPr>
              <a:t>src</a:t>
            </a:r>
            <a:r>
              <a:rPr lang="en-US" b="1" dirty="0" smtClean="0">
                <a:solidFill>
                  <a:srgbClr val="00B050"/>
                </a:solidFill>
              </a:rPr>
              <a:t>=“nature.png”</a:t>
            </a:r>
            <a:r>
              <a:rPr lang="en-US" b="1" dirty="0" smtClean="0">
                <a:solidFill>
                  <a:schemeClr val="tx1"/>
                </a:solidFill>
              </a:rPr>
              <a:t>/&gt;</a:t>
            </a:r>
          </a:p>
          <a:p>
            <a:r>
              <a:rPr lang="en-US" b="1" dirty="0" err="1">
                <a:solidFill>
                  <a:srgbClr val="FF0000"/>
                </a:solidFill>
              </a:rPr>
              <a:t>s</a:t>
            </a:r>
            <a:r>
              <a:rPr lang="en-US" b="1" dirty="0" err="1" smtClean="0">
                <a:solidFill>
                  <a:srgbClr val="FF0000"/>
                </a:solidFill>
              </a:rPr>
              <a:t>rc</a:t>
            </a:r>
            <a:r>
              <a:rPr lang="en-US" b="1" dirty="0" smtClean="0">
                <a:solidFill>
                  <a:schemeClr val="tx1"/>
                </a:solidFill>
              </a:rPr>
              <a:t> attribute specifies the path of image which load on a web page.</a:t>
            </a:r>
            <a:endParaRPr lang="en-IN" b="1" dirty="0">
              <a:solidFill>
                <a:schemeClr val="tx1"/>
              </a:solidFill>
            </a:endParaRPr>
          </a:p>
        </p:txBody>
      </p:sp>
    </p:spTree>
    <p:extLst>
      <p:ext uri="{BB962C8B-B14F-4D97-AF65-F5344CB8AC3E}">
        <p14:creationId xmlns:p14="http://schemas.microsoft.com/office/powerpoint/2010/main" val="239070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Tag</a:t>
            </a:r>
            <a:endParaRPr lang="en-IN" dirty="0"/>
          </a:p>
        </p:txBody>
      </p:sp>
      <p:sp>
        <p:nvSpPr>
          <p:cNvPr id="3" name="Content Placeholder 2"/>
          <p:cNvSpPr>
            <a:spLocks noGrp="1"/>
          </p:cNvSpPr>
          <p:nvPr>
            <p:ph idx="1"/>
          </p:nvPr>
        </p:nvSpPr>
        <p:spPr/>
        <p:txBody>
          <a:bodyPr/>
          <a:lstStyle/>
          <a:p>
            <a:r>
              <a:rPr lang="en-GB" b="1" dirty="0" smtClean="0">
                <a:solidFill>
                  <a:schemeClr val="tx1"/>
                </a:solidFill>
              </a:rPr>
              <a:t>Syntax:- </a:t>
            </a:r>
            <a:r>
              <a:rPr lang="en-GB" b="1" dirty="0" smtClean="0">
                <a:solidFill>
                  <a:srgbClr val="FF0000"/>
                </a:solidFill>
              </a:rPr>
              <a:t>&lt;</a:t>
            </a:r>
            <a:r>
              <a:rPr lang="en-GB" b="1" dirty="0" err="1" smtClean="0">
                <a:solidFill>
                  <a:srgbClr val="FF0000"/>
                </a:solidFill>
              </a:rPr>
              <a:t>img</a:t>
            </a:r>
            <a:r>
              <a:rPr lang="en-GB" b="1" dirty="0" smtClean="0">
                <a:solidFill>
                  <a:srgbClr val="FF0000"/>
                </a:solidFill>
              </a:rPr>
              <a:t> /&gt;</a:t>
            </a:r>
          </a:p>
          <a:p>
            <a:r>
              <a:rPr lang="en-GB" b="1" dirty="0" smtClean="0">
                <a:solidFill>
                  <a:schemeClr val="tx1"/>
                </a:solidFill>
              </a:rPr>
              <a:t>HTML images are defined with the </a:t>
            </a:r>
            <a:r>
              <a:rPr lang="en-GB" b="1" dirty="0" smtClean="0">
                <a:solidFill>
                  <a:srgbClr val="FF0000"/>
                </a:solidFill>
              </a:rPr>
              <a:t>&lt;</a:t>
            </a:r>
            <a:r>
              <a:rPr lang="en-GB" b="1" dirty="0" err="1" smtClean="0">
                <a:solidFill>
                  <a:srgbClr val="FF0000"/>
                </a:solidFill>
              </a:rPr>
              <a:t>img</a:t>
            </a:r>
            <a:r>
              <a:rPr lang="en-GB" b="1" dirty="0" smtClean="0">
                <a:solidFill>
                  <a:srgbClr val="FF0000"/>
                </a:solidFill>
              </a:rPr>
              <a:t>&gt; </a:t>
            </a:r>
            <a:r>
              <a:rPr lang="en-GB" b="1" dirty="0" smtClean="0">
                <a:solidFill>
                  <a:schemeClr val="tx1"/>
                </a:solidFill>
              </a:rPr>
              <a:t>tag.</a:t>
            </a:r>
          </a:p>
          <a:p>
            <a:r>
              <a:rPr lang="en-GB" b="1" dirty="0" smtClean="0">
                <a:solidFill>
                  <a:schemeClr val="tx1"/>
                </a:solidFill>
              </a:rPr>
              <a:t>Images can improve the design and the appearance of a web page.</a:t>
            </a:r>
          </a:p>
          <a:p>
            <a:r>
              <a:rPr lang="en-GB" b="1" dirty="0" smtClean="0">
                <a:solidFill>
                  <a:schemeClr val="tx1"/>
                </a:solidFill>
              </a:rPr>
              <a:t>Images are not technically inserted into a web page, images are linked to web page.</a:t>
            </a:r>
          </a:p>
          <a:p>
            <a:r>
              <a:rPr lang="en-GB" b="1" dirty="0" smtClean="0">
                <a:solidFill>
                  <a:schemeClr val="tx1"/>
                </a:solidFill>
              </a:rPr>
              <a:t>The </a:t>
            </a:r>
            <a:r>
              <a:rPr lang="en-GB" b="1" dirty="0" smtClean="0">
                <a:solidFill>
                  <a:srgbClr val="FF0000"/>
                </a:solidFill>
              </a:rPr>
              <a:t>&lt;</a:t>
            </a:r>
            <a:r>
              <a:rPr lang="en-GB" b="1" dirty="0" err="1" smtClean="0">
                <a:solidFill>
                  <a:srgbClr val="FF0000"/>
                </a:solidFill>
              </a:rPr>
              <a:t>img</a:t>
            </a:r>
            <a:r>
              <a:rPr lang="en-GB" b="1" dirty="0" smtClean="0">
                <a:solidFill>
                  <a:srgbClr val="FF0000"/>
                </a:solidFill>
              </a:rPr>
              <a:t> /&gt; </a:t>
            </a:r>
            <a:r>
              <a:rPr lang="en-GB" b="1" dirty="0" smtClean="0">
                <a:solidFill>
                  <a:schemeClr val="tx1"/>
                </a:solidFill>
              </a:rPr>
              <a:t>tag creates a holding space for the referenced images.</a:t>
            </a:r>
          </a:p>
          <a:p>
            <a:r>
              <a:rPr lang="en-GB" b="1" dirty="0" smtClean="0">
                <a:solidFill>
                  <a:schemeClr val="tx1"/>
                </a:solidFill>
              </a:rPr>
              <a:t>The </a:t>
            </a:r>
            <a:r>
              <a:rPr lang="en-GB" b="1" dirty="0" smtClean="0">
                <a:solidFill>
                  <a:srgbClr val="FF0000"/>
                </a:solidFill>
              </a:rPr>
              <a:t>&lt;</a:t>
            </a:r>
            <a:r>
              <a:rPr lang="en-GB" b="1" dirty="0" err="1" smtClean="0">
                <a:solidFill>
                  <a:srgbClr val="FF0000"/>
                </a:solidFill>
              </a:rPr>
              <a:t>img</a:t>
            </a:r>
            <a:r>
              <a:rPr lang="en-GB" b="1" dirty="0" smtClean="0">
                <a:solidFill>
                  <a:srgbClr val="FF0000"/>
                </a:solidFill>
              </a:rPr>
              <a:t> /&gt; </a:t>
            </a:r>
            <a:r>
              <a:rPr lang="en-GB" b="1" dirty="0" smtClean="0">
                <a:solidFill>
                  <a:schemeClr val="tx1"/>
                </a:solidFill>
              </a:rPr>
              <a:t>tag is empty, it contains attributes only, and does not have a closing tag. </a:t>
            </a:r>
            <a:endParaRPr lang="en-IN" b="1" dirty="0">
              <a:solidFill>
                <a:schemeClr val="tx1"/>
              </a:solidFill>
            </a:endParaRPr>
          </a:p>
        </p:txBody>
      </p:sp>
    </p:spTree>
    <p:extLst>
      <p:ext uri="{BB962C8B-B14F-4D97-AF65-F5344CB8AC3E}">
        <p14:creationId xmlns:p14="http://schemas.microsoft.com/office/powerpoint/2010/main" val="2510469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Tags Attributes</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The &lt;</a:t>
            </a:r>
            <a:r>
              <a:rPr lang="en-US" b="1" dirty="0" err="1" smtClean="0">
                <a:solidFill>
                  <a:schemeClr val="tx1"/>
                </a:solidFill>
              </a:rPr>
              <a:t>img</a:t>
            </a:r>
            <a:r>
              <a:rPr lang="en-US" b="1" dirty="0" smtClean="0">
                <a:solidFill>
                  <a:schemeClr val="tx1"/>
                </a:solidFill>
              </a:rPr>
              <a:t> /&gt; tag has many attributes. </a:t>
            </a:r>
          </a:p>
          <a:p>
            <a:pPr marL="0" indent="0">
              <a:buNone/>
            </a:pP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b="1" dirty="0" err="1" smtClean="0">
                <a:solidFill>
                  <a:srgbClr val="FF0000"/>
                </a:solidFill>
              </a:rPr>
              <a:t>src</a:t>
            </a:r>
            <a:r>
              <a:rPr lang="en-US" b="1" dirty="0" smtClean="0">
                <a:solidFill>
                  <a:srgbClr val="FF0000"/>
                </a:solidFill>
              </a:rPr>
              <a:t>- </a:t>
            </a:r>
            <a:r>
              <a:rPr lang="en-US" b="1" dirty="0" smtClean="0">
                <a:solidFill>
                  <a:schemeClr val="tx1"/>
                </a:solidFill>
              </a:rPr>
              <a:t>it means Source, specifies the path (URL) of 	images.</a:t>
            </a:r>
          </a:p>
          <a:p>
            <a:pPr marL="0" indent="0">
              <a:buNone/>
            </a:pPr>
            <a:r>
              <a:rPr lang="en-US" b="1" dirty="0" smtClean="0">
                <a:solidFill>
                  <a:schemeClr val="tx1"/>
                </a:solidFill>
              </a:rPr>
              <a:t>      	When a web page loads, it is the browser, at the     	moment, that gets the image from a web server 	and insert it into the page.</a:t>
            </a:r>
          </a:p>
          <a:p>
            <a:pPr marL="0" indent="0">
              <a:buNone/>
            </a:pPr>
            <a:r>
              <a:rPr lang="en-US" b="1" dirty="0">
                <a:solidFill>
                  <a:schemeClr val="tx1"/>
                </a:solidFill>
              </a:rPr>
              <a:t> </a:t>
            </a:r>
            <a:r>
              <a:rPr lang="en-US" b="1" dirty="0" smtClean="0">
                <a:solidFill>
                  <a:schemeClr val="tx1"/>
                </a:solidFill>
              </a:rPr>
              <a:t> </a:t>
            </a:r>
            <a:r>
              <a:rPr lang="en-US" b="1" dirty="0" smtClean="0">
                <a:solidFill>
                  <a:srgbClr val="FF0000"/>
                </a:solidFill>
              </a:rPr>
              <a:t>alt-</a:t>
            </a:r>
            <a:r>
              <a:rPr lang="en-US" b="1" dirty="0" smtClean="0">
                <a:solidFill>
                  <a:schemeClr val="tx1"/>
                </a:solidFill>
              </a:rPr>
              <a:t> it means Alternate, specifies an alternate text for 	images. If a browser cannot find an image, it 	will display the value of the alt attribute.</a:t>
            </a:r>
          </a:p>
          <a:p>
            <a:pPr marL="0" indent="0">
              <a:buNone/>
            </a:pPr>
            <a:r>
              <a:rPr lang="en-US" b="1" dirty="0" smtClean="0">
                <a:solidFill>
                  <a:schemeClr val="tx1"/>
                </a:solidFill>
              </a:rPr>
              <a:t>Example:- &lt;</a:t>
            </a:r>
            <a:r>
              <a:rPr lang="en-US" b="1" dirty="0" err="1" smtClean="0">
                <a:solidFill>
                  <a:schemeClr val="tx1"/>
                </a:solidFill>
              </a:rPr>
              <a:t>img</a:t>
            </a:r>
            <a:r>
              <a:rPr lang="en-US" b="1" dirty="0" smtClean="0">
                <a:solidFill>
                  <a:schemeClr val="tx1"/>
                </a:solidFill>
              </a:rPr>
              <a:t> </a:t>
            </a:r>
            <a:r>
              <a:rPr lang="en-US" b="1" dirty="0" err="1" smtClean="0">
                <a:solidFill>
                  <a:srgbClr val="FF0000"/>
                </a:solidFill>
              </a:rPr>
              <a:t>src</a:t>
            </a:r>
            <a:r>
              <a:rPr lang="en-US" b="1" dirty="0" smtClean="0">
                <a:solidFill>
                  <a:srgbClr val="FF0000"/>
                </a:solidFill>
              </a:rPr>
              <a:t>=“logo.png” </a:t>
            </a:r>
          </a:p>
          <a:p>
            <a:pPr marL="0" indent="0">
              <a:buNone/>
            </a:pPr>
            <a:r>
              <a:rPr lang="en-US" b="1" dirty="0">
                <a:solidFill>
                  <a:schemeClr val="tx1"/>
                </a:solidFill>
              </a:rPr>
              <a:t>	</a:t>
            </a:r>
            <a:r>
              <a:rPr lang="en-US" b="1" dirty="0" smtClean="0">
                <a:solidFill>
                  <a:schemeClr val="tx1"/>
                </a:solidFill>
              </a:rPr>
              <a:t>	</a:t>
            </a:r>
            <a:r>
              <a:rPr lang="en-US" b="1" dirty="0" smtClean="0">
                <a:solidFill>
                  <a:srgbClr val="00B050"/>
                </a:solidFill>
              </a:rPr>
              <a:t>alt=“coding </a:t>
            </a:r>
            <a:r>
              <a:rPr lang="en-US" b="1" dirty="0" err="1" smtClean="0">
                <a:solidFill>
                  <a:srgbClr val="00B050"/>
                </a:solidFill>
              </a:rPr>
              <a:t>seekho</a:t>
            </a:r>
            <a:r>
              <a:rPr lang="en-US" b="1" dirty="0" smtClean="0">
                <a:solidFill>
                  <a:srgbClr val="00B050"/>
                </a:solidFill>
              </a:rPr>
              <a:t> logo”</a:t>
            </a:r>
            <a:r>
              <a:rPr lang="en-US" b="1" dirty="0" smtClean="0">
                <a:solidFill>
                  <a:schemeClr val="tx1"/>
                </a:solidFill>
              </a:rPr>
              <a:t>/&gt;</a:t>
            </a:r>
          </a:p>
        </p:txBody>
      </p:sp>
    </p:spTree>
    <p:extLst>
      <p:ext uri="{BB962C8B-B14F-4D97-AF65-F5344CB8AC3E}">
        <p14:creationId xmlns:p14="http://schemas.microsoft.com/office/powerpoint/2010/main" val="41210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Tags Attributes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FF0000"/>
                </a:solidFill>
              </a:rPr>
              <a:t>  Width </a:t>
            </a:r>
            <a:r>
              <a:rPr lang="en-US" b="1" dirty="0">
                <a:solidFill>
                  <a:srgbClr val="FF0000"/>
                </a:solidFill>
              </a:rPr>
              <a:t>&amp; height </a:t>
            </a:r>
            <a:r>
              <a:rPr lang="en-US" b="1" dirty="0">
                <a:solidFill>
                  <a:schemeClr val="tx1"/>
                </a:solidFill>
              </a:rPr>
              <a:t>– if you want to increase the size of </a:t>
            </a:r>
            <a:r>
              <a:rPr lang="en-US" b="1" dirty="0" smtClean="0">
                <a:solidFill>
                  <a:schemeClr val="tx1"/>
                </a:solidFill>
              </a:rPr>
              <a:t>	images </a:t>
            </a:r>
            <a:r>
              <a:rPr lang="en-US" b="1" dirty="0">
                <a:solidFill>
                  <a:schemeClr val="tx1"/>
                </a:solidFill>
              </a:rPr>
              <a:t>which is loaded on your web page you </a:t>
            </a:r>
            <a:r>
              <a:rPr lang="en-US" b="1" dirty="0" smtClean="0">
                <a:solidFill>
                  <a:schemeClr val="tx1"/>
                </a:solidFill>
              </a:rPr>
              <a:t>	can </a:t>
            </a:r>
            <a:r>
              <a:rPr lang="en-US" b="1" dirty="0">
                <a:solidFill>
                  <a:schemeClr val="tx1"/>
                </a:solidFill>
              </a:rPr>
              <a:t>use </a:t>
            </a:r>
            <a:r>
              <a:rPr lang="en-US" b="1" dirty="0">
                <a:solidFill>
                  <a:srgbClr val="FF0000"/>
                </a:solidFill>
              </a:rPr>
              <a:t>width &amp; height </a:t>
            </a:r>
            <a:r>
              <a:rPr lang="en-US" b="1" dirty="0">
                <a:solidFill>
                  <a:schemeClr val="tx1"/>
                </a:solidFill>
              </a:rPr>
              <a:t>attribute, value provide </a:t>
            </a:r>
            <a:r>
              <a:rPr lang="en-US" b="1" dirty="0" smtClean="0">
                <a:solidFill>
                  <a:schemeClr val="tx1"/>
                </a:solidFill>
              </a:rPr>
              <a:t>	in 	</a:t>
            </a:r>
            <a:r>
              <a:rPr lang="en-US" b="1" dirty="0" smtClean="0">
                <a:solidFill>
                  <a:srgbClr val="FF0000"/>
                </a:solidFill>
              </a:rPr>
              <a:t>width </a:t>
            </a:r>
            <a:r>
              <a:rPr lang="en-US" b="1" dirty="0">
                <a:solidFill>
                  <a:srgbClr val="FF0000"/>
                </a:solidFill>
              </a:rPr>
              <a:t>&amp; height </a:t>
            </a:r>
            <a:r>
              <a:rPr lang="en-US" b="1" dirty="0">
                <a:solidFill>
                  <a:schemeClr val="tx1"/>
                </a:solidFill>
              </a:rPr>
              <a:t>should be in </a:t>
            </a:r>
            <a:r>
              <a:rPr lang="en-US" b="1" dirty="0" err="1">
                <a:solidFill>
                  <a:schemeClr val="tx1"/>
                </a:solidFill>
              </a:rPr>
              <a:t>px</a:t>
            </a:r>
            <a:r>
              <a:rPr lang="en-US" b="1" dirty="0">
                <a:solidFill>
                  <a:schemeClr val="tx1"/>
                </a:solidFill>
              </a:rPr>
              <a:t> format (</a:t>
            </a:r>
            <a:r>
              <a:rPr lang="en-US" b="1" dirty="0">
                <a:solidFill>
                  <a:srgbClr val="FF0000"/>
                </a:solidFill>
              </a:rPr>
              <a:t>500px</a:t>
            </a:r>
            <a:r>
              <a:rPr lang="en-US" b="1" dirty="0">
                <a:solidFill>
                  <a:schemeClr val="tx1"/>
                </a:solidFill>
              </a:rPr>
              <a:t>). </a:t>
            </a:r>
            <a:r>
              <a:rPr lang="en-US" b="1" dirty="0" smtClean="0">
                <a:solidFill>
                  <a:schemeClr val="tx1"/>
                </a:solidFill>
              </a:rPr>
              <a:t/>
            </a:r>
            <a:br>
              <a:rPr lang="en-US" b="1" dirty="0" smtClean="0">
                <a:solidFill>
                  <a:schemeClr val="tx1"/>
                </a:solidFill>
              </a:rPr>
            </a:br>
            <a:endParaRPr lang="en-US" dirty="0" smtClean="0"/>
          </a:p>
          <a:p>
            <a:pPr marL="0" indent="0">
              <a:buNone/>
            </a:pPr>
            <a:r>
              <a:rPr lang="en-US" dirty="0"/>
              <a:t>	</a:t>
            </a:r>
            <a:r>
              <a:rPr lang="en-US" b="1" dirty="0" smtClean="0">
                <a:solidFill>
                  <a:schemeClr val="tx1"/>
                </a:solidFill>
              </a:rPr>
              <a:t>Always specify the width and height of an 	image. If width and height are not specified the 	web page might flicker while the image loads 	on a 	web page.</a:t>
            </a:r>
          </a:p>
          <a:p>
            <a:pPr marL="0" indent="0">
              <a:buNone/>
            </a:pPr>
            <a:r>
              <a:rPr lang="en-US" b="1" dirty="0">
                <a:solidFill>
                  <a:schemeClr val="tx1"/>
                </a:solidFill>
              </a:rPr>
              <a:t> </a:t>
            </a:r>
            <a:r>
              <a:rPr lang="en-US" b="1" dirty="0" smtClean="0">
                <a:solidFill>
                  <a:srgbClr val="FF0000"/>
                </a:solidFill>
              </a:rPr>
              <a:t> Title </a:t>
            </a:r>
            <a:r>
              <a:rPr lang="en-US" b="1" dirty="0" smtClean="0">
                <a:solidFill>
                  <a:schemeClr val="tx1"/>
                </a:solidFill>
              </a:rPr>
              <a:t>– title attribute provide name for a image, when 	you 	move your mouse on a image that time title 	name appear on a image.</a:t>
            </a:r>
          </a:p>
          <a:p>
            <a:pPr marL="0" indent="0">
              <a:buNone/>
            </a:pPr>
            <a:r>
              <a:rPr lang="en-US" b="1" dirty="0" smtClean="0">
                <a:solidFill>
                  <a:schemeClr val="tx1"/>
                </a:solidFill>
              </a:rPr>
              <a:t>Example:-&lt;</a:t>
            </a:r>
            <a:r>
              <a:rPr lang="en-US" b="1" dirty="0" err="1" smtClean="0">
                <a:solidFill>
                  <a:schemeClr val="tx1"/>
                </a:solidFill>
              </a:rPr>
              <a:t>img</a:t>
            </a:r>
            <a:r>
              <a:rPr lang="en-US" b="1" dirty="0" smtClean="0">
                <a:solidFill>
                  <a:schemeClr val="tx1"/>
                </a:solidFill>
              </a:rPr>
              <a:t> </a:t>
            </a:r>
            <a:r>
              <a:rPr lang="en-US" b="1" dirty="0" err="1" smtClean="0">
                <a:solidFill>
                  <a:schemeClr val="tx1"/>
                </a:solidFill>
              </a:rPr>
              <a:t>src</a:t>
            </a:r>
            <a:r>
              <a:rPr lang="en-US" b="1" dirty="0" smtClean="0">
                <a:solidFill>
                  <a:schemeClr val="tx1"/>
                </a:solidFill>
              </a:rPr>
              <a:t>=“logo.png” </a:t>
            </a:r>
            <a:r>
              <a:rPr lang="en-US" b="1" dirty="0" smtClean="0">
                <a:solidFill>
                  <a:srgbClr val="0070C0"/>
                </a:solidFill>
              </a:rPr>
              <a:t>title=“Coding </a:t>
            </a:r>
            <a:r>
              <a:rPr lang="en-US" b="1" dirty="0" err="1" smtClean="0">
                <a:solidFill>
                  <a:srgbClr val="0070C0"/>
                </a:solidFill>
              </a:rPr>
              <a:t>Seekho</a:t>
            </a:r>
            <a:r>
              <a:rPr lang="en-US" b="1" dirty="0" smtClean="0">
                <a:solidFill>
                  <a:srgbClr val="0070C0"/>
                </a:solidFill>
              </a:rPr>
              <a:t>”</a:t>
            </a:r>
            <a:r>
              <a:rPr lang="en-US" b="1" dirty="0" smtClean="0">
                <a:solidFill>
                  <a:schemeClr val="tx1"/>
                </a:solidFill>
              </a:rPr>
              <a:t> </a:t>
            </a:r>
          </a:p>
          <a:p>
            <a:pPr marL="0" indent="0">
              <a:buNone/>
            </a:pPr>
            <a:r>
              <a:rPr lang="en-US" b="1" dirty="0">
                <a:solidFill>
                  <a:schemeClr val="tx1"/>
                </a:solidFill>
              </a:rPr>
              <a:t>	</a:t>
            </a:r>
            <a:r>
              <a:rPr lang="en-US" b="1" dirty="0" smtClean="0">
                <a:solidFill>
                  <a:schemeClr val="tx1"/>
                </a:solidFill>
              </a:rPr>
              <a:t>	</a:t>
            </a:r>
            <a:r>
              <a:rPr lang="en-US" b="1" dirty="0" smtClean="0">
                <a:solidFill>
                  <a:srgbClr val="00B050"/>
                </a:solidFill>
              </a:rPr>
              <a:t>width=“250px”</a:t>
            </a:r>
            <a:r>
              <a:rPr lang="en-US" b="1" dirty="0" smtClean="0">
                <a:solidFill>
                  <a:schemeClr val="tx1"/>
                </a:solidFill>
              </a:rPr>
              <a:t> </a:t>
            </a:r>
            <a:r>
              <a:rPr lang="en-US" b="1" dirty="0" smtClean="0">
                <a:solidFill>
                  <a:srgbClr val="FF0000"/>
                </a:solidFill>
              </a:rPr>
              <a:t>height=“200px”</a:t>
            </a:r>
            <a:r>
              <a:rPr lang="en-US" b="1" dirty="0" smtClean="0">
                <a:solidFill>
                  <a:schemeClr val="tx1"/>
                </a:solidFill>
              </a:rPr>
              <a:t>/&gt;</a:t>
            </a:r>
          </a:p>
          <a:p>
            <a:pPr marL="0" indent="0">
              <a:buNone/>
            </a:pPr>
            <a:endParaRPr lang="en-IN" dirty="0"/>
          </a:p>
        </p:txBody>
      </p:sp>
    </p:spTree>
    <p:extLst>
      <p:ext uri="{BB962C8B-B14F-4D97-AF65-F5344CB8AC3E}">
        <p14:creationId xmlns:p14="http://schemas.microsoft.com/office/powerpoint/2010/main" val="3854599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Absolute URL</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If you have links to an external image that is hosted on another website not in your laptop or pc. </a:t>
            </a:r>
          </a:p>
          <a:p>
            <a:r>
              <a:rPr lang="en-US" b="1" dirty="0" smtClean="0">
                <a:solidFill>
                  <a:schemeClr val="tx1"/>
                </a:solidFill>
              </a:rPr>
              <a:t>Example:- </a:t>
            </a:r>
          </a:p>
          <a:p>
            <a:pPr marL="0" indent="0">
              <a:buNone/>
            </a:pPr>
            <a:r>
              <a:rPr lang="en-US" b="1" dirty="0" smtClean="0">
                <a:solidFill>
                  <a:schemeClr val="tx1"/>
                </a:solidFill>
              </a:rPr>
              <a:t>&lt;</a:t>
            </a:r>
            <a:r>
              <a:rPr lang="en-US" b="1" dirty="0" err="1" smtClean="0">
                <a:solidFill>
                  <a:schemeClr val="tx1"/>
                </a:solidFill>
              </a:rPr>
              <a:t>img</a:t>
            </a:r>
            <a:r>
              <a:rPr lang="en-US" b="1" dirty="0" smtClean="0">
                <a:solidFill>
                  <a:schemeClr val="tx1"/>
                </a:solidFill>
              </a:rPr>
              <a:t> </a:t>
            </a:r>
            <a:r>
              <a:rPr lang="en-US" b="1" dirty="0" err="1" smtClean="0">
                <a:solidFill>
                  <a:schemeClr val="tx1"/>
                </a:solidFill>
              </a:rPr>
              <a:t>src</a:t>
            </a:r>
            <a:r>
              <a:rPr lang="en-US" b="1" dirty="0" smtClean="0">
                <a:solidFill>
                  <a:schemeClr val="tx1"/>
                </a:solidFill>
              </a:rPr>
              <a:t>=</a:t>
            </a:r>
            <a:r>
              <a:rPr lang="en-US" b="1" dirty="0" smtClean="0">
                <a:solidFill>
                  <a:srgbClr val="FF0000"/>
                </a:solidFill>
              </a:rPr>
              <a:t>“http://www.codingseekho.in/images/logo.png”</a:t>
            </a:r>
            <a:r>
              <a:rPr lang="en-US" b="1" dirty="0" smtClean="0">
                <a:solidFill>
                  <a:schemeClr val="tx1"/>
                </a:solidFill>
              </a:rPr>
              <a:t>/&gt;</a:t>
            </a:r>
          </a:p>
          <a:p>
            <a:r>
              <a:rPr lang="en-US" b="1" dirty="0" smtClean="0">
                <a:solidFill>
                  <a:schemeClr val="tx1"/>
                </a:solidFill>
              </a:rPr>
              <a:t>External images might be under copyright. </a:t>
            </a:r>
          </a:p>
          <a:p>
            <a:r>
              <a:rPr lang="en-US" b="1" dirty="0" smtClean="0">
                <a:solidFill>
                  <a:schemeClr val="tx1"/>
                </a:solidFill>
              </a:rPr>
              <a:t>If you do not get permission to use it, you may be in violation of copyright laws.</a:t>
            </a:r>
          </a:p>
          <a:p>
            <a:r>
              <a:rPr lang="en-US" b="1" dirty="0" smtClean="0">
                <a:solidFill>
                  <a:schemeClr val="tx1"/>
                </a:solidFill>
              </a:rPr>
              <a:t>Mainly, you cannot control external images it can suddenly be removed or changed.</a:t>
            </a:r>
            <a:endParaRPr lang="en-IN" b="1" dirty="0">
              <a:solidFill>
                <a:schemeClr val="tx1"/>
              </a:solidFill>
            </a:endParaRPr>
          </a:p>
        </p:txBody>
      </p:sp>
    </p:spTree>
    <p:extLst>
      <p:ext uri="{BB962C8B-B14F-4D97-AF65-F5344CB8AC3E}">
        <p14:creationId xmlns:p14="http://schemas.microsoft.com/office/powerpoint/2010/main" val="3205516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Relative URL</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Links to an images that is hosted within the website, or in your Laptop/PC. </a:t>
            </a:r>
          </a:p>
          <a:p>
            <a:r>
              <a:rPr lang="en-US" b="1" dirty="0" smtClean="0">
                <a:solidFill>
                  <a:schemeClr val="tx1"/>
                </a:solidFill>
              </a:rPr>
              <a:t>Here, the URL does not include the domain name.</a:t>
            </a:r>
          </a:p>
          <a:p>
            <a:r>
              <a:rPr lang="en-US" b="1" dirty="0" smtClean="0">
                <a:solidFill>
                  <a:schemeClr val="tx1"/>
                </a:solidFill>
              </a:rPr>
              <a:t>If the URL begins without a slash, it will be relative to the current page.</a:t>
            </a:r>
          </a:p>
          <a:p>
            <a:pPr marL="0" indent="0">
              <a:buNone/>
            </a:pPr>
            <a:r>
              <a:rPr lang="en-US" b="1" dirty="0" smtClean="0">
                <a:solidFill>
                  <a:schemeClr val="tx1"/>
                </a:solidFill>
              </a:rPr>
              <a:t>Example:- </a:t>
            </a:r>
          </a:p>
          <a:p>
            <a:pPr marL="0" indent="0">
              <a:buNone/>
            </a:pPr>
            <a:r>
              <a:rPr lang="en-US" b="1" dirty="0" smtClean="0">
                <a:solidFill>
                  <a:schemeClr val="tx1"/>
                </a:solidFill>
              </a:rPr>
              <a:t>&lt;</a:t>
            </a:r>
            <a:r>
              <a:rPr lang="en-US" b="1" dirty="0" err="1" smtClean="0">
                <a:solidFill>
                  <a:schemeClr val="tx1"/>
                </a:solidFill>
              </a:rPr>
              <a:t>img</a:t>
            </a:r>
            <a:r>
              <a:rPr lang="en-US" b="1" dirty="0" smtClean="0">
                <a:solidFill>
                  <a:schemeClr val="tx1"/>
                </a:solidFill>
              </a:rPr>
              <a:t> </a:t>
            </a:r>
            <a:r>
              <a:rPr lang="en-US" b="1" dirty="0" err="1" smtClean="0">
                <a:solidFill>
                  <a:schemeClr val="tx1"/>
                </a:solidFill>
              </a:rPr>
              <a:t>src</a:t>
            </a:r>
            <a:r>
              <a:rPr lang="en-US" b="1" dirty="0" smtClean="0">
                <a:solidFill>
                  <a:schemeClr val="tx1"/>
                </a:solidFill>
              </a:rPr>
              <a:t>=</a:t>
            </a:r>
            <a:r>
              <a:rPr lang="en-US" b="1" dirty="0" smtClean="0">
                <a:solidFill>
                  <a:srgbClr val="FF0000"/>
                </a:solidFill>
              </a:rPr>
              <a:t>“logo.png”</a:t>
            </a:r>
            <a:r>
              <a:rPr lang="en-US" b="1" dirty="0" smtClean="0">
                <a:solidFill>
                  <a:schemeClr val="tx1"/>
                </a:solidFill>
              </a:rPr>
              <a:t>/&gt;</a:t>
            </a:r>
          </a:p>
          <a:p>
            <a:r>
              <a:rPr lang="en-US" b="1" dirty="0" smtClean="0">
                <a:solidFill>
                  <a:schemeClr val="tx1"/>
                </a:solidFill>
              </a:rPr>
              <a:t>If the URL begins with a slash, it will be relative to the domain.</a:t>
            </a:r>
          </a:p>
          <a:p>
            <a:pPr marL="0" indent="0">
              <a:buNone/>
            </a:pPr>
            <a:r>
              <a:rPr lang="en-US" b="1" dirty="0" smtClean="0">
                <a:solidFill>
                  <a:schemeClr val="tx1"/>
                </a:solidFill>
              </a:rPr>
              <a:t>Example:- </a:t>
            </a:r>
          </a:p>
          <a:p>
            <a:pPr marL="0" indent="0">
              <a:buNone/>
            </a:pPr>
            <a:r>
              <a:rPr lang="en-US" b="1" dirty="0" smtClean="0">
                <a:solidFill>
                  <a:schemeClr val="tx1"/>
                </a:solidFill>
              </a:rPr>
              <a:t>&lt;</a:t>
            </a:r>
            <a:r>
              <a:rPr lang="en-US" b="1" dirty="0" err="1" smtClean="0">
                <a:solidFill>
                  <a:schemeClr val="tx1"/>
                </a:solidFill>
              </a:rPr>
              <a:t>img</a:t>
            </a:r>
            <a:r>
              <a:rPr lang="en-US" b="1" dirty="0" smtClean="0">
                <a:solidFill>
                  <a:schemeClr val="tx1"/>
                </a:solidFill>
              </a:rPr>
              <a:t> </a:t>
            </a:r>
            <a:r>
              <a:rPr lang="en-US" b="1" dirty="0" err="1" smtClean="0">
                <a:solidFill>
                  <a:schemeClr val="tx1"/>
                </a:solidFill>
              </a:rPr>
              <a:t>src</a:t>
            </a:r>
            <a:r>
              <a:rPr lang="en-US" b="1" dirty="0" smtClean="0">
                <a:solidFill>
                  <a:schemeClr val="tx1"/>
                </a:solidFill>
              </a:rPr>
              <a:t>=</a:t>
            </a:r>
            <a:r>
              <a:rPr lang="en-US" b="1" dirty="0" smtClean="0">
                <a:solidFill>
                  <a:srgbClr val="FF0000"/>
                </a:solidFill>
              </a:rPr>
              <a:t>“/images/logo.png”</a:t>
            </a:r>
            <a:r>
              <a:rPr lang="en-US" b="1" dirty="0" smtClean="0">
                <a:solidFill>
                  <a:schemeClr val="tx1"/>
                </a:solidFill>
              </a:rPr>
              <a:t>/&gt;</a:t>
            </a:r>
            <a:endParaRPr lang="en-IN" b="1" dirty="0">
              <a:solidFill>
                <a:schemeClr val="tx1"/>
              </a:solidFill>
            </a:endParaRPr>
          </a:p>
        </p:txBody>
      </p:sp>
    </p:spTree>
    <p:extLst>
      <p:ext uri="{BB962C8B-B14F-4D97-AF65-F5344CB8AC3E}">
        <p14:creationId xmlns:p14="http://schemas.microsoft.com/office/powerpoint/2010/main" val="809792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in a Folder</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Images in another folder:- </a:t>
            </a:r>
          </a:p>
          <a:p>
            <a:r>
              <a:rPr lang="en-US" b="1" dirty="0" smtClean="0">
                <a:solidFill>
                  <a:schemeClr val="tx1"/>
                </a:solidFill>
              </a:rPr>
              <a:t>If you have your images in a folder, you must include the folder name in the </a:t>
            </a:r>
            <a:r>
              <a:rPr lang="en-US" b="1" dirty="0" err="1" smtClean="0">
                <a:solidFill>
                  <a:schemeClr val="tx1"/>
                </a:solidFill>
              </a:rPr>
              <a:t>src</a:t>
            </a:r>
            <a:r>
              <a:rPr lang="en-US" b="1" dirty="0" smtClean="0">
                <a:solidFill>
                  <a:schemeClr val="tx1"/>
                </a:solidFill>
              </a:rPr>
              <a:t> attribute. </a:t>
            </a:r>
          </a:p>
          <a:p>
            <a:pPr marL="0" indent="0">
              <a:buNone/>
            </a:pPr>
            <a:endParaRPr lang="en-US" b="1" dirty="0" smtClean="0">
              <a:solidFill>
                <a:schemeClr val="tx1"/>
              </a:solidFill>
            </a:endParaRPr>
          </a:p>
          <a:p>
            <a:r>
              <a:rPr lang="en-US" b="1" dirty="0" smtClean="0">
                <a:solidFill>
                  <a:schemeClr val="tx1"/>
                </a:solidFill>
              </a:rPr>
              <a:t>Example:- </a:t>
            </a:r>
          </a:p>
          <a:p>
            <a:pPr marL="0" indent="0">
              <a:buNone/>
            </a:pPr>
            <a:r>
              <a:rPr lang="en-US" b="1" dirty="0" smtClean="0">
                <a:solidFill>
                  <a:schemeClr val="tx1"/>
                </a:solidFill>
              </a:rPr>
              <a:t>	&lt;</a:t>
            </a:r>
            <a:r>
              <a:rPr lang="en-US" b="1" dirty="0" err="1" smtClean="0">
                <a:solidFill>
                  <a:schemeClr val="tx1"/>
                </a:solidFill>
              </a:rPr>
              <a:t>img</a:t>
            </a:r>
            <a:r>
              <a:rPr lang="en-US" b="1" dirty="0" smtClean="0">
                <a:solidFill>
                  <a:schemeClr val="tx1"/>
                </a:solidFill>
              </a:rPr>
              <a:t> </a:t>
            </a:r>
            <a:r>
              <a:rPr lang="en-US" b="1" dirty="0" err="1" smtClean="0">
                <a:solidFill>
                  <a:srgbClr val="FF0000"/>
                </a:solidFill>
              </a:rPr>
              <a:t>src</a:t>
            </a:r>
            <a:r>
              <a:rPr lang="en-US" b="1" dirty="0" smtClean="0">
                <a:solidFill>
                  <a:srgbClr val="FF0000"/>
                </a:solidFill>
              </a:rPr>
              <a:t>=“/image/logo.png”</a:t>
            </a:r>
            <a:r>
              <a:rPr lang="en-US" b="1" dirty="0" smtClean="0">
                <a:solidFill>
                  <a:schemeClr val="tx1"/>
                </a:solidFill>
              </a:rPr>
              <a:t> </a:t>
            </a:r>
          </a:p>
          <a:p>
            <a:pPr marL="0" indent="0">
              <a:buNone/>
            </a:pPr>
            <a:r>
              <a:rPr lang="en-US" b="1" dirty="0">
                <a:solidFill>
                  <a:schemeClr val="tx1"/>
                </a:solidFill>
              </a:rPr>
              <a:t>	</a:t>
            </a:r>
            <a:r>
              <a:rPr lang="en-US" b="1" dirty="0" smtClean="0">
                <a:solidFill>
                  <a:schemeClr val="tx1"/>
                </a:solidFill>
              </a:rPr>
              <a:t>	</a:t>
            </a:r>
            <a:r>
              <a:rPr lang="en-US" b="1" dirty="0" smtClean="0">
                <a:solidFill>
                  <a:srgbClr val="00B050"/>
                </a:solidFill>
              </a:rPr>
              <a:t>alt=“coding </a:t>
            </a:r>
            <a:r>
              <a:rPr lang="en-US" b="1" dirty="0" err="1" smtClean="0">
                <a:solidFill>
                  <a:srgbClr val="00B050"/>
                </a:solidFill>
              </a:rPr>
              <a:t>seekho</a:t>
            </a:r>
            <a:r>
              <a:rPr lang="en-US" b="1" dirty="0" smtClean="0">
                <a:solidFill>
                  <a:srgbClr val="00B050"/>
                </a:solidFill>
              </a:rPr>
              <a:t> logo”</a:t>
            </a:r>
            <a:r>
              <a:rPr lang="en-US" b="1" dirty="0" smtClean="0">
                <a:solidFill>
                  <a:schemeClr val="tx1"/>
                </a:solidFill>
              </a:rPr>
              <a:t>/&gt;</a:t>
            </a:r>
          </a:p>
          <a:p>
            <a:pPr marL="0" indent="0">
              <a:buNone/>
            </a:pPr>
            <a:endParaRPr lang="en-US" b="1" dirty="0" smtClean="0">
              <a:solidFill>
                <a:schemeClr val="tx1"/>
              </a:solidFill>
            </a:endParaRPr>
          </a:p>
          <a:p>
            <a:r>
              <a:rPr lang="en-US" b="1" dirty="0" smtClean="0">
                <a:solidFill>
                  <a:schemeClr val="tx1"/>
                </a:solidFill>
              </a:rPr>
              <a:t>If you have multiple folder, then use multiple ( / ) and their relative folder name.</a:t>
            </a:r>
          </a:p>
          <a:p>
            <a:endParaRPr lang="en-US"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34146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 &lt;</a:t>
            </a:r>
            <a:r>
              <a:rPr lang="en-IN" dirty="0" err="1">
                <a:effectLst/>
              </a:rPr>
              <a:t>figcaption</a:t>
            </a:r>
            <a:r>
              <a:rPr lang="en-IN" dirty="0">
                <a:effectLst/>
              </a:rPr>
              <a:t>&gt; </a:t>
            </a:r>
            <a:r>
              <a:rPr lang="en-IN" dirty="0" smtClean="0">
                <a:effectLst/>
              </a:rPr>
              <a:t>Tag</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Use a </a:t>
            </a:r>
            <a:r>
              <a:rPr lang="en-US" b="1" dirty="0">
                <a:solidFill>
                  <a:srgbClr val="FF0000"/>
                </a:solidFill>
              </a:rPr>
              <a:t>&lt;figure&gt;</a:t>
            </a:r>
            <a:r>
              <a:rPr lang="en-US" b="1" dirty="0">
                <a:solidFill>
                  <a:schemeClr val="tx1"/>
                </a:solidFill>
              </a:rPr>
              <a:t> element to mark up a photo in a document, and a </a:t>
            </a:r>
            <a:r>
              <a:rPr lang="en-US" b="1" dirty="0">
                <a:solidFill>
                  <a:srgbClr val="FF0000"/>
                </a:solidFill>
              </a:rPr>
              <a:t>&lt;</a:t>
            </a:r>
            <a:r>
              <a:rPr lang="en-US" b="1" dirty="0" err="1">
                <a:solidFill>
                  <a:srgbClr val="FF0000"/>
                </a:solidFill>
              </a:rPr>
              <a:t>figcaption</a:t>
            </a:r>
            <a:r>
              <a:rPr lang="en-US" b="1" dirty="0">
                <a:solidFill>
                  <a:srgbClr val="FF0000"/>
                </a:solidFill>
              </a:rPr>
              <a:t>&gt;</a:t>
            </a:r>
            <a:r>
              <a:rPr lang="en-US" b="1" dirty="0">
                <a:solidFill>
                  <a:schemeClr val="tx1"/>
                </a:solidFill>
              </a:rPr>
              <a:t> element to define a caption for the </a:t>
            </a:r>
            <a:r>
              <a:rPr lang="en-US" b="1" dirty="0" smtClean="0">
                <a:solidFill>
                  <a:schemeClr val="tx1"/>
                </a:solidFill>
              </a:rPr>
              <a:t>photo.</a:t>
            </a:r>
          </a:p>
          <a:p>
            <a:r>
              <a:rPr lang="en-US" b="1" dirty="0">
                <a:solidFill>
                  <a:schemeClr val="tx1"/>
                </a:solidFill>
              </a:rPr>
              <a:t>The </a:t>
            </a:r>
            <a:r>
              <a:rPr lang="en-US" b="1" dirty="0">
                <a:solidFill>
                  <a:srgbClr val="FF0000"/>
                </a:solidFill>
              </a:rPr>
              <a:t>&lt;</a:t>
            </a:r>
            <a:r>
              <a:rPr lang="en-US" b="1" dirty="0" err="1">
                <a:solidFill>
                  <a:srgbClr val="FF0000"/>
                </a:solidFill>
              </a:rPr>
              <a:t>figcaption</a:t>
            </a:r>
            <a:r>
              <a:rPr lang="en-US" b="1" dirty="0">
                <a:solidFill>
                  <a:srgbClr val="FF0000"/>
                </a:solidFill>
              </a:rPr>
              <a:t>&gt;</a:t>
            </a:r>
            <a:r>
              <a:rPr lang="en-US" b="1" dirty="0">
                <a:solidFill>
                  <a:schemeClr val="tx1"/>
                </a:solidFill>
              </a:rPr>
              <a:t> tag defines a caption for a </a:t>
            </a:r>
            <a:r>
              <a:rPr lang="en-US" b="1" dirty="0" smtClean="0">
                <a:solidFill>
                  <a:schemeClr val="tx1"/>
                </a:solidFill>
              </a:rPr>
              <a:t>&lt;figure&gt;</a:t>
            </a:r>
            <a:r>
              <a:rPr lang="en-US" b="1" dirty="0">
                <a:solidFill>
                  <a:schemeClr val="tx1"/>
                </a:solidFill>
              </a:rPr>
              <a:t> element</a:t>
            </a:r>
            <a:r>
              <a:rPr lang="en-US" b="1" dirty="0" smtClean="0">
                <a:solidFill>
                  <a:schemeClr val="tx1"/>
                </a:solidFill>
              </a:rPr>
              <a:t>.</a:t>
            </a:r>
          </a:p>
          <a:p>
            <a:r>
              <a:rPr lang="en-US" b="1" dirty="0">
                <a:solidFill>
                  <a:schemeClr val="tx1"/>
                </a:solidFill>
              </a:rPr>
              <a:t>The </a:t>
            </a:r>
            <a:r>
              <a:rPr lang="en-US" b="1" dirty="0">
                <a:solidFill>
                  <a:srgbClr val="FF0000"/>
                </a:solidFill>
              </a:rPr>
              <a:t>&lt;</a:t>
            </a:r>
            <a:r>
              <a:rPr lang="en-US" b="1" dirty="0" err="1">
                <a:solidFill>
                  <a:srgbClr val="FF0000"/>
                </a:solidFill>
              </a:rPr>
              <a:t>figcaption</a:t>
            </a:r>
            <a:r>
              <a:rPr lang="en-US" b="1" dirty="0">
                <a:solidFill>
                  <a:srgbClr val="FF0000"/>
                </a:solidFill>
              </a:rPr>
              <a:t>&gt;</a:t>
            </a:r>
            <a:r>
              <a:rPr lang="en-US" b="1" dirty="0">
                <a:solidFill>
                  <a:schemeClr val="tx1"/>
                </a:solidFill>
              </a:rPr>
              <a:t> element can be placed as the first or last child of the </a:t>
            </a:r>
            <a:r>
              <a:rPr lang="en-US" b="1" dirty="0">
                <a:solidFill>
                  <a:srgbClr val="FF0000"/>
                </a:solidFill>
              </a:rPr>
              <a:t>&lt;figure&gt;</a:t>
            </a:r>
            <a:r>
              <a:rPr lang="en-US" b="1" dirty="0">
                <a:solidFill>
                  <a:schemeClr val="tx1"/>
                </a:solidFill>
              </a:rPr>
              <a:t> element</a:t>
            </a:r>
            <a:r>
              <a:rPr lang="en-US" b="1" dirty="0" smtClean="0">
                <a:solidFill>
                  <a:schemeClr val="tx1"/>
                </a:solidFill>
              </a:rPr>
              <a:t>.</a:t>
            </a:r>
          </a:p>
          <a:p>
            <a:r>
              <a:rPr lang="en-US" b="1" dirty="0" smtClean="0">
                <a:solidFill>
                  <a:schemeClr val="tx1"/>
                </a:solidFill>
              </a:rPr>
              <a:t>Example:- </a:t>
            </a:r>
            <a:r>
              <a:rPr lang="en-US" b="1" dirty="0">
                <a:solidFill>
                  <a:schemeClr val="tx1"/>
                </a:solidFill>
              </a:rPr>
              <a:t/>
            </a:r>
            <a:br>
              <a:rPr lang="en-US" b="1" dirty="0">
                <a:solidFill>
                  <a:schemeClr val="tx1"/>
                </a:solidFill>
              </a:rPr>
            </a:br>
            <a:r>
              <a:rPr lang="en-IN" b="1" dirty="0">
                <a:solidFill>
                  <a:srgbClr val="FF0000"/>
                </a:solidFill>
              </a:rPr>
              <a:t>&lt;figure&gt;</a:t>
            </a:r>
            <a:br>
              <a:rPr lang="en-IN" b="1" dirty="0">
                <a:solidFill>
                  <a:srgbClr val="FF0000"/>
                </a:solidFill>
              </a:rPr>
            </a:br>
            <a:r>
              <a:rPr lang="en-IN" b="1" dirty="0">
                <a:solidFill>
                  <a:srgbClr val="FF0000"/>
                </a:solidFill>
              </a:rPr>
              <a:t>  &lt;</a:t>
            </a:r>
            <a:r>
              <a:rPr lang="en-IN" b="1" dirty="0" err="1">
                <a:solidFill>
                  <a:srgbClr val="FF0000"/>
                </a:solidFill>
              </a:rPr>
              <a:t>img</a:t>
            </a:r>
            <a:r>
              <a:rPr lang="en-IN" b="1" dirty="0">
                <a:solidFill>
                  <a:srgbClr val="FF0000"/>
                </a:solidFill>
              </a:rPr>
              <a:t> </a:t>
            </a:r>
            <a:r>
              <a:rPr lang="en-IN" b="1" dirty="0" err="1">
                <a:solidFill>
                  <a:srgbClr val="FF0000"/>
                </a:solidFill>
              </a:rPr>
              <a:t>src</a:t>
            </a:r>
            <a:r>
              <a:rPr lang="en-IN" b="1" dirty="0" smtClean="0">
                <a:solidFill>
                  <a:srgbClr val="FF0000"/>
                </a:solidFill>
              </a:rPr>
              <a:t>=“logo.png"</a:t>
            </a:r>
            <a:r>
              <a:rPr lang="en-IN" b="1" dirty="0">
                <a:solidFill>
                  <a:srgbClr val="FF0000"/>
                </a:solidFill>
              </a:rPr>
              <a:t> alt</a:t>
            </a:r>
            <a:r>
              <a:rPr lang="en-IN" b="1" dirty="0" smtClean="0">
                <a:solidFill>
                  <a:srgbClr val="FF0000"/>
                </a:solidFill>
              </a:rPr>
              <a:t>=“logo"</a:t>
            </a:r>
            <a:r>
              <a:rPr lang="en-IN" b="1" dirty="0">
                <a:solidFill>
                  <a:srgbClr val="FF0000"/>
                </a:solidFill>
              </a:rPr>
              <a:t> </a:t>
            </a:r>
            <a:r>
              <a:rPr lang="en-IN" b="1" dirty="0" smtClean="0">
                <a:solidFill>
                  <a:srgbClr val="FF0000"/>
                </a:solidFill>
              </a:rPr>
              <a:t>width=“100px”&gt;</a:t>
            </a:r>
            <a:r>
              <a:rPr lang="en-IN" b="1" dirty="0">
                <a:solidFill>
                  <a:srgbClr val="FF0000"/>
                </a:solidFill>
              </a:rPr>
              <a:t/>
            </a:r>
            <a:br>
              <a:rPr lang="en-IN" b="1" dirty="0">
                <a:solidFill>
                  <a:srgbClr val="FF0000"/>
                </a:solidFill>
              </a:rPr>
            </a:br>
            <a:r>
              <a:rPr lang="en-IN" b="1" dirty="0">
                <a:solidFill>
                  <a:srgbClr val="FF0000"/>
                </a:solidFill>
              </a:rPr>
              <a:t>  &lt;</a:t>
            </a:r>
            <a:r>
              <a:rPr lang="en-IN" b="1" dirty="0" err="1">
                <a:solidFill>
                  <a:srgbClr val="FF0000"/>
                </a:solidFill>
              </a:rPr>
              <a:t>figcaption</a:t>
            </a:r>
            <a:r>
              <a:rPr lang="en-IN" b="1" dirty="0">
                <a:solidFill>
                  <a:srgbClr val="FF0000"/>
                </a:solidFill>
              </a:rPr>
              <a:t>&gt;Fig.1 </a:t>
            </a:r>
            <a:r>
              <a:rPr lang="en-IN" b="1" dirty="0" smtClean="0">
                <a:solidFill>
                  <a:srgbClr val="FF0000"/>
                </a:solidFill>
              </a:rPr>
              <a:t>– CS Logo.&lt;/</a:t>
            </a:r>
            <a:r>
              <a:rPr lang="en-IN" b="1" dirty="0" err="1">
                <a:solidFill>
                  <a:srgbClr val="FF0000"/>
                </a:solidFill>
              </a:rPr>
              <a:t>figcaption</a:t>
            </a:r>
            <a:r>
              <a:rPr lang="en-IN" b="1" dirty="0">
                <a:solidFill>
                  <a:srgbClr val="FF0000"/>
                </a:solidFill>
              </a:rPr>
              <a:t>&gt;</a:t>
            </a:r>
            <a:br>
              <a:rPr lang="en-IN" b="1" dirty="0">
                <a:solidFill>
                  <a:srgbClr val="FF0000"/>
                </a:solidFill>
              </a:rPr>
            </a:br>
            <a:r>
              <a:rPr lang="en-IN" b="1" dirty="0">
                <a:solidFill>
                  <a:srgbClr val="FF0000"/>
                </a:solidFill>
              </a:rPr>
              <a:t>&lt;/figure</a:t>
            </a:r>
            <a:r>
              <a:rPr lang="en-IN" b="1" dirty="0" smtClean="0">
                <a:solidFill>
                  <a:srgbClr val="FF0000"/>
                </a:solidFill>
              </a:rPr>
              <a:t>&gt;</a:t>
            </a:r>
            <a:endParaRPr lang="en-US" b="1" dirty="0" smtClean="0">
              <a:solidFill>
                <a:srgbClr val="FF0000"/>
              </a:solidFill>
            </a:endParaRPr>
          </a:p>
        </p:txBody>
      </p:sp>
    </p:spTree>
    <p:extLst>
      <p:ext uri="{BB962C8B-B14F-4D97-AF65-F5344CB8AC3E}">
        <p14:creationId xmlns:p14="http://schemas.microsoft.com/office/powerpoint/2010/main" val="2013305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smtClean="0"/>
              <a:t>Style </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The HTML style attribute is used to add styles to an element, such as color, font, size and many more.</a:t>
            </a:r>
          </a:p>
          <a:p>
            <a:r>
              <a:rPr lang="en-US" b="1" dirty="0" smtClean="0">
                <a:solidFill>
                  <a:schemeClr val="tx1"/>
                </a:solidFill>
              </a:rPr>
              <a:t>Setting the style of an HTML tags, can be done with the style attribute.</a:t>
            </a:r>
          </a:p>
          <a:p>
            <a:r>
              <a:rPr lang="en-US" b="1" dirty="0" smtClean="0">
                <a:solidFill>
                  <a:schemeClr val="tx1"/>
                </a:solidFill>
              </a:rPr>
              <a:t>The HTML style attribute has the following syntax:- </a:t>
            </a:r>
          </a:p>
          <a:p>
            <a:pPr marL="0" indent="0">
              <a:buNone/>
            </a:pPr>
            <a:endParaRPr lang="en-US" b="1" dirty="0" smtClean="0">
              <a:solidFill>
                <a:schemeClr val="tx1"/>
              </a:solidFill>
            </a:endParaRPr>
          </a:p>
          <a:p>
            <a:r>
              <a:rPr lang="en-US" b="1" dirty="0" smtClean="0">
                <a:solidFill>
                  <a:schemeClr val="tx1"/>
                </a:solidFill>
              </a:rPr>
              <a:t>&lt;tag name </a:t>
            </a:r>
            <a:r>
              <a:rPr lang="en-US" b="1" dirty="0" smtClean="0">
                <a:solidFill>
                  <a:srgbClr val="FF0000"/>
                </a:solidFill>
              </a:rPr>
              <a:t>style=“</a:t>
            </a:r>
            <a:r>
              <a:rPr lang="en-US" b="1" dirty="0" err="1" smtClean="0">
                <a:solidFill>
                  <a:srgbClr val="FF0000"/>
                </a:solidFill>
              </a:rPr>
              <a:t>property:value</a:t>
            </a:r>
            <a:r>
              <a:rPr lang="en-US" b="1" dirty="0" smtClean="0">
                <a:solidFill>
                  <a:srgbClr val="FF0000"/>
                </a:solidFill>
              </a:rPr>
              <a:t>;</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 Content goes here… &lt;/tag name&gt;</a:t>
            </a:r>
          </a:p>
          <a:p>
            <a:pPr marL="0" indent="0">
              <a:buNone/>
            </a:pPr>
            <a:r>
              <a:rPr lang="en-US" b="1" dirty="0" smtClean="0">
                <a:solidFill>
                  <a:schemeClr val="tx1"/>
                </a:solidFill>
              </a:rPr>
              <a:t>Example:-</a:t>
            </a:r>
          </a:p>
          <a:p>
            <a:pPr marL="0" indent="0">
              <a:buNone/>
            </a:pPr>
            <a:r>
              <a:rPr lang="en-US" b="1" dirty="0">
                <a:solidFill>
                  <a:schemeClr val="tx1"/>
                </a:solidFill>
              </a:rPr>
              <a:t>	</a:t>
            </a:r>
            <a:r>
              <a:rPr lang="en-US" b="1" dirty="0" smtClean="0">
                <a:solidFill>
                  <a:schemeClr val="tx1"/>
                </a:solidFill>
              </a:rPr>
              <a:t>&lt;h1 </a:t>
            </a:r>
            <a:r>
              <a:rPr lang="en-US" b="1" dirty="0" smtClean="0">
                <a:solidFill>
                  <a:srgbClr val="FF0000"/>
                </a:solidFill>
              </a:rPr>
              <a:t>style=“</a:t>
            </a:r>
            <a:r>
              <a:rPr lang="en-US" b="1" dirty="0" err="1" smtClean="0">
                <a:solidFill>
                  <a:srgbClr val="FF0000"/>
                </a:solidFill>
              </a:rPr>
              <a:t>color:green</a:t>
            </a:r>
            <a:r>
              <a:rPr lang="en-US" b="1" dirty="0" smtClean="0">
                <a:solidFill>
                  <a:srgbClr val="FF0000"/>
                </a:solidFill>
              </a:rPr>
              <a:t>;</a:t>
            </a:r>
            <a:r>
              <a:rPr lang="en-US" b="1" dirty="0" smtClean="0">
                <a:solidFill>
                  <a:schemeClr val="tx1"/>
                </a:solidFill>
              </a:rPr>
              <a:t>”&gt; Coding </a:t>
            </a:r>
            <a:r>
              <a:rPr lang="en-US" b="1" dirty="0" err="1" smtClean="0">
                <a:solidFill>
                  <a:schemeClr val="tx1"/>
                </a:solidFill>
              </a:rPr>
              <a:t>Seekho</a:t>
            </a:r>
            <a:r>
              <a:rPr lang="en-US" b="1" dirty="0" smtClean="0">
                <a:solidFill>
                  <a:schemeClr val="tx1"/>
                </a:solidFill>
              </a:rPr>
              <a:t> &lt;/h1&gt;</a:t>
            </a:r>
            <a:endParaRPr lang="en-IN" b="1" dirty="0">
              <a:solidFill>
                <a:schemeClr val="tx1"/>
              </a:solidFill>
            </a:endParaRPr>
          </a:p>
        </p:txBody>
      </p:sp>
    </p:spTree>
    <p:extLst>
      <p:ext uri="{BB962C8B-B14F-4D97-AF65-F5344CB8AC3E}">
        <p14:creationId xmlns:p14="http://schemas.microsoft.com/office/powerpoint/2010/main" val="3479726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Color</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If you want to change the background color of your page then use background-color property, value should be as per your choice like red, green, yellow etc.</a:t>
            </a:r>
          </a:p>
          <a:p>
            <a:r>
              <a:rPr lang="en-US" b="1" dirty="0" smtClean="0">
                <a:solidFill>
                  <a:schemeClr val="tx1"/>
                </a:solidFill>
              </a:rPr>
              <a:t>When you set the value, your whole web page background color change by given value.</a:t>
            </a:r>
          </a:p>
          <a:p>
            <a:endParaRPr lang="en-US" b="1" dirty="0" smtClean="0">
              <a:solidFill>
                <a:schemeClr val="tx1"/>
              </a:solidFill>
            </a:endParaRPr>
          </a:p>
          <a:p>
            <a:r>
              <a:rPr lang="en-US" b="1" dirty="0" smtClean="0">
                <a:solidFill>
                  <a:schemeClr val="tx1"/>
                </a:solidFill>
              </a:rPr>
              <a:t>Example:- </a:t>
            </a:r>
          </a:p>
          <a:p>
            <a:pPr marL="0" indent="0">
              <a:buNone/>
            </a:pPr>
            <a:r>
              <a:rPr lang="en-US" b="1" dirty="0" smtClean="0">
                <a:solidFill>
                  <a:schemeClr val="tx1"/>
                </a:solidFill>
              </a:rPr>
              <a:t>	&lt;body </a:t>
            </a:r>
            <a:r>
              <a:rPr lang="en-US" b="1" dirty="0" smtClean="0">
                <a:solidFill>
                  <a:srgbClr val="FF0000"/>
                </a:solidFill>
              </a:rPr>
              <a:t>style=“</a:t>
            </a:r>
            <a:r>
              <a:rPr lang="en-US" b="1" dirty="0" err="1" smtClean="0">
                <a:solidFill>
                  <a:srgbClr val="FF0000"/>
                </a:solidFill>
              </a:rPr>
              <a:t>background-color:yellow</a:t>
            </a:r>
            <a:r>
              <a:rPr lang="en-US" b="1" dirty="0" smtClean="0">
                <a:solidFill>
                  <a:srgbClr val="FF0000"/>
                </a:solidFill>
              </a:rPr>
              <a:t>;”</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						&lt;/body&gt;  </a:t>
            </a:r>
            <a:endParaRPr lang="en-IN" b="1" dirty="0">
              <a:solidFill>
                <a:schemeClr val="tx1"/>
              </a:solidFill>
            </a:endParaRPr>
          </a:p>
        </p:txBody>
      </p:sp>
    </p:spTree>
    <p:extLst>
      <p:ext uri="{BB962C8B-B14F-4D97-AF65-F5344CB8AC3E}">
        <p14:creationId xmlns:p14="http://schemas.microsoft.com/office/powerpoint/2010/main" val="327081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 (Tag)</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HTML Consists of a series of elements.</a:t>
            </a:r>
          </a:p>
          <a:p>
            <a:r>
              <a:rPr lang="en-US" b="1" dirty="0" smtClean="0">
                <a:solidFill>
                  <a:schemeClr val="tx1"/>
                </a:solidFill>
              </a:rPr>
              <a:t>HTML elements tell the browser how to display the content.</a:t>
            </a:r>
          </a:p>
          <a:p>
            <a:r>
              <a:rPr lang="en-US" b="1" dirty="0" smtClean="0">
                <a:solidFill>
                  <a:schemeClr val="tx1"/>
                </a:solidFill>
              </a:rPr>
              <a:t>An HTML Element is defined by a start tag, some content, and a end tag.</a:t>
            </a:r>
          </a:p>
          <a:p>
            <a:r>
              <a:rPr lang="en-US" b="1" dirty="0" smtClean="0">
                <a:solidFill>
                  <a:schemeClr val="tx1"/>
                </a:solidFill>
              </a:rPr>
              <a:t>example:- </a:t>
            </a:r>
          </a:p>
          <a:p>
            <a:pPr marL="0" indent="0">
              <a:buNone/>
            </a:pPr>
            <a:r>
              <a:rPr lang="en-US" b="1" dirty="0" smtClean="0">
                <a:solidFill>
                  <a:schemeClr val="tx1"/>
                </a:solidFill>
              </a:rPr>
              <a:t>	</a:t>
            </a:r>
            <a:r>
              <a:rPr lang="en-US" b="1" dirty="0" smtClean="0">
                <a:solidFill>
                  <a:srgbClr val="00B050"/>
                </a:solidFill>
              </a:rPr>
              <a:t>&lt;</a:t>
            </a:r>
            <a:r>
              <a:rPr lang="en-US" b="1" dirty="0" smtClean="0">
                <a:solidFill>
                  <a:srgbClr val="FF0000"/>
                </a:solidFill>
              </a:rPr>
              <a:t>start tag</a:t>
            </a:r>
            <a:r>
              <a:rPr lang="en-US" b="1" dirty="0" smtClean="0">
                <a:solidFill>
                  <a:srgbClr val="00B050"/>
                </a:solidFill>
              </a:rPr>
              <a:t>&gt;</a:t>
            </a:r>
            <a:r>
              <a:rPr lang="en-US" b="1" dirty="0" smtClean="0">
                <a:solidFill>
                  <a:schemeClr val="tx1"/>
                </a:solidFill>
              </a:rPr>
              <a:t> Content goes here…</a:t>
            </a:r>
            <a:r>
              <a:rPr lang="en-US" b="1" dirty="0" smtClean="0">
                <a:solidFill>
                  <a:srgbClr val="00B050"/>
                </a:solidFill>
              </a:rPr>
              <a:t>&lt;</a:t>
            </a:r>
            <a:r>
              <a:rPr lang="en-US" b="1" dirty="0" smtClean="0">
                <a:solidFill>
                  <a:srgbClr val="00B0F0"/>
                </a:solidFill>
              </a:rPr>
              <a:t>/</a:t>
            </a:r>
            <a:r>
              <a:rPr lang="en-US" b="1" dirty="0" smtClean="0">
                <a:solidFill>
                  <a:srgbClr val="FF0000"/>
                </a:solidFill>
              </a:rPr>
              <a:t>end tag</a:t>
            </a:r>
            <a:r>
              <a:rPr lang="en-US" b="1" dirty="0" smtClean="0">
                <a:solidFill>
                  <a:srgbClr val="00B050"/>
                </a:solidFill>
              </a:rPr>
              <a:t>&gt;</a:t>
            </a:r>
            <a:r>
              <a:rPr lang="en-US" b="1" dirty="0">
                <a:solidFill>
                  <a:schemeClr val="tx1"/>
                </a:solidFill>
              </a:rPr>
              <a:t>	</a:t>
            </a:r>
            <a:endParaRPr lang="en-US" b="1" dirty="0" smtClean="0">
              <a:solidFill>
                <a:srgbClr val="00B050"/>
              </a:solidFill>
            </a:endParaRPr>
          </a:p>
          <a:p>
            <a:pPr marL="0" indent="0">
              <a:buNone/>
            </a:pPr>
            <a:r>
              <a:rPr lang="en-US" b="1" dirty="0" smtClean="0">
                <a:solidFill>
                  <a:schemeClr val="tx1"/>
                </a:solidFill>
              </a:rPr>
              <a:t>			</a:t>
            </a:r>
          </a:p>
          <a:p>
            <a:pPr marL="0" indent="0">
              <a:buNone/>
            </a:pPr>
            <a:r>
              <a:rPr lang="en-US" b="1" dirty="0">
                <a:solidFill>
                  <a:schemeClr val="tx1"/>
                </a:solidFill>
              </a:rPr>
              <a:t>	</a:t>
            </a:r>
            <a:r>
              <a:rPr lang="en-US" b="1" dirty="0" smtClean="0">
                <a:solidFill>
                  <a:schemeClr val="tx1"/>
                </a:solidFill>
              </a:rPr>
              <a:t>		</a:t>
            </a:r>
            <a:r>
              <a:rPr lang="en-US" b="1" dirty="0" smtClean="0">
                <a:solidFill>
                  <a:srgbClr val="00B0F0"/>
                </a:solidFill>
              </a:rPr>
              <a:t>Elements syntax</a:t>
            </a:r>
            <a:endParaRPr lang="en-IN" b="1" dirty="0" smtClean="0">
              <a:solidFill>
                <a:schemeClr val="tx1"/>
              </a:solidFill>
            </a:endParaRPr>
          </a:p>
          <a:p>
            <a:r>
              <a:rPr lang="en-US" b="1" dirty="0" smtClean="0">
                <a:solidFill>
                  <a:schemeClr val="tx1"/>
                </a:solidFill>
              </a:rPr>
              <a:t>Elements doesn't show on a web pages, only content will be display.</a:t>
            </a:r>
          </a:p>
        </p:txBody>
      </p:sp>
      <p:sp>
        <p:nvSpPr>
          <p:cNvPr id="5" name="Left Brace 4"/>
          <p:cNvSpPr/>
          <p:nvPr/>
        </p:nvSpPr>
        <p:spPr>
          <a:xfrm rot="16200000">
            <a:off x="4389695" y="1518503"/>
            <a:ext cx="508625" cy="63367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4157520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Color</a:t>
            </a:r>
            <a:endParaRPr lang="en-IN" dirty="0"/>
          </a:p>
        </p:txBody>
      </p:sp>
      <p:sp>
        <p:nvSpPr>
          <p:cNvPr id="3" name="Content Placeholder 2"/>
          <p:cNvSpPr>
            <a:spLocks noGrp="1"/>
          </p:cNvSpPr>
          <p:nvPr>
            <p:ph idx="1"/>
          </p:nvPr>
        </p:nvSpPr>
        <p:spPr/>
        <p:txBody>
          <a:bodyPr>
            <a:normAutofit fontScale="92500"/>
          </a:bodyPr>
          <a:lstStyle/>
          <a:p>
            <a:r>
              <a:rPr lang="en-US" b="1" dirty="0" smtClean="0">
                <a:solidFill>
                  <a:schemeClr val="tx1"/>
                </a:solidFill>
              </a:rPr>
              <a:t>If you want to change the </a:t>
            </a:r>
            <a:r>
              <a:rPr lang="en-US" b="1" dirty="0" smtClean="0">
                <a:solidFill>
                  <a:srgbClr val="FF0000"/>
                </a:solidFill>
              </a:rPr>
              <a:t>background color of HTML tags</a:t>
            </a:r>
            <a:r>
              <a:rPr lang="en-US" b="1" dirty="0" smtClean="0">
                <a:solidFill>
                  <a:schemeClr val="tx1"/>
                </a:solidFill>
              </a:rPr>
              <a:t> then use background-color property in your tag.</a:t>
            </a:r>
          </a:p>
          <a:p>
            <a:r>
              <a:rPr lang="en-US" b="1" dirty="0" smtClean="0">
                <a:solidFill>
                  <a:schemeClr val="tx1"/>
                </a:solidFill>
              </a:rPr>
              <a:t>When you set the value, whole tag background color change by given value.</a:t>
            </a:r>
          </a:p>
          <a:p>
            <a:r>
              <a:rPr lang="en-US" b="1" dirty="0" smtClean="0">
                <a:solidFill>
                  <a:schemeClr val="tx1"/>
                </a:solidFill>
              </a:rPr>
              <a:t>You can set background color for many different tags.</a:t>
            </a:r>
          </a:p>
          <a:p>
            <a:endParaRPr lang="en-US" b="1" dirty="0">
              <a:solidFill>
                <a:schemeClr val="tx1"/>
              </a:solidFill>
            </a:endParaRPr>
          </a:p>
          <a:p>
            <a:r>
              <a:rPr lang="en-US" b="1" dirty="0" smtClean="0">
                <a:solidFill>
                  <a:schemeClr val="tx1"/>
                </a:solidFill>
              </a:rPr>
              <a:t>Example:- </a:t>
            </a:r>
          </a:p>
          <a:p>
            <a:pPr marL="0" indent="0">
              <a:buNone/>
            </a:pPr>
            <a:r>
              <a:rPr lang="en-US" b="1" dirty="0" smtClean="0">
                <a:solidFill>
                  <a:schemeClr val="tx1"/>
                </a:solidFill>
              </a:rPr>
              <a:t>	&lt;h1 </a:t>
            </a:r>
            <a:r>
              <a:rPr lang="en-US" b="1" dirty="0" smtClean="0">
                <a:solidFill>
                  <a:srgbClr val="FF0000"/>
                </a:solidFill>
              </a:rPr>
              <a:t>style=“</a:t>
            </a:r>
            <a:r>
              <a:rPr lang="en-US" b="1" dirty="0" err="1" smtClean="0">
                <a:solidFill>
                  <a:srgbClr val="FF0000"/>
                </a:solidFill>
              </a:rPr>
              <a:t>background-color:red</a:t>
            </a:r>
            <a:r>
              <a:rPr lang="en-US" b="1" dirty="0" smtClean="0">
                <a:solidFill>
                  <a:srgbClr val="FF0000"/>
                </a:solidFill>
              </a:rPr>
              <a:t>”</a:t>
            </a:r>
            <a:r>
              <a:rPr lang="en-US" b="1" dirty="0" smtClean="0">
                <a:solidFill>
                  <a:schemeClr val="tx1"/>
                </a:solidFill>
              </a:rPr>
              <a:t>&gt; </a:t>
            </a:r>
          </a:p>
          <a:p>
            <a:pPr marL="0" indent="0">
              <a:buNone/>
            </a:pPr>
            <a:r>
              <a:rPr lang="en-US" b="1" dirty="0">
                <a:solidFill>
                  <a:schemeClr val="tx1"/>
                </a:solidFill>
              </a:rPr>
              <a:t>	</a:t>
            </a:r>
            <a:r>
              <a:rPr lang="en-US" b="1" dirty="0" smtClean="0">
                <a:solidFill>
                  <a:schemeClr val="tx1"/>
                </a:solidFill>
              </a:rPr>
              <a:t>			Coding </a:t>
            </a:r>
            <a:r>
              <a:rPr lang="en-US" b="1" dirty="0" err="1" smtClean="0">
                <a:solidFill>
                  <a:schemeClr val="tx1"/>
                </a:solidFill>
              </a:rPr>
              <a:t>Seekho</a:t>
            </a:r>
            <a:r>
              <a:rPr lang="en-US" b="1" dirty="0" smtClean="0">
                <a:solidFill>
                  <a:schemeClr val="tx1"/>
                </a:solidFill>
              </a:rPr>
              <a:t> &lt;/h1&gt;</a:t>
            </a:r>
          </a:p>
          <a:p>
            <a:pPr marL="0" indent="0">
              <a:buNone/>
            </a:pPr>
            <a:r>
              <a:rPr lang="en-US" b="1" dirty="0">
                <a:solidFill>
                  <a:schemeClr val="tx1"/>
                </a:solidFill>
              </a:rPr>
              <a:t>	</a:t>
            </a:r>
            <a:r>
              <a:rPr lang="en-US" b="1" dirty="0" smtClean="0">
                <a:solidFill>
                  <a:schemeClr val="tx1"/>
                </a:solidFill>
              </a:rPr>
              <a:t>&lt;p </a:t>
            </a:r>
            <a:r>
              <a:rPr lang="en-US" b="1" dirty="0">
                <a:solidFill>
                  <a:srgbClr val="00B050"/>
                </a:solidFill>
              </a:rPr>
              <a:t>style=“</a:t>
            </a:r>
            <a:r>
              <a:rPr lang="en-US" b="1" dirty="0" err="1" smtClean="0">
                <a:solidFill>
                  <a:srgbClr val="00B050"/>
                </a:solidFill>
              </a:rPr>
              <a:t>background-color:green</a:t>
            </a:r>
            <a:r>
              <a:rPr lang="en-US" b="1" dirty="0" smtClean="0">
                <a:solidFill>
                  <a:srgbClr val="00B050"/>
                </a:solidFill>
              </a:rPr>
              <a:t>”</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		 VS Programming Institute &lt;/p&gt;</a:t>
            </a:r>
          </a:p>
        </p:txBody>
      </p:sp>
    </p:spTree>
    <p:extLst>
      <p:ext uri="{BB962C8B-B14F-4D97-AF65-F5344CB8AC3E}">
        <p14:creationId xmlns:p14="http://schemas.microsoft.com/office/powerpoint/2010/main" val="796964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Color</a:t>
            </a:r>
            <a:endParaRPr lang="en-IN" dirty="0"/>
          </a:p>
        </p:txBody>
      </p:sp>
      <p:sp>
        <p:nvSpPr>
          <p:cNvPr id="3" name="Content Placeholder 2"/>
          <p:cNvSpPr>
            <a:spLocks noGrp="1"/>
          </p:cNvSpPr>
          <p:nvPr>
            <p:ph idx="1"/>
          </p:nvPr>
        </p:nvSpPr>
        <p:spPr/>
        <p:txBody>
          <a:bodyPr>
            <a:normAutofit/>
          </a:bodyPr>
          <a:lstStyle/>
          <a:p>
            <a:r>
              <a:rPr lang="en-US" b="1" dirty="0" smtClean="0">
                <a:solidFill>
                  <a:schemeClr val="tx1"/>
                </a:solidFill>
              </a:rPr>
              <a:t>The </a:t>
            </a:r>
            <a:r>
              <a:rPr lang="en-US" b="1" dirty="0" smtClean="0">
                <a:solidFill>
                  <a:srgbClr val="FF0000"/>
                </a:solidFill>
              </a:rPr>
              <a:t>color</a:t>
            </a:r>
            <a:r>
              <a:rPr lang="en-US" b="1" dirty="0" smtClean="0">
                <a:solidFill>
                  <a:schemeClr val="tx1"/>
                </a:solidFill>
              </a:rPr>
              <a:t> property defines the text color for an HTML tags.</a:t>
            </a:r>
          </a:p>
          <a:p>
            <a:r>
              <a:rPr lang="en-US" b="1" dirty="0" smtClean="0">
                <a:solidFill>
                  <a:schemeClr val="tx1"/>
                </a:solidFill>
              </a:rPr>
              <a:t>If you want to change your </a:t>
            </a:r>
            <a:r>
              <a:rPr lang="en-US" b="1" dirty="0" smtClean="0">
                <a:solidFill>
                  <a:srgbClr val="FF0000"/>
                </a:solidFill>
              </a:rPr>
              <a:t>text color</a:t>
            </a:r>
            <a:r>
              <a:rPr lang="en-US" b="1" dirty="0" smtClean="0">
                <a:solidFill>
                  <a:schemeClr val="tx1"/>
                </a:solidFill>
              </a:rPr>
              <a:t> for many tags in different color you can do this by color property and its value.</a:t>
            </a:r>
          </a:p>
          <a:p>
            <a:endParaRPr lang="en-US" b="1" dirty="0" smtClean="0">
              <a:solidFill>
                <a:schemeClr val="tx1"/>
              </a:solidFill>
            </a:endParaRPr>
          </a:p>
          <a:p>
            <a:r>
              <a:rPr lang="en-US" b="1" dirty="0" smtClean="0">
                <a:solidFill>
                  <a:schemeClr val="tx1"/>
                </a:solidFill>
              </a:rPr>
              <a:t>Example:- </a:t>
            </a:r>
          </a:p>
          <a:p>
            <a:pPr marL="0" indent="0">
              <a:buNone/>
            </a:pPr>
            <a:r>
              <a:rPr lang="en-US" b="1" dirty="0" smtClean="0">
                <a:solidFill>
                  <a:schemeClr val="tx1"/>
                </a:solidFill>
              </a:rPr>
              <a:t>	&lt;h1 </a:t>
            </a:r>
            <a:r>
              <a:rPr lang="en-US" b="1" dirty="0" smtClean="0">
                <a:solidFill>
                  <a:srgbClr val="FF0000"/>
                </a:solidFill>
              </a:rPr>
              <a:t>style=“</a:t>
            </a:r>
            <a:r>
              <a:rPr lang="en-US" b="1" dirty="0" err="1" smtClean="0">
                <a:solidFill>
                  <a:srgbClr val="FF0000"/>
                </a:solidFill>
              </a:rPr>
              <a:t>color:blue</a:t>
            </a:r>
            <a:r>
              <a:rPr lang="en-US" b="1" dirty="0" smtClean="0">
                <a:solidFill>
                  <a:srgbClr val="FF0000"/>
                </a:solidFill>
              </a:rPr>
              <a:t>”</a:t>
            </a:r>
            <a:r>
              <a:rPr lang="en-US" b="1" dirty="0" smtClean="0">
                <a:solidFill>
                  <a:schemeClr val="tx1"/>
                </a:solidFill>
              </a:rPr>
              <a:t>&gt; </a:t>
            </a:r>
            <a:r>
              <a:rPr lang="en-US" b="1" dirty="0" smtClean="0">
                <a:solidFill>
                  <a:srgbClr val="002060"/>
                </a:solidFill>
              </a:rPr>
              <a:t>Coding </a:t>
            </a:r>
            <a:r>
              <a:rPr lang="en-US" b="1" dirty="0" err="1" smtClean="0">
                <a:solidFill>
                  <a:srgbClr val="002060"/>
                </a:solidFill>
              </a:rPr>
              <a:t>Seekho</a:t>
            </a:r>
            <a:r>
              <a:rPr lang="en-US" b="1" dirty="0" smtClean="0">
                <a:solidFill>
                  <a:schemeClr val="tx1"/>
                </a:solidFill>
              </a:rPr>
              <a:t> &lt;/h1&gt;</a:t>
            </a:r>
          </a:p>
          <a:p>
            <a:pPr marL="0" indent="0">
              <a:buNone/>
            </a:pPr>
            <a:r>
              <a:rPr lang="en-US" b="1" dirty="0">
                <a:solidFill>
                  <a:schemeClr val="tx1"/>
                </a:solidFill>
              </a:rPr>
              <a:t>	</a:t>
            </a:r>
            <a:r>
              <a:rPr lang="en-US" b="1" dirty="0" smtClean="0">
                <a:solidFill>
                  <a:schemeClr val="tx1"/>
                </a:solidFill>
              </a:rPr>
              <a:t>&lt;p </a:t>
            </a:r>
            <a:r>
              <a:rPr lang="en-US" b="1" dirty="0">
                <a:solidFill>
                  <a:srgbClr val="FF0000"/>
                </a:solidFill>
              </a:rPr>
              <a:t>style=“</a:t>
            </a:r>
            <a:r>
              <a:rPr lang="en-US" b="1" dirty="0" err="1" smtClean="0">
                <a:solidFill>
                  <a:srgbClr val="FF0000"/>
                </a:solidFill>
              </a:rPr>
              <a:t>color:pink</a:t>
            </a:r>
            <a:r>
              <a:rPr lang="en-US" b="1" dirty="0" smtClean="0">
                <a:solidFill>
                  <a:srgbClr val="FF0000"/>
                </a:solidFill>
              </a:rPr>
              <a:t>”</a:t>
            </a:r>
            <a:r>
              <a:rPr lang="en-US" b="1" dirty="0" smtClean="0">
                <a:solidFill>
                  <a:schemeClr val="tx1"/>
                </a:solidFill>
              </a:rPr>
              <a:t>&gt; </a:t>
            </a:r>
          </a:p>
          <a:p>
            <a:pPr marL="0" indent="0">
              <a:buNone/>
            </a:pPr>
            <a:r>
              <a:rPr lang="en-US" b="1" dirty="0" smtClean="0">
                <a:solidFill>
                  <a:schemeClr val="tx1"/>
                </a:solidFill>
              </a:rPr>
              <a:t>			</a:t>
            </a:r>
            <a:r>
              <a:rPr lang="en-US" b="1" dirty="0" smtClean="0">
                <a:solidFill>
                  <a:srgbClr val="FF0066"/>
                </a:solidFill>
              </a:rPr>
              <a:t>VS Programming Institute</a:t>
            </a:r>
            <a:r>
              <a:rPr lang="en-US" b="1" dirty="0" smtClean="0">
                <a:solidFill>
                  <a:schemeClr val="tx1"/>
                </a:solidFill>
              </a:rPr>
              <a:t> &lt;/p&gt;</a:t>
            </a:r>
            <a:endParaRPr lang="en-IN" b="1" dirty="0">
              <a:solidFill>
                <a:schemeClr val="tx1"/>
              </a:solidFill>
            </a:endParaRPr>
          </a:p>
        </p:txBody>
      </p:sp>
    </p:spTree>
    <p:extLst>
      <p:ext uri="{BB962C8B-B14F-4D97-AF65-F5344CB8AC3E}">
        <p14:creationId xmlns:p14="http://schemas.microsoft.com/office/powerpoint/2010/main" val="749150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Style</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The </a:t>
            </a:r>
            <a:r>
              <a:rPr lang="en-US" b="1" dirty="0" smtClean="0">
                <a:solidFill>
                  <a:srgbClr val="FF0000"/>
                </a:solidFill>
              </a:rPr>
              <a:t>font-family</a:t>
            </a:r>
            <a:r>
              <a:rPr lang="en-US" b="1" dirty="0" smtClean="0">
                <a:solidFill>
                  <a:schemeClr val="tx1"/>
                </a:solidFill>
              </a:rPr>
              <a:t> property defines the font to be used for an HTML element. </a:t>
            </a:r>
          </a:p>
          <a:p>
            <a:r>
              <a:rPr lang="en-US" b="1" dirty="0" smtClean="0">
                <a:solidFill>
                  <a:schemeClr val="tx1"/>
                </a:solidFill>
              </a:rPr>
              <a:t>Font types like – </a:t>
            </a:r>
            <a:r>
              <a:rPr lang="en-US" b="1" dirty="0">
                <a:solidFill>
                  <a:schemeClr val="tx1"/>
                </a:solidFill>
              </a:rPr>
              <a:t>V</a:t>
            </a:r>
            <a:r>
              <a:rPr lang="en-US" b="1" dirty="0" smtClean="0">
                <a:solidFill>
                  <a:schemeClr val="tx1"/>
                </a:solidFill>
              </a:rPr>
              <a:t>erdana, </a:t>
            </a:r>
            <a:r>
              <a:rPr lang="en-US" b="1" dirty="0">
                <a:solidFill>
                  <a:schemeClr val="tx1"/>
                </a:solidFill>
              </a:rPr>
              <a:t>A</a:t>
            </a:r>
            <a:r>
              <a:rPr lang="en-US" b="1" dirty="0" smtClean="0">
                <a:solidFill>
                  <a:schemeClr val="tx1"/>
                </a:solidFill>
              </a:rPr>
              <a:t>rial, </a:t>
            </a:r>
            <a:r>
              <a:rPr lang="en-US" b="1" dirty="0">
                <a:solidFill>
                  <a:schemeClr val="tx1"/>
                </a:solidFill>
              </a:rPr>
              <a:t>T</a:t>
            </a:r>
            <a:r>
              <a:rPr lang="en-US" b="1" dirty="0" smtClean="0">
                <a:solidFill>
                  <a:schemeClr val="tx1"/>
                </a:solidFill>
              </a:rPr>
              <a:t>imes New Roman, </a:t>
            </a:r>
            <a:r>
              <a:rPr lang="en-US" b="1" dirty="0" err="1">
                <a:solidFill>
                  <a:schemeClr val="tx1"/>
                </a:solidFill>
              </a:rPr>
              <a:t>F</a:t>
            </a:r>
            <a:r>
              <a:rPr lang="en-US" b="1" dirty="0" err="1" smtClean="0">
                <a:solidFill>
                  <a:schemeClr val="tx1"/>
                </a:solidFill>
              </a:rPr>
              <a:t>utura</a:t>
            </a:r>
            <a:r>
              <a:rPr lang="en-US" b="1" dirty="0" smtClean="0">
                <a:solidFill>
                  <a:schemeClr val="tx1"/>
                </a:solidFill>
              </a:rPr>
              <a:t>, Comic Sans, Coronet, Courier etc.</a:t>
            </a:r>
          </a:p>
          <a:p>
            <a:r>
              <a:rPr lang="en-US" b="1" dirty="0" smtClean="0">
                <a:solidFill>
                  <a:schemeClr val="tx1"/>
                </a:solidFill>
              </a:rPr>
              <a:t>Example:- </a:t>
            </a:r>
          </a:p>
          <a:p>
            <a:pPr marL="0" indent="0">
              <a:buNone/>
            </a:pPr>
            <a:r>
              <a:rPr lang="en-US" b="1" dirty="0" smtClean="0">
                <a:solidFill>
                  <a:schemeClr val="tx1"/>
                </a:solidFill>
              </a:rPr>
              <a:t>	&lt;h1 </a:t>
            </a:r>
            <a:r>
              <a:rPr lang="en-US" b="1" dirty="0" smtClean="0">
                <a:solidFill>
                  <a:srgbClr val="FF0000"/>
                </a:solidFill>
              </a:rPr>
              <a:t>style=“</a:t>
            </a:r>
            <a:r>
              <a:rPr lang="en-US" b="1" dirty="0" err="1" smtClean="0">
                <a:solidFill>
                  <a:srgbClr val="FF0000"/>
                </a:solidFill>
              </a:rPr>
              <a:t>font-family:verdana</a:t>
            </a:r>
            <a:r>
              <a:rPr lang="en-US" b="1" dirty="0" smtClean="0">
                <a:solidFill>
                  <a:srgbClr val="FF0000"/>
                </a:solidFill>
              </a:rPr>
              <a:t>”</a:t>
            </a:r>
            <a:r>
              <a:rPr lang="en-US" b="1" dirty="0" smtClean="0">
                <a:solidFill>
                  <a:schemeClr val="tx1"/>
                </a:solidFill>
              </a:rPr>
              <a:t>&gt; </a:t>
            </a:r>
          </a:p>
          <a:p>
            <a:pPr marL="0" indent="0">
              <a:buNone/>
            </a:pPr>
            <a:r>
              <a:rPr lang="en-US" b="1" dirty="0">
                <a:solidFill>
                  <a:schemeClr val="tx1"/>
                </a:solidFill>
              </a:rPr>
              <a:t>	</a:t>
            </a:r>
            <a:r>
              <a:rPr lang="en-US" b="1" dirty="0" smtClean="0">
                <a:solidFill>
                  <a:schemeClr val="tx1"/>
                </a:solidFill>
              </a:rPr>
              <a:t>			Coding </a:t>
            </a:r>
            <a:r>
              <a:rPr lang="en-US" b="1" dirty="0" err="1" smtClean="0">
                <a:solidFill>
                  <a:schemeClr val="tx1"/>
                </a:solidFill>
              </a:rPr>
              <a:t>Seekho</a:t>
            </a:r>
            <a:r>
              <a:rPr lang="en-US" b="1" dirty="0" smtClean="0">
                <a:solidFill>
                  <a:schemeClr val="tx1"/>
                </a:solidFill>
              </a:rPr>
              <a:t> &lt;/h1&gt; </a:t>
            </a:r>
          </a:p>
          <a:p>
            <a:pPr marL="0" indent="0">
              <a:buNone/>
            </a:pPr>
            <a:r>
              <a:rPr lang="en-US" b="1" dirty="0" smtClean="0">
                <a:solidFill>
                  <a:schemeClr val="tx1"/>
                </a:solidFill>
              </a:rPr>
              <a:t>	&lt;h2 </a:t>
            </a:r>
            <a:r>
              <a:rPr lang="en-US" b="1" dirty="0">
                <a:solidFill>
                  <a:srgbClr val="FF0000"/>
                </a:solidFill>
              </a:rPr>
              <a:t>style=“</a:t>
            </a:r>
            <a:r>
              <a:rPr lang="en-US" b="1" dirty="0" err="1" smtClean="0">
                <a:solidFill>
                  <a:srgbClr val="FF0000"/>
                </a:solidFill>
              </a:rPr>
              <a:t>font-family:coronet</a:t>
            </a:r>
            <a:r>
              <a:rPr lang="en-US" b="1" dirty="0" smtClean="0">
                <a:solidFill>
                  <a:srgbClr val="FF0000"/>
                </a:solidFill>
              </a:rPr>
              <a:t>”</a:t>
            </a:r>
            <a:r>
              <a:rPr lang="en-US" b="1" dirty="0" smtClean="0">
                <a:solidFill>
                  <a:schemeClr val="tx1"/>
                </a:solidFill>
              </a:rPr>
              <a:t>&gt; </a:t>
            </a:r>
          </a:p>
          <a:p>
            <a:pPr marL="0" indent="0">
              <a:buNone/>
            </a:pPr>
            <a:r>
              <a:rPr lang="en-US" b="1" dirty="0">
                <a:solidFill>
                  <a:schemeClr val="tx1"/>
                </a:solidFill>
              </a:rPr>
              <a:t>	</a:t>
            </a:r>
            <a:r>
              <a:rPr lang="en-US" b="1" dirty="0" smtClean="0">
                <a:solidFill>
                  <a:schemeClr val="tx1"/>
                </a:solidFill>
              </a:rPr>
              <a:t>			Coding </a:t>
            </a:r>
            <a:r>
              <a:rPr lang="en-US" b="1" dirty="0" err="1">
                <a:solidFill>
                  <a:schemeClr val="tx1"/>
                </a:solidFill>
              </a:rPr>
              <a:t>Seekho</a:t>
            </a:r>
            <a:r>
              <a:rPr lang="en-US" b="1" dirty="0">
                <a:solidFill>
                  <a:schemeClr val="tx1"/>
                </a:solidFill>
              </a:rPr>
              <a:t> &lt;/</a:t>
            </a:r>
            <a:r>
              <a:rPr lang="en-US" b="1" dirty="0" smtClean="0">
                <a:solidFill>
                  <a:schemeClr val="tx1"/>
                </a:solidFill>
              </a:rPr>
              <a:t>h2&gt; </a:t>
            </a:r>
          </a:p>
          <a:p>
            <a:pPr marL="0" indent="0">
              <a:buNone/>
            </a:pPr>
            <a:r>
              <a:rPr lang="en-US" b="1" dirty="0" smtClean="0">
                <a:solidFill>
                  <a:schemeClr val="tx1"/>
                </a:solidFill>
              </a:rPr>
              <a:t>	&lt;h2 </a:t>
            </a:r>
            <a:r>
              <a:rPr lang="en-US" b="1" dirty="0">
                <a:solidFill>
                  <a:srgbClr val="FF0000"/>
                </a:solidFill>
              </a:rPr>
              <a:t>style=“</a:t>
            </a:r>
            <a:r>
              <a:rPr lang="en-US" b="1" dirty="0" err="1" smtClean="0">
                <a:solidFill>
                  <a:srgbClr val="FF0000"/>
                </a:solidFill>
              </a:rPr>
              <a:t>font-family:arial</a:t>
            </a:r>
            <a:r>
              <a:rPr lang="en-US" b="1" dirty="0" smtClean="0">
                <a:solidFill>
                  <a:srgbClr val="FF0000"/>
                </a:solidFill>
              </a:rPr>
              <a:t>”</a:t>
            </a:r>
            <a:r>
              <a:rPr lang="en-US" b="1" dirty="0" smtClean="0">
                <a:solidFill>
                  <a:schemeClr val="tx1"/>
                </a:solidFill>
              </a:rPr>
              <a:t>&gt; </a:t>
            </a:r>
          </a:p>
          <a:p>
            <a:pPr marL="0" indent="0">
              <a:buNone/>
            </a:pPr>
            <a:r>
              <a:rPr lang="en-US" b="1" dirty="0">
                <a:solidFill>
                  <a:schemeClr val="tx1"/>
                </a:solidFill>
              </a:rPr>
              <a:t>	</a:t>
            </a:r>
            <a:r>
              <a:rPr lang="en-US" b="1" dirty="0" smtClean="0">
                <a:solidFill>
                  <a:schemeClr val="tx1"/>
                </a:solidFill>
              </a:rPr>
              <a:t>			Coding </a:t>
            </a:r>
            <a:r>
              <a:rPr lang="en-US" b="1" dirty="0" err="1">
                <a:solidFill>
                  <a:schemeClr val="tx1"/>
                </a:solidFill>
              </a:rPr>
              <a:t>Seekho</a:t>
            </a:r>
            <a:r>
              <a:rPr lang="en-US" b="1" dirty="0">
                <a:solidFill>
                  <a:schemeClr val="tx1"/>
                </a:solidFill>
              </a:rPr>
              <a:t> &lt;/</a:t>
            </a:r>
            <a:r>
              <a:rPr lang="en-US" b="1" dirty="0" smtClean="0">
                <a:solidFill>
                  <a:schemeClr val="tx1"/>
                </a:solidFill>
              </a:rPr>
              <a:t>h2&gt; </a:t>
            </a:r>
            <a:endParaRPr lang="en-IN" b="1" dirty="0">
              <a:solidFill>
                <a:schemeClr val="tx1"/>
              </a:solidFill>
            </a:endParaRPr>
          </a:p>
          <a:p>
            <a:endParaRPr lang="en-IN" b="1" dirty="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3103686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Size</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The font-size property defines the text size for an HTML tags.</a:t>
            </a:r>
          </a:p>
          <a:p>
            <a:r>
              <a:rPr lang="en-US" b="1" dirty="0" smtClean="0">
                <a:solidFill>
                  <a:schemeClr val="tx1"/>
                </a:solidFill>
              </a:rPr>
              <a:t>You can increase your text size as well as decrease the text size. </a:t>
            </a:r>
          </a:p>
          <a:p>
            <a:endParaRPr lang="en-US" b="1" dirty="0" smtClean="0">
              <a:solidFill>
                <a:schemeClr val="tx1"/>
              </a:solidFill>
            </a:endParaRPr>
          </a:p>
          <a:p>
            <a:r>
              <a:rPr lang="en-US" b="1" dirty="0" smtClean="0">
                <a:solidFill>
                  <a:schemeClr val="tx1"/>
                </a:solidFill>
              </a:rPr>
              <a:t>Example:-</a:t>
            </a:r>
          </a:p>
          <a:p>
            <a:pPr marL="0" indent="0">
              <a:buNone/>
            </a:pPr>
            <a:r>
              <a:rPr lang="en-US" b="1" dirty="0">
                <a:solidFill>
                  <a:schemeClr val="tx1"/>
                </a:solidFill>
              </a:rPr>
              <a:t> </a:t>
            </a:r>
            <a:r>
              <a:rPr lang="en-US" b="1" dirty="0" smtClean="0">
                <a:solidFill>
                  <a:schemeClr val="tx1"/>
                </a:solidFill>
              </a:rPr>
              <a:t>  &lt;p </a:t>
            </a:r>
            <a:r>
              <a:rPr lang="en-US" b="1" dirty="0" smtClean="0">
                <a:solidFill>
                  <a:srgbClr val="FF0000"/>
                </a:solidFill>
              </a:rPr>
              <a:t>style=“font-size:80px”</a:t>
            </a:r>
            <a:r>
              <a:rPr lang="en-US" b="1" dirty="0" smtClean="0">
                <a:solidFill>
                  <a:schemeClr val="tx1"/>
                </a:solidFill>
              </a:rPr>
              <a:t>&gt; I like to read books. &lt;/p&gt;</a:t>
            </a:r>
          </a:p>
          <a:p>
            <a:pPr marL="0" indent="0">
              <a:buNone/>
            </a:pPr>
            <a:r>
              <a:rPr lang="en-US" b="1" dirty="0" smtClean="0">
                <a:solidFill>
                  <a:schemeClr val="tx1"/>
                </a:solidFill>
              </a:rPr>
              <a:t>   &lt;</a:t>
            </a:r>
            <a:r>
              <a:rPr lang="en-US" b="1" dirty="0">
                <a:solidFill>
                  <a:schemeClr val="tx1"/>
                </a:solidFill>
              </a:rPr>
              <a:t>p </a:t>
            </a:r>
            <a:r>
              <a:rPr lang="en-US" b="1" dirty="0">
                <a:solidFill>
                  <a:srgbClr val="FF0000"/>
                </a:solidFill>
              </a:rPr>
              <a:t>style=“</a:t>
            </a:r>
            <a:r>
              <a:rPr lang="en-US" b="1" dirty="0" smtClean="0">
                <a:solidFill>
                  <a:srgbClr val="FF0000"/>
                </a:solidFill>
              </a:rPr>
              <a:t>font-size:30px</a:t>
            </a:r>
            <a:r>
              <a:rPr lang="en-US" b="1" dirty="0">
                <a:solidFill>
                  <a:srgbClr val="FF0000"/>
                </a:solidFill>
              </a:rPr>
              <a:t>”</a:t>
            </a:r>
            <a:r>
              <a:rPr lang="en-US" b="1" dirty="0">
                <a:solidFill>
                  <a:schemeClr val="tx1"/>
                </a:solidFill>
              </a:rPr>
              <a:t>&gt; I like to read books. &lt;/p&gt;</a:t>
            </a:r>
          </a:p>
          <a:p>
            <a:pPr marL="0" indent="0">
              <a:buNone/>
            </a:pPr>
            <a:r>
              <a:rPr lang="en-US" b="1" dirty="0" smtClean="0">
                <a:solidFill>
                  <a:schemeClr val="tx1"/>
                </a:solidFill>
              </a:rPr>
              <a:t>   &lt;</a:t>
            </a:r>
            <a:r>
              <a:rPr lang="en-US" b="1" dirty="0">
                <a:solidFill>
                  <a:schemeClr val="tx1"/>
                </a:solidFill>
              </a:rPr>
              <a:t>p </a:t>
            </a:r>
            <a:r>
              <a:rPr lang="en-US" b="1" dirty="0">
                <a:solidFill>
                  <a:srgbClr val="FF0000"/>
                </a:solidFill>
              </a:rPr>
              <a:t>style=“</a:t>
            </a:r>
            <a:r>
              <a:rPr lang="en-US" b="1" dirty="0" smtClean="0">
                <a:solidFill>
                  <a:srgbClr val="FF0000"/>
                </a:solidFill>
              </a:rPr>
              <a:t>font-size:50px</a:t>
            </a:r>
            <a:r>
              <a:rPr lang="en-US" b="1" dirty="0">
                <a:solidFill>
                  <a:srgbClr val="FF0000"/>
                </a:solidFill>
              </a:rPr>
              <a:t>”</a:t>
            </a:r>
            <a:r>
              <a:rPr lang="en-US" b="1" dirty="0">
                <a:solidFill>
                  <a:schemeClr val="tx1"/>
                </a:solidFill>
              </a:rPr>
              <a:t>&gt; I like to read books. &lt;/p&gt;</a:t>
            </a:r>
          </a:p>
          <a:p>
            <a:endParaRPr lang="en-US"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3381808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Alignment</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The text-align property defines the horizontal text alignment for an HTML tags.</a:t>
            </a:r>
          </a:p>
          <a:p>
            <a:r>
              <a:rPr lang="en-US" b="1" dirty="0" smtClean="0">
                <a:solidFill>
                  <a:schemeClr val="tx1"/>
                </a:solidFill>
              </a:rPr>
              <a:t>Text-align property is only use for text or paragraph not for images and many more.</a:t>
            </a:r>
          </a:p>
          <a:p>
            <a:endParaRPr lang="en-US" b="1" dirty="0" smtClean="0">
              <a:solidFill>
                <a:schemeClr val="tx1"/>
              </a:solidFill>
            </a:endParaRPr>
          </a:p>
          <a:p>
            <a:r>
              <a:rPr lang="en-US" b="1" dirty="0" smtClean="0">
                <a:solidFill>
                  <a:schemeClr val="tx1"/>
                </a:solidFill>
              </a:rPr>
              <a:t>Example:-</a:t>
            </a:r>
          </a:p>
          <a:p>
            <a:pPr marL="0" indent="0">
              <a:buNone/>
            </a:pPr>
            <a:r>
              <a:rPr lang="en-US" b="1" dirty="0" smtClean="0">
                <a:solidFill>
                  <a:schemeClr val="tx1"/>
                </a:solidFill>
              </a:rPr>
              <a:t>  &lt;p </a:t>
            </a:r>
            <a:r>
              <a:rPr lang="en-US" b="1" dirty="0" smtClean="0">
                <a:solidFill>
                  <a:srgbClr val="FF0000"/>
                </a:solidFill>
              </a:rPr>
              <a:t>style=“</a:t>
            </a:r>
            <a:r>
              <a:rPr lang="en-US" b="1" dirty="0" err="1" smtClean="0">
                <a:solidFill>
                  <a:srgbClr val="FF0000"/>
                </a:solidFill>
              </a:rPr>
              <a:t>text-align:center</a:t>
            </a:r>
            <a:r>
              <a:rPr lang="en-US" b="1" dirty="0" smtClean="0">
                <a:solidFill>
                  <a:srgbClr val="FF0000"/>
                </a:solidFill>
              </a:rPr>
              <a:t>”</a:t>
            </a:r>
            <a:r>
              <a:rPr lang="en-US" b="1" dirty="0" smtClean="0">
                <a:solidFill>
                  <a:schemeClr val="tx1"/>
                </a:solidFill>
              </a:rPr>
              <a:t>&gt; Coding </a:t>
            </a:r>
            <a:r>
              <a:rPr lang="en-US" b="1" dirty="0" err="1" smtClean="0">
                <a:solidFill>
                  <a:schemeClr val="tx1"/>
                </a:solidFill>
              </a:rPr>
              <a:t>Seekho</a:t>
            </a:r>
            <a:r>
              <a:rPr lang="en-US" b="1" dirty="0" smtClean="0">
                <a:solidFill>
                  <a:schemeClr val="tx1"/>
                </a:solidFill>
              </a:rPr>
              <a:t> &lt;/p&gt;</a:t>
            </a:r>
          </a:p>
          <a:p>
            <a:pPr marL="0" indent="0">
              <a:buNone/>
            </a:pPr>
            <a:r>
              <a:rPr lang="en-US" b="1" dirty="0" smtClean="0">
                <a:solidFill>
                  <a:schemeClr val="tx1"/>
                </a:solidFill>
              </a:rPr>
              <a:t>  &lt;</a:t>
            </a:r>
            <a:r>
              <a:rPr lang="en-US" b="1" dirty="0">
                <a:solidFill>
                  <a:schemeClr val="tx1"/>
                </a:solidFill>
              </a:rPr>
              <a:t>p </a:t>
            </a:r>
            <a:r>
              <a:rPr lang="en-US" b="1" dirty="0">
                <a:solidFill>
                  <a:srgbClr val="FF0000"/>
                </a:solidFill>
              </a:rPr>
              <a:t>style=“</a:t>
            </a:r>
            <a:r>
              <a:rPr lang="en-US" b="1" dirty="0" err="1" smtClean="0">
                <a:solidFill>
                  <a:srgbClr val="FF0000"/>
                </a:solidFill>
              </a:rPr>
              <a:t>text-align:left</a:t>
            </a:r>
            <a:r>
              <a:rPr lang="en-US" b="1" dirty="0" smtClean="0">
                <a:solidFill>
                  <a:srgbClr val="FF0000"/>
                </a:solidFill>
              </a:rPr>
              <a:t>”</a:t>
            </a:r>
            <a:r>
              <a:rPr lang="en-US" b="1" dirty="0" smtClean="0">
                <a:solidFill>
                  <a:schemeClr val="tx1"/>
                </a:solidFill>
              </a:rPr>
              <a:t>&gt; </a:t>
            </a:r>
            <a:r>
              <a:rPr lang="en-US" b="1" dirty="0">
                <a:solidFill>
                  <a:schemeClr val="tx1"/>
                </a:solidFill>
              </a:rPr>
              <a:t>Coding </a:t>
            </a:r>
            <a:r>
              <a:rPr lang="en-US" b="1" dirty="0" err="1">
                <a:solidFill>
                  <a:schemeClr val="tx1"/>
                </a:solidFill>
              </a:rPr>
              <a:t>Seekho</a:t>
            </a:r>
            <a:r>
              <a:rPr lang="en-US" b="1" dirty="0">
                <a:solidFill>
                  <a:schemeClr val="tx1"/>
                </a:solidFill>
              </a:rPr>
              <a:t> &lt;/p</a:t>
            </a:r>
            <a:r>
              <a:rPr lang="en-US" b="1" dirty="0" smtClean="0">
                <a:solidFill>
                  <a:schemeClr val="tx1"/>
                </a:solidFill>
              </a:rPr>
              <a:t>&gt;</a:t>
            </a:r>
          </a:p>
          <a:p>
            <a:pPr marL="0" indent="0">
              <a:buNone/>
            </a:pPr>
            <a:r>
              <a:rPr lang="en-US" b="1" dirty="0" smtClean="0">
                <a:solidFill>
                  <a:schemeClr val="tx1"/>
                </a:solidFill>
              </a:rPr>
              <a:t>  &lt;</a:t>
            </a:r>
            <a:r>
              <a:rPr lang="en-US" b="1" dirty="0">
                <a:solidFill>
                  <a:schemeClr val="tx1"/>
                </a:solidFill>
              </a:rPr>
              <a:t>p </a:t>
            </a:r>
            <a:r>
              <a:rPr lang="en-US" b="1" dirty="0">
                <a:solidFill>
                  <a:srgbClr val="FF0000"/>
                </a:solidFill>
              </a:rPr>
              <a:t>style=“</a:t>
            </a:r>
            <a:r>
              <a:rPr lang="en-US" b="1" dirty="0" err="1" smtClean="0">
                <a:solidFill>
                  <a:srgbClr val="FF0000"/>
                </a:solidFill>
              </a:rPr>
              <a:t>text-align:right</a:t>
            </a:r>
            <a:r>
              <a:rPr lang="en-US" b="1" dirty="0" smtClean="0">
                <a:solidFill>
                  <a:srgbClr val="FF0000"/>
                </a:solidFill>
              </a:rPr>
              <a:t>”</a:t>
            </a:r>
            <a:r>
              <a:rPr lang="en-US" b="1" dirty="0" smtClean="0">
                <a:solidFill>
                  <a:schemeClr val="tx1"/>
                </a:solidFill>
              </a:rPr>
              <a:t>&gt; </a:t>
            </a:r>
            <a:r>
              <a:rPr lang="en-US" b="1" dirty="0">
                <a:solidFill>
                  <a:schemeClr val="tx1"/>
                </a:solidFill>
              </a:rPr>
              <a:t>Coding </a:t>
            </a:r>
            <a:r>
              <a:rPr lang="en-US" b="1" dirty="0" err="1">
                <a:solidFill>
                  <a:schemeClr val="tx1"/>
                </a:solidFill>
              </a:rPr>
              <a:t>Seekho</a:t>
            </a:r>
            <a:r>
              <a:rPr lang="en-US" b="1" dirty="0">
                <a:solidFill>
                  <a:schemeClr val="tx1"/>
                </a:solidFill>
              </a:rPr>
              <a:t> &lt;/p&gt;</a:t>
            </a:r>
            <a:endParaRPr lang="en-IN" b="1" dirty="0">
              <a:solidFill>
                <a:schemeClr val="tx1"/>
              </a:solidFill>
            </a:endParaRPr>
          </a:p>
          <a:p>
            <a:endParaRPr lang="en-IN" b="1" dirty="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1630751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Tag </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HTML links are </a:t>
            </a:r>
            <a:r>
              <a:rPr lang="en-US" b="1" dirty="0">
                <a:solidFill>
                  <a:srgbClr val="FF0000"/>
                </a:solidFill>
              </a:rPr>
              <a:t>hyperlinks</a:t>
            </a:r>
            <a:r>
              <a:rPr lang="en-US" b="1" dirty="0">
                <a:solidFill>
                  <a:schemeClr val="tx1"/>
                </a:solidFill>
              </a:rPr>
              <a:t>.</a:t>
            </a:r>
          </a:p>
          <a:p>
            <a:r>
              <a:rPr lang="en-US" b="1" dirty="0">
                <a:solidFill>
                  <a:schemeClr val="tx1"/>
                </a:solidFill>
              </a:rPr>
              <a:t>You can click on a link and jump to another document</a:t>
            </a:r>
            <a:r>
              <a:rPr lang="en-US" dirty="0" smtClean="0"/>
              <a:t>.</a:t>
            </a:r>
            <a:endParaRPr lang="en-US" b="1" dirty="0" smtClean="0">
              <a:solidFill>
                <a:schemeClr val="tx1"/>
              </a:solidFill>
            </a:endParaRPr>
          </a:p>
          <a:p>
            <a:r>
              <a:rPr lang="en-US" b="1" dirty="0" smtClean="0">
                <a:solidFill>
                  <a:schemeClr val="tx1"/>
                </a:solidFill>
              </a:rPr>
              <a:t>Links </a:t>
            </a:r>
            <a:r>
              <a:rPr lang="en-US" b="1" dirty="0">
                <a:solidFill>
                  <a:schemeClr val="tx1"/>
                </a:solidFill>
              </a:rPr>
              <a:t>are found in nearly all web pages. Links allow users to click their way from page to page</a:t>
            </a:r>
            <a:r>
              <a:rPr lang="en-US" b="1" dirty="0" smtClean="0">
                <a:solidFill>
                  <a:schemeClr val="tx1"/>
                </a:solidFill>
              </a:rPr>
              <a:t>.</a:t>
            </a:r>
          </a:p>
          <a:p>
            <a:r>
              <a:rPr lang="en-US" b="1" dirty="0">
                <a:solidFill>
                  <a:schemeClr val="tx1"/>
                </a:solidFill>
              </a:rPr>
              <a:t>When you move the mouse over a link, the mouse arrow will turn into a little hand</a:t>
            </a:r>
            <a:r>
              <a:rPr lang="en-US" b="1" dirty="0" smtClean="0">
                <a:solidFill>
                  <a:schemeClr val="tx1"/>
                </a:solidFill>
              </a:rPr>
              <a:t>.</a:t>
            </a:r>
          </a:p>
          <a:p>
            <a:r>
              <a:rPr lang="en-US" b="1" dirty="0">
                <a:solidFill>
                  <a:schemeClr val="tx1"/>
                </a:solidFill>
              </a:rPr>
              <a:t>The HTML &lt;a&gt; tag defines a hyperlink</a:t>
            </a:r>
            <a:r>
              <a:rPr lang="en-US" b="1" dirty="0" smtClean="0">
                <a:solidFill>
                  <a:schemeClr val="tx1"/>
                </a:solidFill>
              </a:rPr>
              <a:t>.</a:t>
            </a:r>
          </a:p>
          <a:p>
            <a:r>
              <a:rPr lang="en-US" b="1" dirty="0" smtClean="0">
                <a:solidFill>
                  <a:schemeClr val="tx1"/>
                </a:solidFill>
              </a:rPr>
              <a:t>Syntax:- </a:t>
            </a:r>
          </a:p>
          <a:p>
            <a:pPr marL="0" indent="0">
              <a:buNone/>
            </a:pPr>
            <a:r>
              <a:rPr lang="en-US" b="1" dirty="0" smtClean="0">
                <a:solidFill>
                  <a:schemeClr val="tx1"/>
                </a:solidFill>
              </a:rPr>
              <a:t>	&lt;a </a:t>
            </a:r>
            <a:r>
              <a:rPr lang="en-US" b="1" dirty="0" err="1" smtClean="0">
                <a:solidFill>
                  <a:srgbClr val="FF0000"/>
                </a:solidFill>
              </a:rPr>
              <a:t>href</a:t>
            </a:r>
            <a:r>
              <a:rPr lang="en-US" b="1" dirty="0">
                <a:solidFill>
                  <a:srgbClr val="FF0000"/>
                </a:solidFill>
              </a:rPr>
              <a:t>=“https://www.google.com</a:t>
            </a:r>
            <a:r>
              <a:rPr lang="en-US" b="1" dirty="0" smtClean="0">
                <a:solidFill>
                  <a:srgbClr val="FF0000"/>
                </a:solidFill>
              </a:rPr>
              <a:t>/”</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				 Go to Google </a:t>
            </a:r>
            <a:r>
              <a:rPr lang="en-US" b="1" dirty="0">
                <a:solidFill>
                  <a:schemeClr val="tx1"/>
                </a:solidFill>
              </a:rPr>
              <a:t>&lt;/a&gt;</a:t>
            </a:r>
            <a:endParaRPr lang="en-IN" b="1" dirty="0">
              <a:solidFill>
                <a:schemeClr val="tx1"/>
              </a:solidFill>
            </a:endParaRPr>
          </a:p>
        </p:txBody>
      </p:sp>
    </p:spTree>
    <p:extLst>
      <p:ext uri="{BB962C8B-B14F-4D97-AF65-F5344CB8AC3E}">
        <p14:creationId xmlns:p14="http://schemas.microsoft.com/office/powerpoint/2010/main" val="4101655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Attributes</a:t>
            </a:r>
            <a:endParaRPr lang="en-IN" dirty="0"/>
          </a:p>
        </p:txBody>
      </p:sp>
      <p:sp>
        <p:nvSpPr>
          <p:cNvPr id="3" name="Content Placeholder 2"/>
          <p:cNvSpPr>
            <a:spLocks noGrp="1"/>
          </p:cNvSpPr>
          <p:nvPr>
            <p:ph idx="1"/>
          </p:nvPr>
        </p:nvSpPr>
        <p:spPr/>
        <p:txBody>
          <a:bodyPr>
            <a:normAutofit fontScale="92500"/>
          </a:bodyPr>
          <a:lstStyle/>
          <a:p>
            <a:r>
              <a:rPr lang="en-US" b="1" dirty="0" err="1" smtClean="0">
                <a:solidFill>
                  <a:srgbClr val="FF0000"/>
                </a:solidFill>
              </a:rPr>
              <a:t>href</a:t>
            </a:r>
            <a:r>
              <a:rPr lang="en-US" b="1" dirty="0" smtClean="0">
                <a:solidFill>
                  <a:srgbClr val="FF0000"/>
                </a:solidFill>
              </a:rPr>
              <a:t> - </a:t>
            </a:r>
          </a:p>
          <a:p>
            <a:r>
              <a:rPr lang="en-US" b="1" dirty="0" smtClean="0">
                <a:solidFill>
                  <a:schemeClr val="tx1"/>
                </a:solidFill>
              </a:rPr>
              <a:t>The </a:t>
            </a:r>
            <a:r>
              <a:rPr lang="en-US" b="1" dirty="0">
                <a:solidFill>
                  <a:schemeClr val="tx1"/>
                </a:solidFill>
              </a:rPr>
              <a:t>most important attribute of the </a:t>
            </a:r>
            <a:r>
              <a:rPr lang="en-US" b="1" dirty="0">
                <a:solidFill>
                  <a:srgbClr val="FF0000"/>
                </a:solidFill>
              </a:rPr>
              <a:t>&lt;a&gt;</a:t>
            </a:r>
            <a:r>
              <a:rPr lang="en-US" b="1" dirty="0">
                <a:solidFill>
                  <a:schemeClr val="tx1"/>
                </a:solidFill>
              </a:rPr>
              <a:t> element is the </a:t>
            </a:r>
            <a:r>
              <a:rPr lang="en-US" b="1" dirty="0" err="1">
                <a:solidFill>
                  <a:srgbClr val="FF0000"/>
                </a:solidFill>
              </a:rPr>
              <a:t>href</a:t>
            </a:r>
            <a:r>
              <a:rPr lang="en-US" b="1" dirty="0">
                <a:solidFill>
                  <a:srgbClr val="FF0000"/>
                </a:solidFill>
              </a:rPr>
              <a:t> </a:t>
            </a:r>
            <a:r>
              <a:rPr lang="en-US" b="1" dirty="0">
                <a:solidFill>
                  <a:schemeClr val="tx1"/>
                </a:solidFill>
              </a:rPr>
              <a:t>attribute, which indicates the link's destination</a:t>
            </a:r>
            <a:r>
              <a:rPr lang="en-US" b="1" dirty="0" smtClean="0">
                <a:solidFill>
                  <a:schemeClr val="tx1"/>
                </a:solidFill>
              </a:rPr>
              <a:t>.</a:t>
            </a:r>
          </a:p>
          <a:p>
            <a:r>
              <a:rPr lang="en-US" b="1" dirty="0" smtClean="0">
                <a:solidFill>
                  <a:schemeClr val="tx1"/>
                </a:solidFill>
              </a:rPr>
              <a:t>Clicking </a:t>
            </a:r>
            <a:r>
              <a:rPr lang="en-US" b="1" dirty="0">
                <a:solidFill>
                  <a:schemeClr val="tx1"/>
                </a:solidFill>
              </a:rPr>
              <a:t>on the link text, will send the reader to the specified URL address</a:t>
            </a:r>
            <a:r>
              <a:rPr lang="en-US" b="1" dirty="0" smtClean="0">
                <a:solidFill>
                  <a:schemeClr val="tx1"/>
                </a:solidFill>
              </a:rPr>
              <a:t>.</a:t>
            </a:r>
          </a:p>
          <a:p>
            <a:r>
              <a:rPr lang="en-US" b="1" dirty="0" smtClean="0">
                <a:solidFill>
                  <a:schemeClr val="tx1"/>
                </a:solidFill>
              </a:rPr>
              <a:t>There are two types of URL –</a:t>
            </a:r>
          </a:p>
          <a:p>
            <a:pPr marL="0" indent="0">
              <a:buNone/>
            </a:pPr>
            <a:r>
              <a:rPr lang="en-US" b="1" dirty="0">
                <a:solidFill>
                  <a:schemeClr val="tx1"/>
                </a:solidFill>
              </a:rPr>
              <a:t>	</a:t>
            </a:r>
            <a:r>
              <a:rPr lang="en-US" b="1" dirty="0" smtClean="0">
                <a:solidFill>
                  <a:schemeClr val="tx1"/>
                </a:solidFill>
              </a:rPr>
              <a:t>1. Absolute URL – Other websites URL</a:t>
            </a:r>
          </a:p>
          <a:p>
            <a:pPr marL="0" indent="0">
              <a:buNone/>
            </a:pPr>
            <a:r>
              <a:rPr lang="en-US" b="1" dirty="0">
                <a:solidFill>
                  <a:schemeClr val="tx1"/>
                </a:solidFill>
              </a:rPr>
              <a:t>		&lt;a </a:t>
            </a:r>
            <a:r>
              <a:rPr lang="en-US" b="1" dirty="0" err="1">
                <a:solidFill>
                  <a:srgbClr val="FF0000"/>
                </a:solidFill>
              </a:rPr>
              <a:t>href</a:t>
            </a:r>
            <a:r>
              <a:rPr lang="en-US" b="1" dirty="0">
                <a:solidFill>
                  <a:srgbClr val="FF0000"/>
                </a:solidFill>
              </a:rPr>
              <a:t>=</a:t>
            </a:r>
            <a:r>
              <a:rPr lang="en-US" b="1" dirty="0">
                <a:solidFill>
                  <a:srgbClr val="FF0000"/>
                </a:solidFill>
                <a:hlinkClick r:id="rId2"/>
              </a:rPr>
              <a:t>https://www.google.com</a:t>
            </a:r>
            <a:r>
              <a:rPr lang="en-US" b="1" dirty="0" smtClean="0">
                <a:solidFill>
                  <a:srgbClr val="FF0000"/>
                </a:solidFill>
                <a:hlinkClick r:id="rId2"/>
              </a:rPr>
              <a:t>/</a:t>
            </a:r>
            <a:r>
              <a:rPr lang="en-US" b="1" dirty="0" smtClean="0">
                <a:solidFill>
                  <a:schemeClr val="tx1"/>
                </a:solidFill>
              </a:rPr>
              <a:t>&gt; </a:t>
            </a:r>
          </a:p>
          <a:p>
            <a:pPr marL="0" indent="0">
              <a:buNone/>
            </a:pPr>
            <a:r>
              <a:rPr lang="en-US" b="1" dirty="0">
                <a:solidFill>
                  <a:schemeClr val="tx1"/>
                </a:solidFill>
              </a:rPr>
              <a:t>	</a:t>
            </a:r>
            <a:r>
              <a:rPr lang="en-US" b="1" dirty="0" smtClean="0">
                <a:solidFill>
                  <a:schemeClr val="tx1"/>
                </a:solidFill>
              </a:rPr>
              <a:t>				Go </a:t>
            </a:r>
            <a:r>
              <a:rPr lang="en-US" b="1" dirty="0">
                <a:solidFill>
                  <a:schemeClr val="tx1"/>
                </a:solidFill>
              </a:rPr>
              <a:t>to Google &lt;/a</a:t>
            </a:r>
            <a:r>
              <a:rPr lang="en-US" b="1" dirty="0" smtClean="0">
                <a:solidFill>
                  <a:schemeClr val="tx1"/>
                </a:solidFill>
              </a:rPr>
              <a:t>&gt;</a:t>
            </a:r>
          </a:p>
          <a:p>
            <a:pPr marL="0" indent="0">
              <a:buNone/>
            </a:pPr>
            <a:r>
              <a:rPr lang="en-US" b="1" dirty="0" smtClean="0">
                <a:solidFill>
                  <a:schemeClr val="tx1"/>
                </a:solidFill>
              </a:rPr>
              <a:t>	2. Relative URL – Your web pages URL </a:t>
            </a:r>
          </a:p>
          <a:p>
            <a:pPr marL="0" indent="0">
              <a:buNone/>
            </a:pPr>
            <a:r>
              <a:rPr lang="en-US" b="1" dirty="0">
                <a:solidFill>
                  <a:schemeClr val="tx1"/>
                </a:solidFill>
              </a:rPr>
              <a:t>		&lt;a </a:t>
            </a:r>
            <a:r>
              <a:rPr lang="en-US" b="1" dirty="0" err="1" smtClean="0">
                <a:solidFill>
                  <a:srgbClr val="FF0000"/>
                </a:solidFill>
              </a:rPr>
              <a:t>href</a:t>
            </a:r>
            <a:r>
              <a:rPr lang="en-US" b="1" dirty="0" smtClean="0">
                <a:solidFill>
                  <a:srgbClr val="FF0000"/>
                </a:solidFill>
              </a:rPr>
              <a:t>=“home.html”</a:t>
            </a:r>
            <a:r>
              <a:rPr lang="en-US" b="1" dirty="0" smtClean="0">
                <a:solidFill>
                  <a:schemeClr val="tx1"/>
                </a:solidFill>
              </a:rPr>
              <a:t>&gt; </a:t>
            </a:r>
            <a:r>
              <a:rPr lang="en-US" b="1" dirty="0">
                <a:solidFill>
                  <a:schemeClr val="tx1"/>
                </a:solidFill>
              </a:rPr>
              <a:t>Go to </a:t>
            </a:r>
            <a:r>
              <a:rPr lang="en-US" b="1" dirty="0" smtClean="0">
                <a:solidFill>
                  <a:schemeClr val="tx1"/>
                </a:solidFill>
              </a:rPr>
              <a:t>Home </a:t>
            </a:r>
            <a:r>
              <a:rPr lang="en-US" b="1" dirty="0">
                <a:solidFill>
                  <a:schemeClr val="tx1"/>
                </a:solidFill>
              </a:rPr>
              <a:t>&lt;/a</a:t>
            </a:r>
            <a:r>
              <a:rPr lang="en-US" b="1" dirty="0" smtClean="0">
                <a:solidFill>
                  <a:schemeClr val="tx1"/>
                </a:solidFill>
              </a:rPr>
              <a:t>&gt;</a:t>
            </a:r>
            <a:endParaRPr lang="en-US" b="1" dirty="0">
              <a:solidFill>
                <a:schemeClr val="tx1"/>
              </a:solidFill>
            </a:endParaRPr>
          </a:p>
          <a:p>
            <a:endParaRPr lang="en-IN" dirty="0"/>
          </a:p>
        </p:txBody>
      </p:sp>
    </p:spTree>
    <p:extLst>
      <p:ext uri="{BB962C8B-B14F-4D97-AF65-F5344CB8AC3E}">
        <p14:creationId xmlns:p14="http://schemas.microsoft.com/office/powerpoint/2010/main" val="33624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The target </a:t>
            </a:r>
            <a:r>
              <a:rPr lang="en-IN" dirty="0" smtClean="0">
                <a:effectLst/>
              </a:rPr>
              <a:t>Attribute</a:t>
            </a:r>
            <a:endParaRPr lang="en-IN" dirty="0"/>
          </a:p>
        </p:txBody>
      </p:sp>
      <p:sp>
        <p:nvSpPr>
          <p:cNvPr id="3" name="Content Placeholder 2"/>
          <p:cNvSpPr>
            <a:spLocks noGrp="1"/>
          </p:cNvSpPr>
          <p:nvPr>
            <p:ph idx="1"/>
          </p:nvPr>
        </p:nvSpPr>
        <p:spPr/>
        <p:txBody>
          <a:bodyPr>
            <a:normAutofit/>
          </a:bodyPr>
          <a:lstStyle/>
          <a:p>
            <a:r>
              <a:rPr lang="en-US" b="1" dirty="0">
                <a:solidFill>
                  <a:schemeClr val="tx1"/>
                </a:solidFill>
              </a:rPr>
              <a:t>By default, the linked page will be displayed in the current browser window. To change this, you must specify another target for the link</a:t>
            </a:r>
            <a:r>
              <a:rPr lang="en-US" b="1" dirty="0" smtClean="0">
                <a:solidFill>
                  <a:schemeClr val="tx1"/>
                </a:solidFill>
              </a:rPr>
              <a:t>.</a:t>
            </a:r>
          </a:p>
          <a:p>
            <a:r>
              <a:rPr lang="en-US" b="1" dirty="0">
                <a:solidFill>
                  <a:schemeClr val="tx1"/>
                </a:solidFill>
              </a:rPr>
              <a:t>The target attribute specifies where to open the linked document</a:t>
            </a:r>
            <a:r>
              <a:rPr lang="en-US" b="1" dirty="0" smtClean="0">
                <a:solidFill>
                  <a:schemeClr val="tx1"/>
                </a:solidFill>
              </a:rPr>
              <a:t>.</a:t>
            </a:r>
          </a:p>
          <a:p>
            <a:r>
              <a:rPr lang="en-US" b="1" dirty="0" smtClean="0">
                <a:solidFill>
                  <a:srgbClr val="FF0000"/>
                </a:solidFill>
              </a:rPr>
              <a:t>_</a:t>
            </a:r>
            <a:r>
              <a:rPr lang="en-US" b="1" dirty="0">
                <a:solidFill>
                  <a:srgbClr val="FF0000"/>
                </a:solidFill>
              </a:rPr>
              <a:t>blank - </a:t>
            </a:r>
            <a:r>
              <a:rPr lang="en-US" b="1" dirty="0">
                <a:solidFill>
                  <a:schemeClr val="tx1"/>
                </a:solidFill>
              </a:rPr>
              <a:t>Opens the document in a new window or </a:t>
            </a:r>
            <a:r>
              <a:rPr lang="en-US" b="1" dirty="0" smtClean="0">
                <a:solidFill>
                  <a:schemeClr val="tx1"/>
                </a:solidFill>
              </a:rPr>
              <a:t>tab</a:t>
            </a:r>
          </a:p>
          <a:p>
            <a:r>
              <a:rPr lang="en-US" b="1" dirty="0" smtClean="0">
                <a:solidFill>
                  <a:schemeClr val="tx1"/>
                </a:solidFill>
              </a:rPr>
              <a:t>Example:- </a:t>
            </a:r>
          </a:p>
          <a:p>
            <a:pPr marL="0" indent="0">
              <a:buNone/>
            </a:pPr>
            <a:r>
              <a:rPr lang="en-US" b="1" dirty="0" smtClean="0">
                <a:solidFill>
                  <a:schemeClr val="tx1"/>
                </a:solidFill>
              </a:rPr>
              <a:t>	&lt;</a:t>
            </a:r>
            <a:r>
              <a:rPr lang="en-US" b="1" dirty="0">
                <a:solidFill>
                  <a:schemeClr val="tx1"/>
                </a:solidFill>
              </a:rPr>
              <a:t>a </a:t>
            </a:r>
            <a:r>
              <a:rPr lang="en-US" b="1" dirty="0" err="1" smtClean="0">
                <a:solidFill>
                  <a:srgbClr val="FF0000"/>
                </a:solidFill>
              </a:rPr>
              <a:t>href</a:t>
            </a:r>
            <a:r>
              <a:rPr lang="en-US" b="1" dirty="0" smtClean="0">
                <a:solidFill>
                  <a:srgbClr val="FF0000"/>
                </a:solidFill>
              </a:rPr>
              <a:t>=</a:t>
            </a:r>
            <a:r>
              <a:rPr lang="en-US" b="1" dirty="0" smtClean="0">
                <a:solidFill>
                  <a:srgbClr val="FF0000"/>
                </a:solidFill>
                <a:hlinkClick r:id="rId2"/>
              </a:rPr>
              <a:t>https</a:t>
            </a:r>
            <a:r>
              <a:rPr lang="en-US" b="1" dirty="0">
                <a:solidFill>
                  <a:srgbClr val="FF0000"/>
                </a:solidFill>
                <a:hlinkClick r:id="rId2"/>
              </a:rPr>
              <a:t>://www.google.com</a:t>
            </a:r>
            <a:r>
              <a:rPr lang="en-US" b="1" dirty="0" smtClean="0">
                <a:solidFill>
                  <a:srgbClr val="FF0000"/>
                </a:solidFill>
                <a:hlinkClick r:id="rId2"/>
              </a:rPr>
              <a:t>/</a:t>
            </a:r>
            <a:r>
              <a:rPr lang="en-US" b="1" dirty="0" smtClean="0">
                <a:solidFill>
                  <a:srgbClr val="FF0000"/>
                </a:solidFill>
              </a:rPr>
              <a:t> 				target=“_blank”</a:t>
            </a:r>
            <a:r>
              <a:rPr lang="en-US" b="1" dirty="0" smtClean="0">
                <a:solidFill>
                  <a:schemeClr val="tx1"/>
                </a:solidFill>
              </a:rPr>
              <a:t>&gt; Go </a:t>
            </a:r>
            <a:r>
              <a:rPr lang="en-US" b="1" dirty="0">
                <a:solidFill>
                  <a:schemeClr val="tx1"/>
                </a:solidFill>
              </a:rPr>
              <a:t>to Google &lt;/a&gt;</a:t>
            </a:r>
            <a:endParaRPr lang="en-IN" b="1" dirty="0">
              <a:solidFill>
                <a:schemeClr val="tx1"/>
              </a:solidFill>
            </a:endParaRPr>
          </a:p>
          <a:p>
            <a:endParaRPr lang="en-US" b="1" dirty="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4186717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Value </a:t>
            </a:r>
            <a:endParaRPr lang="en-IN" dirty="0"/>
          </a:p>
        </p:txBody>
      </p:sp>
      <p:sp>
        <p:nvSpPr>
          <p:cNvPr id="3" name="Content Placeholder 2"/>
          <p:cNvSpPr>
            <a:spLocks noGrp="1"/>
          </p:cNvSpPr>
          <p:nvPr>
            <p:ph idx="1"/>
          </p:nvPr>
        </p:nvSpPr>
        <p:spPr/>
        <p:txBody>
          <a:bodyPr>
            <a:normAutofit lnSpcReduction="10000"/>
          </a:bodyPr>
          <a:lstStyle/>
          <a:p>
            <a:r>
              <a:rPr lang="en-US" b="1" dirty="0">
                <a:solidFill>
                  <a:srgbClr val="FF0000"/>
                </a:solidFill>
              </a:rPr>
              <a:t>_self - </a:t>
            </a:r>
            <a:r>
              <a:rPr lang="en-US" b="1" dirty="0">
                <a:solidFill>
                  <a:schemeClr val="tx1"/>
                </a:solidFill>
              </a:rPr>
              <a:t>Default. Opens the document in the same window/tab as it was </a:t>
            </a:r>
            <a:r>
              <a:rPr lang="en-US" b="1" dirty="0" smtClean="0">
                <a:solidFill>
                  <a:schemeClr val="tx1"/>
                </a:solidFill>
              </a:rPr>
              <a:t>clicked</a:t>
            </a:r>
          </a:p>
          <a:p>
            <a:r>
              <a:rPr lang="en-US" b="1" dirty="0">
                <a:solidFill>
                  <a:srgbClr val="FF0000"/>
                </a:solidFill>
              </a:rPr>
              <a:t>_parent - </a:t>
            </a:r>
            <a:r>
              <a:rPr lang="en-US" b="1" dirty="0">
                <a:solidFill>
                  <a:schemeClr val="tx1"/>
                </a:solidFill>
              </a:rPr>
              <a:t>Opens the document in the parent frame</a:t>
            </a:r>
          </a:p>
          <a:p>
            <a:r>
              <a:rPr lang="en-US" b="1" dirty="0">
                <a:solidFill>
                  <a:srgbClr val="FF0000"/>
                </a:solidFill>
              </a:rPr>
              <a:t>_top - </a:t>
            </a:r>
            <a:r>
              <a:rPr lang="en-US" b="1" dirty="0">
                <a:solidFill>
                  <a:schemeClr val="tx1"/>
                </a:solidFill>
              </a:rPr>
              <a:t>Opens the document in the full body of the </a:t>
            </a:r>
            <a:r>
              <a:rPr lang="en-US" b="1" dirty="0" smtClean="0">
                <a:solidFill>
                  <a:schemeClr val="tx1"/>
                </a:solidFill>
              </a:rPr>
              <a:t>window</a:t>
            </a:r>
          </a:p>
          <a:p>
            <a:r>
              <a:rPr lang="en-US" b="1" dirty="0" smtClean="0">
                <a:solidFill>
                  <a:schemeClr val="tx1"/>
                </a:solidFill>
              </a:rPr>
              <a:t>Example:- </a:t>
            </a:r>
          </a:p>
          <a:p>
            <a:pPr marL="0" indent="0">
              <a:buNone/>
            </a:pPr>
            <a:r>
              <a:rPr lang="en-US" b="1" dirty="0">
                <a:solidFill>
                  <a:schemeClr val="tx1"/>
                </a:solidFill>
              </a:rPr>
              <a:t>	&lt;a </a:t>
            </a:r>
            <a:r>
              <a:rPr lang="en-US" b="1" dirty="0" err="1">
                <a:solidFill>
                  <a:srgbClr val="FF0000"/>
                </a:solidFill>
              </a:rPr>
              <a:t>href</a:t>
            </a:r>
            <a:r>
              <a:rPr lang="en-US" b="1" dirty="0">
                <a:solidFill>
                  <a:srgbClr val="FF0000"/>
                </a:solidFill>
              </a:rPr>
              <a:t>=</a:t>
            </a:r>
            <a:r>
              <a:rPr lang="en-US" b="1" dirty="0">
                <a:solidFill>
                  <a:srgbClr val="FF0000"/>
                </a:solidFill>
                <a:hlinkClick r:id="rId2"/>
              </a:rPr>
              <a:t>https://www.google.com/</a:t>
            </a:r>
            <a:r>
              <a:rPr lang="en-US" b="1" dirty="0">
                <a:solidFill>
                  <a:srgbClr val="FF0000"/>
                </a:solidFill>
              </a:rPr>
              <a:t> 				target</a:t>
            </a:r>
            <a:r>
              <a:rPr lang="en-US" b="1" dirty="0" smtClean="0">
                <a:solidFill>
                  <a:srgbClr val="FF0000"/>
                </a:solidFill>
              </a:rPr>
              <a:t>=“_self”</a:t>
            </a:r>
            <a:r>
              <a:rPr lang="en-US" b="1" dirty="0" smtClean="0">
                <a:solidFill>
                  <a:schemeClr val="tx1"/>
                </a:solidFill>
              </a:rPr>
              <a:t>&gt; </a:t>
            </a:r>
            <a:r>
              <a:rPr lang="en-US" b="1" dirty="0">
                <a:solidFill>
                  <a:schemeClr val="tx1"/>
                </a:solidFill>
              </a:rPr>
              <a:t>Go to Google &lt;/a</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&lt;</a:t>
            </a:r>
            <a:r>
              <a:rPr lang="en-US" b="1" dirty="0">
                <a:solidFill>
                  <a:schemeClr val="tx1"/>
                </a:solidFill>
              </a:rPr>
              <a:t>a </a:t>
            </a:r>
            <a:r>
              <a:rPr lang="en-US" b="1" dirty="0" err="1">
                <a:solidFill>
                  <a:srgbClr val="FF0000"/>
                </a:solidFill>
              </a:rPr>
              <a:t>href</a:t>
            </a:r>
            <a:r>
              <a:rPr lang="en-US" b="1" dirty="0">
                <a:solidFill>
                  <a:srgbClr val="FF0000"/>
                </a:solidFill>
              </a:rPr>
              <a:t>=</a:t>
            </a:r>
            <a:r>
              <a:rPr lang="en-US" b="1" dirty="0">
                <a:solidFill>
                  <a:srgbClr val="FF0000"/>
                </a:solidFill>
                <a:hlinkClick r:id="rId2"/>
              </a:rPr>
              <a:t>https://www.google.com/</a:t>
            </a:r>
            <a:r>
              <a:rPr lang="en-US" b="1" dirty="0">
                <a:solidFill>
                  <a:srgbClr val="FF0000"/>
                </a:solidFill>
              </a:rPr>
              <a:t> 				target</a:t>
            </a:r>
            <a:r>
              <a:rPr lang="en-US" b="1" dirty="0" smtClean="0">
                <a:solidFill>
                  <a:srgbClr val="FF0000"/>
                </a:solidFill>
              </a:rPr>
              <a:t>=“_parent”</a:t>
            </a:r>
            <a:r>
              <a:rPr lang="en-US" b="1" dirty="0" smtClean="0">
                <a:solidFill>
                  <a:schemeClr val="tx1"/>
                </a:solidFill>
              </a:rPr>
              <a:t>&gt; </a:t>
            </a:r>
            <a:r>
              <a:rPr lang="en-US" b="1" dirty="0">
                <a:solidFill>
                  <a:schemeClr val="tx1"/>
                </a:solidFill>
              </a:rPr>
              <a:t>Go to Google &lt;/a</a:t>
            </a:r>
            <a:r>
              <a:rPr lang="en-US" b="1" dirty="0" smtClean="0">
                <a:solidFill>
                  <a:schemeClr val="tx1"/>
                </a:solidFill>
              </a:rPr>
              <a:t>&gt;</a:t>
            </a:r>
          </a:p>
          <a:p>
            <a:pPr marL="0" indent="0">
              <a:buNone/>
            </a:pPr>
            <a:r>
              <a:rPr lang="en-US" b="1" dirty="0">
                <a:solidFill>
                  <a:schemeClr val="tx1"/>
                </a:solidFill>
              </a:rPr>
              <a:t>	&lt;a </a:t>
            </a:r>
            <a:r>
              <a:rPr lang="en-US" b="1" dirty="0" err="1">
                <a:solidFill>
                  <a:srgbClr val="FF0000"/>
                </a:solidFill>
              </a:rPr>
              <a:t>href</a:t>
            </a:r>
            <a:r>
              <a:rPr lang="en-US" b="1" dirty="0">
                <a:solidFill>
                  <a:srgbClr val="FF0000"/>
                </a:solidFill>
              </a:rPr>
              <a:t>=</a:t>
            </a:r>
            <a:r>
              <a:rPr lang="en-US" b="1" dirty="0">
                <a:solidFill>
                  <a:srgbClr val="FF0000"/>
                </a:solidFill>
                <a:hlinkClick r:id="rId2"/>
              </a:rPr>
              <a:t>https://www.google.com/</a:t>
            </a:r>
            <a:r>
              <a:rPr lang="en-US" b="1" dirty="0">
                <a:solidFill>
                  <a:srgbClr val="FF0000"/>
                </a:solidFill>
              </a:rPr>
              <a:t> 				target</a:t>
            </a:r>
            <a:r>
              <a:rPr lang="en-US" b="1" dirty="0" smtClean="0">
                <a:solidFill>
                  <a:srgbClr val="FF0000"/>
                </a:solidFill>
              </a:rPr>
              <a:t>=“_top”</a:t>
            </a:r>
            <a:r>
              <a:rPr lang="en-US" b="1" dirty="0" smtClean="0">
                <a:solidFill>
                  <a:schemeClr val="tx1"/>
                </a:solidFill>
              </a:rPr>
              <a:t>&gt; </a:t>
            </a:r>
            <a:r>
              <a:rPr lang="en-US" b="1" dirty="0">
                <a:solidFill>
                  <a:schemeClr val="tx1"/>
                </a:solidFill>
              </a:rPr>
              <a:t>Go to Google &lt;/a&gt;</a:t>
            </a:r>
            <a:endParaRPr lang="en-IN" b="1" dirty="0">
              <a:solidFill>
                <a:schemeClr val="tx1"/>
              </a:solidFill>
            </a:endParaRPr>
          </a:p>
          <a:p>
            <a:pPr marL="0" indent="0">
              <a:buNone/>
            </a:pPr>
            <a:endParaRPr lang="en-IN" b="1" dirty="0">
              <a:solidFill>
                <a:schemeClr val="tx1"/>
              </a:solidFill>
            </a:endParaRPr>
          </a:p>
          <a:p>
            <a:pPr marL="0" indent="0">
              <a:buNone/>
            </a:pPr>
            <a:endParaRPr lang="en-IN" b="1" dirty="0">
              <a:solidFill>
                <a:schemeClr val="tx1"/>
              </a:solidFill>
            </a:endParaRPr>
          </a:p>
          <a:p>
            <a:endParaRPr lang="en-US" b="1" dirty="0">
              <a:solidFill>
                <a:schemeClr val="tx1"/>
              </a:solidFill>
            </a:endParaRPr>
          </a:p>
          <a:p>
            <a:endParaRPr lang="en-US" b="1" dirty="0">
              <a:solidFill>
                <a:schemeClr val="tx1"/>
              </a:solidFill>
            </a:endParaRPr>
          </a:p>
          <a:p>
            <a:endParaRPr lang="en-IN" dirty="0"/>
          </a:p>
        </p:txBody>
      </p:sp>
    </p:spTree>
    <p:extLst>
      <p:ext uri="{BB962C8B-B14F-4D97-AF65-F5344CB8AC3E}">
        <p14:creationId xmlns:p14="http://schemas.microsoft.com/office/powerpoint/2010/main" val="3828109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Link</a:t>
            </a:r>
            <a:endParaRPr lang="en-IN" dirty="0"/>
          </a:p>
        </p:txBody>
      </p:sp>
      <p:sp>
        <p:nvSpPr>
          <p:cNvPr id="3" name="Content Placeholder 2"/>
          <p:cNvSpPr>
            <a:spLocks noGrp="1"/>
          </p:cNvSpPr>
          <p:nvPr>
            <p:ph idx="1"/>
          </p:nvPr>
        </p:nvSpPr>
        <p:spPr/>
        <p:txBody>
          <a:bodyPr/>
          <a:lstStyle/>
          <a:p>
            <a:r>
              <a:rPr lang="en-GB" b="1" dirty="0" smtClean="0">
                <a:solidFill>
                  <a:srgbClr val="FF0000"/>
                </a:solidFill>
              </a:rPr>
              <a:t>&lt;p&gt; &lt;a </a:t>
            </a:r>
            <a:r>
              <a:rPr lang="en-GB" b="1" dirty="0" err="1" smtClean="0">
                <a:solidFill>
                  <a:schemeClr val="tx1"/>
                </a:solidFill>
              </a:rPr>
              <a:t>href</a:t>
            </a:r>
            <a:r>
              <a:rPr lang="en-GB" b="1" dirty="0" smtClean="0">
                <a:solidFill>
                  <a:schemeClr val="tx1"/>
                </a:solidFill>
              </a:rPr>
              <a:t>=“#HTML”</a:t>
            </a:r>
            <a:r>
              <a:rPr lang="en-GB" b="1" dirty="0" smtClean="0">
                <a:solidFill>
                  <a:srgbClr val="FF0000"/>
                </a:solidFill>
              </a:rPr>
              <a:t>&gt;HTML&lt;/a&gt; &lt;/p&gt;</a:t>
            </a:r>
          </a:p>
          <a:p>
            <a:r>
              <a:rPr lang="en-GB" b="1" dirty="0" smtClean="0">
                <a:solidFill>
                  <a:srgbClr val="FF0000"/>
                </a:solidFill>
              </a:rPr>
              <a:t>&lt;p&gt; &lt;a </a:t>
            </a:r>
            <a:r>
              <a:rPr lang="en-GB" b="1" dirty="0" err="1" smtClean="0">
                <a:solidFill>
                  <a:schemeClr val="tx1"/>
                </a:solidFill>
              </a:rPr>
              <a:t>href</a:t>
            </a:r>
            <a:r>
              <a:rPr lang="en-GB" b="1" dirty="0" smtClean="0">
                <a:solidFill>
                  <a:schemeClr val="tx1"/>
                </a:solidFill>
              </a:rPr>
              <a:t>=“#CSS”</a:t>
            </a:r>
            <a:r>
              <a:rPr lang="en-GB" b="1" dirty="0" smtClean="0">
                <a:solidFill>
                  <a:srgbClr val="FF0000"/>
                </a:solidFill>
              </a:rPr>
              <a:t>&gt;CSS &lt;/a</a:t>
            </a:r>
            <a:r>
              <a:rPr lang="en-GB" b="1" dirty="0" smtClean="0">
                <a:solidFill>
                  <a:schemeClr val="tx1"/>
                </a:solidFill>
              </a:rPr>
              <a:t>&gt;&lt;/p&gt;</a:t>
            </a:r>
          </a:p>
          <a:p>
            <a:endParaRPr lang="en-GB" b="1" dirty="0" smtClean="0">
              <a:solidFill>
                <a:schemeClr val="tx1"/>
              </a:solidFill>
            </a:endParaRPr>
          </a:p>
          <a:p>
            <a:r>
              <a:rPr lang="en-GB" b="1" dirty="0" smtClean="0">
                <a:solidFill>
                  <a:srgbClr val="00B050"/>
                </a:solidFill>
              </a:rPr>
              <a:t>&lt;h1&gt;&lt;a </a:t>
            </a:r>
            <a:r>
              <a:rPr lang="en-GB" b="1" dirty="0" smtClean="0">
                <a:solidFill>
                  <a:srgbClr val="FF0000"/>
                </a:solidFill>
              </a:rPr>
              <a:t>name=“HTML”</a:t>
            </a:r>
            <a:r>
              <a:rPr lang="en-GB" b="1" dirty="0" smtClean="0">
                <a:solidFill>
                  <a:srgbClr val="00B050"/>
                </a:solidFill>
              </a:rPr>
              <a:t>&gt; HTML&lt;/a&gt; &lt;/h1&gt;</a:t>
            </a:r>
          </a:p>
          <a:p>
            <a:r>
              <a:rPr lang="en-GB" b="1" dirty="0" smtClean="0">
                <a:solidFill>
                  <a:srgbClr val="00B050"/>
                </a:solidFill>
              </a:rPr>
              <a:t>&lt;p&gt; </a:t>
            </a:r>
            <a:r>
              <a:rPr lang="en-GB" b="1" dirty="0" err="1" smtClean="0">
                <a:solidFill>
                  <a:srgbClr val="00B050"/>
                </a:solidFill>
              </a:rPr>
              <a:t>This</a:t>
            </a:r>
            <a:r>
              <a:rPr lang="en-GB" b="1" dirty="0" err="1">
                <a:solidFill>
                  <a:srgbClr val="00B050"/>
                </a:solidFill>
              </a:rPr>
              <a:t>is</a:t>
            </a:r>
            <a:r>
              <a:rPr lang="en-GB" b="1" dirty="0">
                <a:solidFill>
                  <a:srgbClr val="00B050"/>
                </a:solidFill>
              </a:rPr>
              <a:t> my first paragraph &lt;/p&gt;&lt;</a:t>
            </a:r>
            <a:r>
              <a:rPr lang="en-GB" b="1" dirty="0" err="1">
                <a:solidFill>
                  <a:srgbClr val="00B050"/>
                </a:solidFill>
              </a:rPr>
              <a:t>br</a:t>
            </a:r>
            <a:r>
              <a:rPr lang="en-GB" b="1" dirty="0">
                <a:solidFill>
                  <a:srgbClr val="00B050"/>
                </a:solidFill>
              </a:rPr>
              <a:t>&gt;</a:t>
            </a:r>
          </a:p>
          <a:p>
            <a:r>
              <a:rPr lang="en-GB" b="1" dirty="0">
                <a:solidFill>
                  <a:srgbClr val="00B050"/>
                </a:solidFill>
              </a:rPr>
              <a:t>&lt;a </a:t>
            </a:r>
            <a:r>
              <a:rPr lang="en-GB" b="1" dirty="0" err="1">
                <a:solidFill>
                  <a:srgbClr val="0070C0"/>
                </a:solidFill>
              </a:rPr>
              <a:t>href</a:t>
            </a:r>
            <a:r>
              <a:rPr lang="en-GB" b="1" dirty="0">
                <a:solidFill>
                  <a:srgbClr val="0070C0"/>
                </a:solidFill>
              </a:rPr>
              <a:t>=“filename.html”</a:t>
            </a:r>
            <a:r>
              <a:rPr lang="en-GB" b="1" dirty="0">
                <a:solidFill>
                  <a:srgbClr val="00B050"/>
                </a:solidFill>
              </a:rPr>
              <a:t>&gt;Top…..&lt;/a&gt;</a:t>
            </a:r>
          </a:p>
          <a:p>
            <a:endParaRPr lang="en-GB" b="1" dirty="0" smtClean="0">
              <a:solidFill>
                <a:schemeClr val="tx1"/>
              </a:solidFill>
            </a:endParaRPr>
          </a:p>
          <a:p>
            <a:r>
              <a:rPr lang="en-GB" b="1" dirty="0">
                <a:solidFill>
                  <a:srgbClr val="002060"/>
                </a:solidFill>
              </a:rPr>
              <a:t>&lt;</a:t>
            </a:r>
            <a:r>
              <a:rPr lang="en-GB" b="1" dirty="0" smtClean="0">
                <a:solidFill>
                  <a:srgbClr val="002060"/>
                </a:solidFill>
              </a:rPr>
              <a:t>h1&gt;&lt;</a:t>
            </a:r>
            <a:r>
              <a:rPr lang="en-GB" b="1" dirty="0">
                <a:solidFill>
                  <a:srgbClr val="002060"/>
                </a:solidFill>
              </a:rPr>
              <a:t>a </a:t>
            </a:r>
            <a:r>
              <a:rPr lang="en-GB" b="1" dirty="0">
                <a:solidFill>
                  <a:srgbClr val="FF0000"/>
                </a:solidFill>
              </a:rPr>
              <a:t>name</a:t>
            </a:r>
            <a:r>
              <a:rPr lang="en-GB" b="1" dirty="0" smtClean="0">
                <a:solidFill>
                  <a:srgbClr val="FF0000"/>
                </a:solidFill>
              </a:rPr>
              <a:t>=“CSS”</a:t>
            </a:r>
            <a:r>
              <a:rPr lang="en-GB" b="1" dirty="0" smtClean="0">
                <a:solidFill>
                  <a:srgbClr val="002060"/>
                </a:solidFill>
              </a:rPr>
              <a:t>&gt; CSS&lt;/</a:t>
            </a:r>
            <a:r>
              <a:rPr lang="en-GB" b="1" dirty="0">
                <a:solidFill>
                  <a:srgbClr val="002060"/>
                </a:solidFill>
              </a:rPr>
              <a:t>a&gt; &lt;/h1&gt;</a:t>
            </a:r>
          </a:p>
          <a:p>
            <a:r>
              <a:rPr lang="en-GB" b="1" dirty="0">
                <a:solidFill>
                  <a:srgbClr val="002060"/>
                </a:solidFill>
              </a:rPr>
              <a:t>&lt;p&gt; This is my first paragraph &lt;/p&gt;&lt;</a:t>
            </a:r>
            <a:r>
              <a:rPr lang="en-GB" b="1" dirty="0" err="1">
                <a:solidFill>
                  <a:srgbClr val="002060"/>
                </a:solidFill>
              </a:rPr>
              <a:t>br</a:t>
            </a:r>
            <a:r>
              <a:rPr lang="en-GB" b="1" dirty="0">
                <a:solidFill>
                  <a:srgbClr val="002060"/>
                </a:solidFill>
              </a:rPr>
              <a:t>&gt;</a:t>
            </a:r>
          </a:p>
          <a:p>
            <a:r>
              <a:rPr lang="en-GB" b="1" dirty="0" smtClean="0">
                <a:solidFill>
                  <a:srgbClr val="002060"/>
                </a:solidFill>
              </a:rPr>
              <a:t>&lt;a </a:t>
            </a:r>
            <a:r>
              <a:rPr lang="en-GB" b="1" dirty="0" err="1" smtClean="0">
                <a:solidFill>
                  <a:srgbClr val="0070C0"/>
                </a:solidFill>
              </a:rPr>
              <a:t>href</a:t>
            </a:r>
            <a:r>
              <a:rPr lang="en-GB" b="1" dirty="0" smtClean="0">
                <a:solidFill>
                  <a:srgbClr val="0070C0"/>
                </a:solidFill>
              </a:rPr>
              <a:t>=“filename.html”</a:t>
            </a:r>
            <a:r>
              <a:rPr lang="en-GB" b="1" dirty="0" smtClean="0">
                <a:solidFill>
                  <a:srgbClr val="002060"/>
                </a:solidFill>
              </a:rPr>
              <a:t>&gt;Top…..&lt;/a&gt;</a:t>
            </a:r>
            <a:endParaRPr lang="en-GB" b="1" dirty="0">
              <a:solidFill>
                <a:srgbClr val="002060"/>
              </a:solidFill>
            </a:endParaRPr>
          </a:p>
          <a:p>
            <a:endParaRPr lang="en-GB" dirty="0" smtClean="0"/>
          </a:p>
        </p:txBody>
      </p:sp>
    </p:spTree>
    <p:extLst>
      <p:ext uri="{BB962C8B-B14F-4D97-AF65-F5344CB8AC3E}">
        <p14:creationId xmlns:p14="http://schemas.microsoft.com/office/powerpoint/2010/main" val="204569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IN" dirty="0"/>
          </a:p>
        </p:txBody>
      </p:sp>
      <p:sp>
        <p:nvSpPr>
          <p:cNvPr id="3" name="Content Placeholder 2"/>
          <p:cNvSpPr>
            <a:spLocks noGrp="1"/>
          </p:cNvSpPr>
          <p:nvPr>
            <p:ph idx="1"/>
          </p:nvPr>
        </p:nvSpPr>
        <p:spPr/>
        <p:txBody>
          <a:bodyPr/>
          <a:lstStyle/>
          <a:p>
            <a:endParaRPr lang="en-US" b="1" dirty="0" smtClean="0">
              <a:solidFill>
                <a:schemeClr val="tx1"/>
              </a:solidFill>
            </a:endParaRPr>
          </a:p>
          <a:p>
            <a:r>
              <a:rPr lang="en-US" b="1" dirty="0" smtClean="0">
                <a:solidFill>
                  <a:schemeClr val="tx1"/>
                </a:solidFill>
              </a:rPr>
              <a:t>The purpose of web browser like Chrome, Edge, Firefox, Opera, Safari, etc. is to read HTML document and display them correctly.</a:t>
            </a:r>
          </a:p>
          <a:p>
            <a:r>
              <a:rPr lang="en-US" b="1" dirty="0" smtClean="0">
                <a:solidFill>
                  <a:schemeClr val="tx1"/>
                </a:solidFill>
              </a:rPr>
              <a:t>Browser read element – tag and show their content on a web pages.</a:t>
            </a:r>
          </a:p>
          <a:p>
            <a:r>
              <a:rPr lang="en-US" b="1" dirty="0" smtClean="0">
                <a:solidFill>
                  <a:schemeClr val="tx1"/>
                </a:solidFill>
              </a:rPr>
              <a:t>Browser does not show element – tag name only show his content.</a:t>
            </a:r>
          </a:p>
          <a:p>
            <a:r>
              <a:rPr lang="en-US" b="1" dirty="0" smtClean="0">
                <a:solidFill>
                  <a:schemeClr val="tx1"/>
                </a:solidFill>
              </a:rPr>
              <a:t>A browser does not display the HTML tags, but uses them to determine how to display the document.</a:t>
            </a:r>
            <a:endParaRPr lang="en-IN" b="1" dirty="0">
              <a:solidFill>
                <a:schemeClr val="tx1"/>
              </a:solidFill>
            </a:endParaRPr>
          </a:p>
        </p:txBody>
      </p:sp>
    </p:spTree>
    <p:extLst>
      <p:ext uri="{BB962C8B-B14F-4D97-AF65-F5344CB8AC3E}">
        <p14:creationId xmlns:p14="http://schemas.microsoft.com/office/powerpoint/2010/main" val="2227867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Use an Image as a </a:t>
            </a:r>
            <a:r>
              <a:rPr lang="en-US" dirty="0" smtClean="0">
                <a:effectLst/>
              </a:rPr>
              <a:t>Link</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To use an image as a link, just put the</a:t>
            </a:r>
            <a:r>
              <a:rPr lang="en-US" b="1" dirty="0">
                <a:solidFill>
                  <a:srgbClr val="FF0000"/>
                </a:solidFill>
              </a:rPr>
              <a:t> &lt;</a:t>
            </a:r>
            <a:r>
              <a:rPr lang="en-US" b="1" dirty="0" err="1">
                <a:solidFill>
                  <a:srgbClr val="FF0000"/>
                </a:solidFill>
              </a:rPr>
              <a:t>img</a:t>
            </a:r>
            <a:r>
              <a:rPr lang="en-US" b="1" dirty="0">
                <a:solidFill>
                  <a:srgbClr val="FF0000"/>
                </a:solidFill>
              </a:rPr>
              <a:t>&gt;</a:t>
            </a:r>
            <a:r>
              <a:rPr lang="en-US" b="1" dirty="0">
                <a:solidFill>
                  <a:schemeClr val="tx1"/>
                </a:solidFill>
              </a:rPr>
              <a:t> tag inside the</a:t>
            </a:r>
            <a:r>
              <a:rPr lang="en-US" b="1" dirty="0">
                <a:solidFill>
                  <a:srgbClr val="FF0000"/>
                </a:solidFill>
              </a:rPr>
              <a:t> &lt;a&gt;</a:t>
            </a:r>
            <a:r>
              <a:rPr lang="en-US" b="1" dirty="0">
                <a:solidFill>
                  <a:schemeClr val="tx1"/>
                </a:solidFill>
              </a:rPr>
              <a:t> </a:t>
            </a:r>
            <a:r>
              <a:rPr lang="en-US" b="1" dirty="0" smtClean="0">
                <a:solidFill>
                  <a:schemeClr val="tx1"/>
                </a:solidFill>
              </a:rPr>
              <a:t>tag.</a:t>
            </a:r>
          </a:p>
          <a:p>
            <a:r>
              <a:rPr lang="en-US" b="1" dirty="0" smtClean="0">
                <a:solidFill>
                  <a:schemeClr val="tx1"/>
                </a:solidFill>
              </a:rPr>
              <a:t>You can adjust the image height and width in </a:t>
            </a:r>
            <a:r>
              <a:rPr lang="en-US" b="1" dirty="0" err="1" smtClean="0">
                <a:solidFill>
                  <a:schemeClr val="tx1"/>
                </a:solidFill>
              </a:rPr>
              <a:t>img</a:t>
            </a:r>
            <a:r>
              <a:rPr lang="en-US" b="1" dirty="0" smtClean="0">
                <a:solidFill>
                  <a:schemeClr val="tx1"/>
                </a:solidFill>
              </a:rPr>
              <a:t> tag.</a:t>
            </a:r>
          </a:p>
          <a:p>
            <a:endParaRPr lang="en-US" b="1" dirty="0" smtClean="0">
              <a:solidFill>
                <a:schemeClr val="tx1"/>
              </a:solidFill>
            </a:endParaRPr>
          </a:p>
          <a:p>
            <a:r>
              <a:rPr lang="en-US" b="1" dirty="0" smtClean="0">
                <a:solidFill>
                  <a:schemeClr val="tx1"/>
                </a:solidFill>
              </a:rPr>
              <a:t>Example:-</a:t>
            </a:r>
          </a:p>
          <a:p>
            <a:pPr marL="0" indent="0">
              <a:buNone/>
            </a:pPr>
            <a:r>
              <a:rPr lang="en-US" b="1" dirty="0">
                <a:solidFill>
                  <a:schemeClr val="tx1"/>
                </a:solidFill>
              </a:rPr>
              <a:t>	</a:t>
            </a:r>
            <a:r>
              <a:rPr lang="en-US" b="1" dirty="0" smtClean="0">
                <a:solidFill>
                  <a:schemeClr val="tx1"/>
                </a:solidFill>
              </a:rPr>
              <a:t>&lt;</a:t>
            </a:r>
            <a:r>
              <a:rPr lang="en-US" b="1" dirty="0">
                <a:solidFill>
                  <a:schemeClr val="tx1"/>
                </a:solidFill>
              </a:rPr>
              <a:t>a </a:t>
            </a:r>
            <a:r>
              <a:rPr lang="en-US" b="1" dirty="0" err="1">
                <a:solidFill>
                  <a:srgbClr val="FF0000"/>
                </a:solidFill>
              </a:rPr>
              <a:t>href</a:t>
            </a:r>
            <a:r>
              <a:rPr lang="en-US" b="1" dirty="0">
                <a:solidFill>
                  <a:srgbClr val="FF0000"/>
                </a:solidFill>
              </a:rPr>
              <a:t>=“home.html</a:t>
            </a:r>
            <a:r>
              <a:rPr lang="en-US" b="1" dirty="0" smtClean="0">
                <a:solidFill>
                  <a:srgbClr val="FF0000"/>
                </a:solidFill>
              </a:rPr>
              <a:t>”</a:t>
            </a:r>
            <a:r>
              <a:rPr lang="en-US" b="1" dirty="0" smtClean="0">
                <a:solidFill>
                  <a:schemeClr val="tx1"/>
                </a:solidFill>
              </a:rPr>
              <a:t>&gt; </a:t>
            </a:r>
          </a:p>
          <a:p>
            <a:pPr marL="0" indent="0">
              <a:buNone/>
            </a:pPr>
            <a:r>
              <a:rPr lang="en-US" b="1" dirty="0">
                <a:solidFill>
                  <a:schemeClr val="tx1"/>
                </a:solidFill>
              </a:rPr>
              <a:t>	</a:t>
            </a:r>
            <a:r>
              <a:rPr lang="en-US" b="1" dirty="0" smtClean="0">
                <a:solidFill>
                  <a:schemeClr val="tx1"/>
                </a:solidFill>
              </a:rPr>
              <a:t>	</a:t>
            </a:r>
            <a:r>
              <a:rPr lang="en-IN" b="1" dirty="0" smtClean="0">
                <a:solidFill>
                  <a:srgbClr val="00B050"/>
                </a:solidFill>
              </a:rPr>
              <a:t>&lt;</a:t>
            </a:r>
            <a:r>
              <a:rPr lang="en-IN" b="1" dirty="0" err="1">
                <a:solidFill>
                  <a:srgbClr val="00B050"/>
                </a:solidFill>
              </a:rPr>
              <a:t>img</a:t>
            </a:r>
            <a:r>
              <a:rPr lang="en-IN" b="1" dirty="0">
                <a:solidFill>
                  <a:srgbClr val="00B050"/>
                </a:solidFill>
              </a:rPr>
              <a:t> </a:t>
            </a:r>
            <a:r>
              <a:rPr lang="en-IN" b="1" dirty="0" err="1">
                <a:solidFill>
                  <a:srgbClr val="00B050"/>
                </a:solidFill>
              </a:rPr>
              <a:t>src</a:t>
            </a:r>
            <a:r>
              <a:rPr lang="en-IN" b="1" dirty="0" smtClean="0">
                <a:solidFill>
                  <a:srgbClr val="00B050"/>
                </a:solidFill>
              </a:rPr>
              <a:t>=“logo.png"</a:t>
            </a:r>
            <a:r>
              <a:rPr lang="en-IN" b="1" dirty="0">
                <a:solidFill>
                  <a:srgbClr val="00B050"/>
                </a:solidFill>
              </a:rPr>
              <a:t> </a:t>
            </a:r>
            <a:r>
              <a:rPr lang="en-IN" b="1" dirty="0" smtClean="0">
                <a:solidFill>
                  <a:srgbClr val="00B050"/>
                </a:solidFill>
              </a:rPr>
              <a:t>alt=“logo” 			width=“100px” height=“70px”/&gt;</a:t>
            </a:r>
          </a:p>
          <a:p>
            <a:pPr marL="0" indent="0">
              <a:buNone/>
            </a:pPr>
            <a:r>
              <a:rPr lang="en-IN" b="1" dirty="0">
                <a:solidFill>
                  <a:schemeClr val="tx1"/>
                </a:solidFill>
              </a:rPr>
              <a:t>	</a:t>
            </a:r>
            <a:r>
              <a:rPr lang="en-IN" b="1" dirty="0" smtClean="0">
                <a:solidFill>
                  <a:schemeClr val="tx1"/>
                </a:solidFill>
              </a:rPr>
              <a:t> </a:t>
            </a:r>
            <a:r>
              <a:rPr lang="en-US" b="1" dirty="0" smtClean="0">
                <a:solidFill>
                  <a:schemeClr val="tx1"/>
                </a:solidFill>
              </a:rPr>
              <a:t>&lt;/</a:t>
            </a:r>
            <a:r>
              <a:rPr lang="en-US" b="1" dirty="0">
                <a:solidFill>
                  <a:schemeClr val="tx1"/>
                </a:solidFill>
              </a:rPr>
              <a:t>a</a:t>
            </a:r>
            <a:r>
              <a:rPr lang="en-US" b="1" dirty="0" smtClean="0">
                <a:solidFill>
                  <a:schemeClr val="tx1"/>
                </a:solidFill>
              </a:rPr>
              <a:t>&gt;</a:t>
            </a:r>
            <a:r>
              <a:rPr lang="en-US" dirty="0"/>
              <a:t/>
            </a:r>
            <a:br>
              <a:rPr lang="en-US" dirty="0"/>
            </a:br>
            <a:endParaRPr lang="en-IN" dirty="0"/>
          </a:p>
        </p:txBody>
      </p:sp>
    </p:spTree>
    <p:extLst>
      <p:ext uri="{BB962C8B-B14F-4D97-AF65-F5344CB8AC3E}">
        <p14:creationId xmlns:p14="http://schemas.microsoft.com/office/powerpoint/2010/main" val="3849955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Link to an Email </a:t>
            </a:r>
            <a:r>
              <a:rPr lang="en-US" dirty="0" smtClean="0">
                <a:effectLst/>
              </a:rPr>
              <a:t>Address</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You can create a link for receiving mail from user who visited at your web pages by creating mail link.</a:t>
            </a:r>
          </a:p>
          <a:p>
            <a:r>
              <a:rPr lang="en-US" b="1" dirty="0">
                <a:solidFill>
                  <a:srgbClr val="FF0000"/>
                </a:solidFill>
              </a:rPr>
              <a:t>Use mailto:</a:t>
            </a:r>
            <a:r>
              <a:rPr lang="en-US" b="1" dirty="0">
                <a:solidFill>
                  <a:schemeClr val="tx1"/>
                </a:solidFill>
              </a:rPr>
              <a:t> inside the </a:t>
            </a:r>
            <a:r>
              <a:rPr lang="en-US" b="1" dirty="0" err="1">
                <a:solidFill>
                  <a:schemeClr val="tx1"/>
                </a:solidFill>
              </a:rPr>
              <a:t>href</a:t>
            </a:r>
            <a:r>
              <a:rPr lang="en-US" b="1" dirty="0">
                <a:solidFill>
                  <a:schemeClr val="tx1"/>
                </a:solidFill>
              </a:rPr>
              <a:t> attribute to create a link that opens the user's email program (to let them send a new email</a:t>
            </a:r>
            <a:r>
              <a:rPr lang="en-US" b="1" dirty="0" smtClean="0">
                <a:solidFill>
                  <a:schemeClr val="tx1"/>
                </a:solidFill>
              </a:rPr>
              <a:t>).</a:t>
            </a:r>
          </a:p>
          <a:p>
            <a:r>
              <a:rPr lang="en-US" b="1" dirty="0" smtClean="0">
                <a:solidFill>
                  <a:schemeClr val="tx1"/>
                </a:solidFill>
              </a:rPr>
              <a:t> </a:t>
            </a:r>
          </a:p>
          <a:p>
            <a:r>
              <a:rPr lang="en-US" b="1" dirty="0" smtClean="0">
                <a:solidFill>
                  <a:schemeClr val="tx1"/>
                </a:solidFill>
              </a:rPr>
              <a:t>Example:-</a:t>
            </a:r>
          </a:p>
          <a:p>
            <a:pPr marL="0" indent="0">
              <a:buNone/>
            </a:pPr>
            <a:r>
              <a:rPr lang="en-IN" dirty="0" smtClean="0"/>
              <a:t>	</a:t>
            </a:r>
            <a:r>
              <a:rPr lang="en-IN" b="1" dirty="0" smtClean="0">
                <a:solidFill>
                  <a:schemeClr val="tx1"/>
                </a:solidFill>
              </a:rPr>
              <a:t>&lt;</a:t>
            </a:r>
            <a:r>
              <a:rPr lang="en-IN" b="1" dirty="0">
                <a:solidFill>
                  <a:schemeClr val="tx1"/>
                </a:solidFill>
              </a:rPr>
              <a:t>a </a:t>
            </a:r>
            <a:r>
              <a:rPr lang="en-IN" b="1" dirty="0" err="1">
                <a:solidFill>
                  <a:schemeClr val="tx1"/>
                </a:solidFill>
              </a:rPr>
              <a:t>href</a:t>
            </a:r>
            <a:r>
              <a:rPr lang="en-IN" b="1" dirty="0">
                <a:solidFill>
                  <a:schemeClr val="tx1"/>
                </a:solidFill>
              </a:rPr>
              <a:t>=</a:t>
            </a:r>
            <a:r>
              <a:rPr lang="en-IN" b="1" dirty="0">
                <a:solidFill>
                  <a:srgbClr val="FF0000"/>
                </a:solidFill>
              </a:rPr>
              <a:t>"</a:t>
            </a:r>
            <a:r>
              <a:rPr lang="en-IN" b="1" dirty="0" smtClean="0">
                <a:solidFill>
                  <a:srgbClr val="FF0000"/>
                </a:solidFill>
              </a:rPr>
              <a:t>mailto:someone@gmail.com"</a:t>
            </a:r>
            <a:r>
              <a:rPr lang="en-IN" b="1" dirty="0" smtClean="0">
                <a:solidFill>
                  <a:schemeClr val="tx1"/>
                </a:solidFill>
              </a:rPr>
              <a:t>&gt;</a:t>
            </a:r>
          </a:p>
          <a:p>
            <a:pPr marL="0" indent="0">
              <a:buNone/>
            </a:pPr>
            <a:r>
              <a:rPr lang="en-IN" b="1" dirty="0">
                <a:solidFill>
                  <a:schemeClr val="tx1"/>
                </a:solidFill>
              </a:rPr>
              <a:t>	</a:t>
            </a:r>
            <a:r>
              <a:rPr lang="en-IN" b="1" dirty="0" smtClean="0">
                <a:solidFill>
                  <a:schemeClr val="tx1"/>
                </a:solidFill>
              </a:rPr>
              <a:t>				Send </a:t>
            </a:r>
            <a:r>
              <a:rPr lang="en-IN" b="1" dirty="0">
                <a:solidFill>
                  <a:schemeClr val="tx1"/>
                </a:solidFill>
              </a:rPr>
              <a:t>email&lt;/a&gt;</a:t>
            </a:r>
          </a:p>
        </p:txBody>
      </p:sp>
    </p:spTree>
    <p:extLst>
      <p:ext uri="{BB962C8B-B14F-4D97-AF65-F5344CB8AC3E}">
        <p14:creationId xmlns:p14="http://schemas.microsoft.com/office/powerpoint/2010/main" val="4276656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Tag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The HTML</a:t>
            </a:r>
            <a:r>
              <a:rPr lang="en-US" b="1" dirty="0">
                <a:solidFill>
                  <a:srgbClr val="FF0000"/>
                </a:solidFill>
              </a:rPr>
              <a:t> &lt;address&gt;</a:t>
            </a:r>
            <a:r>
              <a:rPr lang="en-US" b="1" dirty="0">
                <a:solidFill>
                  <a:schemeClr val="tx1"/>
                </a:solidFill>
              </a:rPr>
              <a:t> tag defines the contact information for the author/owner of a document or an article</a:t>
            </a:r>
            <a:r>
              <a:rPr lang="en-US" b="1" dirty="0" smtClean="0">
                <a:solidFill>
                  <a:schemeClr val="tx1"/>
                </a:solidFill>
              </a:rPr>
              <a:t>.</a:t>
            </a:r>
          </a:p>
          <a:p>
            <a:r>
              <a:rPr lang="en-US" b="1" dirty="0">
                <a:solidFill>
                  <a:schemeClr val="tx1"/>
                </a:solidFill>
              </a:rPr>
              <a:t>The contact information can be an email address, URL, physical address, phone number, social media handle, etc</a:t>
            </a:r>
            <a:r>
              <a:rPr lang="en-US" b="1" dirty="0" smtClean="0">
                <a:solidFill>
                  <a:schemeClr val="tx1"/>
                </a:solidFill>
              </a:rPr>
              <a:t>.</a:t>
            </a:r>
          </a:p>
          <a:p>
            <a:r>
              <a:rPr lang="en-US" b="1" dirty="0">
                <a:solidFill>
                  <a:schemeClr val="tx1"/>
                </a:solidFill>
              </a:rPr>
              <a:t>The text in the</a:t>
            </a:r>
            <a:r>
              <a:rPr lang="en-US" b="1" dirty="0">
                <a:solidFill>
                  <a:srgbClr val="FF0000"/>
                </a:solidFill>
              </a:rPr>
              <a:t> &lt;address&gt;</a:t>
            </a:r>
            <a:r>
              <a:rPr lang="en-US" b="1" dirty="0">
                <a:solidFill>
                  <a:schemeClr val="tx1"/>
                </a:solidFill>
              </a:rPr>
              <a:t> element usually renders in </a:t>
            </a:r>
            <a:r>
              <a:rPr lang="en-US" b="1" i="1" dirty="0" smtClean="0">
                <a:solidFill>
                  <a:schemeClr val="tx1"/>
                </a:solidFill>
              </a:rPr>
              <a:t>italic. </a:t>
            </a:r>
          </a:p>
          <a:p>
            <a:r>
              <a:rPr lang="en-US" b="1" dirty="0" smtClean="0">
                <a:solidFill>
                  <a:schemeClr val="tx1"/>
                </a:solidFill>
              </a:rPr>
              <a:t>Example:-</a:t>
            </a:r>
          </a:p>
          <a:p>
            <a:pPr marL="0" indent="0">
              <a:buNone/>
            </a:pPr>
            <a:r>
              <a:rPr lang="en-US" b="1" dirty="0" smtClean="0">
                <a:solidFill>
                  <a:schemeClr val="tx1"/>
                </a:solidFill>
              </a:rPr>
              <a:t>	&lt;address&gt;</a:t>
            </a:r>
          </a:p>
          <a:p>
            <a:pPr marL="0" indent="0">
              <a:buNone/>
            </a:pPr>
            <a:r>
              <a:rPr lang="en-US" b="1" dirty="0">
                <a:solidFill>
                  <a:schemeClr val="tx1"/>
                </a:solidFill>
              </a:rPr>
              <a:t>	</a:t>
            </a:r>
            <a:r>
              <a:rPr lang="en-US" b="1" dirty="0" smtClean="0">
                <a:solidFill>
                  <a:schemeClr val="tx1"/>
                </a:solidFill>
              </a:rPr>
              <a:t>Coding </a:t>
            </a:r>
            <a:r>
              <a:rPr lang="en-US" b="1" dirty="0" err="1" smtClean="0">
                <a:solidFill>
                  <a:schemeClr val="tx1"/>
                </a:solidFill>
              </a:rPr>
              <a:t>Seekho</a:t>
            </a:r>
            <a:r>
              <a:rPr lang="en-US" b="1" dirty="0" smtClean="0">
                <a:solidFill>
                  <a:schemeClr val="tx1"/>
                </a:solidFill>
              </a:rPr>
              <a:t>,&lt;</a:t>
            </a:r>
            <a:r>
              <a:rPr lang="en-US" b="1" dirty="0" err="1" smtClean="0">
                <a:solidFill>
                  <a:schemeClr val="tx1"/>
                </a:solidFill>
              </a:rPr>
              <a:t>br</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college road, </a:t>
            </a:r>
            <a:r>
              <a:rPr lang="en-US" b="1" dirty="0" err="1" smtClean="0">
                <a:solidFill>
                  <a:schemeClr val="tx1"/>
                </a:solidFill>
              </a:rPr>
              <a:t>nashik</a:t>
            </a:r>
            <a:r>
              <a:rPr lang="en-US" b="1" dirty="0" smtClean="0">
                <a:solidFill>
                  <a:schemeClr val="tx1"/>
                </a:solidFill>
              </a:rPr>
              <a:t>.</a:t>
            </a:r>
          </a:p>
          <a:p>
            <a:pPr marL="0" indent="0">
              <a:buNone/>
            </a:pPr>
            <a:r>
              <a:rPr lang="en-US" b="1" dirty="0" smtClean="0">
                <a:solidFill>
                  <a:schemeClr val="tx1"/>
                </a:solidFill>
              </a:rPr>
              <a:t>	&lt;/address&gt;</a:t>
            </a:r>
            <a:endParaRPr lang="en-IN" b="1" dirty="0">
              <a:solidFill>
                <a:schemeClr val="tx1"/>
              </a:solidFill>
            </a:endParaRPr>
          </a:p>
        </p:txBody>
      </p:sp>
    </p:spTree>
    <p:extLst>
      <p:ext uri="{BB962C8B-B14F-4D97-AF65-F5344CB8AC3E}">
        <p14:creationId xmlns:p14="http://schemas.microsoft.com/office/powerpoint/2010/main" val="1273198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&lt;cite</a:t>
            </a:r>
            <a:r>
              <a:rPr lang="en-IN" dirty="0" smtClean="0">
                <a:effectLst/>
              </a:rPr>
              <a:t>&gt; Tag </a:t>
            </a:r>
            <a:r>
              <a:rPr lang="en-IN" dirty="0">
                <a:effectLst/>
              </a:rPr>
              <a:t>for Work </a:t>
            </a:r>
            <a:r>
              <a:rPr lang="en-IN" dirty="0" smtClean="0">
                <a:effectLst/>
              </a:rPr>
              <a:t>Title</a:t>
            </a:r>
            <a:endParaRPr lang="en-IN" dirty="0"/>
          </a:p>
        </p:txBody>
      </p:sp>
      <p:sp>
        <p:nvSpPr>
          <p:cNvPr id="3" name="Content Placeholder 2"/>
          <p:cNvSpPr>
            <a:spLocks noGrp="1"/>
          </p:cNvSpPr>
          <p:nvPr>
            <p:ph idx="1"/>
          </p:nvPr>
        </p:nvSpPr>
        <p:spPr/>
        <p:txBody>
          <a:bodyPr/>
          <a:lstStyle/>
          <a:p>
            <a:r>
              <a:rPr lang="en-US" b="1" dirty="0">
                <a:solidFill>
                  <a:schemeClr val="tx1"/>
                </a:solidFill>
              </a:rPr>
              <a:t>The HTML &lt;cite&gt; tag defines the title of a creative work (e.g. a book, a poem, a song, a movie, a painting</a:t>
            </a:r>
            <a:r>
              <a:rPr lang="en-US" b="1" dirty="0" smtClean="0">
                <a:solidFill>
                  <a:schemeClr val="tx1"/>
                </a:solidFill>
              </a:rPr>
              <a:t>, </a:t>
            </a:r>
            <a:r>
              <a:rPr lang="en-US" b="1" dirty="0">
                <a:solidFill>
                  <a:schemeClr val="tx1"/>
                </a:solidFill>
              </a:rPr>
              <a:t>etc</a:t>
            </a:r>
            <a:r>
              <a:rPr lang="en-US" b="1" dirty="0" smtClean="0">
                <a:solidFill>
                  <a:schemeClr val="tx1"/>
                </a:solidFill>
              </a:rPr>
              <a:t>.).</a:t>
            </a:r>
          </a:p>
          <a:p>
            <a:r>
              <a:rPr lang="en-US" b="1" dirty="0">
                <a:solidFill>
                  <a:schemeClr val="tx1"/>
                </a:solidFill>
              </a:rPr>
              <a:t>A person's name is not the title of a work</a:t>
            </a:r>
            <a:r>
              <a:rPr lang="en-US" b="1" dirty="0" smtClean="0">
                <a:solidFill>
                  <a:schemeClr val="tx1"/>
                </a:solidFill>
              </a:rPr>
              <a:t>.</a:t>
            </a:r>
          </a:p>
          <a:p>
            <a:r>
              <a:rPr lang="en-US" b="1" dirty="0">
                <a:solidFill>
                  <a:schemeClr val="tx1"/>
                </a:solidFill>
              </a:rPr>
              <a:t>The text in the &lt;cite&gt; element usually renders in </a:t>
            </a:r>
            <a:r>
              <a:rPr lang="en-US" b="1" i="1" dirty="0">
                <a:solidFill>
                  <a:schemeClr val="tx1"/>
                </a:solidFill>
              </a:rPr>
              <a:t>italic</a:t>
            </a:r>
            <a:r>
              <a:rPr lang="en-US" b="1" dirty="0" smtClean="0">
                <a:solidFill>
                  <a:schemeClr val="tx1"/>
                </a:solidFill>
              </a:rPr>
              <a:t>.</a:t>
            </a:r>
          </a:p>
          <a:p>
            <a:endParaRPr lang="en-US" b="1" dirty="0" smtClean="0">
              <a:solidFill>
                <a:schemeClr val="tx1"/>
              </a:solidFill>
            </a:endParaRPr>
          </a:p>
          <a:p>
            <a:r>
              <a:rPr lang="en-US" b="1" dirty="0" smtClean="0">
                <a:solidFill>
                  <a:schemeClr val="tx1"/>
                </a:solidFill>
              </a:rPr>
              <a:t>Example:- </a:t>
            </a:r>
          </a:p>
          <a:p>
            <a:pPr marL="0" indent="0">
              <a:buNone/>
            </a:pPr>
            <a:r>
              <a:rPr lang="en-US" b="1" dirty="0" smtClean="0">
                <a:solidFill>
                  <a:schemeClr val="tx1"/>
                </a:solidFill>
              </a:rPr>
              <a:t>	&lt;</a:t>
            </a:r>
            <a:r>
              <a:rPr lang="en-US" b="1" dirty="0">
                <a:solidFill>
                  <a:schemeClr val="tx1"/>
                </a:solidFill>
              </a:rPr>
              <a:t>p</a:t>
            </a:r>
            <a:r>
              <a:rPr lang="en-US" b="1" dirty="0" smtClean="0">
                <a:solidFill>
                  <a:schemeClr val="tx1"/>
                </a:solidFill>
              </a:rPr>
              <a:t>&gt; </a:t>
            </a:r>
            <a:r>
              <a:rPr lang="en-US" b="1" dirty="0" smtClean="0">
                <a:solidFill>
                  <a:srgbClr val="FF0000"/>
                </a:solidFill>
              </a:rPr>
              <a:t>&lt;cite&gt; HTML &lt;/</a:t>
            </a:r>
            <a:r>
              <a:rPr lang="en-US" b="1" dirty="0">
                <a:solidFill>
                  <a:srgbClr val="FF0000"/>
                </a:solidFill>
              </a:rPr>
              <a:t>cite</a:t>
            </a:r>
            <a:r>
              <a:rPr lang="en-US" b="1" dirty="0" smtClean="0">
                <a:solidFill>
                  <a:srgbClr val="FF0000"/>
                </a:solidFill>
              </a:rPr>
              <a:t>&gt;</a:t>
            </a:r>
            <a:r>
              <a:rPr lang="en-US" b="1" dirty="0" smtClean="0">
                <a:solidFill>
                  <a:schemeClr val="tx1"/>
                </a:solidFill>
              </a:rPr>
              <a:t> </a:t>
            </a:r>
          </a:p>
          <a:p>
            <a:pPr marL="0" indent="0">
              <a:buNone/>
            </a:pPr>
            <a:r>
              <a:rPr lang="en-US" b="1" dirty="0">
                <a:solidFill>
                  <a:schemeClr val="tx1"/>
                </a:solidFill>
              </a:rPr>
              <a:t>	</a:t>
            </a:r>
            <a:r>
              <a:rPr lang="en-US" b="1" dirty="0" smtClean="0">
                <a:solidFill>
                  <a:schemeClr val="tx1"/>
                </a:solidFill>
              </a:rPr>
              <a:t>	Invented by </a:t>
            </a:r>
            <a:r>
              <a:rPr lang="en-US" b="1" dirty="0">
                <a:solidFill>
                  <a:schemeClr val="tx1"/>
                </a:solidFill>
              </a:rPr>
              <a:t>Tim Berners – Lee </a:t>
            </a:r>
            <a:r>
              <a:rPr lang="en-US" b="1" dirty="0" smtClean="0">
                <a:solidFill>
                  <a:schemeClr val="tx1"/>
                </a:solidFill>
              </a:rPr>
              <a:t>&lt;/</a:t>
            </a:r>
            <a:r>
              <a:rPr lang="en-US" b="1" dirty="0">
                <a:solidFill>
                  <a:schemeClr val="tx1"/>
                </a:solidFill>
              </a:rPr>
              <a:t>p&gt;</a:t>
            </a:r>
            <a:endParaRPr lang="en-IN" b="1" dirty="0">
              <a:solidFill>
                <a:schemeClr val="tx1"/>
              </a:solidFill>
            </a:endParaRPr>
          </a:p>
        </p:txBody>
      </p:sp>
    </p:spTree>
    <p:extLst>
      <p:ext uri="{BB962C8B-B14F-4D97-AF65-F5344CB8AC3E}">
        <p14:creationId xmlns:p14="http://schemas.microsoft.com/office/powerpoint/2010/main" val="2206104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Bi-Directional Override</a:t>
            </a:r>
            <a:endParaRPr lang="en-IN" dirty="0"/>
          </a:p>
        </p:txBody>
      </p:sp>
      <p:sp>
        <p:nvSpPr>
          <p:cNvPr id="3" name="Content Placeholder 2"/>
          <p:cNvSpPr>
            <a:spLocks noGrp="1"/>
          </p:cNvSpPr>
          <p:nvPr>
            <p:ph idx="1"/>
          </p:nvPr>
        </p:nvSpPr>
        <p:spPr/>
        <p:txBody>
          <a:bodyPr/>
          <a:lstStyle/>
          <a:p>
            <a:r>
              <a:rPr lang="en-US" b="1" dirty="0">
                <a:solidFill>
                  <a:srgbClr val="FF0000"/>
                </a:solidFill>
              </a:rPr>
              <a:t>BDO stands for Bi-Directional Override</a:t>
            </a:r>
            <a:r>
              <a:rPr lang="en-US" b="1" dirty="0">
                <a:solidFill>
                  <a:schemeClr val="tx1"/>
                </a:solidFill>
              </a:rPr>
              <a:t>.</a:t>
            </a:r>
          </a:p>
          <a:p>
            <a:r>
              <a:rPr lang="en-US" b="1" dirty="0">
                <a:solidFill>
                  <a:schemeClr val="tx1"/>
                </a:solidFill>
              </a:rPr>
              <a:t>The HTML </a:t>
            </a:r>
            <a:r>
              <a:rPr lang="en-US" b="1" dirty="0">
                <a:solidFill>
                  <a:srgbClr val="FF0000"/>
                </a:solidFill>
              </a:rPr>
              <a:t>&lt;</a:t>
            </a:r>
            <a:r>
              <a:rPr lang="en-US" b="1" dirty="0" err="1">
                <a:solidFill>
                  <a:srgbClr val="FF0000"/>
                </a:solidFill>
              </a:rPr>
              <a:t>bdo</a:t>
            </a:r>
            <a:r>
              <a:rPr lang="en-US" b="1" dirty="0">
                <a:solidFill>
                  <a:srgbClr val="FF0000"/>
                </a:solidFill>
              </a:rPr>
              <a:t>&gt;</a:t>
            </a:r>
            <a:r>
              <a:rPr lang="en-US" b="1" dirty="0">
                <a:solidFill>
                  <a:schemeClr val="tx1"/>
                </a:solidFill>
              </a:rPr>
              <a:t> tag is used to override the current text </a:t>
            </a:r>
            <a:r>
              <a:rPr lang="en-US" b="1" dirty="0" smtClean="0">
                <a:solidFill>
                  <a:schemeClr val="tx1"/>
                </a:solidFill>
              </a:rPr>
              <a:t>direction.</a:t>
            </a:r>
          </a:p>
          <a:p>
            <a:r>
              <a:rPr lang="en-US" b="1" dirty="0" smtClean="0">
                <a:solidFill>
                  <a:srgbClr val="FF0000"/>
                </a:solidFill>
              </a:rPr>
              <a:t>&lt;</a:t>
            </a:r>
            <a:r>
              <a:rPr lang="en-US" b="1" dirty="0" err="1" smtClean="0">
                <a:solidFill>
                  <a:srgbClr val="FF0000"/>
                </a:solidFill>
              </a:rPr>
              <a:t>bdo</a:t>
            </a:r>
            <a:r>
              <a:rPr lang="en-US" b="1" dirty="0" smtClean="0">
                <a:solidFill>
                  <a:srgbClr val="FF0000"/>
                </a:solidFill>
              </a:rPr>
              <a:t>&gt; </a:t>
            </a:r>
            <a:r>
              <a:rPr lang="en-US" b="1" dirty="0" smtClean="0">
                <a:solidFill>
                  <a:schemeClr val="tx1"/>
                </a:solidFill>
              </a:rPr>
              <a:t>tag has </a:t>
            </a:r>
            <a:r>
              <a:rPr lang="en-US" b="1" dirty="0" smtClean="0">
                <a:solidFill>
                  <a:srgbClr val="00B050"/>
                </a:solidFill>
              </a:rPr>
              <a:t>“</a:t>
            </a:r>
            <a:r>
              <a:rPr lang="en-US" b="1" dirty="0" err="1" smtClean="0">
                <a:solidFill>
                  <a:srgbClr val="00B050"/>
                </a:solidFill>
              </a:rPr>
              <a:t>dir</a:t>
            </a:r>
            <a:r>
              <a:rPr lang="en-US" b="1" dirty="0" smtClean="0">
                <a:solidFill>
                  <a:srgbClr val="00B050"/>
                </a:solidFill>
              </a:rPr>
              <a:t>” </a:t>
            </a:r>
            <a:r>
              <a:rPr lang="en-US" b="1" dirty="0" smtClean="0">
                <a:solidFill>
                  <a:schemeClr val="tx1"/>
                </a:solidFill>
              </a:rPr>
              <a:t>attribute it means </a:t>
            </a:r>
            <a:r>
              <a:rPr lang="en-US" b="1" dirty="0" smtClean="0">
                <a:solidFill>
                  <a:srgbClr val="00B050"/>
                </a:solidFill>
              </a:rPr>
              <a:t>direction</a:t>
            </a:r>
            <a:r>
              <a:rPr lang="en-US" b="1" dirty="0" smtClean="0">
                <a:solidFill>
                  <a:schemeClr val="tx1"/>
                </a:solidFill>
              </a:rPr>
              <a:t>.</a:t>
            </a:r>
          </a:p>
          <a:p>
            <a:r>
              <a:rPr lang="en-US" b="1" dirty="0" smtClean="0">
                <a:solidFill>
                  <a:srgbClr val="00B050"/>
                </a:solidFill>
              </a:rPr>
              <a:t>“</a:t>
            </a:r>
            <a:r>
              <a:rPr lang="en-US" b="1" dirty="0" err="1" smtClean="0">
                <a:solidFill>
                  <a:srgbClr val="00B050"/>
                </a:solidFill>
              </a:rPr>
              <a:t>dir</a:t>
            </a:r>
            <a:r>
              <a:rPr lang="en-US" b="1" dirty="0" smtClean="0">
                <a:solidFill>
                  <a:srgbClr val="00B050"/>
                </a:solidFill>
              </a:rPr>
              <a:t>”</a:t>
            </a:r>
            <a:r>
              <a:rPr lang="en-US" b="1" dirty="0" smtClean="0">
                <a:solidFill>
                  <a:schemeClr val="tx1"/>
                </a:solidFill>
              </a:rPr>
              <a:t> has to value – </a:t>
            </a:r>
          </a:p>
          <a:p>
            <a:pPr marL="0" indent="0">
              <a:buNone/>
            </a:pPr>
            <a:r>
              <a:rPr lang="en-US" b="1" dirty="0" smtClean="0">
                <a:solidFill>
                  <a:schemeClr val="tx1"/>
                </a:solidFill>
              </a:rPr>
              <a:t>		</a:t>
            </a:r>
            <a:r>
              <a:rPr lang="en-US" b="1" dirty="0" smtClean="0">
                <a:solidFill>
                  <a:srgbClr val="00B050"/>
                </a:solidFill>
              </a:rPr>
              <a:t>1. “</a:t>
            </a:r>
            <a:r>
              <a:rPr lang="en-US" b="1" dirty="0" err="1" smtClean="0">
                <a:solidFill>
                  <a:srgbClr val="00B050"/>
                </a:solidFill>
              </a:rPr>
              <a:t>ltr</a:t>
            </a:r>
            <a:r>
              <a:rPr lang="en-US" b="1" dirty="0" smtClean="0">
                <a:solidFill>
                  <a:srgbClr val="00B050"/>
                </a:solidFill>
              </a:rPr>
              <a:t>” – left to right.</a:t>
            </a:r>
          </a:p>
          <a:p>
            <a:pPr marL="0" indent="0">
              <a:buNone/>
            </a:pPr>
            <a:r>
              <a:rPr lang="en-US" b="1" dirty="0" smtClean="0">
                <a:solidFill>
                  <a:srgbClr val="00B050"/>
                </a:solidFill>
              </a:rPr>
              <a:t>		2. “</a:t>
            </a:r>
            <a:r>
              <a:rPr lang="en-US" b="1" dirty="0" err="1" smtClean="0">
                <a:solidFill>
                  <a:srgbClr val="00B050"/>
                </a:solidFill>
              </a:rPr>
              <a:t>rtl</a:t>
            </a:r>
            <a:r>
              <a:rPr lang="en-US" b="1" dirty="0" smtClean="0">
                <a:solidFill>
                  <a:srgbClr val="00B050"/>
                </a:solidFill>
              </a:rPr>
              <a:t>” – right to left.</a:t>
            </a:r>
          </a:p>
          <a:p>
            <a:pPr marL="0" indent="0">
              <a:buNone/>
            </a:pPr>
            <a:r>
              <a:rPr lang="en-US" b="1" dirty="0" smtClean="0">
                <a:solidFill>
                  <a:schemeClr val="tx1"/>
                </a:solidFill>
              </a:rPr>
              <a:t>Example:- </a:t>
            </a:r>
          </a:p>
          <a:p>
            <a:pPr marL="0" indent="0">
              <a:buNone/>
            </a:pPr>
            <a:r>
              <a:rPr lang="en-US" b="1" dirty="0">
                <a:solidFill>
                  <a:schemeClr val="tx1"/>
                </a:solidFill>
              </a:rPr>
              <a:t>&lt;</a:t>
            </a:r>
            <a:r>
              <a:rPr lang="en-US" b="1" dirty="0" err="1">
                <a:solidFill>
                  <a:schemeClr val="tx1"/>
                </a:solidFill>
              </a:rPr>
              <a:t>bdo</a:t>
            </a:r>
            <a:r>
              <a:rPr lang="en-US" b="1" dirty="0">
                <a:solidFill>
                  <a:schemeClr val="tx1"/>
                </a:solidFill>
              </a:rPr>
              <a:t> </a:t>
            </a:r>
            <a:r>
              <a:rPr lang="en-US" b="1" dirty="0" err="1">
                <a:solidFill>
                  <a:srgbClr val="FF0000"/>
                </a:solidFill>
              </a:rPr>
              <a:t>dir</a:t>
            </a:r>
            <a:r>
              <a:rPr lang="en-US" b="1" dirty="0">
                <a:solidFill>
                  <a:srgbClr val="FF0000"/>
                </a:solidFill>
              </a:rPr>
              <a:t>="</a:t>
            </a:r>
            <a:r>
              <a:rPr lang="en-US" b="1" dirty="0" err="1">
                <a:solidFill>
                  <a:srgbClr val="FF0000"/>
                </a:solidFill>
              </a:rPr>
              <a:t>rtl</a:t>
            </a:r>
            <a:r>
              <a:rPr lang="en-US" b="1" dirty="0" smtClean="0">
                <a:solidFill>
                  <a:srgbClr val="FF0000"/>
                </a:solidFill>
              </a:rPr>
              <a:t>"</a:t>
            </a:r>
            <a:r>
              <a:rPr lang="en-US" b="1" dirty="0" smtClean="0">
                <a:solidFill>
                  <a:schemeClr val="tx1"/>
                </a:solidFill>
              </a:rPr>
              <a:t>&gt;</a:t>
            </a:r>
          </a:p>
          <a:p>
            <a:pPr marL="0" indent="0">
              <a:buNone/>
            </a:pPr>
            <a:r>
              <a:rPr lang="en-US" b="1" dirty="0">
                <a:solidFill>
                  <a:schemeClr val="tx1"/>
                </a:solidFill>
              </a:rPr>
              <a:t>	</a:t>
            </a:r>
            <a:r>
              <a:rPr lang="en-US" b="1" dirty="0" smtClean="0">
                <a:solidFill>
                  <a:schemeClr val="tx1"/>
                </a:solidFill>
              </a:rPr>
              <a:t>This </a:t>
            </a:r>
            <a:r>
              <a:rPr lang="en-US" b="1" dirty="0">
                <a:solidFill>
                  <a:schemeClr val="tx1"/>
                </a:solidFill>
              </a:rPr>
              <a:t>text will be written from right to left&lt;/</a:t>
            </a:r>
            <a:r>
              <a:rPr lang="en-US" b="1" dirty="0" err="1">
                <a:solidFill>
                  <a:schemeClr val="tx1"/>
                </a:solidFill>
              </a:rPr>
              <a:t>bdo</a:t>
            </a:r>
            <a:r>
              <a:rPr lang="en-US" b="1" dirty="0">
                <a:solidFill>
                  <a:schemeClr val="tx1"/>
                </a:solidFill>
              </a:rPr>
              <a:t>&gt;</a:t>
            </a:r>
          </a:p>
          <a:p>
            <a:endParaRPr lang="en-IN" dirty="0"/>
          </a:p>
        </p:txBody>
      </p:sp>
    </p:spTree>
    <p:extLst>
      <p:ext uri="{BB962C8B-B14F-4D97-AF65-F5344CB8AC3E}">
        <p14:creationId xmlns:p14="http://schemas.microsoft.com/office/powerpoint/2010/main" val="3664711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Abbreviation Tag</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a:t>
            </a:r>
            <a:r>
              <a:rPr lang="en-US" b="1" dirty="0" err="1" smtClean="0">
                <a:solidFill>
                  <a:srgbClr val="FF0000"/>
                </a:solidFill>
              </a:rPr>
              <a:t>abbr</a:t>
            </a:r>
            <a:r>
              <a:rPr lang="en-US" b="1" dirty="0" smtClean="0">
                <a:solidFill>
                  <a:srgbClr val="FF0000"/>
                </a:solidFill>
              </a:rPr>
              <a:t>&gt; </a:t>
            </a:r>
          </a:p>
          <a:p>
            <a:r>
              <a:rPr lang="en-US" b="1" dirty="0" smtClean="0">
                <a:solidFill>
                  <a:schemeClr val="tx1"/>
                </a:solidFill>
              </a:rPr>
              <a:t>The HTML </a:t>
            </a:r>
            <a:r>
              <a:rPr lang="en-US" b="1" dirty="0" smtClean="0">
                <a:solidFill>
                  <a:srgbClr val="FF0000"/>
                </a:solidFill>
              </a:rPr>
              <a:t>&lt;</a:t>
            </a:r>
            <a:r>
              <a:rPr lang="en-US" b="1" dirty="0" err="1" smtClean="0">
                <a:solidFill>
                  <a:srgbClr val="FF0000"/>
                </a:solidFill>
              </a:rPr>
              <a:t>abbr</a:t>
            </a:r>
            <a:r>
              <a:rPr lang="en-US" b="1" dirty="0" smtClean="0">
                <a:solidFill>
                  <a:srgbClr val="FF0000"/>
                </a:solidFill>
              </a:rPr>
              <a:t>&gt; </a:t>
            </a:r>
            <a:r>
              <a:rPr lang="en-US" b="1" dirty="0" smtClean="0">
                <a:solidFill>
                  <a:schemeClr val="tx1"/>
                </a:solidFill>
              </a:rPr>
              <a:t>tag defines an abbreviation or an acronym, like “HTML”, “CSS”, “VSPI”, “CS” etc.</a:t>
            </a:r>
          </a:p>
          <a:p>
            <a:r>
              <a:rPr lang="en-US" b="1" dirty="0" smtClean="0">
                <a:solidFill>
                  <a:schemeClr val="tx1"/>
                </a:solidFill>
              </a:rPr>
              <a:t>Marking abbreviation can give useful information to browser and search engines. </a:t>
            </a:r>
          </a:p>
          <a:p>
            <a:r>
              <a:rPr lang="en-US" b="1" dirty="0" smtClean="0">
                <a:solidFill>
                  <a:schemeClr val="tx1"/>
                </a:solidFill>
              </a:rPr>
              <a:t>Example:- </a:t>
            </a:r>
          </a:p>
          <a:p>
            <a:r>
              <a:rPr lang="en-US" b="1" dirty="0" smtClean="0">
                <a:solidFill>
                  <a:schemeClr val="tx1"/>
                </a:solidFill>
              </a:rPr>
              <a:t>&lt;p&gt; The </a:t>
            </a:r>
          </a:p>
          <a:p>
            <a:pPr marL="0" indent="0">
              <a:buNone/>
            </a:pPr>
            <a:r>
              <a:rPr lang="en-US" b="1" dirty="0" smtClean="0">
                <a:solidFill>
                  <a:schemeClr val="tx1"/>
                </a:solidFill>
              </a:rPr>
              <a:t>  &lt;</a:t>
            </a:r>
            <a:r>
              <a:rPr lang="en-US" b="1" dirty="0" err="1" smtClean="0">
                <a:solidFill>
                  <a:srgbClr val="FF0000"/>
                </a:solidFill>
              </a:rPr>
              <a:t>abbr</a:t>
            </a:r>
            <a:r>
              <a:rPr lang="en-US" b="1" dirty="0" smtClean="0">
                <a:solidFill>
                  <a:schemeClr val="tx1"/>
                </a:solidFill>
              </a:rPr>
              <a:t> </a:t>
            </a:r>
            <a:r>
              <a:rPr lang="en-US" b="1" dirty="0" smtClean="0">
                <a:solidFill>
                  <a:srgbClr val="00B050"/>
                </a:solidFill>
              </a:rPr>
              <a:t>title</a:t>
            </a:r>
            <a:r>
              <a:rPr lang="en-US" b="1" dirty="0" smtClean="0">
                <a:solidFill>
                  <a:srgbClr val="002060"/>
                </a:solidFill>
              </a:rPr>
              <a:t>=“VS Programming Institute”</a:t>
            </a:r>
            <a:r>
              <a:rPr lang="en-US" b="1" dirty="0" smtClean="0">
                <a:solidFill>
                  <a:schemeClr val="tx1"/>
                </a:solidFill>
              </a:rPr>
              <a:t>&gt;VSPI</a:t>
            </a:r>
            <a:r>
              <a:rPr lang="en-US" b="1" dirty="0" smtClean="0">
                <a:solidFill>
                  <a:srgbClr val="FF0000"/>
                </a:solidFill>
              </a:rPr>
              <a:t>&lt;/</a:t>
            </a:r>
            <a:r>
              <a:rPr lang="en-US" b="1" dirty="0" err="1" smtClean="0">
                <a:solidFill>
                  <a:srgbClr val="FF0000"/>
                </a:solidFill>
              </a:rPr>
              <a:t>abbr</a:t>
            </a:r>
            <a:r>
              <a:rPr lang="en-US" b="1" dirty="0" smtClean="0">
                <a:solidFill>
                  <a:srgbClr val="FF0000"/>
                </a:solidFill>
              </a:rPr>
              <a:t>&gt;</a:t>
            </a:r>
          </a:p>
          <a:p>
            <a:pPr marL="0" indent="0">
              <a:buNone/>
            </a:pPr>
            <a:r>
              <a:rPr lang="en-US" b="1" dirty="0">
                <a:solidFill>
                  <a:schemeClr val="tx1"/>
                </a:solidFill>
              </a:rPr>
              <a:t>	</a:t>
            </a:r>
            <a:r>
              <a:rPr lang="en-US" b="1" dirty="0" smtClean="0">
                <a:solidFill>
                  <a:schemeClr val="tx1"/>
                </a:solidFill>
              </a:rPr>
              <a:t>				was found in 2017 &lt;/p&gt;</a:t>
            </a:r>
            <a:endParaRPr lang="en-IN" b="1" dirty="0">
              <a:solidFill>
                <a:schemeClr val="tx1"/>
              </a:solidFill>
            </a:endParaRPr>
          </a:p>
        </p:txBody>
      </p:sp>
    </p:spTree>
    <p:extLst>
      <p:ext uri="{BB962C8B-B14F-4D97-AF65-F5344CB8AC3E}">
        <p14:creationId xmlns:p14="http://schemas.microsoft.com/office/powerpoint/2010/main" val="2167551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Tag</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Syntax:- </a:t>
            </a:r>
            <a:r>
              <a:rPr lang="en-US" b="1" dirty="0" smtClean="0">
                <a:solidFill>
                  <a:srgbClr val="FF0000"/>
                </a:solidFill>
              </a:rPr>
              <a:t>&lt;details&gt;</a:t>
            </a:r>
          </a:p>
          <a:p>
            <a:pPr marL="0" indent="0">
              <a:buNone/>
            </a:pPr>
            <a:r>
              <a:rPr lang="en-US" b="1" dirty="0">
                <a:solidFill>
                  <a:srgbClr val="FF0000"/>
                </a:solidFill>
              </a:rPr>
              <a:t>	</a:t>
            </a:r>
            <a:r>
              <a:rPr lang="en-US" b="1" dirty="0" smtClean="0">
                <a:solidFill>
                  <a:srgbClr val="FF0000"/>
                </a:solidFill>
              </a:rPr>
              <a:t>	&lt;summary&gt; &lt;p&gt; HTML &lt;/p&gt; &lt;/summary&gt;</a:t>
            </a:r>
          </a:p>
          <a:p>
            <a:pPr marL="0" indent="0">
              <a:buNone/>
            </a:pPr>
            <a:r>
              <a:rPr lang="en-US" b="1" dirty="0">
                <a:solidFill>
                  <a:srgbClr val="FF0000"/>
                </a:solidFill>
              </a:rPr>
              <a:t>	 </a:t>
            </a:r>
            <a:r>
              <a:rPr lang="en-US" b="1" dirty="0" smtClean="0">
                <a:solidFill>
                  <a:srgbClr val="FF0000"/>
                </a:solidFill>
              </a:rPr>
              <a:t>       &lt;/details&gt;</a:t>
            </a:r>
          </a:p>
          <a:p>
            <a:r>
              <a:rPr lang="en-US" b="1" dirty="0" smtClean="0">
                <a:solidFill>
                  <a:schemeClr val="tx1"/>
                </a:solidFill>
              </a:rPr>
              <a:t>The </a:t>
            </a:r>
            <a:r>
              <a:rPr lang="en-US" b="1" dirty="0" smtClean="0">
                <a:solidFill>
                  <a:srgbClr val="FF0000"/>
                </a:solidFill>
              </a:rPr>
              <a:t>&lt;details&gt; </a:t>
            </a:r>
            <a:r>
              <a:rPr lang="en-US" b="1" dirty="0" smtClean="0">
                <a:solidFill>
                  <a:schemeClr val="tx1"/>
                </a:solidFill>
              </a:rPr>
              <a:t>tag specifies additional details that the user can open and close on demand.</a:t>
            </a:r>
          </a:p>
          <a:p>
            <a:r>
              <a:rPr lang="en-US" b="1" dirty="0" smtClean="0">
                <a:solidFill>
                  <a:schemeClr val="tx1"/>
                </a:solidFill>
              </a:rPr>
              <a:t>The </a:t>
            </a:r>
            <a:r>
              <a:rPr lang="en-US" b="1" dirty="0" smtClean="0">
                <a:solidFill>
                  <a:srgbClr val="FF0000"/>
                </a:solidFill>
              </a:rPr>
              <a:t>&lt;details&gt; </a:t>
            </a:r>
            <a:r>
              <a:rPr lang="en-US" b="1" dirty="0" smtClean="0">
                <a:solidFill>
                  <a:schemeClr val="tx1"/>
                </a:solidFill>
              </a:rPr>
              <a:t>tag is used to create an interactive Q&amp;A that user can open and close.</a:t>
            </a:r>
          </a:p>
          <a:p>
            <a:r>
              <a:rPr lang="en-US" b="1" dirty="0" smtClean="0">
                <a:solidFill>
                  <a:schemeClr val="tx1"/>
                </a:solidFill>
              </a:rPr>
              <a:t>By default the tag is closed (Q). When open, it expands, and display the content within (A).</a:t>
            </a:r>
          </a:p>
          <a:p>
            <a:r>
              <a:rPr lang="en-US" b="1" dirty="0" smtClean="0">
                <a:solidFill>
                  <a:schemeClr val="tx1"/>
                </a:solidFill>
              </a:rPr>
              <a:t>The </a:t>
            </a:r>
            <a:r>
              <a:rPr lang="en-US" b="1" dirty="0" smtClean="0">
                <a:solidFill>
                  <a:srgbClr val="FF0000"/>
                </a:solidFill>
              </a:rPr>
              <a:t>&lt;summary&gt; </a:t>
            </a:r>
            <a:r>
              <a:rPr lang="en-US" b="1" dirty="0" smtClean="0">
                <a:solidFill>
                  <a:schemeClr val="tx1"/>
                </a:solidFill>
              </a:rPr>
              <a:t>tag is used in conjunction with </a:t>
            </a:r>
            <a:r>
              <a:rPr lang="en-US" b="1" dirty="0" smtClean="0">
                <a:solidFill>
                  <a:srgbClr val="FF0000"/>
                </a:solidFill>
              </a:rPr>
              <a:t>&lt;details&gt; </a:t>
            </a:r>
            <a:r>
              <a:rPr lang="en-US" b="1" dirty="0" smtClean="0">
                <a:solidFill>
                  <a:schemeClr val="tx1"/>
                </a:solidFill>
              </a:rPr>
              <a:t>to specify a visible for the details.</a:t>
            </a:r>
            <a:endParaRPr lang="en-IN" b="1" dirty="0">
              <a:solidFill>
                <a:schemeClr val="tx1"/>
              </a:solidFill>
            </a:endParaRPr>
          </a:p>
        </p:txBody>
      </p:sp>
    </p:spTree>
    <p:extLst>
      <p:ext uri="{BB962C8B-B14F-4D97-AF65-F5344CB8AC3E}">
        <p14:creationId xmlns:p14="http://schemas.microsoft.com/office/powerpoint/2010/main" val="1310084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Tag</a:t>
            </a:r>
            <a:endParaRPr lang="en-IN" dirty="0"/>
          </a:p>
        </p:txBody>
      </p:sp>
      <p:sp>
        <p:nvSpPr>
          <p:cNvPr id="3" name="Content Placeholder 2"/>
          <p:cNvSpPr>
            <a:spLocks noGrp="1"/>
          </p:cNvSpPr>
          <p:nvPr>
            <p:ph idx="1"/>
          </p:nvPr>
        </p:nvSpPr>
        <p:spPr/>
        <p:txBody>
          <a:bodyPr>
            <a:normAutofit/>
          </a:bodyPr>
          <a:lstStyle/>
          <a:p>
            <a:r>
              <a:rPr lang="en-US" b="1" dirty="0" smtClean="0">
                <a:solidFill>
                  <a:schemeClr val="tx1"/>
                </a:solidFill>
              </a:rPr>
              <a:t>Syntax:- </a:t>
            </a:r>
            <a:r>
              <a:rPr lang="en-US" b="1" dirty="0" smtClean="0">
                <a:solidFill>
                  <a:srgbClr val="FF0000"/>
                </a:solidFill>
              </a:rPr>
              <a:t>&lt;table&gt; …… &lt;/table&gt;</a:t>
            </a:r>
          </a:p>
          <a:p>
            <a:r>
              <a:rPr lang="en-US" b="1" dirty="0" smtClean="0">
                <a:solidFill>
                  <a:schemeClr val="tx1"/>
                </a:solidFill>
              </a:rPr>
              <a:t>Table tag allow web developers to arrange data into rows and columns.</a:t>
            </a:r>
          </a:p>
          <a:p>
            <a:r>
              <a:rPr lang="en-US" b="1" dirty="0" smtClean="0">
                <a:solidFill>
                  <a:schemeClr val="tx1"/>
                </a:solidFill>
              </a:rPr>
              <a:t>Table tag consists of table cells inside rows and columns.</a:t>
            </a:r>
          </a:p>
          <a:p>
            <a:r>
              <a:rPr lang="en-US" b="1" dirty="0" smtClean="0">
                <a:solidFill>
                  <a:schemeClr val="tx1"/>
                </a:solidFill>
              </a:rPr>
              <a:t>You can create table using </a:t>
            </a:r>
          </a:p>
          <a:p>
            <a:pPr marL="0" indent="0">
              <a:buNone/>
            </a:pPr>
            <a:r>
              <a:rPr lang="en-US" b="1" dirty="0">
                <a:solidFill>
                  <a:schemeClr val="tx1"/>
                </a:solidFill>
              </a:rPr>
              <a:t>	</a:t>
            </a:r>
            <a:r>
              <a:rPr lang="en-US" b="1" dirty="0" smtClean="0">
                <a:solidFill>
                  <a:srgbClr val="FF0000"/>
                </a:solidFill>
              </a:rPr>
              <a:t>&lt;table&gt;</a:t>
            </a:r>
          </a:p>
          <a:p>
            <a:pPr marL="0" indent="0">
              <a:buNone/>
            </a:pPr>
            <a:r>
              <a:rPr lang="en-US" b="1" dirty="0" smtClean="0">
                <a:solidFill>
                  <a:srgbClr val="FF0000"/>
                </a:solidFill>
              </a:rPr>
              <a:t> </a:t>
            </a:r>
          </a:p>
          <a:p>
            <a:pPr marL="0" indent="0">
              <a:buNone/>
            </a:pPr>
            <a:r>
              <a:rPr lang="en-US" b="1" dirty="0">
                <a:solidFill>
                  <a:srgbClr val="FF0000"/>
                </a:solidFill>
              </a:rPr>
              <a:t>	</a:t>
            </a:r>
            <a:r>
              <a:rPr lang="en-US" b="1" dirty="0" smtClean="0">
                <a:solidFill>
                  <a:srgbClr val="FF0000"/>
                </a:solidFill>
              </a:rPr>
              <a:t>&lt;/table&gt;</a:t>
            </a:r>
          </a:p>
          <a:p>
            <a:endParaRPr lang="en-US" b="1" dirty="0" smtClean="0">
              <a:solidFill>
                <a:srgbClr val="FF0000"/>
              </a:solidFill>
            </a:endParaRPr>
          </a:p>
          <a:p>
            <a:endParaRPr lang="en-US" b="1" dirty="0" smtClean="0">
              <a:solidFill>
                <a:schemeClr val="tx1"/>
              </a:solidFill>
            </a:endParaRPr>
          </a:p>
          <a:p>
            <a:endParaRPr lang="en-US"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2720548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a:t>
            </a:r>
            <a:endParaRPr lang="en-IN" dirty="0"/>
          </a:p>
        </p:txBody>
      </p:sp>
      <p:sp>
        <p:nvSpPr>
          <p:cNvPr id="3" name="Content Placeholder 2"/>
          <p:cNvSpPr>
            <a:spLocks noGrp="1"/>
          </p:cNvSpPr>
          <p:nvPr>
            <p:ph idx="1"/>
          </p:nvPr>
        </p:nvSpPr>
        <p:spPr/>
        <p:txBody>
          <a:bodyPr/>
          <a:lstStyle/>
          <a:p>
            <a:r>
              <a:rPr lang="en-US" b="1" dirty="0">
                <a:solidFill>
                  <a:schemeClr val="tx1"/>
                </a:solidFill>
              </a:rPr>
              <a:t>Syntax:- </a:t>
            </a:r>
            <a:r>
              <a:rPr lang="en-US" b="1" dirty="0">
                <a:solidFill>
                  <a:srgbClr val="FF0000"/>
                </a:solidFill>
              </a:rPr>
              <a:t>&lt;</a:t>
            </a:r>
            <a:r>
              <a:rPr lang="en-US" b="1" dirty="0" err="1">
                <a:solidFill>
                  <a:srgbClr val="FF0000"/>
                </a:solidFill>
              </a:rPr>
              <a:t>tr</a:t>
            </a:r>
            <a:r>
              <a:rPr lang="en-US" b="1" dirty="0">
                <a:solidFill>
                  <a:srgbClr val="FF0000"/>
                </a:solidFill>
              </a:rPr>
              <a:t>&gt; ….. &lt;/</a:t>
            </a:r>
            <a:r>
              <a:rPr lang="en-US" b="1" dirty="0" err="1">
                <a:solidFill>
                  <a:srgbClr val="FF0000"/>
                </a:solidFill>
              </a:rPr>
              <a:t>tr</a:t>
            </a:r>
            <a:r>
              <a:rPr lang="en-US" b="1" dirty="0">
                <a:solidFill>
                  <a:srgbClr val="FF0000"/>
                </a:solidFill>
              </a:rPr>
              <a:t>&gt; - Table row </a:t>
            </a:r>
          </a:p>
          <a:p>
            <a:r>
              <a:rPr lang="en-US" b="1" dirty="0">
                <a:solidFill>
                  <a:schemeClr val="tx1"/>
                </a:solidFill>
              </a:rPr>
              <a:t>Each table data filling in row format, every new line data filled in row format.</a:t>
            </a:r>
          </a:p>
          <a:p>
            <a:r>
              <a:rPr lang="en-US" b="1" dirty="0">
                <a:solidFill>
                  <a:schemeClr val="tx1"/>
                </a:solidFill>
              </a:rPr>
              <a:t>Each table row starts with a </a:t>
            </a:r>
          </a:p>
          <a:p>
            <a:pPr marL="0" indent="0">
              <a:buNone/>
            </a:pPr>
            <a:r>
              <a:rPr lang="en-US" b="1" dirty="0">
                <a:solidFill>
                  <a:schemeClr val="tx1"/>
                </a:solidFill>
              </a:rPr>
              <a:t>			</a:t>
            </a:r>
            <a:r>
              <a:rPr lang="en-US" b="1" dirty="0">
                <a:solidFill>
                  <a:srgbClr val="FF0000"/>
                </a:solidFill>
              </a:rPr>
              <a:t>&lt;</a:t>
            </a:r>
            <a:r>
              <a:rPr lang="en-US" b="1" dirty="0" err="1">
                <a:solidFill>
                  <a:srgbClr val="FF0000"/>
                </a:solidFill>
              </a:rPr>
              <a:t>tr</a:t>
            </a:r>
            <a:r>
              <a:rPr lang="en-US" b="1" dirty="0">
                <a:solidFill>
                  <a:srgbClr val="FF0000"/>
                </a:solidFill>
              </a:rPr>
              <a:t>&gt; …. End with a…. &lt;/</a:t>
            </a:r>
            <a:r>
              <a:rPr lang="en-US" b="1" dirty="0" err="1">
                <a:solidFill>
                  <a:srgbClr val="FF0000"/>
                </a:solidFill>
              </a:rPr>
              <a:t>tr</a:t>
            </a:r>
            <a:r>
              <a:rPr lang="en-US" b="1" dirty="0" smtClean="0">
                <a:solidFill>
                  <a:srgbClr val="FF0000"/>
                </a:solidFill>
              </a:rPr>
              <a:t>&gt;</a:t>
            </a:r>
          </a:p>
          <a:p>
            <a:pPr marL="0" indent="0">
              <a:buNone/>
            </a:pPr>
            <a:r>
              <a:rPr lang="en-US" b="1" dirty="0" smtClean="0">
                <a:solidFill>
                  <a:srgbClr val="FF0000"/>
                </a:solidFill>
              </a:rPr>
              <a:t>&lt;table&gt;</a:t>
            </a:r>
          </a:p>
          <a:p>
            <a:pPr marL="0" indent="0">
              <a:buNone/>
            </a:pPr>
            <a:r>
              <a:rPr lang="en-US" b="1" dirty="0">
                <a:solidFill>
                  <a:srgbClr val="FF0000"/>
                </a:solidFill>
              </a:rPr>
              <a:t>	</a:t>
            </a:r>
            <a:r>
              <a:rPr lang="en-US" b="1" dirty="0" smtClean="0">
                <a:solidFill>
                  <a:srgbClr val="FF0000"/>
                </a:solidFill>
              </a:rPr>
              <a:t>&lt;</a:t>
            </a:r>
            <a:r>
              <a:rPr lang="en-US" b="1" dirty="0" err="1" smtClean="0">
                <a:solidFill>
                  <a:srgbClr val="FF0000"/>
                </a:solidFill>
              </a:rPr>
              <a:t>tr</a:t>
            </a:r>
            <a:r>
              <a:rPr lang="en-US" b="1" dirty="0" smtClean="0">
                <a:solidFill>
                  <a:srgbClr val="FF0000"/>
                </a:solidFill>
              </a:rPr>
              <a:t>&gt; </a:t>
            </a:r>
          </a:p>
          <a:p>
            <a:pPr marL="0" indent="0">
              <a:buNone/>
            </a:pPr>
            <a:r>
              <a:rPr lang="en-US" b="1" dirty="0">
                <a:solidFill>
                  <a:srgbClr val="FF0000"/>
                </a:solidFill>
              </a:rPr>
              <a:t>	</a:t>
            </a:r>
            <a:r>
              <a:rPr lang="en-US" b="1" dirty="0" smtClean="0">
                <a:solidFill>
                  <a:srgbClr val="FF0000"/>
                </a:solidFill>
              </a:rPr>
              <a:t>	</a:t>
            </a:r>
          </a:p>
          <a:p>
            <a:pPr marL="0" indent="0">
              <a:buNone/>
            </a:pPr>
            <a:r>
              <a:rPr lang="en-US" b="1" dirty="0">
                <a:solidFill>
                  <a:srgbClr val="FF0000"/>
                </a:solidFill>
              </a:rPr>
              <a:t>	</a:t>
            </a:r>
            <a:r>
              <a:rPr lang="en-US" b="1" dirty="0" smtClean="0">
                <a:solidFill>
                  <a:srgbClr val="FF0000"/>
                </a:solidFill>
              </a:rPr>
              <a:t>&lt;/</a:t>
            </a:r>
            <a:r>
              <a:rPr lang="en-US" b="1" dirty="0" err="1" smtClean="0">
                <a:solidFill>
                  <a:srgbClr val="FF0000"/>
                </a:solidFill>
              </a:rPr>
              <a:t>tr</a:t>
            </a:r>
            <a:r>
              <a:rPr lang="en-US" b="1" dirty="0" smtClean="0">
                <a:solidFill>
                  <a:srgbClr val="FF0000"/>
                </a:solidFill>
              </a:rPr>
              <a:t>&gt;</a:t>
            </a:r>
          </a:p>
          <a:p>
            <a:pPr marL="0" indent="0">
              <a:buNone/>
            </a:pPr>
            <a:r>
              <a:rPr lang="en-US" b="1" dirty="0" smtClean="0">
                <a:solidFill>
                  <a:srgbClr val="FF0000"/>
                </a:solidFill>
              </a:rPr>
              <a:t>&lt;/table&gt;</a:t>
            </a:r>
            <a:endParaRPr lang="en-US" b="1" dirty="0">
              <a:solidFill>
                <a:schemeClr val="tx1"/>
              </a:solidFill>
            </a:endParaRPr>
          </a:p>
          <a:p>
            <a:pPr marL="0" indent="0">
              <a:buNone/>
            </a:pPr>
            <a:endParaRPr lang="en-US" b="1" dirty="0">
              <a:solidFill>
                <a:schemeClr val="tx1"/>
              </a:solidFill>
            </a:endParaRPr>
          </a:p>
          <a:p>
            <a:endParaRPr lang="en-IN" dirty="0"/>
          </a:p>
        </p:txBody>
      </p:sp>
    </p:spTree>
    <p:extLst>
      <p:ext uri="{BB962C8B-B14F-4D97-AF65-F5344CB8AC3E}">
        <p14:creationId xmlns:p14="http://schemas.microsoft.com/office/powerpoint/2010/main" val="1967401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Data</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tx1"/>
                </a:solidFill>
              </a:rPr>
              <a:t>Each table data is defined by a </a:t>
            </a:r>
            <a:r>
              <a:rPr lang="en-US" b="1" dirty="0" smtClean="0">
                <a:solidFill>
                  <a:srgbClr val="FF0000"/>
                </a:solidFill>
              </a:rPr>
              <a:t>&lt;td&gt; ….. &lt;/td&gt;</a:t>
            </a:r>
          </a:p>
          <a:p>
            <a:r>
              <a:rPr lang="en-US" b="1" dirty="0" smtClean="0">
                <a:solidFill>
                  <a:schemeClr val="tx1"/>
                </a:solidFill>
              </a:rPr>
              <a:t>&lt;td&gt; stands for Table Data. </a:t>
            </a:r>
          </a:p>
          <a:p>
            <a:r>
              <a:rPr lang="en-US" b="1" dirty="0" smtClean="0">
                <a:solidFill>
                  <a:schemeClr val="tx1"/>
                </a:solidFill>
              </a:rPr>
              <a:t>Everything between </a:t>
            </a:r>
            <a:r>
              <a:rPr lang="en-US" b="1" dirty="0" smtClean="0">
                <a:solidFill>
                  <a:srgbClr val="FF0000"/>
                </a:solidFill>
              </a:rPr>
              <a:t>&lt;td&gt; …. &lt;/td&gt; </a:t>
            </a:r>
            <a:r>
              <a:rPr lang="en-US" b="1" dirty="0" smtClean="0">
                <a:solidFill>
                  <a:schemeClr val="tx1"/>
                </a:solidFill>
              </a:rPr>
              <a:t>are the content of the table cell.</a:t>
            </a:r>
          </a:p>
          <a:p>
            <a:r>
              <a:rPr lang="en-US" b="1" dirty="0" smtClean="0">
                <a:solidFill>
                  <a:schemeClr val="tx1"/>
                </a:solidFill>
              </a:rPr>
              <a:t>A table cell can contain all sorts of HTML tags like - text, images, lists, etc. </a:t>
            </a:r>
          </a:p>
          <a:p>
            <a:r>
              <a:rPr lang="en-US" b="1" dirty="0" smtClean="0">
                <a:solidFill>
                  <a:schemeClr val="tx1"/>
                </a:solidFill>
              </a:rPr>
              <a:t>Example:- </a:t>
            </a:r>
          </a:p>
          <a:p>
            <a:pPr marL="0" indent="0">
              <a:buNone/>
            </a:pPr>
            <a:r>
              <a:rPr lang="en-US" b="1" dirty="0" smtClean="0">
                <a:solidFill>
                  <a:srgbClr val="FF0000"/>
                </a:solidFill>
              </a:rPr>
              <a:t>&lt;table&gt;</a:t>
            </a:r>
          </a:p>
          <a:p>
            <a:pPr marL="0" indent="0">
              <a:buNone/>
            </a:pPr>
            <a:r>
              <a:rPr lang="en-US" b="1" dirty="0">
                <a:solidFill>
                  <a:srgbClr val="FF0000"/>
                </a:solidFill>
              </a:rPr>
              <a:t>	</a:t>
            </a:r>
            <a:r>
              <a:rPr lang="en-US" b="1" dirty="0" smtClean="0">
                <a:solidFill>
                  <a:srgbClr val="FF0000"/>
                </a:solidFill>
              </a:rPr>
              <a:t>&lt;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&lt;td&gt; </a:t>
            </a:r>
            <a:r>
              <a:rPr lang="en-US" b="1" dirty="0" smtClean="0">
                <a:solidFill>
                  <a:srgbClr val="00B050"/>
                </a:solidFill>
              </a:rPr>
              <a:t>Coding </a:t>
            </a:r>
            <a:r>
              <a:rPr lang="en-US" b="1" dirty="0" err="1" smtClean="0">
                <a:solidFill>
                  <a:srgbClr val="00B050"/>
                </a:solidFill>
              </a:rPr>
              <a:t>Seekho</a:t>
            </a:r>
            <a:r>
              <a:rPr lang="en-US" b="1" dirty="0" smtClean="0">
                <a:solidFill>
                  <a:srgbClr val="FF0000"/>
                </a:solidFill>
              </a:rPr>
              <a:t> &lt;/td&gt;</a:t>
            </a:r>
          </a:p>
          <a:p>
            <a:pPr marL="0" indent="0">
              <a:buNone/>
            </a:pPr>
            <a:r>
              <a:rPr lang="en-US" b="1" dirty="0">
                <a:solidFill>
                  <a:srgbClr val="FF0000"/>
                </a:solidFill>
              </a:rPr>
              <a:t>	</a:t>
            </a:r>
            <a:r>
              <a:rPr lang="en-US" b="1" dirty="0" smtClean="0">
                <a:solidFill>
                  <a:srgbClr val="FF0000"/>
                </a:solidFill>
              </a:rPr>
              <a:t>&lt;/</a:t>
            </a:r>
            <a:r>
              <a:rPr lang="en-US" b="1" dirty="0" err="1" smtClean="0">
                <a:solidFill>
                  <a:srgbClr val="FF0000"/>
                </a:solidFill>
              </a:rPr>
              <a:t>tr</a:t>
            </a:r>
            <a:r>
              <a:rPr lang="en-US" b="1" dirty="0" smtClean="0">
                <a:solidFill>
                  <a:srgbClr val="FF0000"/>
                </a:solidFill>
              </a:rPr>
              <a:t>&gt;</a:t>
            </a:r>
          </a:p>
          <a:p>
            <a:pPr marL="0" indent="0">
              <a:buNone/>
            </a:pPr>
            <a:r>
              <a:rPr lang="en-US" b="1" dirty="0" smtClean="0">
                <a:solidFill>
                  <a:srgbClr val="FF0000"/>
                </a:solidFill>
              </a:rPr>
              <a:t>&lt;/table&gt;</a:t>
            </a:r>
            <a:endParaRPr lang="en-IN" b="1" dirty="0" smtClean="0">
              <a:solidFill>
                <a:srgbClr val="FF0000"/>
              </a:solidFill>
            </a:endParaRPr>
          </a:p>
          <a:p>
            <a:endParaRPr lang="en-US" dirty="0" smtClean="0">
              <a:solidFill>
                <a:schemeClr val="tx1"/>
              </a:solidFill>
            </a:endParaRPr>
          </a:p>
        </p:txBody>
      </p:sp>
    </p:spTree>
    <p:extLst>
      <p:ext uri="{BB962C8B-B14F-4D97-AF65-F5344CB8AC3E}">
        <p14:creationId xmlns:p14="http://schemas.microsoft.com/office/powerpoint/2010/main" val="381237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Page Structure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711349"/>
            <a:ext cx="6840760" cy="4525963"/>
          </a:xfrm>
        </p:spPr>
      </p:pic>
      <p:sp>
        <p:nvSpPr>
          <p:cNvPr id="7" name="TextBox 6"/>
          <p:cNvSpPr txBox="1"/>
          <p:nvPr/>
        </p:nvSpPr>
        <p:spPr>
          <a:xfrm>
            <a:off x="2195736" y="1916832"/>
            <a:ext cx="3960440" cy="461665"/>
          </a:xfrm>
          <a:prstGeom prst="rect">
            <a:avLst/>
          </a:prstGeom>
          <a:noFill/>
        </p:spPr>
        <p:txBody>
          <a:bodyPr wrap="square" rtlCol="0">
            <a:spAutoFit/>
          </a:bodyPr>
          <a:lstStyle/>
          <a:p>
            <a:r>
              <a:rPr lang="en-US" sz="2400" dirty="0" smtClean="0"/>
              <a:t>&lt;!DOCTYPE html&gt;</a:t>
            </a:r>
            <a:endParaRPr lang="en-IN" sz="2400" dirty="0"/>
          </a:p>
        </p:txBody>
      </p:sp>
      <p:sp>
        <p:nvSpPr>
          <p:cNvPr id="8" name="TextBox 7"/>
          <p:cNvSpPr txBox="1"/>
          <p:nvPr/>
        </p:nvSpPr>
        <p:spPr>
          <a:xfrm>
            <a:off x="2309533" y="3212976"/>
            <a:ext cx="3960440" cy="461665"/>
          </a:xfrm>
          <a:prstGeom prst="rect">
            <a:avLst/>
          </a:prstGeom>
          <a:noFill/>
        </p:spPr>
        <p:txBody>
          <a:bodyPr wrap="square" rtlCol="0">
            <a:spAutoFit/>
          </a:bodyPr>
          <a:lstStyle/>
          <a:p>
            <a:r>
              <a:rPr lang="en-US" sz="2400" dirty="0" smtClean="0"/>
              <a:t>&lt;title&gt; Web Page &lt;/title&gt;</a:t>
            </a:r>
            <a:endParaRPr lang="en-IN" sz="2400" dirty="0"/>
          </a:p>
        </p:txBody>
      </p:sp>
      <p:sp>
        <p:nvSpPr>
          <p:cNvPr id="9" name="TextBox 8"/>
          <p:cNvSpPr txBox="1"/>
          <p:nvPr/>
        </p:nvSpPr>
        <p:spPr>
          <a:xfrm>
            <a:off x="2555776" y="4581128"/>
            <a:ext cx="4536504" cy="830997"/>
          </a:xfrm>
          <a:prstGeom prst="rect">
            <a:avLst/>
          </a:prstGeom>
          <a:noFill/>
        </p:spPr>
        <p:txBody>
          <a:bodyPr wrap="square" rtlCol="0">
            <a:spAutoFit/>
          </a:bodyPr>
          <a:lstStyle/>
          <a:p>
            <a:r>
              <a:rPr lang="en-US" sz="2400" dirty="0" smtClean="0"/>
              <a:t>&lt;h1&gt; This is Heading Tag &lt;/h1&gt;</a:t>
            </a:r>
          </a:p>
          <a:p>
            <a:r>
              <a:rPr lang="en-US" sz="2400" dirty="0" smtClean="0"/>
              <a:t>&lt;p&gt; This is paragraph &lt;/p&gt;</a:t>
            </a:r>
            <a:endParaRPr lang="en-IN" sz="2400" dirty="0"/>
          </a:p>
        </p:txBody>
      </p:sp>
    </p:spTree>
    <p:extLst>
      <p:ext uri="{BB962C8B-B14F-4D97-AF65-F5344CB8AC3E}">
        <p14:creationId xmlns:p14="http://schemas.microsoft.com/office/powerpoint/2010/main" val="42133591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Header</a:t>
            </a: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tx1"/>
                </a:solidFill>
              </a:rPr>
              <a:t>Syntax:- </a:t>
            </a:r>
            <a:r>
              <a:rPr lang="en-US" b="1" dirty="0" smtClean="0">
                <a:solidFill>
                  <a:srgbClr val="FF0000"/>
                </a:solidFill>
              </a:rPr>
              <a:t>&lt;</a:t>
            </a:r>
            <a:r>
              <a:rPr lang="en-US" b="1" dirty="0" err="1" smtClean="0">
                <a:solidFill>
                  <a:srgbClr val="FF0000"/>
                </a:solidFill>
              </a:rPr>
              <a:t>th</a:t>
            </a:r>
            <a:r>
              <a:rPr lang="en-US" b="1" dirty="0" smtClean="0">
                <a:solidFill>
                  <a:srgbClr val="FF0000"/>
                </a:solidFill>
              </a:rPr>
              <a:t>&gt; …. &lt;/</a:t>
            </a:r>
            <a:r>
              <a:rPr lang="en-US" b="1" dirty="0" err="1" smtClean="0">
                <a:solidFill>
                  <a:srgbClr val="FF0000"/>
                </a:solidFill>
              </a:rPr>
              <a:t>th</a:t>
            </a:r>
            <a:r>
              <a:rPr lang="en-US" b="1" dirty="0" smtClean="0">
                <a:solidFill>
                  <a:srgbClr val="FF0000"/>
                </a:solidFill>
              </a:rPr>
              <a:t>&gt; - Table Header/Heading</a:t>
            </a:r>
            <a:r>
              <a:rPr lang="en-US" b="1" dirty="0" smtClean="0">
                <a:solidFill>
                  <a:schemeClr val="tx1"/>
                </a:solidFill>
              </a:rPr>
              <a:t>. </a:t>
            </a:r>
          </a:p>
          <a:p>
            <a:r>
              <a:rPr lang="en-US" b="1" dirty="0" smtClean="0">
                <a:solidFill>
                  <a:schemeClr val="tx1"/>
                </a:solidFill>
              </a:rPr>
              <a:t>Sometimes you want your cells to be table header cells. In those cases use the </a:t>
            </a:r>
            <a:r>
              <a:rPr lang="en-US" b="1" dirty="0" smtClean="0">
                <a:solidFill>
                  <a:srgbClr val="FF0000"/>
                </a:solidFill>
              </a:rPr>
              <a:t>&lt;</a:t>
            </a:r>
            <a:r>
              <a:rPr lang="en-US" b="1" dirty="0" err="1" smtClean="0">
                <a:solidFill>
                  <a:srgbClr val="FF0000"/>
                </a:solidFill>
              </a:rPr>
              <a:t>th</a:t>
            </a:r>
            <a:r>
              <a:rPr lang="en-US" b="1" dirty="0" smtClean="0">
                <a:solidFill>
                  <a:srgbClr val="FF0000"/>
                </a:solidFill>
              </a:rPr>
              <a:t>&gt; </a:t>
            </a:r>
            <a:r>
              <a:rPr lang="en-US" b="1" dirty="0" smtClean="0">
                <a:solidFill>
                  <a:schemeClr val="tx1"/>
                </a:solidFill>
              </a:rPr>
              <a:t>tag instead of the </a:t>
            </a:r>
            <a:r>
              <a:rPr lang="en-US" b="1" dirty="0" smtClean="0">
                <a:solidFill>
                  <a:srgbClr val="FF0000"/>
                </a:solidFill>
              </a:rPr>
              <a:t>&lt;td&gt; </a:t>
            </a:r>
            <a:r>
              <a:rPr lang="en-US" b="1" dirty="0" smtClean="0">
                <a:solidFill>
                  <a:schemeClr val="tx1"/>
                </a:solidFill>
              </a:rPr>
              <a:t>tag. </a:t>
            </a:r>
          </a:p>
          <a:p>
            <a:r>
              <a:rPr lang="en-US" b="1" dirty="0" smtClean="0">
                <a:solidFill>
                  <a:schemeClr val="tx1"/>
                </a:solidFill>
              </a:rPr>
              <a:t>First row will be your table header row.</a:t>
            </a:r>
          </a:p>
          <a:p>
            <a:r>
              <a:rPr lang="en-US" b="1" dirty="0" smtClean="0">
                <a:solidFill>
                  <a:schemeClr val="tx1"/>
                </a:solidFill>
              </a:rPr>
              <a:t>By default the table text in </a:t>
            </a:r>
            <a:r>
              <a:rPr lang="en-US" b="1" dirty="0" smtClean="0">
                <a:solidFill>
                  <a:srgbClr val="FF0000"/>
                </a:solidFill>
              </a:rPr>
              <a:t>&lt;</a:t>
            </a:r>
            <a:r>
              <a:rPr lang="en-US" b="1" dirty="0" err="1" smtClean="0">
                <a:solidFill>
                  <a:srgbClr val="FF0000"/>
                </a:solidFill>
              </a:rPr>
              <a:t>th</a:t>
            </a:r>
            <a:r>
              <a:rPr lang="en-US" b="1" dirty="0" smtClean="0">
                <a:solidFill>
                  <a:srgbClr val="FF0000"/>
                </a:solidFill>
              </a:rPr>
              <a:t>&gt; </a:t>
            </a:r>
            <a:r>
              <a:rPr lang="en-US" b="1" dirty="0" smtClean="0">
                <a:solidFill>
                  <a:schemeClr val="tx1"/>
                </a:solidFill>
              </a:rPr>
              <a:t>tag are bold and centered. </a:t>
            </a:r>
          </a:p>
          <a:p>
            <a:r>
              <a:rPr lang="en-US" b="1" dirty="0" smtClean="0">
                <a:solidFill>
                  <a:schemeClr val="tx1"/>
                </a:solidFill>
              </a:rPr>
              <a:t>To use the first column as table headers, define the first cell in each row as a &lt;</a:t>
            </a:r>
            <a:r>
              <a:rPr lang="en-US" b="1" dirty="0" err="1" smtClean="0">
                <a:solidFill>
                  <a:schemeClr val="tx1"/>
                </a:solidFill>
              </a:rPr>
              <a:t>th</a:t>
            </a:r>
            <a:r>
              <a:rPr lang="en-US" b="1" dirty="0" smtClean="0">
                <a:solidFill>
                  <a:schemeClr val="tx1"/>
                </a:solidFill>
              </a:rPr>
              <a:t>&gt; tag. </a:t>
            </a:r>
          </a:p>
          <a:p>
            <a:r>
              <a:rPr lang="en-US" b="1" dirty="0" smtClean="0">
                <a:solidFill>
                  <a:schemeClr val="tx1"/>
                </a:solidFill>
              </a:rPr>
              <a:t>Example</a:t>
            </a:r>
            <a:r>
              <a:rPr lang="en-US" b="1" dirty="0" smtClean="0">
                <a:solidFill>
                  <a:srgbClr val="FF0000"/>
                </a:solidFill>
              </a:rPr>
              <a:t>:- &lt;table&gt;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th</a:t>
            </a:r>
            <a:r>
              <a:rPr lang="en-US" b="1" dirty="0" smtClean="0">
                <a:solidFill>
                  <a:srgbClr val="FF0000"/>
                </a:solidFill>
              </a:rPr>
              <a:t>&gt;</a:t>
            </a:r>
            <a:r>
              <a:rPr lang="en-US" b="1" dirty="0" smtClean="0">
                <a:solidFill>
                  <a:srgbClr val="00B050"/>
                </a:solidFill>
              </a:rPr>
              <a:t>…Content…</a:t>
            </a:r>
            <a:r>
              <a:rPr lang="en-US" b="1" dirty="0" smtClean="0">
                <a:solidFill>
                  <a:srgbClr val="FF0000"/>
                </a:solidFill>
              </a:rPr>
              <a:t>&lt;/</a:t>
            </a:r>
            <a:r>
              <a:rPr lang="en-US" b="1" dirty="0" err="1" smtClean="0">
                <a:solidFill>
                  <a:srgbClr val="FF0000"/>
                </a:solidFill>
              </a:rPr>
              <a:t>th</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&lt;/table&gt;</a:t>
            </a:r>
            <a:endParaRPr lang="en-IN" b="1" dirty="0">
              <a:solidFill>
                <a:srgbClr val="FF0000"/>
              </a:solidFill>
            </a:endParaRPr>
          </a:p>
        </p:txBody>
      </p:sp>
    </p:spTree>
    <p:extLst>
      <p:ext uri="{BB962C8B-B14F-4D97-AF65-F5344CB8AC3E}">
        <p14:creationId xmlns:p14="http://schemas.microsoft.com/office/powerpoint/2010/main" val="2912251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Attributes </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Syntax:- </a:t>
            </a:r>
            <a:r>
              <a:rPr lang="en-US" b="1" dirty="0" smtClean="0">
                <a:solidFill>
                  <a:srgbClr val="FF0000"/>
                </a:solidFill>
              </a:rPr>
              <a:t>&lt;table border=“1px”&gt; </a:t>
            </a:r>
          </a:p>
          <a:p>
            <a:r>
              <a:rPr lang="en-US" b="1" dirty="0" smtClean="0">
                <a:solidFill>
                  <a:schemeClr val="tx1"/>
                </a:solidFill>
              </a:rPr>
              <a:t>The tables can have borders of different style and shapes.</a:t>
            </a:r>
          </a:p>
          <a:p>
            <a:r>
              <a:rPr lang="en-US" b="1" dirty="0" smtClean="0">
                <a:solidFill>
                  <a:schemeClr val="tx1"/>
                </a:solidFill>
              </a:rPr>
              <a:t>When you add a border to a table, you also add border around each table cell. </a:t>
            </a:r>
          </a:p>
          <a:p>
            <a:r>
              <a:rPr lang="en-US" b="1" dirty="0" smtClean="0">
                <a:solidFill>
                  <a:schemeClr val="tx1"/>
                </a:solidFill>
              </a:rPr>
              <a:t>Example:- </a:t>
            </a:r>
          </a:p>
          <a:p>
            <a:pPr marL="0" indent="0">
              <a:buNone/>
            </a:pPr>
            <a:r>
              <a:rPr lang="en-US" b="1" dirty="0">
                <a:solidFill>
                  <a:schemeClr val="tx1"/>
                </a:solidFill>
              </a:rPr>
              <a:t>	</a:t>
            </a:r>
            <a:r>
              <a:rPr lang="en-US" b="1" dirty="0" smtClean="0">
                <a:solidFill>
                  <a:srgbClr val="FF0000"/>
                </a:solidFill>
              </a:rPr>
              <a:t>&lt;table border=“1px”&gt;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&lt;td&gt;…content…&lt;/td&gt;</a:t>
            </a:r>
          </a:p>
          <a:p>
            <a:pPr marL="0" indent="0">
              <a:buNone/>
            </a:pPr>
            <a:r>
              <a:rPr lang="en-US" b="1" dirty="0" smtClean="0">
                <a:solidFill>
                  <a:srgbClr val="FF0000"/>
                </a:solidFill>
              </a:rPr>
              <a:t>		&lt;/</a:t>
            </a:r>
            <a:r>
              <a:rPr lang="en-US" b="1" dirty="0" err="1" smtClean="0">
                <a:solidFill>
                  <a:srgbClr val="FF0000"/>
                </a:solidFill>
              </a:rPr>
              <a:t>tr</a:t>
            </a:r>
            <a:r>
              <a:rPr lang="en-US" b="1" dirty="0">
                <a:solidFill>
                  <a:srgbClr val="FF0000"/>
                </a:solidFill>
              </a:rPr>
              <a:t>&gt;	</a:t>
            </a:r>
            <a:r>
              <a:rPr lang="en-US" b="1" dirty="0" smtClean="0">
                <a:solidFill>
                  <a:srgbClr val="FF0000"/>
                </a:solidFill>
              </a:rPr>
              <a:t>	</a:t>
            </a:r>
          </a:p>
          <a:p>
            <a:pPr marL="0" indent="0">
              <a:buNone/>
            </a:pPr>
            <a:r>
              <a:rPr lang="en-US" b="1" dirty="0" smtClean="0">
                <a:solidFill>
                  <a:srgbClr val="FF0000"/>
                </a:solidFill>
              </a:rPr>
              <a:t>	&lt;/table&gt;</a:t>
            </a:r>
          </a:p>
          <a:p>
            <a:endParaRPr lang="en-IN" b="1" dirty="0">
              <a:solidFill>
                <a:schemeClr val="tx1"/>
              </a:solidFill>
            </a:endParaRPr>
          </a:p>
        </p:txBody>
      </p:sp>
    </p:spTree>
    <p:extLst>
      <p:ext uri="{BB962C8B-B14F-4D97-AF65-F5344CB8AC3E}">
        <p14:creationId xmlns:p14="http://schemas.microsoft.com/office/powerpoint/2010/main" val="1975118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Size</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Syntax:- </a:t>
            </a:r>
            <a:r>
              <a:rPr lang="en-US" b="1" dirty="0" smtClean="0">
                <a:solidFill>
                  <a:srgbClr val="FF0000"/>
                </a:solidFill>
              </a:rPr>
              <a:t>&lt;table width=“500px”&gt;</a:t>
            </a:r>
          </a:p>
          <a:p>
            <a:pPr marL="0" indent="0">
              <a:buNone/>
            </a:pPr>
            <a:r>
              <a:rPr lang="en-US" b="1" dirty="0">
                <a:solidFill>
                  <a:srgbClr val="FF0000"/>
                </a:solidFill>
              </a:rPr>
              <a:t>	</a:t>
            </a:r>
            <a:r>
              <a:rPr lang="en-US" b="1" dirty="0" smtClean="0">
                <a:solidFill>
                  <a:srgbClr val="FF0000"/>
                </a:solidFill>
              </a:rPr>
              <a:t>	&lt;table height=“300px”&gt;</a:t>
            </a:r>
          </a:p>
          <a:p>
            <a:r>
              <a:rPr lang="en-US" b="1" dirty="0" smtClean="0">
                <a:solidFill>
                  <a:schemeClr val="tx1"/>
                </a:solidFill>
              </a:rPr>
              <a:t>Table can have different sizes for each column, row or the entire table.</a:t>
            </a:r>
          </a:p>
          <a:p>
            <a:r>
              <a:rPr lang="en-US" b="1" dirty="0" smtClean="0">
                <a:solidFill>
                  <a:schemeClr val="tx1"/>
                </a:solidFill>
              </a:rPr>
              <a:t>To set the width and height of a table, add the attributes in table tag.</a:t>
            </a:r>
          </a:p>
          <a:p>
            <a:r>
              <a:rPr lang="en-US" b="1" dirty="0" smtClean="0">
                <a:solidFill>
                  <a:schemeClr val="tx1"/>
                </a:solidFill>
              </a:rPr>
              <a:t>To set the size of specific columns or rows add the height and row attributes in &lt;</a:t>
            </a:r>
            <a:r>
              <a:rPr lang="en-US" b="1" dirty="0" err="1" smtClean="0">
                <a:solidFill>
                  <a:schemeClr val="tx1"/>
                </a:solidFill>
              </a:rPr>
              <a:t>th</a:t>
            </a:r>
            <a:r>
              <a:rPr lang="en-US" b="1" dirty="0" smtClean="0">
                <a:solidFill>
                  <a:schemeClr val="tx1"/>
                </a:solidFill>
              </a:rPr>
              <a:t>&gt; or &lt;td&gt;. </a:t>
            </a:r>
          </a:p>
          <a:p>
            <a:r>
              <a:rPr lang="en-US" b="1" dirty="0" smtClean="0">
                <a:solidFill>
                  <a:schemeClr val="tx1"/>
                </a:solidFill>
              </a:rPr>
              <a:t>Example:- </a:t>
            </a:r>
          </a:p>
          <a:p>
            <a:pPr marL="0" indent="0">
              <a:buNone/>
            </a:pPr>
            <a:r>
              <a:rPr lang="en-US" b="1" dirty="0">
                <a:solidFill>
                  <a:schemeClr val="tx1"/>
                </a:solidFill>
              </a:rPr>
              <a:t>	</a:t>
            </a:r>
            <a:r>
              <a:rPr lang="en-US" b="1" dirty="0" smtClean="0">
                <a:solidFill>
                  <a:srgbClr val="FF0000"/>
                </a:solidFill>
              </a:rPr>
              <a:t>&lt;td width=“200px” height=“100px”&gt;  </a:t>
            </a:r>
          </a:p>
          <a:p>
            <a:pPr marL="0" indent="0">
              <a:buNone/>
            </a:pPr>
            <a:r>
              <a:rPr lang="en-US" b="1" dirty="0">
                <a:solidFill>
                  <a:srgbClr val="FF0000"/>
                </a:solidFill>
              </a:rPr>
              <a:t>	 &lt;</a:t>
            </a:r>
            <a:r>
              <a:rPr lang="en-US" b="1" dirty="0" err="1" smtClean="0">
                <a:solidFill>
                  <a:srgbClr val="FF0000"/>
                </a:solidFill>
              </a:rPr>
              <a:t>th</a:t>
            </a:r>
            <a:r>
              <a:rPr lang="en-US" b="1" dirty="0" smtClean="0">
                <a:solidFill>
                  <a:srgbClr val="FF0000"/>
                </a:solidFill>
              </a:rPr>
              <a:t> </a:t>
            </a:r>
            <a:r>
              <a:rPr lang="en-US" b="1" dirty="0">
                <a:solidFill>
                  <a:srgbClr val="FF0000"/>
                </a:solidFill>
              </a:rPr>
              <a:t>width=“200px” height=“100px”&gt; </a:t>
            </a:r>
            <a:endParaRPr lang="en-IN" dirty="0" smtClean="0">
              <a:solidFill>
                <a:srgbClr val="FF0000"/>
              </a:solidFill>
            </a:endParaRPr>
          </a:p>
          <a:p>
            <a:pPr marL="0" indent="0">
              <a:buNone/>
            </a:pPr>
            <a:endParaRPr lang="en-US" dirty="0" smtClean="0"/>
          </a:p>
        </p:txBody>
      </p:sp>
    </p:spTree>
    <p:extLst>
      <p:ext uri="{BB962C8B-B14F-4D97-AF65-F5344CB8AC3E}">
        <p14:creationId xmlns:p14="http://schemas.microsoft.com/office/powerpoint/2010/main" val="1706120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Caption</a:t>
            </a:r>
            <a:endParaRPr lang="en-IN" dirty="0"/>
          </a:p>
        </p:txBody>
      </p:sp>
      <p:sp>
        <p:nvSpPr>
          <p:cNvPr id="3" name="Content Placeholder 2"/>
          <p:cNvSpPr>
            <a:spLocks noGrp="1"/>
          </p:cNvSpPr>
          <p:nvPr>
            <p:ph idx="1"/>
          </p:nvPr>
        </p:nvSpPr>
        <p:spPr/>
        <p:txBody>
          <a:bodyPr/>
          <a:lstStyle/>
          <a:p>
            <a:r>
              <a:rPr lang="en-US" b="1" dirty="0" smtClean="0">
                <a:solidFill>
                  <a:schemeClr val="tx1"/>
                </a:solidFill>
              </a:rPr>
              <a:t>Syntax:- </a:t>
            </a:r>
            <a:r>
              <a:rPr lang="en-US" b="1" dirty="0" smtClean="0">
                <a:solidFill>
                  <a:srgbClr val="FF0000"/>
                </a:solidFill>
              </a:rPr>
              <a:t>&lt;caption&gt; … &lt;/caption&gt; </a:t>
            </a:r>
          </a:p>
          <a:p>
            <a:r>
              <a:rPr lang="en-US" b="1" dirty="0" smtClean="0">
                <a:solidFill>
                  <a:schemeClr val="tx1"/>
                </a:solidFill>
              </a:rPr>
              <a:t>You can add a caption that servers as a heading for the entire table.</a:t>
            </a:r>
          </a:p>
          <a:p>
            <a:r>
              <a:rPr lang="en-US" b="1" dirty="0" smtClean="0">
                <a:solidFill>
                  <a:schemeClr val="tx1"/>
                </a:solidFill>
              </a:rPr>
              <a:t>To add a caption for a table, use the </a:t>
            </a:r>
            <a:r>
              <a:rPr lang="en-US" b="1" dirty="0" smtClean="0">
                <a:solidFill>
                  <a:srgbClr val="FF0000"/>
                </a:solidFill>
              </a:rPr>
              <a:t>&lt;caption&gt; </a:t>
            </a:r>
            <a:r>
              <a:rPr lang="en-US" b="1" dirty="0" smtClean="0">
                <a:solidFill>
                  <a:schemeClr val="tx1"/>
                </a:solidFill>
              </a:rPr>
              <a:t>tag.</a:t>
            </a:r>
          </a:p>
          <a:p>
            <a:r>
              <a:rPr lang="en-US" b="1" dirty="0" smtClean="0">
                <a:solidFill>
                  <a:schemeClr val="tx1"/>
                </a:solidFill>
              </a:rPr>
              <a:t>The </a:t>
            </a:r>
            <a:r>
              <a:rPr lang="en-US" b="1" dirty="0" smtClean="0">
                <a:solidFill>
                  <a:srgbClr val="FF0000"/>
                </a:solidFill>
              </a:rPr>
              <a:t>&lt;caption&gt; </a:t>
            </a:r>
            <a:r>
              <a:rPr lang="en-US" b="1" dirty="0" smtClean="0">
                <a:solidFill>
                  <a:schemeClr val="tx1"/>
                </a:solidFill>
              </a:rPr>
              <a:t>tag should be inserted immediately after the </a:t>
            </a:r>
            <a:r>
              <a:rPr lang="en-US" b="1" dirty="0" smtClean="0">
                <a:solidFill>
                  <a:srgbClr val="FF0000"/>
                </a:solidFill>
              </a:rPr>
              <a:t>&lt;table&gt; </a:t>
            </a:r>
            <a:r>
              <a:rPr lang="en-US" b="1" dirty="0" smtClean="0">
                <a:solidFill>
                  <a:schemeClr val="tx1"/>
                </a:solidFill>
              </a:rPr>
              <a:t>tag.</a:t>
            </a:r>
          </a:p>
          <a:p>
            <a:r>
              <a:rPr lang="en-US" b="1" dirty="0" smtClean="0">
                <a:solidFill>
                  <a:schemeClr val="tx1"/>
                </a:solidFill>
              </a:rPr>
              <a:t>Example:- </a:t>
            </a:r>
          </a:p>
          <a:p>
            <a:pPr marL="0" indent="0">
              <a:buNone/>
            </a:pPr>
            <a:r>
              <a:rPr lang="en-US" b="1" dirty="0" smtClean="0">
                <a:solidFill>
                  <a:schemeClr val="tx1"/>
                </a:solidFill>
              </a:rPr>
              <a:t>	</a:t>
            </a:r>
            <a:r>
              <a:rPr lang="en-US" b="1" dirty="0" smtClean="0">
                <a:solidFill>
                  <a:srgbClr val="FF0000"/>
                </a:solidFill>
              </a:rPr>
              <a:t>&lt;table&gt;</a:t>
            </a:r>
          </a:p>
          <a:p>
            <a:pPr marL="0" indent="0">
              <a:buNone/>
            </a:pPr>
            <a:r>
              <a:rPr lang="en-US" b="1" dirty="0">
                <a:solidFill>
                  <a:srgbClr val="FF0000"/>
                </a:solidFill>
              </a:rPr>
              <a:t>	</a:t>
            </a:r>
            <a:r>
              <a:rPr lang="en-US" b="1" dirty="0" smtClean="0">
                <a:solidFill>
                  <a:srgbClr val="FF0000"/>
                </a:solidFill>
              </a:rPr>
              <a:t>	&lt;caption&gt; …content…&lt;/caption&gt;</a:t>
            </a:r>
          </a:p>
          <a:p>
            <a:pPr marL="0" indent="0">
              <a:buNone/>
            </a:pPr>
            <a:r>
              <a:rPr lang="en-US" b="1" dirty="0">
                <a:solidFill>
                  <a:srgbClr val="FF0000"/>
                </a:solidFill>
              </a:rPr>
              <a:t>	</a:t>
            </a:r>
            <a:r>
              <a:rPr lang="en-US" b="1" dirty="0" smtClean="0">
                <a:solidFill>
                  <a:srgbClr val="FF0000"/>
                </a:solidFill>
              </a:rPr>
              <a:t>&lt;/table&gt;</a:t>
            </a:r>
            <a:endParaRPr lang="en-IN" b="1" dirty="0">
              <a:solidFill>
                <a:srgbClr val="FF0000"/>
              </a:solidFill>
            </a:endParaRPr>
          </a:p>
        </p:txBody>
      </p:sp>
    </p:spTree>
    <p:extLst>
      <p:ext uri="{BB962C8B-B14F-4D97-AF65-F5344CB8AC3E}">
        <p14:creationId xmlns:p14="http://schemas.microsoft.com/office/powerpoint/2010/main" val="335202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Cell Padding</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Syntax:- </a:t>
            </a:r>
            <a:r>
              <a:rPr lang="en-US" b="1" dirty="0" smtClean="0">
                <a:solidFill>
                  <a:srgbClr val="FF0000"/>
                </a:solidFill>
              </a:rPr>
              <a:t>&lt;table </a:t>
            </a:r>
            <a:r>
              <a:rPr lang="en-US" b="1" dirty="0" err="1" smtClean="0">
                <a:solidFill>
                  <a:srgbClr val="FF0000"/>
                </a:solidFill>
              </a:rPr>
              <a:t>cellpadding</a:t>
            </a:r>
            <a:r>
              <a:rPr lang="en-US" b="1" dirty="0" smtClean="0">
                <a:solidFill>
                  <a:srgbClr val="FF0000"/>
                </a:solidFill>
              </a:rPr>
              <a:t>=“10px”&gt; </a:t>
            </a:r>
          </a:p>
          <a:p>
            <a:r>
              <a:rPr lang="en-US" b="1" dirty="0" smtClean="0">
                <a:solidFill>
                  <a:schemeClr val="tx1"/>
                </a:solidFill>
              </a:rPr>
              <a:t>Table can adjust the padding inside the cells.</a:t>
            </a:r>
          </a:p>
          <a:p>
            <a:r>
              <a:rPr lang="en-US" b="1" dirty="0" smtClean="0">
                <a:solidFill>
                  <a:schemeClr val="tx1"/>
                </a:solidFill>
              </a:rPr>
              <a:t>Cell padding is the space between the cell edges and the cell content.</a:t>
            </a:r>
          </a:p>
          <a:p>
            <a:r>
              <a:rPr lang="en-US" b="1" dirty="0" smtClean="0">
                <a:solidFill>
                  <a:schemeClr val="tx1"/>
                </a:solidFill>
              </a:rPr>
              <a:t>By default the padding is set to zero.</a:t>
            </a:r>
          </a:p>
          <a:p>
            <a:r>
              <a:rPr lang="en-US" b="1" dirty="0" smtClean="0">
                <a:solidFill>
                  <a:schemeClr val="tx1"/>
                </a:solidFill>
              </a:rPr>
              <a:t>Example:- </a:t>
            </a:r>
          </a:p>
          <a:p>
            <a:pPr marL="0" indent="0">
              <a:buNone/>
            </a:pPr>
            <a:r>
              <a:rPr lang="en-US" b="1" dirty="0">
                <a:solidFill>
                  <a:schemeClr val="tx1"/>
                </a:solidFill>
              </a:rPr>
              <a:t>	</a:t>
            </a:r>
            <a:r>
              <a:rPr lang="en-US" b="1" dirty="0" smtClean="0">
                <a:solidFill>
                  <a:srgbClr val="FF0000"/>
                </a:solidFill>
              </a:rPr>
              <a:t>&lt;table </a:t>
            </a:r>
            <a:r>
              <a:rPr lang="en-US" b="1" dirty="0" err="1" smtClean="0">
                <a:solidFill>
                  <a:srgbClr val="00B050"/>
                </a:solidFill>
              </a:rPr>
              <a:t>cellpadding</a:t>
            </a:r>
            <a:r>
              <a:rPr lang="en-US" b="1" dirty="0" smtClean="0">
                <a:solidFill>
                  <a:srgbClr val="00B050"/>
                </a:solidFill>
              </a:rPr>
              <a:t>=“50px”</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&lt;td&gt; Coding </a:t>
            </a:r>
            <a:r>
              <a:rPr lang="en-US" b="1" dirty="0" err="1" smtClean="0">
                <a:solidFill>
                  <a:srgbClr val="FF0000"/>
                </a:solidFill>
              </a:rPr>
              <a:t>Seekho</a:t>
            </a:r>
            <a:r>
              <a:rPr lang="en-US" b="1" dirty="0" smtClean="0">
                <a:solidFill>
                  <a:srgbClr val="FF0000"/>
                </a:solidFill>
              </a:rPr>
              <a:t> &lt;/td&gt;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&lt;/table&gt;</a:t>
            </a:r>
          </a:p>
          <a:p>
            <a:endParaRPr lang="en-US" b="1" dirty="0" smtClean="0">
              <a:solidFill>
                <a:schemeClr val="tx1"/>
              </a:solidFill>
            </a:endParaRPr>
          </a:p>
          <a:p>
            <a:endParaRPr lang="en-US"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413425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Cell Spacing</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Syntax:- </a:t>
            </a:r>
            <a:r>
              <a:rPr lang="en-US" b="1" dirty="0" smtClean="0">
                <a:solidFill>
                  <a:srgbClr val="FF0000"/>
                </a:solidFill>
              </a:rPr>
              <a:t>&lt;table </a:t>
            </a:r>
            <a:r>
              <a:rPr lang="en-US" b="1" dirty="0" err="1" smtClean="0">
                <a:solidFill>
                  <a:srgbClr val="FF0000"/>
                </a:solidFill>
              </a:rPr>
              <a:t>cellspacing</a:t>
            </a:r>
            <a:r>
              <a:rPr lang="en-US" b="1" dirty="0" smtClean="0">
                <a:solidFill>
                  <a:srgbClr val="FF0000"/>
                </a:solidFill>
              </a:rPr>
              <a:t>=“5px”&gt;</a:t>
            </a:r>
          </a:p>
          <a:p>
            <a:r>
              <a:rPr lang="en-US" b="1" dirty="0" smtClean="0">
                <a:solidFill>
                  <a:schemeClr val="tx1"/>
                </a:solidFill>
              </a:rPr>
              <a:t>Cell spacing is the space between each cell.</a:t>
            </a:r>
          </a:p>
          <a:p>
            <a:r>
              <a:rPr lang="en-US" b="1" dirty="0" smtClean="0">
                <a:solidFill>
                  <a:schemeClr val="tx1"/>
                </a:solidFill>
              </a:rPr>
              <a:t>By default the space is set to 2pixels.</a:t>
            </a:r>
          </a:p>
          <a:p>
            <a:r>
              <a:rPr lang="en-US" b="1" dirty="0" smtClean="0">
                <a:solidFill>
                  <a:schemeClr val="tx1"/>
                </a:solidFill>
              </a:rPr>
              <a:t>To change the space between table border cells use cell spacing.</a:t>
            </a:r>
          </a:p>
          <a:p>
            <a:r>
              <a:rPr lang="en-US" b="1" dirty="0" smtClean="0">
                <a:solidFill>
                  <a:schemeClr val="tx1"/>
                </a:solidFill>
              </a:rPr>
              <a:t>Example:- </a:t>
            </a:r>
          </a:p>
          <a:p>
            <a:pPr marL="0" indent="0">
              <a:buNone/>
            </a:pPr>
            <a:r>
              <a:rPr lang="en-US" b="1" dirty="0">
                <a:solidFill>
                  <a:schemeClr val="tx1"/>
                </a:solidFill>
              </a:rPr>
              <a:t>	</a:t>
            </a:r>
            <a:r>
              <a:rPr lang="en-US" b="1" dirty="0" smtClean="0">
                <a:solidFill>
                  <a:srgbClr val="FF0000"/>
                </a:solidFill>
              </a:rPr>
              <a:t>&lt;table </a:t>
            </a:r>
            <a:r>
              <a:rPr lang="en-US" b="1" dirty="0" err="1" smtClean="0">
                <a:solidFill>
                  <a:srgbClr val="00B050"/>
                </a:solidFill>
              </a:rPr>
              <a:t>cellspacing</a:t>
            </a:r>
            <a:r>
              <a:rPr lang="en-US" b="1" dirty="0" smtClean="0">
                <a:solidFill>
                  <a:srgbClr val="00B050"/>
                </a:solidFill>
              </a:rPr>
              <a:t>=“5px”</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		&lt;td&gt; coding </a:t>
            </a:r>
            <a:r>
              <a:rPr lang="en-US" b="1" dirty="0" err="1" smtClean="0">
                <a:solidFill>
                  <a:srgbClr val="FF0000"/>
                </a:solidFill>
              </a:rPr>
              <a:t>seekho</a:t>
            </a:r>
            <a:r>
              <a:rPr lang="en-US" b="1" dirty="0" smtClean="0">
                <a:solidFill>
                  <a:srgbClr val="FF0000"/>
                </a:solidFill>
              </a:rPr>
              <a:t> &lt;/td&gt;</a:t>
            </a:r>
          </a:p>
          <a:p>
            <a:pPr marL="0" indent="0">
              <a:buNone/>
            </a:pPr>
            <a:r>
              <a:rPr lang="en-US" b="1" dirty="0">
                <a:solidFill>
                  <a:srgbClr val="FF0000"/>
                </a:solidFill>
              </a:rPr>
              <a:t>	</a:t>
            </a:r>
            <a:r>
              <a:rPr lang="en-US" b="1" dirty="0" smtClean="0">
                <a:solidFill>
                  <a:srgbClr val="FF0000"/>
                </a:solidFill>
              </a:rPr>
              <a:t>	&lt;/</a:t>
            </a:r>
            <a:r>
              <a:rPr lang="en-US" b="1" dirty="0" err="1" smtClean="0">
                <a:solidFill>
                  <a:srgbClr val="FF0000"/>
                </a:solidFill>
              </a:rPr>
              <a:t>tr</a:t>
            </a:r>
            <a:r>
              <a:rPr lang="en-US" b="1" dirty="0" smtClean="0">
                <a:solidFill>
                  <a:srgbClr val="FF0000"/>
                </a:solidFill>
              </a:rPr>
              <a:t>&gt;</a:t>
            </a:r>
          </a:p>
          <a:p>
            <a:pPr marL="0" indent="0">
              <a:buNone/>
            </a:pPr>
            <a:r>
              <a:rPr lang="en-US" b="1" dirty="0">
                <a:solidFill>
                  <a:srgbClr val="FF0000"/>
                </a:solidFill>
              </a:rPr>
              <a:t>	</a:t>
            </a:r>
            <a:r>
              <a:rPr lang="en-US" b="1" dirty="0" smtClean="0">
                <a:solidFill>
                  <a:srgbClr val="FF0000"/>
                </a:solidFill>
              </a:rPr>
              <a:t>&lt;/table&gt;</a:t>
            </a:r>
          </a:p>
          <a:p>
            <a:endParaRPr lang="en-IN" b="1" dirty="0">
              <a:solidFill>
                <a:schemeClr val="tx1"/>
              </a:solidFill>
            </a:endParaRPr>
          </a:p>
        </p:txBody>
      </p:sp>
    </p:spTree>
    <p:extLst>
      <p:ext uri="{BB962C8B-B14F-4D97-AF65-F5344CB8AC3E}">
        <p14:creationId xmlns:p14="http://schemas.microsoft.com/office/powerpoint/2010/main" val="1097175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dirty="0" err="1" smtClean="0"/>
              <a:t>Colspan</a:t>
            </a: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tx1"/>
                </a:solidFill>
              </a:rPr>
              <a:t>Syntax:- &lt;td </a:t>
            </a:r>
            <a:r>
              <a:rPr lang="en-US" b="1" dirty="0" err="1" smtClean="0">
                <a:solidFill>
                  <a:schemeClr val="tx1"/>
                </a:solidFill>
              </a:rPr>
              <a:t>colspan</a:t>
            </a:r>
            <a:r>
              <a:rPr lang="en-US" b="1" dirty="0" smtClean="0">
                <a:solidFill>
                  <a:schemeClr val="tx1"/>
                </a:solidFill>
              </a:rPr>
              <a:t>=“2”&gt;</a:t>
            </a:r>
          </a:p>
          <a:p>
            <a:r>
              <a:rPr lang="en-US" b="1" dirty="0" smtClean="0">
                <a:solidFill>
                  <a:schemeClr val="tx1"/>
                </a:solidFill>
              </a:rPr>
              <a:t>The table can have cells that span over multiple rows and columns.</a:t>
            </a:r>
          </a:p>
          <a:p>
            <a:r>
              <a:rPr lang="en-US" b="1" dirty="0" smtClean="0">
                <a:solidFill>
                  <a:schemeClr val="tx1"/>
                </a:solidFill>
              </a:rPr>
              <a:t>To make a cell span over multiple columns, use the </a:t>
            </a:r>
            <a:r>
              <a:rPr lang="en-US" b="1" dirty="0" err="1" smtClean="0">
                <a:solidFill>
                  <a:schemeClr val="tx1"/>
                </a:solidFill>
              </a:rPr>
              <a:t>colspan</a:t>
            </a:r>
            <a:r>
              <a:rPr lang="en-US" b="1" dirty="0" smtClean="0">
                <a:solidFill>
                  <a:schemeClr val="tx1"/>
                </a:solidFill>
              </a:rPr>
              <a:t> attributes. </a:t>
            </a:r>
          </a:p>
          <a:p>
            <a:r>
              <a:rPr lang="en-US" b="1" dirty="0" smtClean="0">
                <a:solidFill>
                  <a:schemeClr val="tx1"/>
                </a:solidFill>
              </a:rPr>
              <a:t>The value of the </a:t>
            </a:r>
            <a:r>
              <a:rPr lang="en-US" b="1" dirty="0" err="1" smtClean="0">
                <a:solidFill>
                  <a:schemeClr val="tx1"/>
                </a:solidFill>
              </a:rPr>
              <a:t>colspan</a:t>
            </a:r>
            <a:r>
              <a:rPr lang="en-US" b="1" dirty="0" smtClean="0">
                <a:solidFill>
                  <a:schemeClr val="tx1"/>
                </a:solidFill>
              </a:rPr>
              <a:t> attribute represent the number of columns to span.</a:t>
            </a:r>
          </a:p>
          <a:p>
            <a:r>
              <a:rPr lang="en-US" b="1" dirty="0" smtClean="0">
                <a:solidFill>
                  <a:schemeClr val="tx1"/>
                </a:solidFill>
              </a:rPr>
              <a:t>Example:- </a:t>
            </a:r>
          </a:p>
          <a:p>
            <a:pPr marL="0" indent="0">
              <a:buNone/>
            </a:pPr>
            <a:r>
              <a:rPr lang="en-US" b="1" dirty="0">
                <a:solidFill>
                  <a:srgbClr val="FF0000"/>
                </a:solidFill>
              </a:rPr>
              <a:t>&lt;</a:t>
            </a:r>
            <a:r>
              <a:rPr lang="en-US" b="1" dirty="0" smtClean="0">
                <a:solidFill>
                  <a:srgbClr val="FF0000"/>
                </a:solidFill>
              </a:rPr>
              <a:t>table&gt;</a:t>
            </a:r>
            <a:endParaRPr lang="en-US" b="1" dirty="0">
              <a:solidFill>
                <a:srgbClr val="FF0000"/>
              </a:solidFill>
            </a:endParaRPr>
          </a:p>
          <a:p>
            <a:pPr marL="0" indent="0">
              <a:buNone/>
            </a:pPr>
            <a:r>
              <a:rPr lang="en-US" b="1" dirty="0">
                <a:solidFill>
                  <a:srgbClr val="FF0000"/>
                </a:solidFill>
              </a:rPr>
              <a:t>		&lt;</a:t>
            </a:r>
            <a:r>
              <a:rPr lang="en-US" b="1" dirty="0" err="1">
                <a:solidFill>
                  <a:srgbClr val="FF0000"/>
                </a:solidFill>
              </a:rPr>
              <a:t>tr</a:t>
            </a:r>
            <a:r>
              <a:rPr lang="en-US" b="1" dirty="0">
                <a:solidFill>
                  <a:srgbClr val="FF0000"/>
                </a:solidFill>
              </a:rPr>
              <a:t>&gt;</a:t>
            </a:r>
          </a:p>
          <a:p>
            <a:pPr marL="0" indent="0">
              <a:buNone/>
            </a:pPr>
            <a:r>
              <a:rPr lang="en-US" b="1" dirty="0">
                <a:solidFill>
                  <a:srgbClr val="FF0000"/>
                </a:solidFill>
              </a:rPr>
              <a:t>			&lt;</a:t>
            </a:r>
            <a:r>
              <a:rPr lang="en-US" b="1" dirty="0" smtClean="0">
                <a:solidFill>
                  <a:srgbClr val="FF0000"/>
                </a:solidFill>
              </a:rPr>
              <a:t>td </a:t>
            </a:r>
            <a:r>
              <a:rPr lang="en-US" b="1" dirty="0" err="1" smtClean="0">
                <a:solidFill>
                  <a:srgbClr val="00B050"/>
                </a:solidFill>
              </a:rPr>
              <a:t>colspan</a:t>
            </a:r>
            <a:r>
              <a:rPr lang="en-US" b="1" dirty="0" smtClean="0">
                <a:solidFill>
                  <a:srgbClr val="00B050"/>
                </a:solidFill>
              </a:rPr>
              <a:t>=“2”</a:t>
            </a:r>
            <a:r>
              <a:rPr lang="en-US" b="1" dirty="0" smtClean="0">
                <a:solidFill>
                  <a:srgbClr val="FF0000"/>
                </a:solidFill>
              </a:rPr>
              <a:t>&gt; </a:t>
            </a:r>
            <a:r>
              <a:rPr lang="en-US" b="1" dirty="0">
                <a:solidFill>
                  <a:srgbClr val="FF0000"/>
                </a:solidFill>
              </a:rPr>
              <a:t>coding </a:t>
            </a:r>
            <a:r>
              <a:rPr lang="en-US" b="1" dirty="0" err="1">
                <a:solidFill>
                  <a:srgbClr val="FF0000"/>
                </a:solidFill>
              </a:rPr>
              <a:t>seekho</a:t>
            </a:r>
            <a:r>
              <a:rPr lang="en-US" b="1" dirty="0">
                <a:solidFill>
                  <a:srgbClr val="FF0000"/>
                </a:solidFill>
              </a:rPr>
              <a:t> &lt;/td&gt;</a:t>
            </a:r>
          </a:p>
          <a:p>
            <a:pPr marL="0" indent="0">
              <a:buNone/>
            </a:pPr>
            <a:r>
              <a:rPr lang="en-US" b="1" dirty="0">
                <a:solidFill>
                  <a:srgbClr val="FF0000"/>
                </a:solidFill>
              </a:rPr>
              <a:t>		&lt;/</a:t>
            </a:r>
            <a:r>
              <a:rPr lang="en-US" b="1" dirty="0" err="1">
                <a:solidFill>
                  <a:srgbClr val="FF0000"/>
                </a:solidFill>
              </a:rPr>
              <a:t>tr</a:t>
            </a:r>
            <a:r>
              <a:rPr lang="en-US" b="1" dirty="0">
                <a:solidFill>
                  <a:srgbClr val="FF0000"/>
                </a:solidFill>
              </a:rPr>
              <a:t>&gt;</a:t>
            </a:r>
          </a:p>
          <a:p>
            <a:pPr marL="0" indent="0">
              <a:buNone/>
            </a:pPr>
            <a:r>
              <a:rPr lang="en-US" b="1" dirty="0" smtClean="0">
                <a:solidFill>
                  <a:srgbClr val="FF0000"/>
                </a:solidFill>
              </a:rPr>
              <a:t>&lt;/</a:t>
            </a:r>
            <a:r>
              <a:rPr lang="en-US" b="1" dirty="0">
                <a:solidFill>
                  <a:srgbClr val="FF0000"/>
                </a:solidFill>
              </a:rPr>
              <a:t>table&gt;</a:t>
            </a:r>
          </a:p>
          <a:p>
            <a:endParaRPr lang="en-US"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38521031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dirty="0" err="1" smtClean="0"/>
              <a:t>Rowspan</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solidFill>
                  <a:schemeClr val="tx1"/>
                </a:solidFill>
              </a:rPr>
              <a:t>Syntax:- &lt;td </a:t>
            </a:r>
            <a:r>
              <a:rPr lang="en-US" b="1" dirty="0" err="1" smtClean="0">
                <a:solidFill>
                  <a:schemeClr val="tx1"/>
                </a:solidFill>
              </a:rPr>
              <a:t>rowspan</a:t>
            </a:r>
            <a:r>
              <a:rPr lang="en-US" b="1" dirty="0">
                <a:solidFill>
                  <a:schemeClr val="tx1"/>
                </a:solidFill>
              </a:rPr>
              <a:t>=“2”&gt;</a:t>
            </a:r>
          </a:p>
          <a:p>
            <a:r>
              <a:rPr lang="en-US" b="1" dirty="0">
                <a:solidFill>
                  <a:schemeClr val="tx1"/>
                </a:solidFill>
              </a:rPr>
              <a:t>The table can have cells that span over multiple rows and columns.</a:t>
            </a:r>
          </a:p>
          <a:p>
            <a:r>
              <a:rPr lang="en-US" b="1" dirty="0">
                <a:solidFill>
                  <a:schemeClr val="tx1"/>
                </a:solidFill>
              </a:rPr>
              <a:t>To make a </a:t>
            </a:r>
            <a:r>
              <a:rPr lang="en-US" b="1" dirty="0" smtClean="0">
                <a:solidFill>
                  <a:schemeClr val="tx1"/>
                </a:solidFill>
              </a:rPr>
              <a:t>cell </a:t>
            </a:r>
            <a:r>
              <a:rPr lang="en-US" b="1" dirty="0">
                <a:solidFill>
                  <a:schemeClr val="tx1"/>
                </a:solidFill>
              </a:rPr>
              <a:t>span over multiple </a:t>
            </a:r>
            <a:r>
              <a:rPr lang="en-US" b="1" dirty="0" smtClean="0">
                <a:solidFill>
                  <a:schemeClr val="tx1"/>
                </a:solidFill>
              </a:rPr>
              <a:t>rows, </a:t>
            </a:r>
            <a:r>
              <a:rPr lang="en-US" b="1" dirty="0">
                <a:solidFill>
                  <a:schemeClr val="tx1"/>
                </a:solidFill>
              </a:rPr>
              <a:t>use the </a:t>
            </a:r>
            <a:r>
              <a:rPr lang="en-US" b="1" dirty="0" err="1" smtClean="0">
                <a:solidFill>
                  <a:schemeClr val="tx1"/>
                </a:solidFill>
              </a:rPr>
              <a:t>rowspan</a:t>
            </a:r>
            <a:r>
              <a:rPr lang="en-US" b="1" dirty="0" smtClean="0">
                <a:solidFill>
                  <a:schemeClr val="tx1"/>
                </a:solidFill>
              </a:rPr>
              <a:t> </a:t>
            </a:r>
            <a:r>
              <a:rPr lang="en-US" b="1" dirty="0">
                <a:solidFill>
                  <a:schemeClr val="tx1"/>
                </a:solidFill>
              </a:rPr>
              <a:t>attributes. </a:t>
            </a:r>
          </a:p>
          <a:p>
            <a:r>
              <a:rPr lang="en-US" b="1" dirty="0">
                <a:solidFill>
                  <a:schemeClr val="tx1"/>
                </a:solidFill>
              </a:rPr>
              <a:t>The value of the </a:t>
            </a:r>
            <a:r>
              <a:rPr lang="en-US" b="1" dirty="0" err="1" smtClean="0">
                <a:solidFill>
                  <a:schemeClr val="tx1"/>
                </a:solidFill>
              </a:rPr>
              <a:t>rowspan</a:t>
            </a:r>
            <a:r>
              <a:rPr lang="en-US" b="1" dirty="0" smtClean="0">
                <a:solidFill>
                  <a:schemeClr val="tx1"/>
                </a:solidFill>
              </a:rPr>
              <a:t> </a:t>
            </a:r>
            <a:r>
              <a:rPr lang="en-US" b="1" dirty="0">
                <a:solidFill>
                  <a:schemeClr val="tx1"/>
                </a:solidFill>
              </a:rPr>
              <a:t>attribute represent the number of </a:t>
            </a:r>
            <a:r>
              <a:rPr lang="en-US" b="1" dirty="0" smtClean="0">
                <a:solidFill>
                  <a:schemeClr val="tx1"/>
                </a:solidFill>
              </a:rPr>
              <a:t>rows </a:t>
            </a:r>
            <a:r>
              <a:rPr lang="en-US" b="1" dirty="0">
                <a:solidFill>
                  <a:schemeClr val="tx1"/>
                </a:solidFill>
              </a:rPr>
              <a:t>to span.</a:t>
            </a:r>
          </a:p>
          <a:p>
            <a:r>
              <a:rPr lang="en-US" b="1" dirty="0">
                <a:solidFill>
                  <a:schemeClr val="tx1"/>
                </a:solidFill>
              </a:rPr>
              <a:t>Example:- </a:t>
            </a:r>
          </a:p>
          <a:p>
            <a:pPr marL="0" indent="0">
              <a:buNone/>
            </a:pPr>
            <a:r>
              <a:rPr lang="en-US" b="1" dirty="0">
                <a:solidFill>
                  <a:srgbClr val="FF0000"/>
                </a:solidFill>
              </a:rPr>
              <a:t>&lt;table&gt;</a:t>
            </a:r>
          </a:p>
          <a:p>
            <a:pPr marL="0" indent="0">
              <a:buNone/>
            </a:pPr>
            <a:r>
              <a:rPr lang="en-US" b="1" dirty="0">
                <a:solidFill>
                  <a:srgbClr val="FF0000"/>
                </a:solidFill>
              </a:rPr>
              <a:t>		&lt;</a:t>
            </a:r>
            <a:r>
              <a:rPr lang="en-US" b="1" dirty="0" err="1">
                <a:solidFill>
                  <a:srgbClr val="FF0000"/>
                </a:solidFill>
              </a:rPr>
              <a:t>tr</a:t>
            </a:r>
            <a:r>
              <a:rPr lang="en-US" b="1" dirty="0">
                <a:solidFill>
                  <a:srgbClr val="FF0000"/>
                </a:solidFill>
              </a:rPr>
              <a:t>&gt;</a:t>
            </a:r>
          </a:p>
          <a:p>
            <a:pPr marL="0" indent="0">
              <a:buNone/>
            </a:pPr>
            <a:r>
              <a:rPr lang="en-US" b="1" dirty="0">
                <a:solidFill>
                  <a:srgbClr val="FF0000"/>
                </a:solidFill>
              </a:rPr>
              <a:t>		</a:t>
            </a:r>
            <a:r>
              <a:rPr lang="en-US" b="1" dirty="0" smtClean="0">
                <a:solidFill>
                  <a:srgbClr val="FF0000"/>
                </a:solidFill>
              </a:rPr>
              <a:t>    &lt;</a:t>
            </a:r>
            <a:r>
              <a:rPr lang="en-US" b="1" dirty="0">
                <a:solidFill>
                  <a:srgbClr val="FF0000"/>
                </a:solidFill>
              </a:rPr>
              <a:t>td </a:t>
            </a:r>
            <a:r>
              <a:rPr lang="en-US" b="1" dirty="0" err="1" smtClean="0">
                <a:solidFill>
                  <a:srgbClr val="00B050"/>
                </a:solidFill>
              </a:rPr>
              <a:t>rowspan</a:t>
            </a:r>
            <a:r>
              <a:rPr lang="en-US" b="1" dirty="0">
                <a:solidFill>
                  <a:srgbClr val="00B050"/>
                </a:solidFill>
              </a:rPr>
              <a:t>=“2”</a:t>
            </a:r>
            <a:r>
              <a:rPr lang="en-US" b="1" dirty="0">
                <a:solidFill>
                  <a:srgbClr val="FF0000"/>
                </a:solidFill>
              </a:rPr>
              <a:t>&gt; coding </a:t>
            </a:r>
            <a:r>
              <a:rPr lang="en-US" b="1" dirty="0" err="1">
                <a:solidFill>
                  <a:srgbClr val="FF0000"/>
                </a:solidFill>
              </a:rPr>
              <a:t>seekho</a:t>
            </a:r>
            <a:r>
              <a:rPr lang="en-US" b="1" dirty="0">
                <a:solidFill>
                  <a:srgbClr val="FF0000"/>
                </a:solidFill>
              </a:rPr>
              <a:t> &lt;/td&gt;</a:t>
            </a:r>
          </a:p>
          <a:p>
            <a:pPr marL="0" indent="0">
              <a:buNone/>
            </a:pPr>
            <a:r>
              <a:rPr lang="en-US" b="1" dirty="0">
                <a:solidFill>
                  <a:srgbClr val="FF0000"/>
                </a:solidFill>
              </a:rPr>
              <a:t>		&lt;/</a:t>
            </a:r>
            <a:r>
              <a:rPr lang="en-US" b="1" dirty="0" err="1">
                <a:solidFill>
                  <a:srgbClr val="FF0000"/>
                </a:solidFill>
              </a:rPr>
              <a:t>tr</a:t>
            </a:r>
            <a:r>
              <a:rPr lang="en-US" b="1" dirty="0">
                <a:solidFill>
                  <a:srgbClr val="FF0000"/>
                </a:solidFill>
              </a:rPr>
              <a:t>&gt;</a:t>
            </a:r>
          </a:p>
          <a:p>
            <a:pPr marL="0" indent="0">
              <a:buNone/>
            </a:pPr>
            <a:r>
              <a:rPr lang="en-US" b="1" dirty="0">
                <a:solidFill>
                  <a:srgbClr val="FF0000"/>
                </a:solidFill>
              </a:rPr>
              <a:t>&lt;/table&gt;</a:t>
            </a:r>
          </a:p>
          <a:p>
            <a:endParaRPr lang="en-IN" dirty="0"/>
          </a:p>
        </p:txBody>
      </p:sp>
    </p:spTree>
    <p:extLst>
      <p:ext uri="{BB962C8B-B14F-4D97-AF65-F5344CB8AC3E}">
        <p14:creationId xmlns:p14="http://schemas.microsoft.com/office/powerpoint/2010/main" val="211169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Tag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HTML lists allow web developers to group a set of related items in lists</a:t>
            </a:r>
            <a:r>
              <a:rPr lang="en-US" b="1" dirty="0" smtClean="0">
                <a:solidFill>
                  <a:schemeClr val="tx1"/>
                </a:solidFill>
              </a:rPr>
              <a:t>.</a:t>
            </a:r>
          </a:p>
          <a:p>
            <a:r>
              <a:rPr lang="en-US" b="1" dirty="0" smtClean="0">
                <a:solidFill>
                  <a:srgbClr val="FF0000"/>
                </a:solidFill>
              </a:rPr>
              <a:t>List tag (li)</a:t>
            </a:r>
          </a:p>
          <a:p>
            <a:r>
              <a:rPr lang="en-US" b="1" dirty="0" smtClean="0">
                <a:solidFill>
                  <a:schemeClr val="tx1"/>
                </a:solidFill>
              </a:rPr>
              <a:t>There are three types in list – </a:t>
            </a:r>
          </a:p>
          <a:p>
            <a:pPr marL="0" indent="0">
              <a:buNone/>
            </a:pPr>
            <a:r>
              <a:rPr lang="en-US" b="1" dirty="0" smtClean="0">
                <a:solidFill>
                  <a:srgbClr val="FF0000"/>
                </a:solidFill>
              </a:rPr>
              <a:t>1. Unordered List (</a:t>
            </a:r>
            <a:r>
              <a:rPr lang="en-US" b="1" dirty="0" err="1" smtClean="0">
                <a:solidFill>
                  <a:srgbClr val="FF0000"/>
                </a:solidFill>
              </a:rPr>
              <a:t>ul</a:t>
            </a:r>
            <a:r>
              <a:rPr lang="en-US" b="1" dirty="0" smtClean="0">
                <a:solidFill>
                  <a:srgbClr val="FF0000"/>
                </a:solidFill>
              </a:rPr>
              <a:t>) - </a:t>
            </a:r>
            <a:r>
              <a:rPr lang="en-US" b="1" dirty="0" err="1" smtClean="0">
                <a:solidFill>
                  <a:srgbClr val="FF0000"/>
                </a:solidFill>
              </a:rPr>
              <a:t>disc,square,circle,none</a:t>
            </a:r>
            <a:endParaRPr lang="en-US" b="1" dirty="0" smtClean="0">
              <a:solidFill>
                <a:srgbClr val="FF0000"/>
              </a:solidFill>
            </a:endParaRPr>
          </a:p>
          <a:p>
            <a:r>
              <a:rPr lang="en-US" sz="1800" b="1" dirty="0" smtClean="0">
                <a:solidFill>
                  <a:schemeClr val="tx1"/>
                </a:solidFill>
              </a:rPr>
              <a:t>HTML</a:t>
            </a:r>
          </a:p>
          <a:p>
            <a:r>
              <a:rPr lang="en-US" sz="1800" b="1" dirty="0" smtClean="0">
                <a:solidFill>
                  <a:schemeClr val="tx1"/>
                </a:solidFill>
              </a:rPr>
              <a:t>CSS</a:t>
            </a:r>
          </a:p>
          <a:p>
            <a:r>
              <a:rPr lang="en-US" sz="1800" b="1" dirty="0" smtClean="0">
                <a:solidFill>
                  <a:schemeClr val="tx1"/>
                </a:solidFill>
              </a:rPr>
              <a:t>JAVASCRIPT</a:t>
            </a:r>
            <a:r>
              <a:rPr lang="en-US" b="1" dirty="0">
                <a:solidFill>
                  <a:schemeClr val="tx1"/>
                </a:solidFill>
              </a:rPr>
              <a:t>	</a:t>
            </a:r>
            <a:endParaRPr lang="en-US" b="1" dirty="0" smtClean="0">
              <a:solidFill>
                <a:schemeClr val="tx1"/>
              </a:solidFill>
            </a:endParaRPr>
          </a:p>
          <a:p>
            <a:pPr marL="0" indent="0">
              <a:buNone/>
            </a:pPr>
            <a:r>
              <a:rPr lang="en-US" b="1" dirty="0" smtClean="0">
                <a:solidFill>
                  <a:srgbClr val="FF0000"/>
                </a:solidFill>
              </a:rPr>
              <a:t>2. Ordered List (</a:t>
            </a:r>
            <a:r>
              <a:rPr lang="en-US" b="1" dirty="0" err="1" smtClean="0">
                <a:solidFill>
                  <a:srgbClr val="FF0000"/>
                </a:solidFill>
              </a:rPr>
              <a:t>ol</a:t>
            </a:r>
            <a:r>
              <a:rPr lang="en-US" b="1" smtClean="0">
                <a:solidFill>
                  <a:srgbClr val="FF0000"/>
                </a:solidFill>
              </a:rPr>
              <a:t>) - 1,A,a,I,i</a:t>
            </a:r>
            <a:endParaRPr lang="en-US" b="1" dirty="0" smtClean="0">
              <a:solidFill>
                <a:srgbClr val="FF0000"/>
              </a:solidFill>
            </a:endParaRPr>
          </a:p>
          <a:p>
            <a:pPr marL="457200" indent="-457200">
              <a:buFont typeface="+mj-lt"/>
              <a:buAutoNum type="arabicPeriod"/>
            </a:pPr>
            <a:r>
              <a:rPr lang="en-US" sz="1600" b="1" dirty="0">
                <a:solidFill>
                  <a:schemeClr val="tx1"/>
                </a:solidFill>
              </a:rPr>
              <a:t>HTML</a:t>
            </a:r>
          </a:p>
          <a:p>
            <a:pPr marL="457200" indent="-457200">
              <a:buFont typeface="+mj-lt"/>
              <a:buAutoNum type="arabicPeriod"/>
            </a:pPr>
            <a:r>
              <a:rPr lang="en-US" sz="1600" b="1" dirty="0">
                <a:solidFill>
                  <a:schemeClr val="tx1"/>
                </a:solidFill>
              </a:rPr>
              <a:t>CSS</a:t>
            </a:r>
          </a:p>
          <a:p>
            <a:pPr marL="457200" indent="-457200">
              <a:buFont typeface="+mj-lt"/>
              <a:buAutoNum type="arabicPeriod"/>
            </a:pPr>
            <a:r>
              <a:rPr lang="en-US" sz="1600" b="1" dirty="0" smtClean="0">
                <a:solidFill>
                  <a:schemeClr val="tx1"/>
                </a:solidFill>
              </a:rPr>
              <a:t>JAVASCRIPT</a:t>
            </a:r>
          </a:p>
          <a:p>
            <a:pPr marL="0" indent="0">
              <a:buNone/>
            </a:pPr>
            <a:r>
              <a:rPr lang="en-US" b="1" dirty="0" smtClean="0">
                <a:solidFill>
                  <a:srgbClr val="FF0000"/>
                </a:solidFill>
              </a:rPr>
              <a:t>3. </a:t>
            </a:r>
            <a:r>
              <a:rPr lang="en-IN" b="1" dirty="0">
                <a:solidFill>
                  <a:srgbClr val="FF0000"/>
                </a:solidFill>
              </a:rPr>
              <a:t>Description </a:t>
            </a:r>
            <a:r>
              <a:rPr lang="en-IN" b="1" dirty="0" smtClean="0">
                <a:solidFill>
                  <a:srgbClr val="FF0000"/>
                </a:solidFill>
              </a:rPr>
              <a:t>Lists (dl)</a:t>
            </a:r>
            <a:endParaRPr lang="en-IN" b="1" dirty="0">
              <a:solidFill>
                <a:srgbClr val="FF0000"/>
              </a:solidFill>
            </a:endParaRPr>
          </a:p>
          <a:p>
            <a:pPr marL="0" indent="0">
              <a:buNone/>
            </a:pPr>
            <a:endParaRPr lang="en-US" b="1" dirty="0" smtClean="0">
              <a:solidFill>
                <a:srgbClr val="FF0000"/>
              </a:solidFill>
            </a:endParaRPr>
          </a:p>
          <a:p>
            <a:pPr marL="0" indent="0">
              <a:buNone/>
            </a:pPr>
            <a:endParaRPr lang="en-US" sz="1600" b="1" dirty="0" smtClean="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12585453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Unordered List</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The HTML </a:t>
            </a:r>
            <a:r>
              <a:rPr lang="en-US" b="1" dirty="0">
                <a:solidFill>
                  <a:srgbClr val="FF0000"/>
                </a:solidFill>
              </a:rPr>
              <a:t>&lt;</a:t>
            </a:r>
            <a:r>
              <a:rPr lang="en-US" b="1" dirty="0" err="1">
                <a:solidFill>
                  <a:srgbClr val="FF0000"/>
                </a:solidFill>
              </a:rPr>
              <a:t>ul</a:t>
            </a:r>
            <a:r>
              <a:rPr lang="en-US" b="1" dirty="0">
                <a:solidFill>
                  <a:srgbClr val="FF0000"/>
                </a:solidFill>
              </a:rPr>
              <a:t>&gt;</a:t>
            </a:r>
            <a:r>
              <a:rPr lang="en-US" b="1" dirty="0">
                <a:solidFill>
                  <a:schemeClr val="tx1"/>
                </a:solidFill>
              </a:rPr>
              <a:t> tag defines an unordered (bulleted) list</a:t>
            </a:r>
            <a:r>
              <a:rPr lang="en-US" b="1" dirty="0" smtClean="0">
                <a:solidFill>
                  <a:schemeClr val="tx1"/>
                </a:solidFill>
              </a:rPr>
              <a:t>.</a:t>
            </a:r>
          </a:p>
          <a:p>
            <a:r>
              <a:rPr lang="en-US" b="1" dirty="0">
                <a:solidFill>
                  <a:schemeClr val="tx1"/>
                </a:solidFill>
              </a:rPr>
              <a:t>An unordered list starts with the </a:t>
            </a:r>
            <a:r>
              <a:rPr lang="en-US" b="1" dirty="0">
                <a:solidFill>
                  <a:srgbClr val="FF0000"/>
                </a:solidFill>
              </a:rPr>
              <a:t>&lt;</a:t>
            </a:r>
            <a:r>
              <a:rPr lang="en-US" b="1" dirty="0" err="1">
                <a:solidFill>
                  <a:srgbClr val="FF0000"/>
                </a:solidFill>
              </a:rPr>
              <a:t>ul</a:t>
            </a:r>
            <a:r>
              <a:rPr lang="en-US" b="1" dirty="0">
                <a:solidFill>
                  <a:srgbClr val="FF0000"/>
                </a:solidFill>
              </a:rPr>
              <a:t>&gt;</a:t>
            </a:r>
            <a:r>
              <a:rPr lang="en-US" b="1" dirty="0">
                <a:solidFill>
                  <a:schemeClr val="tx1"/>
                </a:solidFill>
              </a:rPr>
              <a:t> tag. Each list item starts with the </a:t>
            </a:r>
            <a:r>
              <a:rPr lang="en-US" b="1" dirty="0">
                <a:solidFill>
                  <a:srgbClr val="FF0000"/>
                </a:solidFill>
              </a:rPr>
              <a:t>&lt;li&gt;</a:t>
            </a:r>
            <a:r>
              <a:rPr lang="en-US" b="1" dirty="0">
                <a:solidFill>
                  <a:schemeClr val="tx1"/>
                </a:solidFill>
              </a:rPr>
              <a:t> tag.</a:t>
            </a:r>
          </a:p>
          <a:p>
            <a:r>
              <a:rPr lang="en-US" b="1" dirty="0">
                <a:solidFill>
                  <a:schemeClr val="tx1"/>
                </a:solidFill>
              </a:rPr>
              <a:t>The list items will be marked with bullets (small black circles) by </a:t>
            </a:r>
            <a:r>
              <a:rPr lang="en-US" b="1" dirty="0" smtClean="0">
                <a:solidFill>
                  <a:schemeClr val="tx1"/>
                </a:solidFill>
              </a:rPr>
              <a:t>default.</a:t>
            </a:r>
          </a:p>
          <a:p>
            <a:r>
              <a:rPr lang="en-US" b="1" dirty="0" smtClean="0">
                <a:solidFill>
                  <a:schemeClr val="tx1"/>
                </a:solidFill>
              </a:rPr>
              <a:t>Example:-</a:t>
            </a:r>
          </a:p>
          <a:p>
            <a:pPr marL="0" indent="0">
              <a:buNone/>
            </a:pPr>
            <a:r>
              <a:rPr lang="it-IT" b="1" dirty="0" smtClean="0">
                <a:solidFill>
                  <a:schemeClr val="tx1"/>
                </a:solidFill>
              </a:rPr>
              <a:t>	</a:t>
            </a:r>
            <a:r>
              <a:rPr lang="it-IT" b="1" dirty="0" smtClean="0">
                <a:solidFill>
                  <a:srgbClr val="FF0000"/>
                </a:solidFill>
              </a:rPr>
              <a:t>&lt;</a:t>
            </a:r>
            <a:r>
              <a:rPr lang="it-IT" b="1" dirty="0">
                <a:solidFill>
                  <a:srgbClr val="FF0000"/>
                </a:solidFill>
              </a:rPr>
              <a:t>ul&gt;</a:t>
            </a:r>
            <a:br>
              <a:rPr lang="it-IT" b="1" dirty="0">
                <a:solidFill>
                  <a:srgbClr val="FF0000"/>
                </a:solidFill>
              </a:rPr>
            </a:br>
            <a:r>
              <a:rPr lang="it-IT" b="1" dirty="0">
                <a:solidFill>
                  <a:srgbClr val="FF0000"/>
                </a:solidFill>
              </a:rPr>
              <a:t> </a:t>
            </a:r>
            <a:r>
              <a:rPr lang="it-IT" b="1" dirty="0" smtClean="0">
                <a:solidFill>
                  <a:srgbClr val="FF0000"/>
                </a:solidFill>
              </a:rPr>
              <a:t>		</a:t>
            </a:r>
            <a:r>
              <a:rPr lang="it-IT" b="1" dirty="0">
                <a:solidFill>
                  <a:srgbClr val="FF0000"/>
                </a:solidFill>
              </a:rPr>
              <a:t> &lt;</a:t>
            </a:r>
            <a:r>
              <a:rPr lang="it-IT" b="1" dirty="0" smtClean="0">
                <a:solidFill>
                  <a:srgbClr val="FF0000"/>
                </a:solidFill>
              </a:rPr>
              <a:t>li&gt;HTML&lt;/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a:t>
            </a:r>
            <a:r>
              <a:rPr lang="it-IT" b="1" dirty="0">
                <a:solidFill>
                  <a:srgbClr val="FF0000"/>
                </a:solidFill>
              </a:rPr>
              <a:t> &lt;</a:t>
            </a:r>
            <a:r>
              <a:rPr lang="it-IT" b="1" dirty="0" smtClean="0">
                <a:solidFill>
                  <a:srgbClr val="FF0000"/>
                </a:solidFill>
              </a:rPr>
              <a:t>li&gt;CSS&lt;/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a:t>
            </a:r>
            <a:r>
              <a:rPr lang="it-IT" b="1" dirty="0">
                <a:solidFill>
                  <a:srgbClr val="FF0000"/>
                </a:solidFill>
              </a:rPr>
              <a:t> &lt;</a:t>
            </a:r>
            <a:r>
              <a:rPr lang="it-IT" b="1" dirty="0" smtClean="0">
                <a:solidFill>
                  <a:srgbClr val="FF0000"/>
                </a:solidFill>
              </a:rPr>
              <a:t>li&gt;JS&lt;/</a:t>
            </a:r>
            <a:r>
              <a:rPr lang="it-IT" b="1" dirty="0">
                <a:solidFill>
                  <a:srgbClr val="FF0000"/>
                </a:solidFill>
              </a:rPr>
              <a:t>li&gt;</a:t>
            </a:r>
            <a:br>
              <a:rPr lang="it-IT" b="1" dirty="0">
                <a:solidFill>
                  <a:srgbClr val="FF0000"/>
                </a:solidFill>
              </a:rPr>
            </a:br>
            <a:r>
              <a:rPr lang="it-IT" b="1" dirty="0" smtClean="0">
                <a:solidFill>
                  <a:srgbClr val="FF0000"/>
                </a:solidFill>
              </a:rPr>
              <a:t>	&lt;/</a:t>
            </a:r>
            <a:r>
              <a:rPr lang="it-IT" b="1" dirty="0">
                <a:solidFill>
                  <a:srgbClr val="FF0000"/>
                </a:solidFill>
              </a:rPr>
              <a:t>ul&gt;</a:t>
            </a:r>
            <a:endParaRPr lang="en-US" b="1" dirty="0">
              <a:solidFill>
                <a:srgbClr val="FF0000"/>
              </a:solidFill>
            </a:endParaRPr>
          </a:p>
          <a:p>
            <a:endParaRPr lang="en-IN" b="1" dirty="0">
              <a:solidFill>
                <a:schemeClr val="tx1"/>
              </a:solidFill>
            </a:endParaRPr>
          </a:p>
        </p:txBody>
      </p:sp>
    </p:spTree>
    <p:extLst>
      <p:ext uri="{BB962C8B-B14F-4D97-AF65-F5344CB8AC3E}">
        <p14:creationId xmlns:p14="http://schemas.microsoft.com/office/powerpoint/2010/main" val="305251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Editor</a:t>
            </a: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tx1"/>
                </a:solidFill>
              </a:rPr>
              <a:t>For HTML document we need a simple text editor like Notepad for windows. </a:t>
            </a:r>
          </a:p>
          <a:p>
            <a:r>
              <a:rPr lang="en-US" b="1" dirty="0" err="1" smtClean="0">
                <a:solidFill>
                  <a:schemeClr val="tx1"/>
                </a:solidFill>
              </a:rPr>
              <a:t>TextEdit</a:t>
            </a:r>
            <a:r>
              <a:rPr lang="en-US" b="1" dirty="0" smtClean="0">
                <a:solidFill>
                  <a:schemeClr val="tx1"/>
                </a:solidFill>
              </a:rPr>
              <a:t> for mac (</a:t>
            </a:r>
            <a:r>
              <a:rPr lang="en-US" b="1" dirty="0" err="1" smtClean="0">
                <a:solidFill>
                  <a:schemeClr val="tx1"/>
                </a:solidFill>
              </a:rPr>
              <a:t>ios</a:t>
            </a:r>
            <a:r>
              <a:rPr lang="en-US" b="1" dirty="0">
                <a:solidFill>
                  <a:schemeClr val="tx1"/>
                </a:solidFill>
              </a:rPr>
              <a:t> </a:t>
            </a:r>
            <a:r>
              <a:rPr lang="en-US" b="1" dirty="0" smtClean="0">
                <a:solidFill>
                  <a:schemeClr val="tx1"/>
                </a:solidFill>
              </a:rPr>
              <a:t>apple).</a:t>
            </a:r>
          </a:p>
          <a:p>
            <a:r>
              <a:rPr lang="en-US" b="1" dirty="0" smtClean="0">
                <a:solidFill>
                  <a:schemeClr val="tx1"/>
                </a:solidFill>
              </a:rPr>
              <a:t>Web pages can be created and modified by using professional HTML editors.</a:t>
            </a:r>
          </a:p>
          <a:p>
            <a:r>
              <a:rPr lang="en-US" b="1" dirty="0" smtClean="0">
                <a:solidFill>
                  <a:schemeClr val="tx1"/>
                </a:solidFill>
              </a:rPr>
              <a:t>Like – </a:t>
            </a:r>
            <a:r>
              <a:rPr lang="en-US" b="1" dirty="0" smtClean="0">
                <a:solidFill>
                  <a:srgbClr val="FF0000"/>
                </a:solidFill>
              </a:rPr>
              <a:t>VS Code</a:t>
            </a:r>
            <a:r>
              <a:rPr lang="en-IN" b="1" dirty="0" smtClean="0">
                <a:solidFill>
                  <a:srgbClr val="FF0000"/>
                </a:solidFill>
              </a:rPr>
              <a:t>, </a:t>
            </a:r>
          </a:p>
          <a:p>
            <a:pPr marL="0" indent="0">
              <a:buNone/>
            </a:pPr>
            <a:r>
              <a:rPr lang="en-IN" b="1" dirty="0" smtClean="0">
                <a:solidFill>
                  <a:srgbClr val="FF0000"/>
                </a:solidFill>
              </a:rPr>
              <a:t>	    Sublime text, </a:t>
            </a:r>
            <a:endParaRPr lang="en-US" b="1" dirty="0" smtClean="0">
              <a:solidFill>
                <a:srgbClr val="FF0000"/>
              </a:solidFill>
            </a:endParaRPr>
          </a:p>
          <a:p>
            <a:pPr marL="0" indent="0">
              <a:buNone/>
            </a:pPr>
            <a:r>
              <a:rPr lang="en-US" b="1" dirty="0" smtClean="0">
                <a:solidFill>
                  <a:srgbClr val="FF0000"/>
                </a:solidFill>
              </a:rPr>
              <a:t>	    Notepad ++,</a:t>
            </a:r>
          </a:p>
          <a:p>
            <a:pPr marL="0" indent="0">
              <a:buNone/>
            </a:pPr>
            <a:r>
              <a:rPr lang="en-US" b="1" dirty="0">
                <a:solidFill>
                  <a:srgbClr val="FF0000"/>
                </a:solidFill>
              </a:rPr>
              <a:t>	 </a:t>
            </a:r>
            <a:r>
              <a:rPr lang="en-US" b="1" dirty="0" smtClean="0">
                <a:solidFill>
                  <a:srgbClr val="FF0000"/>
                </a:solidFill>
              </a:rPr>
              <a:t>   Atom etc.</a:t>
            </a:r>
          </a:p>
          <a:p>
            <a:r>
              <a:rPr lang="en-US" b="1" dirty="0" smtClean="0">
                <a:solidFill>
                  <a:schemeClr val="tx1"/>
                </a:solidFill>
              </a:rPr>
              <a:t>In HTML program when you save your document you can use </a:t>
            </a:r>
            <a:r>
              <a:rPr lang="en-US" b="1" dirty="0" smtClean="0">
                <a:solidFill>
                  <a:srgbClr val="7030A0"/>
                </a:solidFill>
              </a:rPr>
              <a:t>“.html” </a:t>
            </a:r>
            <a:r>
              <a:rPr lang="en-US" b="1" dirty="0" smtClean="0">
                <a:solidFill>
                  <a:schemeClr val="tx1"/>
                </a:solidFill>
              </a:rPr>
              <a:t>extension is must.</a:t>
            </a:r>
          </a:p>
          <a:p>
            <a:r>
              <a:rPr lang="en-US" b="1" dirty="0" smtClean="0">
                <a:solidFill>
                  <a:schemeClr val="tx1"/>
                </a:solidFill>
              </a:rPr>
              <a:t>Saved file(HTML document) open in browser (Chrome, edge) to display pages.</a:t>
            </a:r>
          </a:p>
        </p:txBody>
      </p:sp>
    </p:spTree>
    <p:extLst>
      <p:ext uri="{BB962C8B-B14F-4D97-AF65-F5344CB8AC3E}">
        <p14:creationId xmlns:p14="http://schemas.microsoft.com/office/powerpoint/2010/main" val="27953657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a:t>
            </a:r>
            <a:r>
              <a:rPr lang="en-US" dirty="0" smtClean="0"/>
              <a:t>List Type</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There are four types in &lt;</a:t>
            </a:r>
            <a:r>
              <a:rPr lang="en-US" b="1" dirty="0" err="1" smtClean="0">
                <a:solidFill>
                  <a:schemeClr val="tx1"/>
                </a:solidFill>
              </a:rPr>
              <a:t>ul</a:t>
            </a:r>
            <a:r>
              <a:rPr lang="en-US" b="1" dirty="0" smtClean="0">
                <a:solidFill>
                  <a:schemeClr val="tx1"/>
                </a:solidFill>
              </a:rPr>
              <a:t>&gt; tag. All types are attributes in &lt;</a:t>
            </a:r>
            <a:r>
              <a:rPr lang="en-US" b="1" dirty="0" err="1" smtClean="0">
                <a:solidFill>
                  <a:schemeClr val="tx1"/>
                </a:solidFill>
              </a:rPr>
              <a:t>ul</a:t>
            </a:r>
            <a:r>
              <a:rPr lang="en-US" b="1" dirty="0" smtClean="0">
                <a:solidFill>
                  <a:schemeClr val="tx1"/>
                </a:solidFill>
              </a:rPr>
              <a:t>&gt; tag.</a:t>
            </a:r>
          </a:p>
          <a:p>
            <a:pPr marL="0" indent="0">
              <a:buNone/>
            </a:pPr>
            <a:r>
              <a:rPr lang="en-US" b="1" dirty="0">
                <a:solidFill>
                  <a:schemeClr val="tx1"/>
                </a:solidFill>
              </a:rPr>
              <a:t>	</a:t>
            </a:r>
            <a:r>
              <a:rPr lang="en-US" b="1" dirty="0" smtClean="0">
                <a:solidFill>
                  <a:schemeClr val="tx1"/>
                </a:solidFill>
              </a:rPr>
              <a:t>1.Disc - </a:t>
            </a:r>
            <a:r>
              <a:rPr lang="en-US" b="1" dirty="0">
                <a:solidFill>
                  <a:schemeClr val="tx1"/>
                </a:solidFill>
              </a:rPr>
              <a:t>Sets the list item marker to a </a:t>
            </a:r>
            <a:r>
              <a:rPr lang="en-US" b="1" dirty="0" smtClean="0">
                <a:solidFill>
                  <a:schemeClr val="tx1"/>
                </a:solidFill>
              </a:rPr>
              <a:t>bullet.</a:t>
            </a:r>
          </a:p>
          <a:p>
            <a:pPr marL="0" indent="0">
              <a:buNone/>
            </a:pPr>
            <a:r>
              <a:rPr lang="en-US" b="1" dirty="0">
                <a:solidFill>
                  <a:schemeClr val="tx1"/>
                </a:solidFill>
              </a:rPr>
              <a:t>	</a:t>
            </a:r>
            <a:r>
              <a:rPr lang="en-US" b="1" dirty="0" smtClean="0">
                <a:solidFill>
                  <a:schemeClr val="tx1"/>
                </a:solidFill>
              </a:rPr>
              <a:t>2.Square - </a:t>
            </a:r>
            <a:r>
              <a:rPr lang="en-US" b="1" dirty="0">
                <a:solidFill>
                  <a:schemeClr val="tx1"/>
                </a:solidFill>
              </a:rPr>
              <a:t>Sets the list item marker to a </a:t>
            </a:r>
            <a:r>
              <a:rPr lang="en-US" b="1" dirty="0" smtClean="0">
                <a:solidFill>
                  <a:schemeClr val="tx1"/>
                </a:solidFill>
              </a:rPr>
              <a:t>square.</a:t>
            </a:r>
          </a:p>
          <a:p>
            <a:pPr marL="0" indent="0">
              <a:buNone/>
            </a:pPr>
            <a:r>
              <a:rPr lang="en-US" b="1" dirty="0">
                <a:solidFill>
                  <a:schemeClr val="tx1"/>
                </a:solidFill>
              </a:rPr>
              <a:t>	</a:t>
            </a:r>
            <a:r>
              <a:rPr lang="en-US" b="1" dirty="0" smtClean="0">
                <a:solidFill>
                  <a:schemeClr val="tx1"/>
                </a:solidFill>
              </a:rPr>
              <a:t>3.Circle - </a:t>
            </a:r>
            <a:r>
              <a:rPr lang="en-US" b="1" dirty="0">
                <a:solidFill>
                  <a:schemeClr val="tx1"/>
                </a:solidFill>
              </a:rPr>
              <a:t>Sets the list item marker to a </a:t>
            </a:r>
            <a:r>
              <a:rPr lang="en-US" b="1" dirty="0" smtClean="0">
                <a:solidFill>
                  <a:schemeClr val="tx1"/>
                </a:solidFill>
              </a:rPr>
              <a:t>circle.</a:t>
            </a:r>
          </a:p>
          <a:p>
            <a:pPr marL="0" indent="0">
              <a:buNone/>
            </a:pPr>
            <a:r>
              <a:rPr lang="en-US" b="1" dirty="0">
                <a:solidFill>
                  <a:schemeClr val="tx1"/>
                </a:solidFill>
              </a:rPr>
              <a:t>	</a:t>
            </a:r>
            <a:r>
              <a:rPr lang="en-US" b="1" dirty="0" smtClean="0">
                <a:solidFill>
                  <a:schemeClr val="tx1"/>
                </a:solidFill>
              </a:rPr>
              <a:t>4.None - </a:t>
            </a:r>
            <a:r>
              <a:rPr lang="en-US" b="1" dirty="0">
                <a:solidFill>
                  <a:schemeClr val="tx1"/>
                </a:solidFill>
              </a:rPr>
              <a:t>The list items will not be </a:t>
            </a:r>
            <a:r>
              <a:rPr lang="en-US" b="1" dirty="0" smtClean="0">
                <a:solidFill>
                  <a:schemeClr val="tx1"/>
                </a:solidFill>
              </a:rPr>
              <a:t>marked.</a:t>
            </a:r>
          </a:p>
          <a:p>
            <a:r>
              <a:rPr lang="en-US" b="1" dirty="0" smtClean="0">
                <a:solidFill>
                  <a:schemeClr val="tx1"/>
                </a:solidFill>
              </a:rPr>
              <a:t>Example:-</a:t>
            </a:r>
          </a:p>
          <a:p>
            <a:r>
              <a:rPr lang="en-US" b="1" dirty="0" smtClean="0">
                <a:solidFill>
                  <a:srgbClr val="FF0000"/>
                </a:solidFill>
              </a:rPr>
              <a:t>&lt;</a:t>
            </a:r>
            <a:r>
              <a:rPr lang="en-US" b="1" dirty="0" err="1" smtClean="0">
                <a:solidFill>
                  <a:srgbClr val="FF0000"/>
                </a:solidFill>
              </a:rPr>
              <a:t>ul</a:t>
            </a:r>
            <a:r>
              <a:rPr lang="en-US" b="1" dirty="0" smtClean="0">
                <a:solidFill>
                  <a:srgbClr val="FF0000"/>
                </a:solidFill>
              </a:rPr>
              <a:t> </a:t>
            </a:r>
            <a:r>
              <a:rPr lang="en-US" b="1" dirty="0" smtClean="0">
                <a:solidFill>
                  <a:srgbClr val="00B050"/>
                </a:solidFill>
              </a:rPr>
              <a:t>type=“disc”</a:t>
            </a:r>
            <a:r>
              <a:rPr lang="en-US" b="1" dirty="0" smtClean="0">
                <a:solidFill>
                  <a:srgbClr val="FF0000"/>
                </a:solidFill>
              </a:rPr>
              <a:t>&gt; &lt;li&gt; HTML &lt;/li&gt; &lt;/</a:t>
            </a:r>
            <a:r>
              <a:rPr lang="en-US" b="1" dirty="0" err="1" smtClean="0">
                <a:solidFill>
                  <a:srgbClr val="FF0000"/>
                </a:solidFill>
              </a:rPr>
              <a:t>ul</a:t>
            </a:r>
            <a:r>
              <a:rPr lang="en-US" b="1" dirty="0" smtClean="0">
                <a:solidFill>
                  <a:srgbClr val="FF0000"/>
                </a:solidFill>
              </a:rPr>
              <a:t>&gt; </a:t>
            </a:r>
          </a:p>
          <a:p>
            <a:r>
              <a:rPr lang="en-US" b="1" dirty="0">
                <a:solidFill>
                  <a:srgbClr val="FF0000"/>
                </a:solidFill>
              </a:rPr>
              <a:t>&lt;</a:t>
            </a:r>
            <a:r>
              <a:rPr lang="en-US" b="1" dirty="0" err="1">
                <a:solidFill>
                  <a:srgbClr val="FF0000"/>
                </a:solidFill>
              </a:rPr>
              <a:t>ul</a:t>
            </a:r>
            <a:r>
              <a:rPr lang="en-US" b="1" dirty="0">
                <a:solidFill>
                  <a:srgbClr val="FF0000"/>
                </a:solidFill>
              </a:rPr>
              <a:t> </a:t>
            </a:r>
            <a:r>
              <a:rPr lang="en-US" b="1" dirty="0">
                <a:solidFill>
                  <a:srgbClr val="00B050"/>
                </a:solidFill>
              </a:rPr>
              <a:t>type</a:t>
            </a:r>
            <a:r>
              <a:rPr lang="en-US" b="1" dirty="0" smtClean="0">
                <a:solidFill>
                  <a:srgbClr val="00B050"/>
                </a:solidFill>
              </a:rPr>
              <a:t>=“square”</a:t>
            </a:r>
            <a:r>
              <a:rPr lang="en-US" b="1" dirty="0" smtClean="0">
                <a:solidFill>
                  <a:srgbClr val="FF0000"/>
                </a:solidFill>
              </a:rPr>
              <a:t>&gt; </a:t>
            </a:r>
            <a:r>
              <a:rPr lang="en-US" b="1" dirty="0">
                <a:solidFill>
                  <a:srgbClr val="FF0000"/>
                </a:solidFill>
              </a:rPr>
              <a:t>&lt;li&gt; HTML &lt;/li&gt; &lt;/</a:t>
            </a:r>
            <a:r>
              <a:rPr lang="en-US" b="1" dirty="0" err="1">
                <a:solidFill>
                  <a:srgbClr val="FF0000"/>
                </a:solidFill>
              </a:rPr>
              <a:t>ul</a:t>
            </a:r>
            <a:r>
              <a:rPr lang="en-US" b="1" dirty="0">
                <a:solidFill>
                  <a:srgbClr val="FF0000"/>
                </a:solidFill>
              </a:rPr>
              <a:t>&gt; </a:t>
            </a:r>
          </a:p>
          <a:p>
            <a:r>
              <a:rPr lang="en-US" b="1" dirty="0">
                <a:solidFill>
                  <a:srgbClr val="FF0000"/>
                </a:solidFill>
              </a:rPr>
              <a:t>&lt;</a:t>
            </a:r>
            <a:r>
              <a:rPr lang="en-US" b="1" dirty="0" err="1">
                <a:solidFill>
                  <a:srgbClr val="FF0000"/>
                </a:solidFill>
              </a:rPr>
              <a:t>ul</a:t>
            </a:r>
            <a:r>
              <a:rPr lang="en-US" b="1" dirty="0">
                <a:solidFill>
                  <a:srgbClr val="FF0000"/>
                </a:solidFill>
              </a:rPr>
              <a:t> </a:t>
            </a:r>
            <a:r>
              <a:rPr lang="en-US" b="1" dirty="0">
                <a:solidFill>
                  <a:srgbClr val="00B050"/>
                </a:solidFill>
              </a:rPr>
              <a:t>type</a:t>
            </a:r>
            <a:r>
              <a:rPr lang="en-US" b="1" dirty="0" smtClean="0">
                <a:solidFill>
                  <a:srgbClr val="00B050"/>
                </a:solidFill>
              </a:rPr>
              <a:t>=“circle”</a:t>
            </a:r>
            <a:r>
              <a:rPr lang="en-US" b="1" dirty="0" smtClean="0">
                <a:solidFill>
                  <a:srgbClr val="FF0000"/>
                </a:solidFill>
              </a:rPr>
              <a:t>&gt; </a:t>
            </a:r>
            <a:r>
              <a:rPr lang="en-US" b="1" dirty="0">
                <a:solidFill>
                  <a:srgbClr val="FF0000"/>
                </a:solidFill>
              </a:rPr>
              <a:t>&lt;li&gt; HTML &lt;/li&gt; &lt;/</a:t>
            </a:r>
            <a:r>
              <a:rPr lang="en-US" b="1" dirty="0" err="1">
                <a:solidFill>
                  <a:srgbClr val="FF0000"/>
                </a:solidFill>
              </a:rPr>
              <a:t>ul</a:t>
            </a:r>
            <a:r>
              <a:rPr lang="en-US" b="1" dirty="0">
                <a:solidFill>
                  <a:srgbClr val="FF0000"/>
                </a:solidFill>
              </a:rPr>
              <a:t>&gt; </a:t>
            </a:r>
          </a:p>
          <a:p>
            <a:r>
              <a:rPr lang="en-US" b="1" dirty="0">
                <a:solidFill>
                  <a:srgbClr val="FF0000"/>
                </a:solidFill>
              </a:rPr>
              <a:t>&lt;</a:t>
            </a:r>
            <a:r>
              <a:rPr lang="en-US" b="1" dirty="0" err="1">
                <a:solidFill>
                  <a:srgbClr val="FF0000"/>
                </a:solidFill>
              </a:rPr>
              <a:t>ul</a:t>
            </a:r>
            <a:r>
              <a:rPr lang="en-US" b="1" dirty="0">
                <a:solidFill>
                  <a:srgbClr val="FF0000"/>
                </a:solidFill>
              </a:rPr>
              <a:t> </a:t>
            </a:r>
            <a:r>
              <a:rPr lang="en-US" b="1" dirty="0">
                <a:solidFill>
                  <a:srgbClr val="00B050"/>
                </a:solidFill>
              </a:rPr>
              <a:t>type</a:t>
            </a:r>
            <a:r>
              <a:rPr lang="en-US" b="1" dirty="0" smtClean="0">
                <a:solidFill>
                  <a:srgbClr val="00B050"/>
                </a:solidFill>
              </a:rPr>
              <a:t>=“none”</a:t>
            </a:r>
            <a:r>
              <a:rPr lang="en-US" b="1" dirty="0" smtClean="0">
                <a:solidFill>
                  <a:srgbClr val="FF0000"/>
                </a:solidFill>
              </a:rPr>
              <a:t>&gt; </a:t>
            </a:r>
            <a:r>
              <a:rPr lang="en-US" b="1" dirty="0">
                <a:solidFill>
                  <a:srgbClr val="FF0000"/>
                </a:solidFill>
              </a:rPr>
              <a:t>&lt;li&gt; HTML &lt;/li&gt; &lt;/</a:t>
            </a:r>
            <a:r>
              <a:rPr lang="en-US" b="1" dirty="0" err="1">
                <a:solidFill>
                  <a:srgbClr val="FF0000"/>
                </a:solidFill>
              </a:rPr>
              <a:t>ul</a:t>
            </a:r>
            <a:r>
              <a:rPr lang="en-US" b="1" dirty="0">
                <a:solidFill>
                  <a:srgbClr val="FF0000"/>
                </a:solidFill>
              </a:rPr>
              <a:t>&gt; </a:t>
            </a:r>
          </a:p>
          <a:p>
            <a:endParaRPr lang="en-US" dirty="0" smtClean="0"/>
          </a:p>
          <a:p>
            <a:pPr marL="0" indent="0">
              <a:buNone/>
            </a:pPr>
            <a:endParaRPr lang="en-IN" dirty="0"/>
          </a:p>
        </p:txBody>
      </p:sp>
    </p:spTree>
    <p:extLst>
      <p:ext uri="{BB962C8B-B14F-4D97-AF65-F5344CB8AC3E}">
        <p14:creationId xmlns:p14="http://schemas.microsoft.com/office/powerpoint/2010/main" val="5444115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 </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The HTML </a:t>
            </a:r>
            <a:r>
              <a:rPr lang="en-US" b="1" dirty="0">
                <a:solidFill>
                  <a:srgbClr val="FF0000"/>
                </a:solidFill>
              </a:rPr>
              <a:t>&lt;</a:t>
            </a:r>
            <a:r>
              <a:rPr lang="en-US" b="1" dirty="0" err="1">
                <a:solidFill>
                  <a:srgbClr val="FF0000"/>
                </a:solidFill>
              </a:rPr>
              <a:t>ol</a:t>
            </a:r>
            <a:r>
              <a:rPr lang="en-US" b="1" dirty="0">
                <a:solidFill>
                  <a:srgbClr val="FF0000"/>
                </a:solidFill>
              </a:rPr>
              <a:t>&gt;</a:t>
            </a:r>
            <a:r>
              <a:rPr lang="en-US" b="1" dirty="0">
                <a:solidFill>
                  <a:schemeClr val="tx1"/>
                </a:solidFill>
              </a:rPr>
              <a:t> tag defines an ordered list. An ordered list can be numerical or alphabetical</a:t>
            </a:r>
            <a:r>
              <a:rPr lang="en-US" b="1" dirty="0" smtClean="0">
                <a:solidFill>
                  <a:schemeClr val="tx1"/>
                </a:solidFill>
              </a:rPr>
              <a:t>.</a:t>
            </a:r>
          </a:p>
          <a:p>
            <a:r>
              <a:rPr lang="en-US" b="1" dirty="0">
                <a:solidFill>
                  <a:schemeClr val="tx1"/>
                </a:solidFill>
              </a:rPr>
              <a:t>An ordered list starts with the </a:t>
            </a:r>
            <a:r>
              <a:rPr lang="en-US" b="1" dirty="0">
                <a:solidFill>
                  <a:srgbClr val="FF0000"/>
                </a:solidFill>
              </a:rPr>
              <a:t>&lt;</a:t>
            </a:r>
            <a:r>
              <a:rPr lang="en-US" b="1" dirty="0" err="1">
                <a:solidFill>
                  <a:srgbClr val="FF0000"/>
                </a:solidFill>
              </a:rPr>
              <a:t>ol</a:t>
            </a:r>
            <a:r>
              <a:rPr lang="en-US" b="1" dirty="0">
                <a:solidFill>
                  <a:srgbClr val="FF0000"/>
                </a:solidFill>
              </a:rPr>
              <a:t>&gt;</a:t>
            </a:r>
            <a:r>
              <a:rPr lang="en-US" b="1" dirty="0">
                <a:solidFill>
                  <a:schemeClr val="tx1"/>
                </a:solidFill>
              </a:rPr>
              <a:t> tag. Each list item starts with the </a:t>
            </a:r>
            <a:r>
              <a:rPr lang="en-US" b="1" dirty="0">
                <a:solidFill>
                  <a:srgbClr val="FF0000"/>
                </a:solidFill>
              </a:rPr>
              <a:t>&lt;li&gt;</a:t>
            </a:r>
            <a:r>
              <a:rPr lang="en-US" b="1" dirty="0">
                <a:solidFill>
                  <a:schemeClr val="tx1"/>
                </a:solidFill>
              </a:rPr>
              <a:t> tag.</a:t>
            </a:r>
          </a:p>
          <a:p>
            <a:r>
              <a:rPr lang="en-US" b="1" dirty="0">
                <a:solidFill>
                  <a:schemeClr val="tx1"/>
                </a:solidFill>
              </a:rPr>
              <a:t>The list items will be marked with numbers by </a:t>
            </a:r>
            <a:r>
              <a:rPr lang="en-US" b="1" dirty="0" smtClean="0">
                <a:solidFill>
                  <a:schemeClr val="tx1"/>
                </a:solidFill>
              </a:rPr>
              <a:t>default.</a:t>
            </a:r>
          </a:p>
          <a:p>
            <a:r>
              <a:rPr lang="en-US" b="1" dirty="0" smtClean="0">
                <a:solidFill>
                  <a:schemeClr val="tx1"/>
                </a:solidFill>
              </a:rPr>
              <a:t>Example:-</a:t>
            </a:r>
          </a:p>
          <a:p>
            <a:r>
              <a:rPr lang="it-IT" b="1" dirty="0">
                <a:solidFill>
                  <a:srgbClr val="FF0000"/>
                </a:solidFill>
              </a:rPr>
              <a:t>&lt;ol&gt;</a:t>
            </a:r>
            <a:br>
              <a:rPr lang="it-IT" b="1" dirty="0">
                <a:solidFill>
                  <a:srgbClr val="FF0000"/>
                </a:solidFill>
              </a:rPr>
            </a:br>
            <a:r>
              <a:rPr lang="it-IT" b="1" dirty="0">
                <a:solidFill>
                  <a:srgbClr val="FF0000"/>
                </a:solidFill>
              </a:rPr>
              <a:t>  &lt;</a:t>
            </a:r>
            <a:r>
              <a:rPr lang="it-IT" b="1" dirty="0" smtClean="0">
                <a:solidFill>
                  <a:srgbClr val="FF0000"/>
                </a:solidFill>
              </a:rPr>
              <a:t>li&gt;HTML&lt;/</a:t>
            </a:r>
            <a:r>
              <a:rPr lang="it-IT" b="1" dirty="0">
                <a:solidFill>
                  <a:srgbClr val="FF0000"/>
                </a:solidFill>
              </a:rPr>
              <a:t>li&gt;</a:t>
            </a:r>
            <a:br>
              <a:rPr lang="it-IT" b="1" dirty="0">
                <a:solidFill>
                  <a:srgbClr val="FF0000"/>
                </a:solidFill>
              </a:rPr>
            </a:br>
            <a:r>
              <a:rPr lang="it-IT" b="1" dirty="0">
                <a:solidFill>
                  <a:srgbClr val="FF0000"/>
                </a:solidFill>
              </a:rPr>
              <a:t>  &lt;</a:t>
            </a:r>
            <a:r>
              <a:rPr lang="it-IT" b="1" dirty="0" smtClean="0">
                <a:solidFill>
                  <a:srgbClr val="FF0000"/>
                </a:solidFill>
              </a:rPr>
              <a:t>li&gt;CSS&lt;/</a:t>
            </a:r>
            <a:r>
              <a:rPr lang="it-IT" b="1" dirty="0">
                <a:solidFill>
                  <a:srgbClr val="FF0000"/>
                </a:solidFill>
              </a:rPr>
              <a:t>li&gt;</a:t>
            </a:r>
            <a:br>
              <a:rPr lang="it-IT" b="1" dirty="0">
                <a:solidFill>
                  <a:srgbClr val="FF0000"/>
                </a:solidFill>
              </a:rPr>
            </a:br>
            <a:r>
              <a:rPr lang="it-IT" b="1" dirty="0">
                <a:solidFill>
                  <a:srgbClr val="FF0000"/>
                </a:solidFill>
              </a:rPr>
              <a:t>  &lt;</a:t>
            </a:r>
            <a:r>
              <a:rPr lang="it-IT" b="1" dirty="0" smtClean="0">
                <a:solidFill>
                  <a:srgbClr val="FF0000"/>
                </a:solidFill>
              </a:rPr>
              <a:t>li&gt;JS&lt;/</a:t>
            </a:r>
            <a:r>
              <a:rPr lang="it-IT" b="1" dirty="0">
                <a:solidFill>
                  <a:srgbClr val="FF0000"/>
                </a:solidFill>
              </a:rPr>
              <a:t>li&gt;</a:t>
            </a:r>
            <a:br>
              <a:rPr lang="it-IT" b="1" dirty="0">
                <a:solidFill>
                  <a:srgbClr val="FF0000"/>
                </a:solidFill>
              </a:rPr>
            </a:br>
            <a:r>
              <a:rPr lang="it-IT" b="1" dirty="0">
                <a:solidFill>
                  <a:srgbClr val="FF0000"/>
                </a:solidFill>
              </a:rPr>
              <a:t>&lt;/ol&gt;</a:t>
            </a:r>
            <a:endParaRPr lang="en-US" b="1" dirty="0">
              <a:solidFill>
                <a:srgbClr val="FF0000"/>
              </a:solidFill>
            </a:endParaRPr>
          </a:p>
          <a:p>
            <a:endParaRPr lang="en-IN" dirty="0"/>
          </a:p>
        </p:txBody>
      </p:sp>
    </p:spTree>
    <p:extLst>
      <p:ext uri="{BB962C8B-B14F-4D97-AF65-F5344CB8AC3E}">
        <p14:creationId xmlns:p14="http://schemas.microsoft.com/office/powerpoint/2010/main" val="532901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 Type</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solidFill>
                  <a:schemeClr val="tx1"/>
                </a:solidFill>
              </a:rPr>
              <a:t>There are </a:t>
            </a:r>
            <a:r>
              <a:rPr lang="en-US" b="1" dirty="0" smtClean="0">
                <a:solidFill>
                  <a:schemeClr val="tx1"/>
                </a:solidFill>
              </a:rPr>
              <a:t>five </a:t>
            </a:r>
            <a:r>
              <a:rPr lang="en-US" b="1" dirty="0">
                <a:solidFill>
                  <a:schemeClr val="tx1"/>
                </a:solidFill>
              </a:rPr>
              <a:t>types in </a:t>
            </a:r>
            <a:r>
              <a:rPr lang="en-US" b="1" dirty="0" smtClean="0">
                <a:solidFill>
                  <a:srgbClr val="FF0000"/>
                </a:solidFill>
              </a:rPr>
              <a:t>&lt;</a:t>
            </a:r>
            <a:r>
              <a:rPr lang="en-US" b="1" dirty="0" err="1" smtClean="0">
                <a:solidFill>
                  <a:srgbClr val="FF0000"/>
                </a:solidFill>
              </a:rPr>
              <a:t>ol</a:t>
            </a:r>
            <a:r>
              <a:rPr lang="en-US" b="1" dirty="0">
                <a:solidFill>
                  <a:srgbClr val="FF0000"/>
                </a:solidFill>
              </a:rPr>
              <a:t>&gt;</a:t>
            </a:r>
            <a:r>
              <a:rPr lang="en-US" b="1" dirty="0">
                <a:solidFill>
                  <a:schemeClr val="tx1"/>
                </a:solidFill>
              </a:rPr>
              <a:t> tag. All types are attributes in </a:t>
            </a:r>
            <a:r>
              <a:rPr lang="en-US" b="1" dirty="0" smtClean="0">
                <a:solidFill>
                  <a:srgbClr val="FF0000"/>
                </a:solidFill>
              </a:rPr>
              <a:t>&lt;</a:t>
            </a:r>
            <a:r>
              <a:rPr lang="en-US" b="1" dirty="0" err="1" smtClean="0">
                <a:solidFill>
                  <a:srgbClr val="FF0000"/>
                </a:solidFill>
              </a:rPr>
              <a:t>ol</a:t>
            </a:r>
            <a:r>
              <a:rPr lang="en-US" b="1" dirty="0">
                <a:solidFill>
                  <a:srgbClr val="FF0000"/>
                </a:solidFill>
              </a:rPr>
              <a:t>&gt;</a:t>
            </a:r>
            <a:r>
              <a:rPr lang="en-US" b="1" dirty="0">
                <a:solidFill>
                  <a:schemeClr val="tx1"/>
                </a:solidFill>
              </a:rPr>
              <a:t> tag.</a:t>
            </a:r>
          </a:p>
          <a:p>
            <a:pPr marL="0" indent="0">
              <a:buNone/>
            </a:pPr>
            <a:r>
              <a:rPr lang="en-US" b="1" dirty="0">
                <a:solidFill>
                  <a:schemeClr val="tx1"/>
                </a:solidFill>
              </a:rPr>
              <a:t>	</a:t>
            </a:r>
            <a:r>
              <a:rPr lang="en-US" b="1" dirty="0" smtClean="0">
                <a:solidFill>
                  <a:schemeClr val="tx1"/>
                </a:solidFill>
              </a:rPr>
              <a:t>1.”1” </a:t>
            </a:r>
            <a:r>
              <a:rPr lang="en-US" b="1" dirty="0">
                <a:solidFill>
                  <a:schemeClr val="tx1"/>
                </a:solidFill>
              </a:rPr>
              <a:t>- The list items will be numbered with numbers </a:t>
            </a:r>
            <a:endParaRPr lang="en-US" b="1" dirty="0" smtClean="0">
              <a:solidFill>
                <a:schemeClr val="tx1"/>
              </a:solidFill>
            </a:endParaRPr>
          </a:p>
          <a:p>
            <a:pPr marL="0" indent="0">
              <a:buNone/>
            </a:pPr>
            <a:r>
              <a:rPr lang="en-US" b="1" dirty="0">
                <a:solidFill>
                  <a:schemeClr val="tx1"/>
                </a:solidFill>
              </a:rPr>
              <a:t>	</a:t>
            </a:r>
            <a:r>
              <a:rPr lang="en-US" b="1" dirty="0" smtClean="0">
                <a:solidFill>
                  <a:schemeClr val="tx1"/>
                </a:solidFill>
              </a:rPr>
              <a:t>2.”A” </a:t>
            </a:r>
            <a:r>
              <a:rPr lang="en-US" b="1" dirty="0">
                <a:solidFill>
                  <a:schemeClr val="tx1"/>
                </a:solidFill>
              </a:rPr>
              <a:t>- The list items will be numbered with uppercase letters</a:t>
            </a:r>
          </a:p>
          <a:p>
            <a:pPr marL="0" indent="0">
              <a:buNone/>
            </a:pPr>
            <a:r>
              <a:rPr lang="en-US" b="1" dirty="0">
                <a:solidFill>
                  <a:schemeClr val="tx1"/>
                </a:solidFill>
              </a:rPr>
              <a:t>	</a:t>
            </a:r>
            <a:r>
              <a:rPr lang="en-US" b="1" dirty="0" smtClean="0">
                <a:solidFill>
                  <a:schemeClr val="tx1"/>
                </a:solidFill>
              </a:rPr>
              <a:t>3.”a” </a:t>
            </a:r>
            <a:r>
              <a:rPr lang="en-US" b="1" dirty="0">
                <a:solidFill>
                  <a:schemeClr val="tx1"/>
                </a:solidFill>
              </a:rPr>
              <a:t>- The list items will be numbered with lowercase </a:t>
            </a:r>
            <a:r>
              <a:rPr lang="en-US" b="1" dirty="0" smtClean="0">
                <a:solidFill>
                  <a:schemeClr val="tx1"/>
                </a:solidFill>
              </a:rPr>
              <a:t>			letters</a:t>
            </a:r>
            <a:endParaRPr lang="en-US" b="1" dirty="0">
              <a:solidFill>
                <a:schemeClr val="tx1"/>
              </a:solidFill>
            </a:endParaRPr>
          </a:p>
          <a:p>
            <a:pPr marL="0" indent="0">
              <a:buNone/>
            </a:pPr>
            <a:r>
              <a:rPr lang="en-US" b="1" dirty="0">
                <a:solidFill>
                  <a:schemeClr val="tx1"/>
                </a:solidFill>
              </a:rPr>
              <a:t>	</a:t>
            </a:r>
            <a:r>
              <a:rPr lang="en-US" b="1" dirty="0" smtClean="0">
                <a:solidFill>
                  <a:schemeClr val="tx1"/>
                </a:solidFill>
              </a:rPr>
              <a:t>4.”I” </a:t>
            </a:r>
            <a:r>
              <a:rPr lang="en-US" b="1" dirty="0">
                <a:solidFill>
                  <a:schemeClr val="tx1"/>
                </a:solidFill>
              </a:rPr>
              <a:t>- The list items will be numbered with uppercase </a:t>
            </a:r>
            <a:r>
              <a:rPr lang="en-US" b="1" dirty="0" smtClean="0">
                <a:solidFill>
                  <a:schemeClr val="tx1"/>
                </a:solidFill>
              </a:rPr>
              <a:t>			roman </a:t>
            </a:r>
            <a:r>
              <a:rPr lang="en-US" b="1" dirty="0">
                <a:solidFill>
                  <a:schemeClr val="tx1"/>
                </a:solidFill>
              </a:rPr>
              <a:t>numbers</a:t>
            </a:r>
            <a:endParaRPr lang="en-US" b="1" dirty="0" smtClean="0">
              <a:solidFill>
                <a:schemeClr val="tx1"/>
              </a:solidFill>
            </a:endParaRPr>
          </a:p>
          <a:p>
            <a:pPr marL="0" indent="0">
              <a:buNone/>
            </a:pPr>
            <a:r>
              <a:rPr lang="en-US" b="1" dirty="0">
                <a:solidFill>
                  <a:schemeClr val="tx1"/>
                </a:solidFill>
              </a:rPr>
              <a:t>	</a:t>
            </a:r>
            <a:r>
              <a:rPr lang="en-US" b="1" dirty="0" smtClean="0">
                <a:solidFill>
                  <a:schemeClr val="tx1"/>
                </a:solidFill>
              </a:rPr>
              <a:t>5.”i” - </a:t>
            </a:r>
            <a:r>
              <a:rPr lang="en-US" b="1" dirty="0">
                <a:solidFill>
                  <a:schemeClr val="tx1"/>
                </a:solidFill>
              </a:rPr>
              <a:t>The list items will be numbered with lowercase </a:t>
            </a:r>
            <a:r>
              <a:rPr lang="en-US" b="1" dirty="0" smtClean="0">
                <a:solidFill>
                  <a:schemeClr val="tx1"/>
                </a:solidFill>
              </a:rPr>
              <a:t>			roman </a:t>
            </a:r>
            <a:r>
              <a:rPr lang="en-US" b="1" dirty="0">
                <a:solidFill>
                  <a:schemeClr val="tx1"/>
                </a:solidFill>
              </a:rPr>
              <a:t>numbers</a:t>
            </a:r>
          </a:p>
          <a:p>
            <a:r>
              <a:rPr lang="en-US" b="1" dirty="0">
                <a:solidFill>
                  <a:schemeClr val="tx1"/>
                </a:solidFill>
              </a:rPr>
              <a:t>Example:-</a:t>
            </a:r>
          </a:p>
          <a:p>
            <a:r>
              <a:rPr lang="en-US" b="1" dirty="0" smtClean="0">
                <a:solidFill>
                  <a:srgbClr val="FF0000"/>
                </a:solidFill>
              </a:rPr>
              <a:t>&lt;</a:t>
            </a:r>
            <a:r>
              <a:rPr lang="en-US" b="1" dirty="0" err="1" smtClean="0">
                <a:solidFill>
                  <a:srgbClr val="FF0000"/>
                </a:solidFill>
              </a:rPr>
              <a:t>ol</a:t>
            </a:r>
            <a:r>
              <a:rPr lang="en-US" b="1" dirty="0" smtClean="0">
                <a:solidFill>
                  <a:srgbClr val="FF0000"/>
                </a:solidFill>
              </a:rPr>
              <a:t> </a:t>
            </a:r>
            <a:r>
              <a:rPr lang="en-US" b="1" dirty="0">
                <a:solidFill>
                  <a:srgbClr val="00B050"/>
                </a:solidFill>
              </a:rPr>
              <a:t>type</a:t>
            </a:r>
            <a:r>
              <a:rPr lang="en-US" b="1" dirty="0" smtClean="0">
                <a:solidFill>
                  <a:srgbClr val="00B050"/>
                </a:solidFill>
              </a:rPr>
              <a:t>=“</a:t>
            </a:r>
            <a:r>
              <a:rPr lang="en-US" b="1" dirty="0">
                <a:solidFill>
                  <a:srgbClr val="00B050"/>
                </a:solidFill>
              </a:rPr>
              <a:t>1</a:t>
            </a:r>
            <a:r>
              <a:rPr lang="en-US" b="1" dirty="0" smtClean="0">
                <a:solidFill>
                  <a:srgbClr val="00B050"/>
                </a:solidFill>
              </a:rPr>
              <a:t>”</a:t>
            </a:r>
            <a:r>
              <a:rPr lang="en-US" b="1" dirty="0" smtClean="0">
                <a:solidFill>
                  <a:srgbClr val="FF0000"/>
                </a:solidFill>
              </a:rPr>
              <a:t>&gt; </a:t>
            </a:r>
            <a:r>
              <a:rPr lang="en-US" b="1" dirty="0">
                <a:solidFill>
                  <a:srgbClr val="FF0000"/>
                </a:solidFill>
              </a:rPr>
              <a:t>&lt;li&gt; HTML &lt;/li&gt; </a:t>
            </a:r>
            <a:r>
              <a:rPr lang="en-US" b="1" dirty="0" smtClean="0">
                <a:solidFill>
                  <a:srgbClr val="FF0000"/>
                </a:solidFill>
              </a:rPr>
              <a:t>&lt;/</a:t>
            </a:r>
            <a:r>
              <a:rPr lang="en-US" b="1" dirty="0" err="1" smtClean="0">
                <a:solidFill>
                  <a:srgbClr val="FF0000"/>
                </a:solidFill>
              </a:rPr>
              <a:t>ol</a:t>
            </a:r>
            <a:r>
              <a:rPr lang="en-US" b="1" dirty="0">
                <a:solidFill>
                  <a:srgbClr val="FF0000"/>
                </a:solidFill>
              </a:rPr>
              <a:t>&gt; </a:t>
            </a:r>
          </a:p>
          <a:p>
            <a:r>
              <a:rPr lang="en-US" b="1" dirty="0" smtClean="0">
                <a:solidFill>
                  <a:srgbClr val="FF0000"/>
                </a:solidFill>
              </a:rPr>
              <a:t>&lt;</a:t>
            </a:r>
            <a:r>
              <a:rPr lang="en-US" b="1" dirty="0" err="1" smtClean="0">
                <a:solidFill>
                  <a:srgbClr val="FF0000"/>
                </a:solidFill>
              </a:rPr>
              <a:t>ol</a:t>
            </a:r>
            <a:r>
              <a:rPr lang="en-US" b="1" dirty="0" smtClean="0">
                <a:solidFill>
                  <a:srgbClr val="FF0000"/>
                </a:solidFill>
              </a:rPr>
              <a:t> </a:t>
            </a:r>
            <a:r>
              <a:rPr lang="en-US" b="1" dirty="0">
                <a:solidFill>
                  <a:srgbClr val="00B050"/>
                </a:solidFill>
              </a:rPr>
              <a:t>type</a:t>
            </a:r>
            <a:r>
              <a:rPr lang="en-US" b="1" dirty="0" smtClean="0">
                <a:solidFill>
                  <a:srgbClr val="00B050"/>
                </a:solidFill>
              </a:rPr>
              <a:t>=“</a:t>
            </a:r>
            <a:r>
              <a:rPr lang="en-US" b="1" dirty="0">
                <a:solidFill>
                  <a:srgbClr val="00B050"/>
                </a:solidFill>
              </a:rPr>
              <a:t>A</a:t>
            </a:r>
            <a:r>
              <a:rPr lang="en-US" b="1" dirty="0" smtClean="0">
                <a:solidFill>
                  <a:srgbClr val="00B050"/>
                </a:solidFill>
              </a:rPr>
              <a:t>”</a:t>
            </a:r>
            <a:r>
              <a:rPr lang="en-US" b="1" dirty="0" smtClean="0">
                <a:solidFill>
                  <a:srgbClr val="FF0000"/>
                </a:solidFill>
              </a:rPr>
              <a:t>&gt; </a:t>
            </a:r>
            <a:r>
              <a:rPr lang="en-US" b="1" dirty="0">
                <a:solidFill>
                  <a:srgbClr val="FF0000"/>
                </a:solidFill>
              </a:rPr>
              <a:t>&lt;li&gt; HTML &lt;/li&gt; </a:t>
            </a:r>
            <a:r>
              <a:rPr lang="en-US" b="1" dirty="0" smtClean="0">
                <a:solidFill>
                  <a:srgbClr val="FF0000"/>
                </a:solidFill>
              </a:rPr>
              <a:t>&lt;/</a:t>
            </a:r>
            <a:r>
              <a:rPr lang="en-US" b="1" dirty="0" err="1" smtClean="0">
                <a:solidFill>
                  <a:srgbClr val="FF0000"/>
                </a:solidFill>
              </a:rPr>
              <a:t>ol</a:t>
            </a:r>
            <a:r>
              <a:rPr lang="en-US" b="1" dirty="0">
                <a:solidFill>
                  <a:srgbClr val="FF0000"/>
                </a:solidFill>
              </a:rPr>
              <a:t>&gt; </a:t>
            </a:r>
          </a:p>
          <a:p>
            <a:r>
              <a:rPr lang="en-US" b="1" dirty="0" smtClean="0">
                <a:solidFill>
                  <a:srgbClr val="FF0000"/>
                </a:solidFill>
              </a:rPr>
              <a:t>&lt;</a:t>
            </a:r>
            <a:r>
              <a:rPr lang="en-US" b="1" dirty="0" err="1" smtClean="0">
                <a:solidFill>
                  <a:srgbClr val="FF0000"/>
                </a:solidFill>
              </a:rPr>
              <a:t>ol</a:t>
            </a:r>
            <a:r>
              <a:rPr lang="en-US" b="1" dirty="0" smtClean="0">
                <a:solidFill>
                  <a:srgbClr val="FF0000"/>
                </a:solidFill>
              </a:rPr>
              <a:t> </a:t>
            </a:r>
            <a:r>
              <a:rPr lang="en-US" b="1" dirty="0">
                <a:solidFill>
                  <a:srgbClr val="00B050"/>
                </a:solidFill>
              </a:rPr>
              <a:t>type</a:t>
            </a:r>
            <a:r>
              <a:rPr lang="en-US" b="1" dirty="0" smtClean="0">
                <a:solidFill>
                  <a:srgbClr val="00B050"/>
                </a:solidFill>
              </a:rPr>
              <a:t>=“</a:t>
            </a:r>
            <a:r>
              <a:rPr lang="en-US" b="1" dirty="0">
                <a:solidFill>
                  <a:srgbClr val="00B050"/>
                </a:solidFill>
              </a:rPr>
              <a:t>a</a:t>
            </a:r>
            <a:r>
              <a:rPr lang="en-US" b="1" dirty="0" smtClean="0">
                <a:solidFill>
                  <a:srgbClr val="00B050"/>
                </a:solidFill>
              </a:rPr>
              <a:t>”</a:t>
            </a:r>
            <a:r>
              <a:rPr lang="en-US" b="1" dirty="0" smtClean="0">
                <a:solidFill>
                  <a:srgbClr val="FF0000"/>
                </a:solidFill>
              </a:rPr>
              <a:t>&gt; </a:t>
            </a:r>
            <a:r>
              <a:rPr lang="en-US" b="1" dirty="0">
                <a:solidFill>
                  <a:srgbClr val="FF0000"/>
                </a:solidFill>
              </a:rPr>
              <a:t>&lt;li&gt; HTML &lt;/li&gt; </a:t>
            </a:r>
            <a:r>
              <a:rPr lang="en-US" b="1" dirty="0" smtClean="0">
                <a:solidFill>
                  <a:srgbClr val="FF0000"/>
                </a:solidFill>
              </a:rPr>
              <a:t>&lt;/</a:t>
            </a:r>
            <a:r>
              <a:rPr lang="en-US" b="1" dirty="0" err="1" smtClean="0">
                <a:solidFill>
                  <a:srgbClr val="FF0000"/>
                </a:solidFill>
              </a:rPr>
              <a:t>ol</a:t>
            </a:r>
            <a:r>
              <a:rPr lang="en-US" b="1" dirty="0">
                <a:solidFill>
                  <a:srgbClr val="FF0000"/>
                </a:solidFill>
              </a:rPr>
              <a:t>&gt; </a:t>
            </a:r>
          </a:p>
          <a:p>
            <a:r>
              <a:rPr lang="en-US" b="1" dirty="0" smtClean="0">
                <a:solidFill>
                  <a:srgbClr val="FF0000"/>
                </a:solidFill>
              </a:rPr>
              <a:t>&lt;</a:t>
            </a:r>
            <a:r>
              <a:rPr lang="en-US" b="1" dirty="0" err="1" smtClean="0">
                <a:solidFill>
                  <a:srgbClr val="FF0000"/>
                </a:solidFill>
              </a:rPr>
              <a:t>ol</a:t>
            </a:r>
            <a:r>
              <a:rPr lang="en-US" b="1" dirty="0" smtClean="0">
                <a:solidFill>
                  <a:srgbClr val="FF0000"/>
                </a:solidFill>
              </a:rPr>
              <a:t> </a:t>
            </a:r>
            <a:r>
              <a:rPr lang="en-US" b="1" dirty="0">
                <a:solidFill>
                  <a:srgbClr val="00B050"/>
                </a:solidFill>
              </a:rPr>
              <a:t>type</a:t>
            </a:r>
            <a:r>
              <a:rPr lang="en-US" b="1" dirty="0" smtClean="0">
                <a:solidFill>
                  <a:srgbClr val="00B050"/>
                </a:solidFill>
              </a:rPr>
              <a:t>=“</a:t>
            </a:r>
            <a:r>
              <a:rPr lang="en-US" b="1" dirty="0">
                <a:solidFill>
                  <a:srgbClr val="00B050"/>
                </a:solidFill>
              </a:rPr>
              <a:t>I</a:t>
            </a:r>
            <a:r>
              <a:rPr lang="en-US" b="1" dirty="0" smtClean="0">
                <a:solidFill>
                  <a:srgbClr val="00B050"/>
                </a:solidFill>
              </a:rPr>
              <a:t>”</a:t>
            </a:r>
            <a:r>
              <a:rPr lang="en-US" b="1" dirty="0" smtClean="0">
                <a:solidFill>
                  <a:srgbClr val="FF0000"/>
                </a:solidFill>
              </a:rPr>
              <a:t>&gt; </a:t>
            </a:r>
            <a:r>
              <a:rPr lang="en-US" b="1" dirty="0">
                <a:solidFill>
                  <a:srgbClr val="FF0000"/>
                </a:solidFill>
              </a:rPr>
              <a:t>&lt;li&gt; HTML &lt;/li&gt; </a:t>
            </a:r>
            <a:r>
              <a:rPr lang="en-US" b="1" dirty="0" smtClean="0">
                <a:solidFill>
                  <a:srgbClr val="FF0000"/>
                </a:solidFill>
              </a:rPr>
              <a:t>&lt;/</a:t>
            </a:r>
            <a:r>
              <a:rPr lang="en-US" b="1" dirty="0" err="1" smtClean="0">
                <a:solidFill>
                  <a:srgbClr val="FF0000"/>
                </a:solidFill>
              </a:rPr>
              <a:t>ol</a:t>
            </a:r>
            <a:r>
              <a:rPr lang="en-US" b="1" dirty="0">
                <a:solidFill>
                  <a:srgbClr val="FF0000"/>
                </a:solidFill>
              </a:rPr>
              <a:t>&gt; </a:t>
            </a:r>
            <a:endParaRPr lang="en-US" b="1" dirty="0" smtClean="0">
              <a:solidFill>
                <a:srgbClr val="FF0000"/>
              </a:solidFill>
            </a:endParaRPr>
          </a:p>
          <a:p>
            <a:r>
              <a:rPr lang="en-US" b="1" dirty="0" smtClean="0">
                <a:solidFill>
                  <a:srgbClr val="FF0000"/>
                </a:solidFill>
              </a:rPr>
              <a:t>&lt;</a:t>
            </a:r>
            <a:r>
              <a:rPr lang="en-US" b="1" dirty="0" err="1" smtClean="0">
                <a:solidFill>
                  <a:srgbClr val="FF0000"/>
                </a:solidFill>
              </a:rPr>
              <a:t>ol</a:t>
            </a:r>
            <a:r>
              <a:rPr lang="en-US" b="1" dirty="0" smtClean="0">
                <a:solidFill>
                  <a:srgbClr val="FF0000"/>
                </a:solidFill>
              </a:rPr>
              <a:t> </a:t>
            </a:r>
            <a:r>
              <a:rPr lang="en-US" b="1" dirty="0">
                <a:solidFill>
                  <a:srgbClr val="00B050"/>
                </a:solidFill>
              </a:rPr>
              <a:t>type</a:t>
            </a:r>
            <a:r>
              <a:rPr lang="en-US" b="1" dirty="0" smtClean="0">
                <a:solidFill>
                  <a:srgbClr val="00B050"/>
                </a:solidFill>
              </a:rPr>
              <a:t>=“i”</a:t>
            </a:r>
            <a:r>
              <a:rPr lang="en-US" b="1" dirty="0" smtClean="0">
                <a:solidFill>
                  <a:srgbClr val="FF0000"/>
                </a:solidFill>
              </a:rPr>
              <a:t>&gt; </a:t>
            </a:r>
            <a:r>
              <a:rPr lang="en-US" b="1" dirty="0">
                <a:solidFill>
                  <a:srgbClr val="FF0000"/>
                </a:solidFill>
              </a:rPr>
              <a:t>&lt;li&gt; HTML &lt;/li&gt; </a:t>
            </a:r>
            <a:r>
              <a:rPr lang="en-US" b="1" dirty="0" smtClean="0">
                <a:solidFill>
                  <a:srgbClr val="FF0000"/>
                </a:solidFill>
              </a:rPr>
              <a:t>&lt;/</a:t>
            </a:r>
            <a:r>
              <a:rPr lang="en-US" b="1" dirty="0" err="1" smtClean="0">
                <a:solidFill>
                  <a:srgbClr val="FF0000"/>
                </a:solidFill>
              </a:rPr>
              <a:t>ol</a:t>
            </a:r>
            <a:r>
              <a:rPr lang="en-US" b="1" dirty="0">
                <a:solidFill>
                  <a:srgbClr val="FF0000"/>
                </a:solidFill>
              </a:rPr>
              <a:t>&gt; </a:t>
            </a:r>
          </a:p>
          <a:p>
            <a:endParaRPr lang="en-US" dirty="0"/>
          </a:p>
          <a:p>
            <a:endParaRPr lang="en-IN" dirty="0"/>
          </a:p>
        </p:txBody>
      </p:sp>
    </p:spTree>
    <p:extLst>
      <p:ext uri="{BB962C8B-B14F-4D97-AF65-F5344CB8AC3E}">
        <p14:creationId xmlns:p14="http://schemas.microsoft.com/office/powerpoint/2010/main" val="37896055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List Counting</a:t>
            </a:r>
            <a:endParaRPr lang="en-IN" dirty="0"/>
          </a:p>
        </p:txBody>
      </p:sp>
      <p:sp>
        <p:nvSpPr>
          <p:cNvPr id="3" name="Content Placeholder 2"/>
          <p:cNvSpPr>
            <a:spLocks noGrp="1"/>
          </p:cNvSpPr>
          <p:nvPr>
            <p:ph idx="1"/>
          </p:nvPr>
        </p:nvSpPr>
        <p:spPr/>
        <p:txBody>
          <a:bodyPr/>
          <a:lstStyle/>
          <a:p>
            <a:r>
              <a:rPr lang="en-US" b="1" dirty="0">
                <a:solidFill>
                  <a:schemeClr val="tx1"/>
                </a:solidFill>
              </a:rPr>
              <a:t>By default, an ordered list will start counting from 1. If you want to start counting from a specified number, you can use the </a:t>
            </a:r>
            <a:r>
              <a:rPr lang="en-US" b="1" dirty="0">
                <a:solidFill>
                  <a:srgbClr val="FF0000"/>
                </a:solidFill>
              </a:rPr>
              <a:t>start </a:t>
            </a:r>
            <a:r>
              <a:rPr lang="en-US" b="1" dirty="0" smtClean="0">
                <a:solidFill>
                  <a:srgbClr val="FF0000"/>
                </a:solidFill>
              </a:rPr>
              <a:t>attribute</a:t>
            </a:r>
            <a:r>
              <a:rPr lang="en-US" b="1" dirty="0" smtClean="0">
                <a:solidFill>
                  <a:schemeClr val="tx1"/>
                </a:solidFill>
              </a:rPr>
              <a:t>.</a:t>
            </a:r>
          </a:p>
          <a:p>
            <a:pPr marL="0" indent="0">
              <a:buNone/>
            </a:pPr>
            <a:endParaRPr lang="en-US" b="1" dirty="0" smtClean="0">
              <a:solidFill>
                <a:schemeClr val="tx1"/>
              </a:solidFill>
            </a:endParaRPr>
          </a:p>
          <a:p>
            <a:r>
              <a:rPr lang="en-US" b="1" dirty="0" smtClean="0">
                <a:solidFill>
                  <a:schemeClr val="tx1"/>
                </a:solidFill>
              </a:rPr>
              <a:t>Example:-</a:t>
            </a:r>
          </a:p>
          <a:p>
            <a:r>
              <a:rPr lang="it-IT" b="1" dirty="0">
                <a:solidFill>
                  <a:srgbClr val="FF0000"/>
                </a:solidFill>
              </a:rPr>
              <a:t>&lt;ol start="50"&gt;</a:t>
            </a:r>
            <a:br>
              <a:rPr lang="it-IT" b="1" dirty="0">
                <a:solidFill>
                  <a:srgbClr val="FF0000"/>
                </a:solidFill>
              </a:rPr>
            </a:br>
            <a:r>
              <a:rPr lang="it-IT" b="1" dirty="0">
                <a:solidFill>
                  <a:srgbClr val="FF0000"/>
                </a:solidFill>
              </a:rPr>
              <a:t>  &lt;</a:t>
            </a:r>
            <a:r>
              <a:rPr lang="it-IT" b="1" dirty="0" smtClean="0">
                <a:solidFill>
                  <a:srgbClr val="FF0000"/>
                </a:solidFill>
              </a:rPr>
              <a:t>li&gt;HTML&lt;/</a:t>
            </a:r>
            <a:r>
              <a:rPr lang="it-IT" b="1" dirty="0">
                <a:solidFill>
                  <a:srgbClr val="FF0000"/>
                </a:solidFill>
              </a:rPr>
              <a:t>li&gt;</a:t>
            </a:r>
            <a:br>
              <a:rPr lang="it-IT" b="1" dirty="0">
                <a:solidFill>
                  <a:srgbClr val="FF0000"/>
                </a:solidFill>
              </a:rPr>
            </a:br>
            <a:r>
              <a:rPr lang="it-IT" b="1" dirty="0">
                <a:solidFill>
                  <a:srgbClr val="FF0000"/>
                </a:solidFill>
              </a:rPr>
              <a:t>  &lt;</a:t>
            </a:r>
            <a:r>
              <a:rPr lang="it-IT" b="1" dirty="0" smtClean="0">
                <a:solidFill>
                  <a:srgbClr val="FF0000"/>
                </a:solidFill>
              </a:rPr>
              <a:t>li&gt;CSS&lt;/</a:t>
            </a:r>
            <a:r>
              <a:rPr lang="it-IT" b="1" dirty="0">
                <a:solidFill>
                  <a:srgbClr val="FF0000"/>
                </a:solidFill>
              </a:rPr>
              <a:t>li&gt;</a:t>
            </a:r>
            <a:br>
              <a:rPr lang="it-IT" b="1" dirty="0">
                <a:solidFill>
                  <a:srgbClr val="FF0000"/>
                </a:solidFill>
              </a:rPr>
            </a:br>
            <a:r>
              <a:rPr lang="it-IT" b="1" dirty="0">
                <a:solidFill>
                  <a:srgbClr val="FF0000"/>
                </a:solidFill>
              </a:rPr>
              <a:t>  &lt;</a:t>
            </a:r>
            <a:r>
              <a:rPr lang="it-IT" b="1" dirty="0" smtClean="0">
                <a:solidFill>
                  <a:srgbClr val="FF0000"/>
                </a:solidFill>
              </a:rPr>
              <a:t>li&gt;JS&lt;/</a:t>
            </a:r>
            <a:r>
              <a:rPr lang="it-IT" b="1" dirty="0">
                <a:solidFill>
                  <a:srgbClr val="FF0000"/>
                </a:solidFill>
              </a:rPr>
              <a:t>li&gt;</a:t>
            </a:r>
            <a:br>
              <a:rPr lang="it-IT" b="1" dirty="0">
                <a:solidFill>
                  <a:srgbClr val="FF0000"/>
                </a:solidFill>
              </a:rPr>
            </a:br>
            <a:r>
              <a:rPr lang="it-IT" b="1" dirty="0">
                <a:solidFill>
                  <a:srgbClr val="FF0000"/>
                </a:solidFill>
              </a:rPr>
              <a:t>&lt;/ol&gt;</a:t>
            </a:r>
            <a:endParaRPr lang="en-IN" b="1" dirty="0">
              <a:solidFill>
                <a:srgbClr val="FF0000"/>
              </a:solidFill>
            </a:endParaRPr>
          </a:p>
        </p:txBody>
      </p:sp>
    </p:spTree>
    <p:extLst>
      <p:ext uri="{BB962C8B-B14F-4D97-AF65-F5344CB8AC3E}">
        <p14:creationId xmlns:p14="http://schemas.microsoft.com/office/powerpoint/2010/main" val="2532898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List</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Lists can be nested (list inside list</a:t>
            </a:r>
            <a:r>
              <a:rPr lang="en-US" b="1" dirty="0" smtClean="0">
                <a:solidFill>
                  <a:schemeClr val="tx1"/>
                </a:solidFill>
              </a:rPr>
              <a:t>). Unordered type.</a:t>
            </a:r>
          </a:p>
          <a:p>
            <a:r>
              <a:rPr lang="en-US" b="1" dirty="0" smtClean="0">
                <a:solidFill>
                  <a:schemeClr val="tx1"/>
                </a:solidFill>
              </a:rPr>
              <a:t>Example:-</a:t>
            </a:r>
          </a:p>
          <a:p>
            <a:r>
              <a:rPr lang="it-IT" b="1" dirty="0">
                <a:solidFill>
                  <a:srgbClr val="FF0000"/>
                </a:solidFill>
              </a:rPr>
              <a:t>&lt;ul&gt;</a:t>
            </a:r>
            <a:br>
              <a:rPr lang="it-IT" b="1" dirty="0">
                <a:solidFill>
                  <a:srgbClr val="FF0000"/>
                </a:solidFill>
              </a:rPr>
            </a:br>
            <a:r>
              <a:rPr lang="it-IT" b="1" dirty="0">
                <a:solidFill>
                  <a:srgbClr val="FF0000"/>
                </a:solidFill>
              </a:rPr>
              <a:t>  </a:t>
            </a:r>
            <a:r>
              <a:rPr lang="it-IT" b="1" dirty="0" smtClean="0">
                <a:solidFill>
                  <a:srgbClr val="FF0000"/>
                </a:solidFill>
              </a:rPr>
              <a:t>  &lt;li&gt;Samsung&lt;/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&lt;li&gt;Iphone</a:t>
            </a:r>
            <a:r>
              <a:rPr lang="it-IT" b="1" dirty="0">
                <a:solidFill>
                  <a:srgbClr val="FF0000"/>
                </a:solidFill>
              </a:rPr>
              <a:t/>
            </a:r>
            <a:br>
              <a:rPr lang="it-IT" b="1" dirty="0">
                <a:solidFill>
                  <a:srgbClr val="FF0000"/>
                </a:solidFill>
              </a:rPr>
            </a:br>
            <a:r>
              <a:rPr lang="it-IT" b="1" dirty="0">
                <a:solidFill>
                  <a:srgbClr val="FF0000"/>
                </a:solidFill>
              </a:rPr>
              <a:t>    </a:t>
            </a:r>
            <a:r>
              <a:rPr lang="it-IT" b="1" dirty="0" smtClean="0">
                <a:solidFill>
                  <a:srgbClr val="FF0000"/>
                </a:solidFill>
              </a:rPr>
              <a:t>	&lt;</a:t>
            </a:r>
            <a:r>
              <a:rPr lang="it-IT" b="1" dirty="0">
                <a:solidFill>
                  <a:srgbClr val="FF0000"/>
                </a:solidFill>
              </a:rPr>
              <a:t>ul&gt;</a:t>
            </a:r>
            <a:br>
              <a:rPr lang="it-IT" b="1" dirty="0">
                <a:solidFill>
                  <a:srgbClr val="FF0000"/>
                </a:solidFill>
              </a:rPr>
            </a:br>
            <a:r>
              <a:rPr lang="it-IT" b="1" dirty="0">
                <a:solidFill>
                  <a:srgbClr val="FF0000"/>
                </a:solidFill>
              </a:rPr>
              <a:t>      </a:t>
            </a:r>
            <a:r>
              <a:rPr lang="it-IT" b="1" dirty="0" smtClean="0">
                <a:solidFill>
                  <a:srgbClr val="FF0000"/>
                </a:solidFill>
              </a:rPr>
              <a:t>		&lt;li&gt;Iphone 10&lt;/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&lt;li&gt;Iphone 11&lt;/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a:t>
            </a:r>
            <a:r>
              <a:rPr lang="it-IT" b="1" dirty="0">
                <a:solidFill>
                  <a:srgbClr val="FF0000"/>
                </a:solidFill>
              </a:rPr>
              <a:t>ul&gt;</a:t>
            </a:r>
            <a:br>
              <a:rPr lang="it-IT" b="1" dirty="0">
                <a:solidFill>
                  <a:srgbClr val="FF0000"/>
                </a:solidFill>
              </a:rPr>
            </a:br>
            <a:r>
              <a:rPr lang="it-IT" b="1" dirty="0">
                <a:solidFill>
                  <a:srgbClr val="FF0000"/>
                </a:solidFill>
              </a:rPr>
              <a:t>   </a:t>
            </a:r>
            <a:r>
              <a:rPr lang="it-IT" b="1" dirty="0" smtClean="0">
                <a:solidFill>
                  <a:srgbClr val="FF0000"/>
                </a:solidFill>
              </a:rPr>
              <a:t> &lt;/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a:t>
            </a:r>
            <a:r>
              <a:rPr lang="it-IT" b="1" dirty="0">
                <a:solidFill>
                  <a:srgbClr val="FF0000"/>
                </a:solidFill>
              </a:rPr>
              <a:t> &lt;</a:t>
            </a:r>
            <a:r>
              <a:rPr lang="it-IT" b="1" dirty="0" smtClean="0">
                <a:solidFill>
                  <a:srgbClr val="FF0000"/>
                </a:solidFill>
              </a:rPr>
              <a:t>li&gt;Oppo&lt;/</a:t>
            </a:r>
            <a:r>
              <a:rPr lang="it-IT" b="1" dirty="0">
                <a:solidFill>
                  <a:srgbClr val="FF0000"/>
                </a:solidFill>
              </a:rPr>
              <a:t>li&gt;</a:t>
            </a:r>
            <a:br>
              <a:rPr lang="it-IT" b="1" dirty="0">
                <a:solidFill>
                  <a:srgbClr val="FF0000"/>
                </a:solidFill>
              </a:rPr>
            </a:br>
            <a:r>
              <a:rPr lang="it-IT" b="1" dirty="0" smtClean="0">
                <a:solidFill>
                  <a:srgbClr val="FF0000"/>
                </a:solidFill>
              </a:rPr>
              <a:t>&lt;/ul&gt;</a:t>
            </a:r>
            <a:endParaRPr lang="en-IN" b="1" dirty="0">
              <a:solidFill>
                <a:srgbClr val="FF0000"/>
              </a:solidFill>
            </a:endParaRPr>
          </a:p>
        </p:txBody>
      </p:sp>
    </p:spTree>
    <p:extLst>
      <p:ext uri="{BB962C8B-B14F-4D97-AF65-F5344CB8AC3E}">
        <p14:creationId xmlns:p14="http://schemas.microsoft.com/office/powerpoint/2010/main" val="1248517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List</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Lists can be nested (list inside list</a:t>
            </a:r>
            <a:r>
              <a:rPr lang="en-US" b="1" dirty="0" smtClean="0">
                <a:solidFill>
                  <a:schemeClr val="tx1"/>
                </a:solidFill>
              </a:rPr>
              <a:t>). Ordered type.</a:t>
            </a:r>
          </a:p>
          <a:p>
            <a:r>
              <a:rPr lang="en-US" b="1" dirty="0" smtClean="0">
                <a:solidFill>
                  <a:schemeClr val="tx1"/>
                </a:solidFill>
              </a:rPr>
              <a:t>Example:-</a:t>
            </a:r>
          </a:p>
          <a:p>
            <a:r>
              <a:rPr lang="it-IT" b="1" dirty="0">
                <a:solidFill>
                  <a:srgbClr val="FF0000"/>
                </a:solidFill>
              </a:rPr>
              <a:t>&lt;ol&gt;</a:t>
            </a:r>
            <a:br>
              <a:rPr lang="it-IT" b="1" dirty="0">
                <a:solidFill>
                  <a:srgbClr val="FF0000"/>
                </a:solidFill>
              </a:rPr>
            </a:br>
            <a:r>
              <a:rPr lang="it-IT" b="1" dirty="0">
                <a:solidFill>
                  <a:srgbClr val="FF0000"/>
                </a:solidFill>
              </a:rPr>
              <a:t>  	</a:t>
            </a:r>
            <a:r>
              <a:rPr lang="it-IT" b="1" dirty="0" smtClean="0">
                <a:solidFill>
                  <a:srgbClr val="FF0000"/>
                </a:solidFill>
              </a:rPr>
              <a:t>&lt;li&gt;LG TV&lt;/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&lt;li&gt;Samsung</a:t>
            </a:r>
            <a:r>
              <a:rPr lang="it-IT" b="1" dirty="0">
                <a:solidFill>
                  <a:srgbClr val="FF0000"/>
                </a:solidFill>
              </a:rPr>
              <a:t/>
            </a:r>
            <a:br>
              <a:rPr lang="it-IT" b="1" dirty="0">
                <a:solidFill>
                  <a:srgbClr val="FF0000"/>
                </a:solidFill>
              </a:rPr>
            </a:br>
            <a:r>
              <a:rPr lang="it-IT" b="1" dirty="0">
                <a:solidFill>
                  <a:srgbClr val="FF0000"/>
                </a:solidFill>
              </a:rPr>
              <a:t>    </a:t>
            </a:r>
            <a:r>
              <a:rPr lang="it-IT" b="1" dirty="0" smtClean="0">
                <a:solidFill>
                  <a:srgbClr val="FF0000"/>
                </a:solidFill>
              </a:rPr>
              <a:t>		&lt;</a:t>
            </a:r>
            <a:r>
              <a:rPr lang="it-IT" b="1" dirty="0">
                <a:solidFill>
                  <a:srgbClr val="FF0000"/>
                </a:solidFill>
              </a:rPr>
              <a:t>ol&gt;</a:t>
            </a:r>
            <a:br>
              <a:rPr lang="it-IT" b="1" dirty="0">
                <a:solidFill>
                  <a:srgbClr val="FF0000"/>
                </a:solidFill>
              </a:rPr>
            </a:br>
            <a:r>
              <a:rPr lang="it-IT" b="1" dirty="0">
                <a:solidFill>
                  <a:srgbClr val="FF0000"/>
                </a:solidFill>
              </a:rPr>
              <a:t>      </a:t>
            </a:r>
            <a:r>
              <a:rPr lang="it-IT" b="1" dirty="0" smtClean="0">
                <a:solidFill>
                  <a:srgbClr val="FF0000"/>
                </a:solidFill>
              </a:rPr>
              <a:t>			&lt;li&gt;Touch Screen&lt;/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&lt;li&gt;Regular Screen&lt;/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a:t>
            </a:r>
            <a:r>
              <a:rPr lang="it-IT" b="1" dirty="0">
                <a:solidFill>
                  <a:srgbClr val="FF0000"/>
                </a:solidFill>
              </a:rPr>
              <a:t>ol&gt;</a:t>
            </a:r>
            <a:br>
              <a:rPr lang="it-IT" b="1" dirty="0">
                <a:solidFill>
                  <a:srgbClr val="FF0000"/>
                </a:solidFill>
              </a:rPr>
            </a:br>
            <a:r>
              <a:rPr lang="it-IT" b="1" dirty="0">
                <a:solidFill>
                  <a:srgbClr val="FF0000"/>
                </a:solidFill>
              </a:rPr>
              <a:t>  </a:t>
            </a:r>
            <a:r>
              <a:rPr lang="it-IT" b="1" dirty="0" smtClean="0">
                <a:solidFill>
                  <a:srgbClr val="FF0000"/>
                </a:solidFill>
              </a:rPr>
              <a:t>	&lt;/</a:t>
            </a:r>
            <a:r>
              <a:rPr lang="it-IT" b="1" dirty="0">
                <a:solidFill>
                  <a:srgbClr val="FF0000"/>
                </a:solidFill>
              </a:rPr>
              <a:t>li&gt;</a:t>
            </a:r>
            <a:br>
              <a:rPr lang="it-IT" b="1" dirty="0">
                <a:solidFill>
                  <a:srgbClr val="FF0000"/>
                </a:solidFill>
              </a:rPr>
            </a:br>
            <a:r>
              <a:rPr lang="it-IT" b="1" dirty="0">
                <a:solidFill>
                  <a:srgbClr val="FF0000"/>
                </a:solidFill>
              </a:rPr>
              <a:t>  </a:t>
            </a:r>
            <a:r>
              <a:rPr lang="it-IT" b="1" dirty="0" smtClean="0">
                <a:solidFill>
                  <a:srgbClr val="FF0000"/>
                </a:solidFill>
              </a:rPr>
              <a:t>	&lt;li&gt;BPL&lt;/</a:t>
            </a:r>
            <a:r>
              <a:rPr lang="it-IT" b="1" dirty="0">
                <a:solidFill>
                  <a:srgbClr val="FF0000"/>
                </a:solidFill>
              </a:rPr>
              <a:t>li&gt;</a:t>
            </a:r>
            <a:br>
              <a:rPr lang="it-IT" b="1" dirty="0">
                <a:solidFill>
                  <a:srgbClr val="FF0000"/>
                </a:solidFill>
              </a:rPr>
            </a:br>
            <a:r>
              <a:rPr lang="it-IT" b="1" dirty="0">
                <a:solidFill>
                  <a:srgbClr val="FF0000"/>
                </a:solidFill>
              </a:rPr>
              <a:t>&lt;/ol&gt;</a:t>
            </a:r>
            <a:endParaRPr lang="en-IN" b="1" dirty="0">
              <a:solidFill>
                <a:srgbClr val="FF0000"/>
              </a:solidFill>
            </a:endParaRPr>
          </a:p>
        </p:txBody>
      </p:sp>
    </p:spTree>
    <p:extLst>
      <p:ext uri="{BB962C8B-B14F-4D97-AF65-F5344CB8AC3E}">
        <p14:creationId xmlns:p14="http://schemas.microsoft.com/office/powerpoint/2010/main" val="1398100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Description </a:t>
            </a:r>
            <a:r>
              <a:rPr lang="en-IN" dirty="0" smtClean="0">
                <a:effectLst/>
              </a:rPr>
              <a:t>Lists</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A description list is a list of terms, with a description of each term.</a:t>
            </a:r>
          </a:p>
          <a:p>
            <a:r>
              <a:rPr lang="en-US" b="1" dirty="0">
                <a:solidFill>
                  <a:schemeClr val="tx1"/>
                </a:solidFill>
              </a:rPr>
              <a:t>The </a:t>
            </a:r>
            <a:r>
              <a:rPr lang="en-US" b="1" dirty="0">
                <a:solidFill>
                  <a:schemeClr val="tx1"/>
                </a:solidFill>
                <a:hlinkClick r:id="rId2"/>
              </a:rPr>
              <a:t>&lt;dl&gt;</a:t>
            </a:r>
            <a:r>
              <a:rPr lang="en-US" b="1" dirty="0">
                <a:solidFill>
                  <a:schemeClr val="tx1"/>
                </a:solidFill>
              </a:rPr>
              <a:t> tag defines the description </a:t>
            </a:r>
            <a:r>
              <a:rPr lang="en-US" b="1" dirty="0" smtClean="0">
                <a:solidFill>
                  <a:schemeClr val="tx1"/>
                </a:solidFill>
              </a:rPr>
              <a:t>list </a:t>
            </a:r>
          </a:p>
          <a:p>
            <a:r>
              <a:rPr lang="en-US" b="1" dirty="0">
                <a:solidFill>
                  <a:schemeClr val="tx1"/>
                </a:solidFill>
              </a:rPr>
              <a:t>T</a:t>
            </a:r>
            <a:r>
              <a:rPr lang="en-US" b="1" dirty="0" smtClean="0">
                <a:solidFill>
                  <a:schemeClr val="tx1"/>
                </a:solidFill>
              </a:rPr>
              <a:t>he</a:t>
            </a:r>
            <a:r>
              <a:rPr lang="en-US" b="1" dirty="0">
                <a:solidFill>
                  <a:schemeClr val="tx1"/>
                </a:solidFill>
              </a:rPr>
              <a:t> </a:t>
            </a:r>
            <a:r>
              <a:rPr lang="en-US" b="1" dirty="0">
                <a:solidFill>
                  <a:schemeClr val="tx1"/>
                </a:solidFill>
                <a:hlinkClick r:id="rId3"/>
              </a:rPr>
              <a:t>&lt;</a:t>
            </a:r>
            <a:r>
              <a:rPr lang="en-US" b="1" dirty="0" err="1">
                <a:solidFill>
                  <a:schemeClr val="tx1"/>
                </a:solidFill>
                <a:hlinkClick r:id="rId3"/>
              </a:rPr>
              <a:t>dt</a:t>
            </a:r>
            <a:r>
              <a:rPr lang="en-US" b="1" dirty="0">
                <a:solidFill>
                  <a:schemeClr val="tx1"/>
                </a:solidFill>
                <a:hlinkClick r:id="rId3"/>
              </a:rPr>
              <a:t>&gt;</a:t>
            </a:r>
            <a:r>
              <a:rPr lang="en-US" b="1" dirty="0">
                <a:solidFill>
                  <a:schemeClr val="tx1"/>
                </a:solidFill>
              </a:rPr>
              <a:t> tag defines the term (</a:t>
            </a:r>
            <a:r>
              <a:rPr lang="en-US" b="1" dirty="0" smtClean="0">
                <a:solidFill>
                  <a:schemeClr val="tx1"/>
                </a:solidFill>
              </a:rPr>
              <a:t>name)</a:t>
            </a:r>
          </a:p>
          <a:p>
            <a:r>
              <a:rPr lang="en-US" b="1" dirty="0">
                <a:solidFill>
                  <a:schemeClr val="tx1"/>
                </a:solidFill>
              </a:rPr>
              <a:t>T</a:t>
            </a:r>
            <a:r>
              <a:rPr lang="en-US" b="1" dirty="0" smtClean="0">
                <a:solidFill>
                  <a:schemeClr val="tx1"/>
                </a:solidFill>
              </a:rPr>
              <a:t>he</a:t>
            </a:r>
            <a:r>
              <a:rPr lang="en-US" b="1" dirty="0">
                <a:solidFill>
                  <a:schemeClr val="tx1"/>
                </a:solidFill>
              </a:rPr>
              <a:t> </a:t>
            </a:r>
            <a:r>
              <a:rPr lang="en-US" b="1" dirty="0">
                <a:solidFill>
                  <a:schemeClr val="tx1"/>
                </a:solidFill>
                <a:hlinkClick r:id="rId4"/>
              </a:rPr>
              <a:t>&lt;</a:t>
            </a:r>
            <a:r>
              <a:rPr lang="en-US" b="1" dirty="0" err="1">
                <a:solidFill>
                  <a:schemeClr val="tx1"/>
                </a:solidFill>
                <a:hlinkClick r:id="rId4"/>
              </a:rPr>
              <a:t>dd</a:t>
            </a:r>
            <a:r>
              <a:rPr lang="en-US" b="1" dirty="0">
                <a:solidFill>
                  <a:schemeClr val="tx1"/>
                </a:solidFill>
                <a:hlinkClick r:id="rId4"/>
              </a:rPr>
              <a:t>&gt;</a:t>
            </a:r>
            <a:r>
              <a:rPr lang="en-US" b="1" dirty="0">
                <a:solidFill>
                  <a:schemeClr val="tx1"/>
                </a:solidFill>
              </a:rPr>
              <a:t> tag describes each term:</a:t>
            </a:r>
          </a:p>
          <a:p>
            <a:r>
              <a:rPr lang="en-US" b="1" dirty="0" smtClean="0">
                <a:solidFill>
                  <a:schemeClr val="tx1"/>
                </a:solidFill>
              </a:rPr>
              <a:t>Example:-</a:t>
            </a:r>
          </a:p>
          <a:p>
            <a:r>
              <a:rPr lang="en-IN" b="1" dirty="0">
                <a:solidFill>
                  <a:srgbClr val="FF0000"/>
                </a:solidFill>
              </a:rPr>
              <a:t>&lt;dl&gt;</a:t>
            </a:r>
            <a:br>
              <a:rPr lang="en-IN" b="1" dirty="0">
                <a:solidFill>
                  <a:srgbClr val="FF0000"/>
                </a:solidFill>
              </a:rPr>
            </a:br>
            <a:r>
              <a:rPr lang="en-IN" b="1" dirty="0">
                <a:solidFill>
                  <a:srgbClr val="FF0000"/>
                </a:solidFill>
              </a:rPr>
              <a:t>  </a:t>
            </a:r>
            <a:r>
              <a:rPr lang="en-IN" b="1" dirty="0" smtClean="0">
                <a:solidFill>
                  <a:srgbClr val="FF0000"/>
                </a:solidFill>
              </a:rPr>
              <a:t>	&lt;</a:t>
            </a:r>
            <a:r>
              <a:rPr lang="en-IN" b="1" dirty="0" err="1" smtClean="0">
                <a:solidFill>
                  <a:srgbClr val="FF0000"/>
                </a:solidFill>
              </a:rPr>
              <a:t>dt</a:t>
            </a:r>
            <a:r>
              <a:rPr lang="en-IN" b="1" dirty="0" smtClean="0">
                <a:solidFill>
                  <a:srgbClr val="FF0000"/>
                </a:solidFill>
              </a:rPr>
              <a:t>&gt;HTML&lt;/</a:t>
            </a:r>
            <a:r>
              <a:rPr lang="en-IN" b="1" dirty="0" err="1">
                <a:solidFill>
                  <a:srgbClr val="FF0000"/>
                </a:solidFill>
              </a:rPr>
              <a:t>dt</a:t>
            </a:r>
            <a:r>
              <a:rPr lang="en-IN" b="1" dirty="0">
                <a:solidFill>
                  <a:srgbClr val="FF0000"/>
                </a:solidFill>
              </a:rPr>
              <a:t>&gt;</a:t>
            </a:r>
            <a:br>
              <a:rPr lang="en-IN" b="1" dirty="0">
                <a:solidFill>
                  <a:srgbClr val="FF0000"/>
                </a:solidFill>
              </a:rPr>
            </a:br>
            <a:r>
              <a:rPr lang="en-IN" b="1" dirty="0">
                <a:solidFill>
                  <a:srgbClr val="FF0000"/>
                </a:solidFill>
              </a:rPr>
              <a:t>  </a:t>
            </a:r>
            <a:r>
              <a:rPr lang="en-IN" b="1" dirty="0" smtClean="0">
                <a:solidFill>
                  <a:srgbClr val="FF0000"/>
                </a:solidFill>
              </a:rPr>
              <a:t>		&lt;</a:t>
            </a:r>
            <a:r>
              <a:rPr lang="en-IN" b="1" dirty="0" err="1">
                <a:solidFill>
                  <a:srgbClr val="FF0000"/>
                </a:solidFill>
              </a:rPr>
              <a:t>dd</a:t>
            </a:r>
            <a:r>
              <a:rPr lang="en-IN" b="1" dirty="0">
                <a:solidFill>
                  <a:srgbClr val="FF0000"/>
                </a:solidFill>
              </a:rPr>
              <a:t>&gt;- </a:t>
            </a:r>
            <a:r>
              <a:rPr lang="en-IN" b="1" dirty="0" err="1" smtClean="0">
                <a:solidFill>
                  <a:srgbClr val="FF0000"/>
                </a:solidFill>
              </a:rPr>
              <a:t>HyperText</a:t>
            </a:r>
            <a:r>
              <a:rPr lang="en-IN" b="1" dirty="0" smtClean="0">
                <a:solidFill>
                  <a:srgbClr val="FF0000"/>
                </a:solidFill>
              </a:rPr>
              <a:t> </a:t>
            </a:r>
            <a:r>
              <a:rPr lang="en-IN" b="1" dirty="0" err="1" smtClean="0">
                <a:solidFill>
                  <a:srgbClr val="FF0000"/>
                </a:solidFill>
              </a:rPr>
              <a:t>Markup</a:t>
            </a:r>
            <a:r>
              <a:rPr lang="en-IN" b="1" dirty="0" smtClean="0">
                <a:solidFill>
                  <a:srgbClr val="FF0000"/>
                </a:solidFill>
              </a:rPr>
              <a:t> Language&lt;/</a:t>
            </a:r>
            <a:r>
              <a:rPr lang="en-IN" b="1" dirty="0" err="1">
                <a:solidFill>
                  <a:srgbClr val="FF0000"/>
                </a:solidFill>
              </a:rPr>
              <a:t>dd</a:t>
            </a:r>
            <a:r>
              <a:rPr lang="en-IN" b="1" dirty="0">
                <a:solidFill>
                  <a:srgbClr val="FF0000"/>
                </a:solidFill>
              </a:rPr>
              <a:t>&gt;</a:t>
            </a:r>
            <a:br>
              <a:rPr lang="en-IN" b="1" dirty="0">
                <a:solidFill>
                  <a:srgbClr val="FF0000"/>
                </a:solidFill>
              </a:rPr>
            </a:br>
            <a:r>
              <a:rPr lang="en-IN" b="1" dirty="0">
                <a:solidFill>
                  <a:srgbClr val="FF0000"/>
                </a:solidFill>
              </a:rPr>
              <a:t>  </a:t>
            </a:r>
            <a:r>
              <a:rPr lang="en-IN" b="1" dirty="0" smtClean="0">
                <a:solidFill>
                  <a:srgbClr val="FF0000"/>
                </a:solidFill>
              </a:rPr>
              <a:t>	&lt;</a:t>
            </a:r>
            <a:r>
              <a:rPr lang="en-IN" b="1" dirty="0" err="1" smtClean="0">
                <a:solidFill>
                  <a:srgbClr val="FF0000"/>
                </a:solidFill>
              </a:rPr>
              <a:t>dt</a:t>
            </a:r>
            <a:r>
              <a:rPr lang="en-IN" b="1" dirty="0" smtClean="0">
                <a:solidFill>
                  <a:srgbClr val="FF0000"/>
                </a:solidFill>
              </a:rPr>
              <a:t>&gt;CSS&lt;/</a:t>
            </a:r>
            <a:r>
              <a:rPr lang="en-IN" b="1" dirty="0" err="1">
                <a:solidFill>
                  <a:srgbClr val="FF0000"/>
                </a:solidFill>
              </a:rPr>
              <a:t>dt</a:t>
            </a:r>
            <a:r>
              <a:rPr lang="en-IN" b="1" dirty="0">
                <a:solidFill>
                  <a:srgbClr val="FF0000"/>
                </a:solidFill>
              </a:rPr>
              <a:t>&gt;</a:t>
            </a:r>
            <a:br>
              <a:rPr lang="en-IN" b="1" dirty="0">
                <a:solidFill>
                  <a:srgbClr val="FF0000"/>
                </a:solidFill>
              </a:rPr>
            </a:br>
            <a:r>
              <a:rPr lang="en-IN" b="1" dirty="0">
                <a:solidFill>
                  <a:srgbClr val="FF0000"/>
                </a:solidFill>
              </a:rPr>
              <a:t>  </a:t>
            </a:r>
            <a:r>
              <a:rPr lang="en-IN" b="1" dirty="0" smtClean="0">
                <a:solidFill>
                  <a:srgbClr val="FF0000"/>
                </a:solidFill>
              </a:rPr>
              <a:t>		&lt;</a:t>
            </a:r>
            <a:r>
              <a:rPr lang="en-IN" b="1" dirty="0" err="1">
                <a:solidFill>
                  <a:srgbClr val="FF0000"/>
                </a:solidFill>
              </a:rPr>
              <a:t>dd</a:t>
            </a:r>
            <a:r>
              <a:rPr lang="en-IN" b="1" dirty="0">
                <a:solidFill>
                  <a:srgbClr val="FF0000"/>
                </a:solidFill>
              </a:rPr>
              <a:t>&gt;- </a:t>
            </a:r>
            <a:r>
              <a:rPr lang="en-IN" b="1" dirty="0" smtClean="0">
                <a:solidFill>
                  <a:srgbClr val="FF0000"/>
                </a:solidFill>
              </a:rPr>
              <a:t>Cascading Style Sheet&lt;/</a:t>
            </a:r>
            <a:r>
              <a:rPr lang="en-IN" b="1" dirty="0" err="1">
                <a:solidFill>
                  <a:srgbClr val="FF0000"/>
                </a:solidFill>
              </a:rPr>
              <a:t>dd</a:t>
            </a:r>
            <a:r>
              <a:rPr lang="en-IN" b="1" dirty="0">
                <a:solidFill>
                  <a:srgbClr val="FF0000"/>
                </a:solidFill>
              </a:rPr>
              <a:t>&gt;</a:t>
            </a:r>
            <a:br>
              <a:rPr lang="en-IN" b="1" dirty="0">
                <a:solidFill>
                  <a:srgbClr val="FF0000"/>
                </a:solidFill>
              </a:rPr>
            </a:br>
            <a:r>
              <a:rPr lang="en-IN" b="1" dirty="0">
                <a:solidFill>
                  <a:srgbClr val="FF0000"/>
                </a:solidFill>
              </a:rPr>
              <a:t>&lt;/dl&gt;</a:t>
            </a:r>
          </a:p>
        </p:txBody>
      </p:sp>
    </p:spTree>
    <p:extLst>
      <p:ext uri="{BB962C8B-B14F-4D97-AF65-F5344CB8AC3E}">
        <p14:creationId xmlns:p14="http://schemas.microsoft.com/office/powerpoint/2010/main" val="9369834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Iframe</a:t>
            </a:r>
            <a:r>
              <a:rPr lang="en-US" dirty="0" smtClean="0"/>
              <a:t> Tag</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An HTML </a:t>
            </a:r>
            <a:r>
              <a:rPr lang="en-US" b="1" dirty="0" err="1">
                <a:solidFill>
                  <a:srgbClr val="FF0000"/>
                </a:solidFill>
              </a:rPr>
              <a:t>iframe</a:t>
            </a:r>
            <a:r>
              <a:rPr lang="en-US" b="1" dirty="0">
                <a:solidFill>
                  <a:schemeClr val="tx1"/>
                </a:solidFill>
              </a:rPr>
              <a:t> is used to display a web page within a web page</a:t>
            </a:r>
            <a:r>
              <a:rPr lang="en-US" b="1" dirty="0" smtClean="0">
                <a:solidFill>
                  <a:schemeClr val="tx1"/>
                </a:solidFill>
              </a:rPr>
              <a:t>.</a:t>
            </a:r>
          </a:p>
          <a:p>
            <a:r>
              <a:rPr lang="en-US" b="1" dirty="0">
                <a:solidFill>
                  <a:schemeClr val="tx1"/>
                </a:solidFill>
              </a:rPr>
              <a:t>The HTML </a:t>
            </a:r>
            <a:r>
              <a:rPr lang="en-US" b="1" dirty="0">
                <a:solidFill>
                  <a:srgbClr val="FF0000"/>
                </a:solidFill>
              </a:rPr>
              <a:t>&lt;</a:t>
            </a:r>
            <a:r>
              <a:rPr lang="en-US" b="1" dirty="0" err="1">
                <a:solidFill>
                  <a:srgbClr val="FF0000"/>
                </a:solidFill>
              </a:rPr>
              <a:t>iframe</a:t>
            </a:r>
            <a:r>
              <a:rPr lang="en-US" b="1" dirty="0">
                <a:solidFill>
                  <a:srgbClr val="FF0000"/>
                </a:solidFill>
              </a:rPr>
              <a:t>&gt;</a:t>
            </a:r>
            <a:r>
              <a:rPr lang="en-US" b="1" dirty="0">
                <a:solidFill>
                  <a:schemeClr val="tx1"/>
                </a:solidFill>
              </a:rPr>
              <a:t> tag specifies an inline frame.</a:t>
            </a:r>
          </a:p>
          <a:p>
            <a:r>
              <a:rPr lang="en-US" b="1" dirty="0">
                <a:solidFill>
                  <a:schemeClr val="tx1"/>
                </a:solidFill>
              </a:rPr>
              <a:t>An inline frame is used to embed another document within the current HTML document.</a:t>
            </a:r>
          </a:p>
          <a:p>
            <a:r>
              <a:rPr lang="en-IN" b="1" dirty="0">
                <a:solidFill>
                  <a:srgbClr val="FF0000"/>
                </a:solidFill>
              </a:rPr>
              <a:t>Syntax</a:t>
            </a:r>
          </a:p>
          <a:p>
            <a:r>
              <a:rPr lang="en-IN" b="1" dirty="0">
                <a:solidFill>
                  <a:srgbClr val="FF0000"/>
                </a:solidFill>
              </a:rPr>
              <a:t>&lt;</a:t>
            </a:r>
            <a:r>
              <a:rPr lang="en-IN" b="1" dirty="0" err="1">
                <a:solidFill>
                  <a:srgbClr val="FF0000"/>
                </a:solidFill>
              </a:rPr>
              <a:t>iframe</a:t>
            </a:r>
            <a:r>
              <a:rPr lang="en-IN" b="1" dirty="0">
                <a:solidFill>
                  <a:srgbClr val="FF0000"/>
                </a:solidFill>
              </a:rPr>
              <a:t> </a:t>
            </a:r>
            <a:r>
              <a:rPr lang="en-IN" b="1" dirty="0" err="1">
                <a:solidFill>
                  <a:srgbClr val="FF0000"/>
                </a:solidFill>
              </a:rPr>
              <a:t>src</a:t>
            </a:r>
            <a:r>
              <a:rPr lang="en-IN" b="1" dirty="0">
                <a:solidFill>
                  <a:srgbClr val="FF0000"/>
                </a:solidFill>
              </a:rPr>
              <a:t>="</a:t>
            </a:r>
            <a:r>
              <a:rPr lang="en-IN" b="1" i="1" dirty="0" err="1">
                <a:solidFill>
                  <a:srgbClr val="FF0000"/>
                </a:solidFill>
              </a:rPr>
              <a:t>url</a:t>
            </a:r>
            <a:r>
              <a:rPr lang="en-IN" b="1" dirty="0">
                <a:solidFill>
                  <a:srgbClr val="FF0000"/>
                </a:solidFill>
              </a:rPr>
              <a:t>" title="</a:t>
            </a:r>
            <a:r>
              <a:rPr lang="en-IN" b="1" i="1" dirty="0">
                <a:solidFill>
                  <a:srgbClr val="FF0000"/>
                </a:solidFill>
              </a:rPr>
              <a:t>description</a:t>
            </a:r>
            <a:r>
              <a:rPr lang="en-IN" b="1" dirty="0">
                <a:solidFill>
                  <a:srgbClr val="FF0000"/>
                </a:solidFill>
              </a:rPr>
              <a:t>"&gt;&lt;/</a:t>
            </a:r>
            <a:r>
              <a:rPr lang="en-IN" b="1" dirty="0" err="1">
                <a:solidFill>
                  <a:srgbClr val="FF0000"/>
                </a:solidFill>
              </a:rPr>
              <a:t>iframe</a:t>
            </a:r>
            <a:r>
              <a:rPr lang="en-IN" b="1" dirty="0">
                <a:solidFill>
                  <a:srgbClr val="FF0000"/>
                </a:solidFill>
              </a:rPr>
              <a:t>&gt;</a:t>
            </a:r>
          </a:p>
          <a:p>
            <a:r>
              <a:rPr lang="en-US" b="1" dirty="0">
                <a:solidFill>
                  <a:schemeClr val="tx1"/>
                </a:solidFill>
              </a:rPr>
              <a:t>Use the </a:t>
            </a:r>
            <a:r>
              <a:rPr lang="en-US" b="1" dirty="0">
                <a:solidFill>
                  <a:srgbClr val="FF0000"/>
                </a:solidFill>
              </a:rPr>
              <a:t>height</a:t>
            </a:r>
            <a:r>
              <a:rPr lang="en-US" b="1" dirty="0">
                <a:solidFill>
                  <a:schemeClr val="tx1"/>
                </a:solidFill>
              </a:rPr>
              <a:t> and </a:t>
            </a:r>
            <a:r>
              <a:rPr lang="en-US" b="1" dirty="0">
                <a:solidFill>
                  <a:srgbClr val="FF0000"/>
                </a:solidFill>
              </a:rPr>
              <a:t>width attributes</a:t>
            </a:r>
            <a:r>
              <a:rPr lang="en-US" b="1" dirty="0">
                <a:solidFill>
                  <a:schemeClr val="tx1"/>
                </a:solidFill>
              </a:rPr>
              <a:t> to specify the size of the </a:t>
            </a:r>
            <a:r>
              <a:rPr lang="en-US" b="1" dirty="0" err="1">
                <a:solidFill>
                  <a:schemeClr val="tx1"/>
                </a:solidFill>
              </a:rPr>
              <a:t>iframe</a:t>
            </a:r>
            <a:r>
              <a:rPr lang="en-US" b="1" dirty="0">
                <a:solidFill>
                  <a:schemeClr val="tx1"/>
                </a:solidFill>
              </a:rPr>
              <a:t>.</a:t>
            </a:r>
          </a:p>
          <a:p>
            <a:r>
              <a:rPr lang="en-US" b="1" dirty="0">
                <a:solidFill>
                  <a:schemeClr val="tx1"/>
                </a:solidFill>
              </a:rPr>
              <a:t>The height and width are specified in pixels by </a:t>
            </a:r>
            <a:r>
              <a:rPr lang="en-US" b="1" dirty="0" smtClean="0">
                <a:solidFill>
                  <a:schemeClr val="tx1"/>
                </a:solidFill>
              </a:rPr>
              <a:t>default.</a:t>
            </a:r>
            <a:endParaRPr lang="en-US" b="1" dirty="0">
              <a:solidFill>
                <a:schemeClr val="tx1"/>
              </a:solidFill>
            </a:endParaRPr>
          </a:p>
          <a:p>
            <a:endParaRPr lang="en-IN" dirty="0"/>
          </a:p>
        </p:txBody>
      </p:sp>
    </p:spTree>
    <p:extLst>
      <p:ext uri="{BB962C8B-B14F-4D97-AF65-F5344CB8AC3E}">
        <p14:creationId xmlns:p14="http://schemas.microsoft.com/office/powerpoint/2010/main" val="10560677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HTML </a:t>
            </a:r>
            <a:r>
              <a:rPr lang="en-IN" dirty="0" smtClean="0">
                <a:effectLst/>
              </a:rPr>
              <a:t>Multimedia</a:t>
            </a:r>
            <a:endParaRPr lang="en-IN" dirty="0"/>
          </a:p>
        </p:txBody>
      </p:sp>
      <p:sp>
        <p:nvSpPr>
          <p:cNvPr id="3" name="Content Placeholder 2"/>
          <p:cNvSpPr>
            <a:spLocks noGrp="1"/>
          </p:cNvSpPr>
          <p:nvPr>
            <p:ph idx="1"/>
          </p:nvPr>
        </p:nvSpPr>
        <p:spPr/>
        <p:txBody>
          <a:bodyPr>
            <a:normAutofit/>
          </a:bodyPr>
          <a:lstStyle/>
          <a:p>
            <a:r>
              <a:rPr lang="en-US" b="1" dirty="0">
                <a:solidFill>
                  <a:schemeClr val="tx1"/>
                </a:solidFill>
              </a:rPr>
              <a:t>Multimedia on the web is sound, music, videos, movies, and animations</a:t>
            </a:r>
            <a:r>
              <a:rPr lang="en-US" b="1" dirty="0" smtClean="0">
                <a:solidFill>
                  <a:schemeClr val="tx1"/>
                </a:solidFill>
              </a:rPr>
              <a:t>.</a:t>
            </a:r>
          </a:p>
          <a:p>
            <a:pPr marL="0" indent="0">
              <a:buNone/>
            </a:pPr>
            <a:endParaRPr lang="en-US" b="1" dirty="0" smtClean="0">
              <a:solidFill>
                <a:schemeClr val="tx1"/>
              </a:solidFill>
            </a:endParaRPr>
          </a:p>
          <a:p>
            <a:r>
              <a:rPr lang="en-US" sz="3200" b="1" dirty="0">
                <a:solidFill>
                  <a:srgbClr val="FF0000"/>
                </a:solidFill>
              </a:rPr>
              <a:t>What is Multimedia?</a:t>
            </a:r>
          </a:p>
          <a:p>
            <a:r>
              <a:rPr lang="en-US" b="1" dirty="0">
                <a:solidFill>
                  <a:schemeClr val="tx1"/>
                </a:solidFill>
              </a:rPr>
              <a:t>Multimedia comes in many different formats. It can be almost anything you can hear or see, like images, music, sound, videos, records, films, animations, and more.</a:t>
            </a:r>
          </a:p>
          <a:p>
            <a:r>
              <a:rPr lang="en-US" b="1" dirty="0">
                <a:solidFill>
                  <a:schemeClr val="tx1"/>
                </a:solidFill>
              </a:rPr>
              <a:t>Web pages often contain multimedia elements of different types and formats</a:t>
            </a:r>
            <a:r>
              <a:rPr 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4090662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HTML Multimedia</a:t>
            </a:r>
            <a:endParaRPr lang="en-IN" dirty="0"/>
          </a:p>
        </p:txBody>
      </p:sp>
      <p:sp>
        <p:nvSpPr>
          <p:cNvPr id="3" name="Content Placeholder 2"/>
          <p:cNvSpPr>
            <a:spLocks noGrp="1"/>
          </p:cNvSpPr>
          <p:nvPr>
            <p:ph idx="1"/>
          </p:nvPr>
        </p:nvSpPr>
        <p:spPr/>
        <p:txBody>
          <a:bodyPr>
            <a:normAutofit fontScale="92500"/>
          </a:bodyPr>
          <a:lstStyle/>
          <a:p>
            <a:r>
              <a:rPr lang="en-US" b="1" dirty="0">
                <a:solidFill>
                  <a:srgbClr val="FF0000"/>
                </a:solidFill>
              </a:rPr>
              <a:t>Browser Support</a:t>
            </a:r>
          </a:p>
          <a:p>
            <a:r>
              <a:rPr lang="en-US" b="1" dirty="0">
                <a:solidFill>
                  <a:schemeClr val="tx1"/>
                </a:solidFill>
              </a:rPr>
              <a:t>The first web browsers had support for text only, limited to a single font in a single color.</a:t>
            </a:r>
          </a:p>
          <a:p>
            <a:r>
              <a:rPr lang="en-US" b="1" dirty="0">
                <a:solidFill>
                  <a:schemeClr val="tx1"/>
                </a:solidFill>
              </a:rPr>
              <a:t>Later came browsers with support for colors, fonts, images, and multimedia!</a:t>
            </a:r>
          </a:p>
          <a:p>
            <a:r>
              <a:rPr lang="en-US" b="1" dirty="0">
                <a:solidFill>
                  <a:srgbClr val="FF0000"/>
                </a:solidFill>
              </a:rPr>
              <a:t>Multimedia Formats</a:t>
            </a:r>
          </a:p>
          <a:p>
            <a:r>
              <a:rPr lang="en-US" b="1" dirty="0">
                <a:solidFill>
                  <a:schemeClr val="tx1"/>
                </a:solidFill>
              </a:rPr>
              <a:t>Multimedia elements (like audio or video) are stored in media files.</a:t>
            </a:r>
          </a:p>
          <a:p>
            <a:r>
              <a:rPr lang="en-US" b="1" dirty="0">
                <a:solidFill>
                  <a:schemeClr val="tx1"/>
                </a:solidFill>
              </a:rPr>
              <a:t>The most common way to discover the type of a file, is to look at the file extension.</a:t>
            </a:r>
          </a:p>
          <a:p>
            <a:r>
              <a:rPr lang="en-US" b="1" dirty="0">
                <a:solidFill>
                  <a:schemeClr val="tx1"/>
                </a:solidFill>
              </a:rPr>
              <a:t>Multimedia files have formats and different extensions like:</a:t>
            </a:r>
            <a:r>
              <a:rPr lang="en-US" b="1" dirty="0">
                <a:solidFill>
                  <a:srgbClr val="FF0000"/>
                </a:solidFill>
              </a:rPr>
              <a:t> .wav, .mp3, .mp4, .mpg, .</a:t>
            </a:r>
            <a:r>
              <a:rPr lang="en-US" b="1" dirty="0" err="1">
                <a:solidFill>
                  <a:srgbClr val="FF0000"/>
                </a:solidFill>
              </a:rPr>
              <a:t>wmv</a:t>
            </a:r>
            <a:r>
              <a:rPr lang="en-US" b="1" dirty="0">
                <a:solidFill>
                  <a:srgbClr val="FF0000"/>
                </a:solidFill>
              </a:rPr>
              <a:t>, and .</a:t>
            </a:r>
            <a:r>
              <a:rPr lang="en-US" b="1" dirty="0" err="1">
                <a:solidFill>
                  <a:srgbClr val="FF0000"/>
                </a:solidFill>
              </a:rPr>
              <a:t>avi</a:t>
            </a:r>
            <a:r>
              <a:rPr lang="en-US" b="1" dirty="0">
                <a:solidFill>
                  <a:schemeClr val="tx1"/>
                </a:solidFill>
              </a:rPr>
              <a:t>.</a:t>
            </a:r>
          </a:p>
          <a:p>
            <a:endParaRPr lang="en-IN" dirty="0"/>
          </a:p>
        </p:txBody>
      </p:sp>
    </p:spTree>
    <p:extLst>
      <p:ext uri="{BB962C8B-B14F-4D97-AF65-F5344CB8AC3E}">
        <p14:creationId xmlns:p14="http://schemas.microsoft.com/office/powerpoint/2010/main" val="353309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endParaRPr lang="en-IN" dirty="0"/>
          </a:p>
        </p:txBody>
      </p:sp>
      <p:sp>
        <p:nvSpPr>
          <p:cNvPr id="3" name="Content Placeholder 2"/>
          <p:cNvSpPr>
            <a:spLocks noGrp="1"/>
          </p:cNvSpPr>
          <p:nvPr>
            <p:ph idx="1"/>
          </p:nvPr>
        </p:nvSpPr>
        <p:spPr/>
        <p:txBody>
          <a:bodyPr/>
          <a:lstStyle/>
          <a:p>
            <a:pPr marL="0" indent="0">
              <a:buNone/>
            </a:pPr>
            <a:r>
              <a:rPr lang="en-US" b="1" dirty="0" smtClean="0">
                <a:solidFill>
                  <a:schemeClr val="tx1"/>
                </a:solidFill>
              </a:rPr>
              <a:t>&lt;!DOCTYPE html&gt;</a:t>
            </a:r>
          </a:p>
          <a:p>
            <a:pPr marL="0" indent="0">
              <a:buNone/>
            </a:pPr>
            <a:r>
              <a:rPr lang="en-US" b="1" dirty="0" smtClean="0">
                <a:solidFill>
                  <a:schemeClr val="tx1"/>
                </a:solidFill>
              </a:rPr>
              <a:t>&lt;html&gt;</a:t>
            </a:r>
          </a:p>
          <a:p>
            <a:pPr marL="0" indent="0">
              <a:buNone/>
            </a:pPr>
            <a:r>
              <a:rPr lang="en-US" b="1" dirty="0" smtClean="0">
                <a:solidFill>
                  <a:schemeClr val="tx1"/>
                </a:solidFill>
              </a:rPr>
              <a:t>  	&lt;head&gt; </a:t>
            </a:r>
          </a:p>
          <a:p>
            <a:pPr marL="0" indent="0">
              <a:buNone/>
            </a:pPr>
            <a:r>
              <a:rPr lang="en-US" b="1" dirty="0">
                <a:solidFill>
                  <a:schemeClr val="tx1"/>
                </a:solidFill>
              </a:rPr>
              <a:t>	</a:t>
            </a:r>
            <a:r>
              <a:rPr lang="en-US" b="1" dirty="0" smtClean="0">
                <a:solidFill>
                  <a:schemeClr val="tx1"/>
                </a:solidFill>
              </a:rPr>
              <a:t>	&lt;title&gt; Web Page &lt;/title&gt;</a:t>
            </a:r>
          </a:p>
          <a:p>
            <a:pPr marL="0" indent="0">
              <a:buNone/>
            </a:pPr>
            <a:r>
              <a:rPr lang="en-US" b="1" dirty="0">
                <a:solidFill>
                  <a:schemeClr val="tx1"/>
                </a:solidFill>
              </a:rPr>
              <a:t> </a:t>
            </a:r>
            <a:r>
              <a:rPr lang="en-US" b="1" dirty="0" smtClean="0">
                <a:solidFill>
                  <a:schemeClr val="tx1"/>
                </a:solidFill>
              </a:rPr>
              <a:t> 	&lt;/head&gt;</a:t>
            </a:r>
          </a:p>
          <a:p>
            <a:pPr marL="0" indent="0">
              <a:buNone/>
            </a:pPr>
            <a:r>
              <a:rPr lang="en-US" b="1" dirty="0" smtClean="0">
                <a:solidFill>
                  <a:schemeClr val="tx1"/>
                </a:solidFill>
              </a:rPr>
              <a:t>  &lt;body&gt;</a:t>
            </a:r>
          </a:p>
          <a:p>
            <a:pPr marL="0" indent="0">
              <a:buNone/>
            </a:pPr>
            <a:r>
              <a:rPr lang="en-US" b="1" dirty="0">
                <a:solidFill>
                  <a:schemeClr val="tx1"/>
                </a:solidFill>
              </a:rPr>
              <a:t>	</a:t>
            </a:r>
            <a:r>
              <a:rPr lang="en-US" b="1" dirty="0" smtClean="0">
                <a:solidFill>
                  <a:srgbClr val="FF0000"/>
                </a:solidFill>
              </a:rPr>
              <a:t>Hello world….</a:t>
            </a:r>
          </a:p>
          <a:p>
            <a:pPr marL="0" indent="0">
              <a:buNone/>
            </a:pPr>
            <a:r>
              <a:rPr lang="en-US" b="1" dirty="0">
                <a:solidFill>
                  <a:schemeClr val="tx1"/>
                </a:solidFill>
              </a:rPr>
              <a:t> </a:t>
            </a:r>
            <a:r>
              <a:rPr lang="en-US" b="1" dirty="0" smtClean="0">
                <a:solidFill>
                  <a:schemeClr val="tx1"/>
                </a:solidFill>
              </a:rPr>
              <a:t> &lt;/body&gt;</a:t>
            </a:r>
          </a:p>
          <a:p>
            <a:pPr marL="0" indent="0">
              <a:buNone/>
            </a:pPr>
            <a:endParaRPr lang="en-US" b="1" dirty="0">
              <a:solidFill>
                <a:schemeClr val="tx1"/>
              </a:solidFill>
            </a:endParaRPr>
          </a:p>
          <a:p>
            <a:pPr marL="0" indent="0">
              <a:buNone/>
            </a:pPr>
            <a:r>
              <a:rPr lang="en-US" b="1" dirty="0" smtClean="0">
                <a:solidFill>
                  <a:schemeClr val="tx1"/>
                </a:solidFill>
              </a:rPr>
              <a:t>&lt;/html&gt;</a:t>
            </a:r>
            <a:r>
              <a:rPr lang="en-US" b="1" dirty="0">
                <a:solidFill>
                  <a:schemeClr val="tx1"/>
                </a:solidFill>
              </a:rPr>
              <a:t>	</a:t>
            </a:r>
            <a:endParaRPr lang="en-IN" b="1" dirty="0">
              <a:solidFill>
                <a:schemeClr val="tx1"/>
              </a:solidFill>
            </a:endParaRPr>
          </a:p>
        </p:txBody>
      </p:sp>
    </p:spTree>
    <p:extLst>
      <p:ext uri="{BB962C8B-B14F-4D97-AF65-F5344CB8AC3E}">
        <p14:creationId xmlns:p14="http://schemas.microsoft.com/office/powerpoint/2010/main" val="23325694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Tag</a:t>
            </a:r>
            <a:endParaRPr lang="en-IN" dirty="0"/>
          </a:p>
        </p:txBody>
      </p:sp>
      <p:sp>
        <p:nvSpPr>
          <p:cNvPr id="3" name="Content Placeholder 2"/>
          <p:cNvSpPr>
            <a:spLocks noGrp="1"/>
          </p:cNvSpPr>
          <p:nvPr>
            <p:ph idx="1"/>
          </p:nvPr>
        </p:nvSpPr>
        <p:spPr/>
        <p:txBody>
          <a:bodyPr/>
          <a:lstStyle/>
          <a:p>
            <a:r>
              <a:rPr lang="en-US" b="1" dirty="0">
                <a:solidFill>
                  <a:schemeClr val="tx1"/>
                </a:solidFill>
              </a:rPr>
              <a:t>The HTML </a:t>
            </a:r>
            <a:r>
              <a:rPr lang="en-US" b="1" dirty="0">
                <a:solidFill>
                  <a:srgbClr val="FF0000"/>
                </a:solidFill>
              </a:rPr>
              <a:t>&lt;video&gt;</a:t>
            </a:r>
            <a:r>
              <a:rPr lang="en-US" b="1" dirty="0">
                <a:solidFill>
                  <a:schemeClr val="tx1"/>
                </a:solidFill>
              </a:rPr>
              <a:t> element is used to show a video on a web page.</a:t>
            </a:r>
          </a:p>
          <a:p>
            <a:r>
              <a:rPr lang="en-US" b="1" dirty="0">
                <a:solidFill>
                  <a:schemeClr val="tx1"/>
                </a:solidFill>
              </a:rPr>
              <a:t>To show a video in HTML, use the </a:t>
            </a:r>
            <a:r>
              <a:rPr lang="en-US" b="1" dirty="0">
                <a:solidFill>
                  <a:srgbClr val="FF0000"/>
                </a:solidFill>
              </a:rPr>
              <a:t>&lt;video&gt;</a:t>
            </a:r>
            <a:r>
              <a:rPr lang="en-US" b="1" dirty="0">
                <a:solidFill>
                  <a:schemeClr val="tx1"/>
                </a:solidFill>
              </a:rPr>
              <a:t> </a:t>
            </a:r>
            <a:r>
              <a:rPr lang="en-US" b="1" dirty="0" smtClean="0">
                <a:solidFill>
                  <a:schemeClr val="tx1"/>
                </a:solidFill>
              </a:rPr>
              <a:t>tag.</a:t>
            </a:r>
          </a:p>
          <a:p>
            <a:r>
              <a:rPr lang="en-US" b="1" dirty="0" smtClean="0">
                <a:solidFill>
                  <a:schemeClr val="tx1"/>
                </a:solidFill>
              </a:rPr>
              <a:t>In </a:t>
            </a:r>
            <a:r>
              <a:rPr lang="en-US" b="1" dirty="0" smtClean="0">
                <a:solidFill>
                  <a:srgbClr val="FF0000"/>
                </a:solidFill>
              </a:rPr>
              <a:t>&lt;video&gt;</a:t>
            </a:r>
            <a:r>
              <a:rPr lang="en-US" b="1" dirty="0" smtClean="0">
                <a:solidFill>
                  <a:schemeClr val="tx1"/>
                </a:solidFill>
              </a:rPr>
              <a:t> tag you can use – source</a:t>
            </a:r>
          </a:p>
          <a:p>
            <a:pPr marL="0" indent="0">
              <a:buNone/>
            </a:pPr>
            <a:r>
              <a:rPr lang="en-US" b="1" dirty="0" smtClean="0">
                <a:solidFill>
                  <a:schemeClr val="tx1"/>
                </a:solidFill>
              </a:rPr>
              <a:t> example:- </a:t>
            </a:r>
          </a:p>
          <a:p>
            <a:pPr marL="0" indent="0">
              <a:buNone/>
            </a:pPr>
            <a:r>
              <a:rPr lang="en-US" b="1" dirty="0">
                <a:solidFill>
                  <a:srgbClr val="FF0000"/>
                </a:solidFill>
              </a:rPr>
              <a:t> </a:t>
            </a:r>
            <a:r>
              <a:rPr lang="en-US" b="1" dirty="0" smtClean="0">
                <a:solidFill>
                  <a:srgbClr val="FF0000"/>
                </a:solidFill>
              </a:rPr>
              <a:t>   &lt;video&gt;</a:t>
            </a:r>
          </a:p>
          <a:p>
            <a:pPr marL="0" indent="0">
              <a:buNone/>
            </a:pPr>
            <a:r>
              <a:rPr lang="en-US" b="1" dirty="0" smtClean="0">
                <a:solidFill>
                  <a:srgbClr val="FF0000"/>
                </a:solidFill>
              </a:rPr>
              <a:t>	&lt;source </a:t>
            </a:r>
            <a:r>
              <a:rPr lang="en-US" b="1" dirty="0" err="1" smtClean="0">
                <a:solidFill>
                  <a:srgbClr val="FF0000"/>
                </a:solidFill>
              </a:rPr>
              <a:t>src</a:t>
            </a:r>
            <a:r>
              <a:rPr lang="en-US" b="1" dirty="0" smtClean="0">
                <a:solidFill>
                  <a:srgbClr val="FF0000"/>
                </a:solidFill>
              </a:rPr>
              <a:t>=“</a:t>
            </a:r>
            <a:r>
              <a:rPr lang="en-US" b="1" dirty="0" err="1" smtClean="0">
                <a:solidFill>
                  <a:srgbClr val="FF0000"/>
                </a:solidFill>
              </a:rPr>
              <a:t>ulr</a:t>
            </a:r>
            <a:r>
              <a:rPr lang="en-US" b="1" dirty="0" smtClean="0">
                <a:solidFill>
                  <a:srgbClr val="FF0000"/>
                </a:solidFill>
              </a:rPr>
              <a:t>” type=“video/mp4”&gt;  </a:t>
            </a:r>
          </a:p>
          <a:p>
            <a:pPr marL="0" indent="0">
              <a:buNone/>
            </a:pPr>
            <a:r>
              <a:rPr lang="en-US" b="1" dirty="0">
                <a:solidFill>
                  <a:srgbClr val="FF0000"/>
                </a:solidFill>
              </a:rPr>
              <a:t>	</a:t>
            </a:r>
            <a:r>
              <a:rPr lang="en-US" b="1" dirty="0" smtClean="0">
                <a:solidFill>
                  <a:srgbClr val="FF0000"/>
                </a:solidFill>
              </a:rPr>
              <a:t>Source tag for providing video path. </a:t>
            </a:r>
          </a:p>
          <a:p>
            <a:pPr marL="0" indent="0">
              <a:buNone/>
            </a:pPr>
            <a:r>
              <a:rPr lang="en-US" b="1" dirty="0" smtClean="0">
                <a:solidFill>
                  <a:srgbClr val="FF0000"/>
                </a:solidFill>
              </a:rPr>
              <a:t>     &lt;/video&gt;</a:t>
            </a:r>
            <a:endParaRPr lang="en-IN" b="1" dirty="0">
              <a:solidFill>
                <a:srgbClr val="FF0000"/>
              </a:solidFill>
            </a:endParaRPr>
          </a:p>
        </p:txBody>
      </p:sp>
    </p:spTree>
    <p:extLst>
      <p:ext uri="{BB962C8B-B14F-4D97-AF65-F5344CB8AC3E}">
        <p14:creationId xmlns:p14="http://schemas.microsoft.com/office/powerpoint/2010/main" val="16684395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Tag Attributes</a:t>
            </a:r>
            <a:endParaRPr lang="en-IN" dirty="0"/>
          </a:p>
        </p:txBody>
      </p:sp>
      <p:sp>
        <p:nvSpPr>
          <p:cNvPr id="3" name="Content Placeholder 2"/>
          <p:cNvSpPr>
            <a:spLocks noGrp="1"/>
          </p:cNvSpPr>
          <p:nvPr>
            <p:ph idx="1"/>
          </p:nvPr>
        </p:nvSpPr>
        <p:spPr/>
        <p:txBody>
          <a:bodyPr/>
          <a:lstStyle/>
          <a:p>
            <a:r>
              <a:rPr lang="en-US" b="1" dirty="0">
                <a:solidFill>
                  <a:schemeClr val="tx1"/>
                </a:solidFill>
              </a:rPr>
              <a:t>The </a:t>
            </a:r>
            <a:r>
              <a:rPr lang="en-US" b="1" dirty="0">
                <a:solidFill>
                  <a:srgbClr val="FF0000"/>
                </a:solidFill>
              </a:rPr>
              <a:t>&lt;source&gt;</a:t>
            </a:r>
            <a:r>
              <a:rPr lang="en-US" b="1" dirty="0">
                <a:solidFill>
                  <a:schemeClr val="tx1"/>
                </a:solidFill>
              </a:rPr>
              <a:t> element allows you to specify alternative video files which the browser may choose from. The browser will use the first recognized format</a:t>
            </a:r>
            <a:r>
              <a:rPr lang="en-US" b="1" dirty="0" smtClean="0">
                <a:solidFill>
                  <a:schemeClr val="tx1"/>
                </a:solidFill>
              </a:rPr>
              <a:t>.</a:t>
            </a:r>
          </a:p>
          <a:p>
            <a:endParaRPr lang="en-US" b="1" dirty="0" smtClean="0">
              <a:solidFill>
                <a:schemeClr val="tx1"/>
              </a:solidFill>
            </a:endParaRPr>
          </a:p>
          <a:p>
            <a:r>
              <a:rPr lang="en-US" b="1" dirty="0">
                <a:solidFill>
                  <a:schemeClr val="tx1"/>
                </a:solidFill>
              </a:rPr>
              <a:t>The </a:t>
            </a:r>
            <a:r>
              <a:rPr lang="en-US" b="1" dirty="0">
                <a:solidFill>
                  <a:srgbClr val="FF0000"/>
                </a:solidFill>
              </a:rPr>
              <a:t>controls</a:t>
            </a:r>
            <a:r>
              <a:rPr lang="en-US" b="1" dirty="0">
                <a:solidFill>
                  <a:schemeClr val="tx1"/>
                </a:solidFill>
              </a:rPr>
              <a:t> attribute adds video controls, like play, pause, and volume</a:t>
            </a:r>
            <a:r>
              <a:rPr lang="en-US" b="1" dirty="0" smtClean="0">
                <a:solidFill>
                  <a:schemeClr val="tx1"/>
                </a:solidFill>
              </a:rPr>
              <a:t>.</a:t>
            </a:r>
          </a:p>
          <a:p>
            <a:endParaRPr lang="en-US" b="1" dirty="0" smtClean="0">
              <a:solidFill>
                <a:schemeClr val="tx1"/>
              </a:solidFill>
            </a:endParaRPr>
          </a:p>
          <a:p>
            <a:r>
              <a:rPr lang="en-US" b="1" dirty="0" smtClean="0">
                <a:solidFill>
                  <a:schemeClr val="tx1"/>
                </a:solidFill>
              </a:rPr>
              <a:t>You can </a:t>
            </a:r>
            <a:r>
              <a:rPr lang="en-US" b="1" dirty="0">
                <a:solidFill>
                  <a:schemeClr val="tx1"/>
                </a:solidFill>
              </a:rPr>
              <a:t>include </a:t>
            </a:r>
            <a:r>
              <a:rPr lang="en-US" b="1" dirty="0">
                <a:solidFill>
                  <a:srgbClr val="FF0000"/>
                </a:solidFill>
              </a:rPr>
              <a:t>width</a:t>
            </a:r>
            <a:r>
              <a:rPr lang="en-US" b="1" dirty="0">
                <a:solidFill>
                  <a:schemeClr val="tx1"/>
                </a:solidFill>
              </a:rPr>
              <a:t> and </a:t>
            </a:r>
            <a:r>
              <a:rPr lang="en-US" b="1" dirty="0">
                <a:solidFill>
                  <a:srgbClr val="FF0000"/>
                </a:solidFill>
              </a:rPr>
              <a:t>height</a:t>
            </a:r>
            <a:r>
              <a:rPr lang="en-US" b="1" dirty="0">
                <a:solidFill>
                  <a:schemeClr val="tx1"/>
                </a:solidFill>
              </a:rPr>
              <a:t> attributes. If height and width are not set, the page might flicker while the video loads.</a:t>
            </a:r>
            <a:endParaRPr lang="en-IN" b="1" dirty="0">
              <a:solidFill>
                <a:schemeClr val="tx1"/>
              </a:solidFill>
            </a:endParaRPr>
          </a:p>
        </p:txBody>
      </p:sp>
    </p:spTree>
    <p:extLst>
      <p:ext uri="{BB962C8B-B14F-4D97-AF65-F5344CB8AC3E}">
        <p14:creationId xmlns:p14="http://schemas.microsoft.com/office/powerpoint/2010/main" val="15817668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Tag Attributes</a:t>
            </a:r>
            <a:endParaRPr lang="en-IN" dirty="0"/>
          </a:p>
        </p:txBody>
      </p:sp>
      <p:sp>
        <p:nvSpPr>
          <p:cNvPr id="3" name="Content Placeholder 2"/>
          <p:cNvSpPr>
            <a:spLocks noGrp="1"/>
          </p:cNvSpPr>
          <p:nvPr>
            <p:ph idx="1"/>
          </p:nvPr>
        </p:nvSpPr>
        <p:spPr/>
        <p:txBody>
          <a:bodyPr/>
          <a:lstStyle/>
          <a:p>
            <a:r>
              <a:rPr lang="en-US" b="1" dirty="0">
                <a:solidFill>
                  <a:schemeClr val="tx1"/>
                </a:solidFill>
              </a:rPr>
              <a:t>To start a video automatically, use the </a:t>
            </a:r>
            <a:r>
              <a:rPr lang="en-US" b="1" dirty="0" err="1">
                <a:solidFill>
                  <a:srgbClr val="FF0000"/>
                </a:solidFill>
              </a:rPr>
              <a:t>autoplay</a:t>
            </a:r>
            <a:r>
              <a:rPr lang="en-US" b="1" dirty="0">
                <a:solidFill>
                  <a:schemeClr val="tx1"/>
                </a:solidFill>
              </a:rPr>
              <a:t> </a:t>
            </a:r>
            <a:r>
              <a:rPr lang="en-US" b="1" dirty="0" smtClean="0">
                <a:solidFill>
                  <a:schemeClr val="tx1"/>
                </a:solidFill>
              </a:rPr>
              <a:t>attribute.</a:t>
            </a:r>
          </a:p>
          <a:p>
            <a:r>
              <a:rPr lang="en-US" b="1" dirty="0" smtClean="0">
                <a:solidFill>
                  <a:schemeClr val="tx1"/>
                </a:solidFill>
              </a:rPr>
              <a:t>Some times most of the browser not supported </a:t>
            </a:r>
            <a:r>
              <a:rPr lang="en-US" b="1" dirty="0" err="1" smtClean="0">
                <a:solidFill>
                  <a:srgbClr val="FF0000"/>
                </a:solidFill>
              </a:rPr>
              <a:t>autoplay</a:t>
            </a:r>
            <a:r>
              <a:rPr lang="en-US" b="1" dirty="0" smtClean="0">
                <a:solidFill>
                  <a:schemeClr val="tx1"/>
                </a:solidFill>
              </a:rPr>
              <a:t> attributes.</a:t>
            </a:r>
          </a:p>
          <a:p>
            <a:r>
              <a:rPr lang="en-US" b="1" dirty="0">
                <a:solidFill>
                  <a:schemeClr val="tx1"/>
                </a:solidFill>
              </a:rPr>
              <a:t>Add muted after </a:t>
            </a:r>
            <a:r>
              <a:rPr lang="en-US" b="1" dirty="0" err="1">
                <a:solidFill>
                  <a:srgbClr val="FF0000"/>
                </a:solidFill>
              </a:rPr>
              <a:t>autoplay</a:t>
            </a:r>
            <a:r>
              <a:rPr lang="en-US" b="1" dirty="0">
                <a:solidFill>
                  <a:schemeClr val="tx1"/>
                </a:solidFill>
              </a:rPr>
              <a:t> to let your video start playing automatically (but muted</a:t>
            </a:r>
            <a:r>
              <a:rPr lang="en-US" b="1" dirty="0" smtClean="0">
                <a:solidFill>
                  <a:schemeClr val="tx1"/>
                </a:solidFill>
              </a:rPr>
              <a:t>).</a:t>
            </a:r>
          </a:p>
          <a:p>
            <a:r>
              <a:rPr lang="en-US" b="1" dirty="0" smtClean="0">
                <a:solidFill>
                  <a:schemeClr val="tx1"/>
                </a:solidFill>
              </a:rPr>
              <a:t>Then add </a:t>
            </a:r>
            <a:r>
              <a:rPr lang="en-US" b="1" dirty="0" smtClean="0">
                <a:solidFill>
                  <a:srgbClr val="FF0000"/>
                </a:solidFill>
              </a:rPr>
              <a:t>loop</a:t>
            </a:r>
            <a:r>
              <a:rPr lang="en-US" b="1" dirty="0" smtClean="0">
                <a:solidFill>
                  <a:schemeClr val="tx1"/>
                </a:solidFill>
              </a:rPr>
              <a:t> attribute, </a:t>
            </a:r>
            <a:r>
              <a:rPr lang="en-US" b="1" dirty="0" smtClean="0">
                <a:solidFill>
                  <a:srgbClr val="FF0000"/>
                </a:solidFill>
              </a:rPr>
              <a:t>loop</a:t>
            </a:r>
            <a:r>
              <a:rPr lang="en-US" b="1" dirty="0" smtClean="0">
                <a:solidFill>
                  <a:schemeClr val="tx1"/>
                </a:solidFill>
              </a:rPr>
              <a:t> will execute video in loop form like when video will end it will start again.</a:t>
            </a:r>
          </a:p>
          <a:p>
            <a:r>
              <a:rPr lang="en-US" b="1" dirty="0">
                <a:solidFill>
                  <a:schemeClr val="tx1"/>
                </a:solidFill>
              </a:rPr>
              <a:t>There are three supported video formats: MP4, </a:t>
            </a:r>
            <a:r>
              <a:rPr lang="en-US" b="1" dirty="0" err="1">
                <a:solidFill>
                  <a:schemeClr val="tx1"/>
                </a:solidFill>
              </a:rPr>
              <a:t>WebM</a:t>
            </a:r>
            <a:r>
              <a:rPr lang="en-US" b="1" dirty="0">
                <a:solidFill>
                  <a:schemeClr val="tx1"/>
                </a:solidFill>
              </a:rPr>
              <a:t>, and </a:t>
            </a:r>
            <a:r>
              <a:rPr lang="en-US" b="1" dirty="0" err="1">
                <a:solidFill>
                  <a:schemeClr val="tx1"/>
                </a:solidFill>
              </a:rPr>
              <a:t>Ogg</a:t>
            </a:r>
            <a:r>
              <a:rPr lang="en-US" b="1" dirty="0">
                <a:solidFill>
                  <a:schemeClr val="tx1"/>
                </a:solidFill>
              </a:rPr>
              <a:t>.</a:t>
            </a:r>
            <a:endParaRPr lang="en-US" b="1" dirty="0" smtClean="0">
              <a:solidFill>
                <a:schemeClr val="tx1"/>
              </a:solidFill>
            </a:endParaRPr>
          </a:p>
          <a:p>
            <a:endParaRPr lang="en-IN" dirty="0"/>
          </a:p>
        </p:txBody>
      </p:sp>
    </p:spTree>
    <p:extLst>
      <p:ext uri="{BB962C8B-B14F-4D97-AF65-F5344CB8AC3E}">
        <p14:creationId xmlns:p14="http://schemas.microsoft.com/office/powerpoint/2010/main" val="18646997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Tag</a:t>
            </a:r>
            <a:endParaRPr lang="en-IN" dirty="0"/>
          </a:p>
        </p:txBody>
      </p:sp>
      <p:sp>
        <p:nvSpPr>
          <p:cNvPr id="3" name="Content Placeholder 2"/>
          <p:cNvSpPr>
            <a:spLocks noGrp="1"/>
          </p:cNvSpPr>
          <p:nvPr>
            <p:ph idx="1"/>
          </p:nvPr>
        </p:nvSpPr>
        <p:spPr/>
        <p:txBody>
          <a:bodyPr/>
          <a:lstStyle/>
          <a:p>
            <a:r>
              <a:rPr lang="en-US" b="1" dirty="0">
                <a:solidFill>
                  <a:schemeClr val="tx1"/>
                </a:solidFill>
              </a:rPr>
              <a:t>The HTML </a:t>
            </a:r>
            <a:r>
              <a:rPr lang="en-US" b="1" dirty="0">
                <a:solidFill>
                  <a:srgbClr val="FF0000"/>
                </a:solidFill>
              </a:rPr>
              <a:t>&lt;audio&gt;</a:t>
            </a:r>
            <a:r>
              <a:rPr lang="en-US" b="1" dirty="0">
                <a:solidFill>
                  <a:schemeClr val="tx1"/>
                </a:solidFill>
              </a:rPr>
              <a:t> element is used to play an audio file on a web page</a:t>
            </a:r>
            <a:r>
              <a:rPr lang="en-US" b="1" dirty="0" smtClean="0">
                <a:solidFill>
                  <a:schemeClr val="tx1"/>
                </a:solidFill>
              </a:rPr>
              <a:t>.</a:t>
            </a:r>
          </a:p>
          <a:p>
            <a:r>
              <a:rPr lang="en-US" b="1" dirty="0">
                <a:solidFill>
                  <a:schemeClr val="tx1"/>
                </a:solidFill>
              </a:rPr>
              <a:t>To play an audio file in HTML, use the </a:t>
            </a:r>
            <a:r>
              <a:rPr lang="en-US" b="1" dirty="0">
                <a:solidFill>
                  <a:srgbClr val="FF0000"/>
                </a:solidFill>
              </a:rPr>
              <a:t>&lt;audio</a:t>
            </a:r>
            <a:r>
              <a:rPr lang="en-US" b="1" dirty="0" smtClean="0">
                <a:solidFill>
                  <a:srgbClr val="FF0000"/>
                </a:solidFill>
              </a:rPr>
              <a:t>&gt;</a:t>
            </a:r>
            <a:r>
              <a:rPr lang="en-US" b="1" dirty="0">
                <a:solidFill>
                  <a:schemeClr val="tx1"/>
                </a:solidFill>
              </a:rPr>
              <a:t> </a:t>
            </a:r>
            <a:r>
              <a:rPr lang="en-US" b="1" dirty="0" smtClean="0">
                <a:solidFill>
                  <a:schemeClr val="tx1"/>
                </a:solidFill>
              </a:rPr>
              <a:t>tag.</a:t>
            </a:r>
          </a:p>
          <a:p>
            <a:r>
              <a:rPr lang="en-US" b="1" dirty="0">
                <a:solidFill>
                  <a:schemeClr val="tx1"/>
                </a:solidFill>
              </a:rPr>
              <a:t>In </a:t>
            </a:r>
            <a:r>
              <a:rPr lang="en-US" b="1" dirty="0" smtClean="0">
                <a:solidFill>
                  <a:srgbClr val="FF0000"/>
                </a:solidFill>
              </a:rPr>
              <a:t>&lt;audio&gt;</a:t>
            </a:r>
            <a:r>
              <a:rPr lang="en-US" b="1" dirty="0" smtClean="0">
                <a:solidFill>
                  <a:schemeClr val="tx1"/>
                </a:solidFill>
              </a:rPr>
              <a:t> </a:t>
            </a:r>
            <a:r>
              <a:rPr lang="en-US" b="1" dirty="0">
                <a:solidFill>
                  <a:schemeClr val="tx1"/>
                </a:solidFill>
              </a:rPr>
              <a:t>tag you can use – </a:t>
            </a:r>
            <a:r>
              <a:rPr lang="en-US" b="1" dirty="0" smtClean="0">
                <a:solidFill>
                  <a:schemeClr val="tx1"/>
                </a:solidFill>
              </a:rPr>
              <a:t>source</a:t>
            </a:r>
            <a:endParaRPr lang="en-US" b="1" dirty="0">
              <a:solidFill>
                <a:schemeClr val="tx1"/>
              </a:solidFill>
            </a:endParaRPr>
          </a:p>
          <a:p>
            <a:pPr marL="0" indent="0">
              <a:buNone/>
            </a:pPr>
            <a:r>
              <a:rPr lang="en-US" b="1" dirty="0">
                <a:solidFill>
                  <a:schemeClr val="tx1"/>
                </a:solidFill>
              </a:rPr>
              <a:t> example:- </a:t>
            </a:r>
          </a:p>
          <a:p>
            <a:pPr marL="0" indent="0">
              <a:buNone/>
            </a:pPr>
            <a:r>
              <a:rPr lang="en-US" b="1" dirty="0">
                <a:solidFill>
                  <a:srgbClr val="FF0000"/>
                </a:solidFill>
              </a:rPr>
              <a:t>    </a:t>
            </a:r>
            <a:r>
              <a:rPr lang="en-US" b="1" dirty="0" smtClean="0">
                <a:solidFill>
                  <a:srgbClr val="FF0000"/>
                </a:solidFill>
              </a:rPr>
              <a:t>&lt;audio&gt;</a:t>
            </a:r>
            <a:endParaRPr lang="en-US" b="1" dirty="0">
              <a:solidFill>
                <a:srgbClr val="FF0000"/>
              </a:solidFill>
            </a:endParaRPr>
          </a:p>
          <a:p>
            <a:pPr marL="0" indent="0">
              <a:buNone/>
            </a:pPr>
            <a:r>
              <a:rPr lang="en-US" b="1" dirty="0">
                <a:solidFill>
                  <a:srgbClr val="FF0000"/>
                </a:solidFill>
              </a:rPr>
              <a:t>	&lt;source </a:t>
            </a:r>
            <a:r>
              <a:rPr lang="en-US" b="1" dirty="0" err="1">
                <a:solidFill>
                  <a:srgbClr val="FF0000"/>
                </a:solidFill>
              </a:rPr>
              <a:t>src</a:t>
            </a:r>
            <a:r>
              <a:rPr lang="en-US" b="1" dirty="0">
                <a:solidFill>
                  <a:srgbClr val="FF0000"/>
                </a:solidFill>
              </a:rPr>
              <a:t>=“</a:t>
            </a:r>
            <a:r>
              <a:rPr lang="en-US" b="1" dirty="0" err="1">
                <a:solidFill>
                  <a:srgbClr val="FF0000"/>
                </a:solidFill>
              </a:rPr>
              <a:t>ulr</a:t>
            </a:r>
            <a:r>
              <a:rPr lang="en-US" b="1" dirty="0">
                <a:solidFill>
                  <a:srgbClr val="FF0000"/>
                </a:solidFill>
              </a:rPr>
              <a:t>” type=“video/mp4”&gt;  </a:t>
            </a:r>
          </a:p>
          <a:p>
            <a:pPr marL="0" indent="0">
              <a:buNone/>
            </a:pPr>
            <a:r>
              <a:rPr lang="en-US" b="1" dirty="0">
                <a:solidFill>
                  <a:srgbClr val="FF0000"/>
                </a:solidFill>
              </a:rPr>
              <a:t>	Source tag for providing video path. </a:t>
            </a:r>
          </a:p>
          <a:p>
            <a:pPr marL="0" indent="0">
              <a:buNone/>
            </a:pPr>
            <a:r>
              <a:rPr lang="en-US" b="1" dirty="0">
                <a:solidFill>
                  <a:srgbClr val="FF0000"/>
                </a:solidFill>
              </a:rPr>
              <a:t>     </a:t>
            </a:r>
            <a:r>
              <a:rPr lang="en-US" b="1" dirty="0" smtClean="0">
                <a:solidFill>
                  <a:srgbClr val="FF0000"/>
                </a:solidFill>
              </a:rPr>
              <a:t>&lt;/audio&gt;</a:t>
            </a:r>
            <a:endParaRPr lang="en-IN" b="1" dirty="0">
              <a:solidFill>
                <a:srgbClr val="FF0000"/>
              </a:solidFill>
            </a:endParaRPr>
          </a:p>
        </p:txBody>
      </p:sp>
    </p:spTree>
    <p:extLst>
      <p:ext uri="{BB962C8B-B14F-4D97-AF65-F5344CB8AC3E}">
        <p14:creationId xmlns:p14="http://schemas.microsoft.com/office/powerpoint/2010/main" val="31668732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Tag Attributes</a:t>
            </a:r>
            <a:endParaRPr lang="en-IN" dirty="0"/>
          </a:p>
        </p:txBody>
      </p:sp>
      <p:sp>
        <p:nvSpPr>
          <p:cNvPr id="3" name="Content Placeholder 2"/>
          <p:cNvSpPr>
            <a:spLocks noGrp="1"/>
          </p:cNvSpPr>
          <p:nvPr>
            <p:ph idx="1"/>
          </p:nvPr>
        </p:nvSpPr>
        <p:spPr/>
        <p:txBody>
          <a:bodyPr/>
          <a:lstStyle/>
          <a:p>
            <a:r>
              <a:rPr lang="en-US" b="1" dirty="0">
                <a:solidFill>
                  <a:schemeClr val="tx1"/>
                </a:solidFill>
              </a:rPr>
              <a:t>The </a:t>
            </a:r>
            <a:r>
              <a:rPr lang="en-US" b="1" dirty="0">
                <a:solidFill>
                  <a:srgbClr val="FF0000"/>
                </a:solidFill>
              </a:rPr>
              <a:t>&lt;source&gt;</a:t>
            </a:r>
            <a:r>
              <a:rPr lang="en-US" b="1" dirty="0">
                <a:solidFill>
                  <a:schemeClr val="tx1"/>
                </a:solidFill>
              </a:rPr>
              <a:t> element allows you to specify alternative audio files which the browser may choose from. The browser will use the first recognized format</a:t>
            </a:r>
            <a:r>
              <a:rPr lang="en-US" b="1" dirty="0" smtClean="0">
                <a:solidFill>
                  <a:schemeClr val="tx1"/>
                </a:solidFill>
              </a:rPr>
              <a:t>.</a:t>
            </a:r>
          </a:p>
          <a:p>
            <a:r>
              <a:rPr lang="en-US" b="1" dirty="0">
                <a:solidFill>
                  <a:schemeClr val="tx1"/>
                </a:solidFill>
              </a:rPr>
              <a:t>The </a:t>
            </a:r>
            <a:r>
              <a:rPr lang="en-US" b="1" dirty="0">
                <a:solidFill>
                  <a:srgbClr val="FF0000"/>
                </a:solidFill>
              </a:rPr>
              <a:t>controls</a:t>
            </a:r>
            <a:r>
              <a:rPr lang="en-US" b="1" dirty="0">
                <a:solidFill>
                  <a:schemeClr val="tx1"/>
                </a:solidFill>
              </a:rPr>
              <a:t> attribute adds audio controls, like play, pause, and volume</a:t>
            </a:r>
            <a:r>
              <a:rPr lang="en-US" b="1" dirty="0" smtClean="0">
                <a:solidFill>
                  <a:schemeClr val="tx1"/>
                </a:solidFill>
              </a:rPr>
              <a:t>.</a:t>
            </a:r>
          </a:p>
          <a:p>
            <a:r>
              <a:rPr lang="en-US" b="1" dirty="0">
                <a:solidFill>
                  <a:schemeClr val="tx1"/>
                </a:solidFill>
              </a:rPr>
              <a:t>To start an audio file automatically, use the </a:t>
            </a:r>
            <a:r>
              <a:rPr lang="en-US" b="1" dirty="0" err="1">
                <a:solidFill>
                  <a:srgbClr val="FF0000"/>
                </a:solidFill>
              </a:rPr>
              <a:t>autoplay</a:t>
            </a:r>
            <a:r>
              <a:rPr lang="en-US" b="1" dirty="0">
                <a:solidFill>
                  <a:schemeClr val="tx1"/>
                </a:solidFill>
              </a:rPr>
              <a:t> </a:t>
            </a:r>
            <a:r>
              <a:rPr lang="en-US" b="1" dirty="0" smtClean="0">
                <a:solidFill>
                  <a:schemeClr val="tx1"/>
                </a:solidFill>
              </a:rPr>
              <a:t>attribute.</a:t>
            </a:r>
          </a:p>
          <a:p>
            <a:r>
              <a:rPr lang="en-US" b="1" dirty="0">
                <a:solidFill>
                  <a:schemeClr val="tx1"/>
                </a:solidFill>
              </a:rPr>
              <a:t>Add </a:t>
            </a:r>
            <a:r>
              <a:rPr lang="en-US" b="1" dirty="0">
                <a:solidFill>
                  <a:srgbClr val="FF0000"/>
                </a:solidFill>
              </a:rPr>
              <a:t>muted</a:t>
            </a:r>
            <a:r>
              <a:rPr lang="en-US" b="1" dirty="0">
                <a:solidFill>
                  <a:schemeClr val="tx1"/>
                </a:solidFill>
              </a:rPr>
              <a:t> after </a:t>
            </a:r>
            <a:r>
              <a:rPr lang="en-US" b="1" dirty="0" err="1">
                <a:solidFill>
                  <a:schemeClr val="tx1"/>
                </a:solidFill>
              </a:rPr>
              <a:t>autoplay</a:t>
            </a:r>
            <a:r>
              <a:rPr lang="en-US" b="1" dirty="0">
                <a:solidFill>
                  <a:schemeClr val="tx1"/>
                </a:solidFill>
              </a:rPr>
              <a:t> to let your audio file start playing automatically (but muted</a:t>
            </a:r>
            <a:r>
              <a:rPr lang="en-US" b="1" dirty="0" smtClean="0">
                <a:solidFill>
                  <a:schemeClr val="tx1"/>
                </a:solidFill>
              </a:rPr>
              <a:t>).</a:t>
            </a:r>
          </a:p>
          <a:p>
            <a:endParaRPr lang="en-IN" dirty="0"/>
          </a:p>
        </p:txBody>
      </p:sp>
    </p:spTree>
    <p:extLst>
      <p:ext uri="{BB962C8B-B14F-4D97-AF65-F5344CB8AC3E}">
        <p14:creationId xmlns:p14="http://schemas.microsoft.com/office/powerpoint/2010/main" val="42356885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YouTube </a:t>
            </a:r>
            <a:r>
              <a:rPr lang="en-IN" dirty="0" smtClean="0">
                <a:effectLst/>
              </a:rPr>
              <a:t>Videos</a:t>
            </a:r>
            <a:endParaRPr lang="en-IN" dirty="0"/>
          </a:p>
        </p:txBody>
      </p:sp>
      <p:sp>
        <p:nvSpPr>
          <p:cNvPr id="3" name="Content Placeholder 2"/>
          <p:cNvSpPr>
            <a:spLocks noGrp="1"/>
          </p:cNvSpPr>
          <p:nvPr>
            <p:ph idx="1"/>
          </p:nvPr>
        </p:nvSpPr>
        <p:spPr/>
        <p:txBody>
          <a:bodyPr>
            <a:normAutofit/>
          </a:bodyPr>
          <a:lstStyle/>
          <a:p>
            <a:r>
              <a:rPr lang="en-US" sz="3600" b="1" dirty="0">
                <a:solidFill>
                  <a:srgbClr val="FF0000"/>
                </a:solidFill>
              </a:rPr>
              <a:t>Playing a YouTube Video in </a:t>
            </a:r>
            <a:r>
              <a:rPr lang="en-US" sz="3600" b="1" dirty="0" smtClean="0">
                <a:solidFill>
                  <a:srgbClr val="FF0000"/>
                </a:solidFill>
              </a:rPr>
              <a:t>HTML</a:t>
            </a:r>
          </a:p>
          <a:p>
            <a:pPr marL="0" indent="0">
              <a:buNone/>
            </a:pPr>
            <a:endParaRPr lang="en-US" sz="3600" b="1" dirty="0">
              <a:solidFill>
                <a:srgbClr val="FF0000"/>
              </a:solidFill>
            </a:endParaRPr>
          </a:p>
          <a:p>
            <a:r>
              <a:rPr lang="en-US" b="1" dirty="0">
                <a:solidFill>
                  <a:schemeClr val="tx1"/>
                </a:solidFill>
              </a:rPr>
              <a:t>To play your video on a web page, do the following</a:t>
            </a:r>
            <a:r>
              <a:rPr lang="en-US" b="1" dirty="0" smtClean="0">
                <a:solidFill>
                  <a:schemeClr val="tx1"/>
                </a:solidFill>
              </a:rPr>
              <a:t>:</a:t>
            </a:r>
            <a:endParaRPr lang="en-US" b="1" dirty="0">
              <a:solidFill>
                <a:schemeClr val="tx1"/>
              </a:solidFill>
            </a:endParaRPr>
          </a:p>
          <a:p>
            <a:r>
              <a:rPr lang="en-US" b="1" dirty="0">
                <a:solidFill>
                  <a:schemeClr val="tx1"/>
                </a:solidFill>
              </a:rPr>
              <a:t>Define an </a:t>
            </a:r>
            <a:r>
              <a:rPr lang="en-US" b="1" dirty="0">
                <a:solidFill>
                  <a:srgbClr val="FF0000"/>
                </a:solidFill>
              </a:rPr>
              <a:t>&lt;</a:t>
            </a:r>
            <a:r>
              <a:rPr lang="en-US" b="1" dirty="0" err="1">
                <a:solidFill>
                  <a:srgbClr val="FF0000"/>
                </a:solidFill>
              </a:rPr>
              <a:t>iframe</a:t>
            </a:r>
            <a:r>
              <a:rPr lang="en-US" b="1" dirty="0">
                <a:solidFill>
                  <a:srgbClr val="FF0000"/>
                </a:solidFill>
              </a:rPr>
              <a:t>&gt;</a:t>
            </a:r>
            <a:r>
              <a:rPr lang="en-US" b="1" dirty="0">
                <a:solidFill>
                  <a:schemeClr val="tx1"/>
                </a:solidFill>
              </a:rPr>
              <a:t> element in your web </a:t>
            </a:r>
            <a:r>
              <a:rPr lang="en-US" b="1" dirty="0" smtClean="0">
                <a:solidFill>
                  <a:schemeClr val="tx1"/>
                </a:solidFill>
              </a:rPr>
              <a:t>page.</a:t>
            </a:r>
            <a:endParaRPr lang="en-US" b="1" dirty="0">
              <a:solidFill>
                <a:schemeClr val="tx1"/>
              </a:solidFill>
            </a:endParaRPr>
          </a:p>
          <a:p>
            <a:r>
              <a:rPr lang="en-US" b="1" dirty="0">
                <a:solidFill>
                  <a:schemeClr val="tx1"/>
                </a:solidFill>
              </a:rPr>
              <a:t>Let the </a:t>
            </a:r>
            <a:r>
              <a:rPr lang="en-US" b="1" dirty="0" err="1">
                <a:solidFill>
                  <a:srgbClr val="FF0000"/>
                </a:solidFill>
              </a:rPr>
              <a:t>src</a:t>
            </a:r>
            <a:r>
              <a:rPr lang="en-US" b="1" dirty="0">
                <a:solidFill>
                  <a:schemeClr val="tx1"/>
                </a:solidFill>
              </a:rPr>
              <a:t> attribute point to the video </a:t>
            </a:r>
            <a:r>
              <a:rPr lang="en-US" b="1" dirty="0" smtClean="0">
                <a:solidFill>
                  <a:schemeClr val="tx1"/>
                </a:solidFill>
              </a:rPr>
              <a:t>URL.</a:t>
            </a:r>
            <a:endParaRPr lang="en-US" b="1" dirty="0">
              <a:solidFill>
                <a:schemeClr val="tx1"/>
              </a:solidFill>
            </a:endParaRPr>
          </a:p>
          <a:p>
            <a:r>
              <a:rPr lang="en-US" b="1" dirty="0">
                <a:solidFill>
                  <a:schemeClr val="tx1"/>
                </a:solidFill>
              </a:rPr>
              <a:t>Use the </a:t>
            </a:r>
            <a:r>
              <a:rPr lang="en-US" b="1" dirty="0">
                <a:solidFill>
                  <a:srgbClr val="FF0000"/>
                </a:solidFill>
              </a:rPr>
              <a:t>width</a:t>
            </a:r>
            <a:r>
              <a:rPr lang="en-US" b="1" dirty="0">
                <a:solidFill>
                  <a:schemeClr val="tx1"/>
                </a:solidFill>
              </a:rPr>
              <a:t> and </a:t>
            </a:r>
            <a:r>
              <a:rPr lang="en-US" b="1" dirty="0">
                <a:solidFill>
                  <a:srgbClr val="FF0000"/>
                </a:solidFill>
              </a:rPr>
              <a:t>height</a:t>
            </a:r>
            <a:r>
              <a:rPr lang="en-US" b="1" dirty="0">
                <a:solidFill>
                  <a:schemeClr val="tx1"/>
                </a:solidFill>
              </a:rPr>
              <a:t> attributes to specify the dimension of the </a:t>
            </a:r>
            <a:r>
              <a:rPr lang="en-US" b="1" dirty="0" smtClean="0">
                <a:solidFill>
                  <a:schemeClr val="tx1"/>
                </a:solidFill>
              </a:rPr>
              <a:t>player.</a:t>
            </a:r>
            <a:endParaRPr lang="en-US" b="1" dirty="0">
              <a:solidFill>
                <a:schemeClr val="tx1"/>
              </a:solidFill>
            </a:endParaRPr>
          </a:p>
          <a:p>
            <a:endParaRPr lang="en-IN" dirty="0"/>
          </a:p>
        </p:txBody>
      </p:sp>
    </p:spTree>
    <p:extLst>
      <p:ext uri="{BB962C8B-B14F-4D97-AF65-F5344CB8AC3E}">
        <p14:creationId xmlns:p14="http://schemas.microsoft.com/office/powerpoint/2010/main" val="4263495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Block Elements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Every HTML element has a default display value, depending on what type of element it is.</a:t>
            </a:r>
          </a:p>
          <a:p>
            <a:r>
              <a:rPr lang="en-US" b="1" dirty="0">
                <a:solidFill>
                  <a:schemeClr val="tx1"/>
                </a:solidFill>
              </a:rPr>
              <a:t>There are two display values: block and inline</a:t>
            </a:r>
            <a:r>
              <a:rPr lang="en-US" dirty="0"/>
              <a:t>.</a:t>
            </a:r>
          </a:p>
          <a:p>
            <a:r>
              <a:rPr lang="en-IN" sz="3600" dirty="0">
                <a:solidFill>
                  <a:srgbClr val="FF0000"/>
                </a:solidFill>
              </a:rPr>
              <a:t>Block-level </a:t>
            </a:r>
            <a:r>
              <a:rPr lang="en-IN" sz="3600" dirty="0" smtClean="0">
                <a:solidFill>
                  <a:srgbClr val="FF0000"/>
                </a:solidFill>
              </a:rPr>
              <a:t>Elements</a:t>
            </a:r>
          </a:p>
          <a:p>
            <a:r>
              <a:rPr lang="en-US" b="1" dirty="0">
                <a:solidFill>
                  <a:schemeClr val="tx1"/>
                </a:solidFill>
              </a:rPr>
              <a:t>A block-level element always starts on a new </a:t>
            </a:r>
            <a:r>
              <a:rPr lang="en-US" b="1" dirty="0" smtClean="0">
                <a:solidFill>
                  <a:schemeClr val="tx1"/>
                </a:solidFill>
              </a:rPr>
              <a:t>line.</a:t>
            </a:r>
          </a:p>
          <a:p>
            <a:r>
              <a:rPr lang="en-US" b="1" dirty="0">
                <a:solidFill>
                  <a:schemeClr val="tx1"/>
                </a:solidFill>
              </a:rPr>
              <a:t>A block-level element always takes up the full width </a:t>
            </a:r>
            <a:r>
              <a:rPr lang="en-US" b="1" dirty="0" smtClean="0">
                <a:solidFill>
                  <a:schemeClr val="tx1"/>
                </a:solidFill>
              </a:rPr>
              <a:t>available in left and right.</a:t>
            </a:r>
          </a:p>
          <a:p>
            <a:r>
              <a:rPr lang="en-US" b="1" dirty="0">
                <a:solidFill>
                  <a:schemeClr val="tx1"/>
                </a:solidFill>
              </a:rPr>
              <a:t>Two commonly used block elements are: &lt;p&gt; and &lt;div</a:t>
            </a:r>
            <a:r>
              <a:rPr lang="en-US" b="1" dirty="0" smtClean="0">
                <a:solidFill>
                  <a:schemeClr val="tx1"/>
                </a:solidFill>
              </a:rPr>
              <a:t>&gt;.</a:t>
            </a:r>
          </a:p>
          <a:p>
            <a:r>
              <a:rPr lang="en-US" b="1" dirty="0">
                <a:solidFill>
                  <a:schemeClr val="tx1"/>
                </a:solidFill>
              </a:rPr>
              <a:t>The &lt;p&gt; element defines a paragraph in an HTML document.</a:t>
            </a:r>
          </a:p>
          <a:p>
            <a:r>
              <a:rPr lang="en-US" b="1" dirty="0">
                <a:solidFill>
                  <a:schemeClr val="tx1"/>
                </a:solidFill>
              </a:rPr>
              <a:t>The &lt;div&gt; element defines a division or a section in an HTML document.</a:t>
            </a:r>
          </a:p>
          <a:p>
            <a:endParaRPr lang="en-IN" dirty="0">
              <a:solidFill>
                <a:srgbClr val="FF0000"/>
              </a:solidFill>
            </a:endParaRPr>
          </a:p>
          <a:p>
            <a:endParaRPr lang="en-IN" dirty="0"/>
          </a:p>
        </p:txBody>
      </p:sp>
    </p:spTree>
    <p:extLst>
      <p:ext uri="{BB962C8B-B14F-4D97-AF65-F5344CB8AC3E}">
        <p14:creationId xmlns:p14="http://schemas.microsoft.com/office/powerpoint/2010/main" val="36708847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Div</a:t>
            </a:r>
            <a:r>
              <a:rPr lang="en-US" dirty="0" smtClean="0"/>
              <a:t> Tag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The </a:t>
            </a:r>
            <a:r>
              <a:rPr lang="en-US" b="1" dirty="0">
                <a:solidFill>
                  <a:srgbClr val="FF0000"/>
                </a:solidFill>
              </a:rPr>
              <a:t>&lt;div&gt;</a:t>
            </a:r>
            <a:r>
              <a:rPr lang="en-US" b="1" dirty="0">
                <a:solidFill>
                  <a:schemeClr val="tx1"/>
                </a:solidFill>
              </a:rPr>
              <a:t> element is often used as a container for other HTML </a:t>
            </a:r>
            <a:r>
              <a:rPr lang="en-US" b="1" dirty="0" smtClean="0">
                <a:solidFill>
                  <a:schemeClr val="tx1"/>
                </a:solidFill>
              </a:rPr>
              <a:t>tags.</a:t>
            </a:r>
            <a:endParaRPr lang="en-US" b="1" dirty="0">
              <a:solidFill>
                <a:schemeClr val="tx1"/>
              </a:solidFill>
            </a:endParaRPr>
          </a:p>
          <a:p>
            <a:r>
              <a:rPr lang="en-US" b="1" dirty="0">
                <a:solidFill>
                  <a:schemeClr val="tx1"/>
                </a:solidFill>
              </a:rPr>
              <a:t>The </a:t>
            </a:r>
            <a:r>
              <a:rPr lang="en-US" b="1" dirty="0">
                <a:solidFill>
                  <a:srgbClr val="FF0000"/>
                </a:solidFill>
              </a:rPr>
              <a:t>&lt;div&gt;</a:t>
            </a:r>
            <a:r>
              <a:rPr lang="en-US" b="1" dirty="0">
                <a:solidFill>
                  <a:schemeClr val="tx1"/>
                </a:solidFill>
              </a:rPr>
              <a:t> element has no required attributes, but </a:t>
            </a:r>
            <a:r>
              <a:rPr lang="en-US" b="1" dirty="0">
                <a:solidFill>
                  <a:srgbClr val="FF0000"/>
                </a:solidFill>
              </a:rPr>
              <a:t>style</a:t>
            </a:r>
            <a:r>
              <a:rPr lang="en-US" b="1" dirty="0">
                <a:solidFill>
                  <a:schemeClr val="tx1"/>
                </a:solidFill>
              </a:rPr>
              <a:t>, </a:t>
            </a:r>
            <a:r>
              <a:rPr lang="en-US" b="1" dirty="0">
                <a:solidFill>
                  <a:srgbClr val="FF0000"/>
                </a:solidFill>
              </a:rPr>
              <a:t>class</a:t>
            </a:r>
            <a:r>
              <a:rPr lang="en-US" b="1" dirty="0">
                <a:solidFill>
                  <a:schemeClr val="tx1"/>
                </a:solidFill>
              </a:rPr>
              <a:t> and </a:t>
            </a:r>
            <a:r>
              <a:rPr lang="en-US" b="1" dirty="0">
                <a:solidFill>
                  <a:srgbClr val="FF0000"/>
                </a:solidFill>
              </a:rPr>
              <a:t>id</a:t>
            </a:r>
            <a:r>
              <a:rPr lang="en-US" b="1" dirty="0">
                <a:solidFill>
                  <a:schemeClr val="tx1"/>
                </a:solidFill>
              </a:rPr>
              <a:t> are common.</a:t>
            </a:r>
          </a:p>
          <a:p>
            <a:r>
              <a:rPr lang="en-US" b="1" dirty="0">
                <a:solidFill>
                  <a:schemeClr val="tx1"/>
                </a:solidFill>
              </a:rPr>
              <a:t>When used together with CSS, the </a:t>
            </a:r>
            <a:r>
              <a:rPr lang="en-US" b="1" dirty="0">
                <a:solidFill>
                  <a:srgbClr val="FF0000"/>
                </a:solidFill>
              </a:rPr>
              <a:t>&lt;div&gt;</a:t>
            </a:r>
            <a:r>
              <a:rPr lang="en-US" b="1" dirty="0">
                <a:solidFill>
                  <a:schemeClr val="tx1"/>
                </a:solidFill>
              </a:rPr>
              <a:t> element can be used to style blocks of </a:t>
            </a:r>
            <a:r>
              <a:rPr lang="en-US" b="1" dirty="0" smtClean="0">
                <a:solidFill>
                  <a:schemeClr val="tx1"/>
                </a:solidFill>
              </a:rPr>
              <a:t>content.</a:t>
            </a:r>
          </a:p>
          <a:p>
            <a:r>
              <a:rPr lang="en-US" b="1" dirty="0" smtClean="0">
                <a:solidFill>
                  <a:schemeClr val="tx1"/>
                </a:solidFill>
              </a:rPr>
              <a:t>Example:-</a:t>
            </a:r>
          </a:p>
          <a:p>
            <a:r>
              <a:rPr lang="en-US" b="1" dirty="0">
                <a:solidFill>
                  <a:srgbClr val="FF0000"/>
                </a:solidFill>
              </a:rPr>
              <a:t>&lt;div </a:t>
            </a:r>
            <a:r>
              <a:rPr lang="en-US" b="1" dirty="0">
                <a:solidFill>
                  <a:srgbClr val="00B050"/>
                </a:solidFill>
              </a:rPr>
              <a:t>style="</a:t>
            </a:r>
            <a:r>
              <a:rPr lang="en-US" b="1" dirty="0" smtClean="0">
                <a:solidFill>
                  <a:srgbClr val="00B050"/>
                </a:solidFill>
              </a:rPr>
              <a:t>background-			color:black;color:white;padding:20px</a:t>
            </a:r>
            <a:r>
              <a:rPr lang="en-US" b="1" dirty="0">
                <a:solidFill>
                  <a:srgbClr val="00B050"/>
                </a:solidFill>
              </a:rPr>
              <a:t>;"</a:t>
            </a:r>
            <a:r>
              <a:rPr lang="en-US" b="1" dirty="0">
                <a:solidFill>
                  <a:srgbClr val="FF0000"/>
                </a:solidFill>
              </a:rPr>
              <a:t>&gt;</a:t>
            </a:r>
            <a:br>
              <a:rPr lang="en-US" b="1" dirty="0">
                <a:solidFill>
                  <a:srgbClr val="FF0000"/>
                </a:solidFill>
              </a:rPr>
            </a:br>
            <a:r>
              <a:rPr lang="en-US" b="1" dirty="0">
                <a:solidFill>
                  <a:srgbClr val="FF0000"/>
                </a:solidFill>
              </a:rPr>
              <a:t>  &lt;</a:t>
            </a:r>
            <a:r>
              <a:rPr lang="en-US" b="1" dirty="0" smtClean="0">
                <a:solidFill>
                  <a:srgbClr val="FF0000"/>
                </a:solidFill>
              </a:rPr>
              <a:t>h2&gt;</a:t>
            </a:r>
            <a:r>
              <a:rPr lang="en-US" b="1" dirty="0" err="1" smtClean="0">
                <a:solidFill>
                  <a:srgbClr val="FF0000"/>
                </a:solidFill>
              </a:rPr>
              <a:t>Div</a:t>
            </a:r>
            <a:r>
              <a:rPr lang="en-US" b="1" dirty="0" smtClean="0">
                <a:solidFill>
                  <a:srgbClr val="FF0000"/>
                </a:solidFill>
              </a:rPr>
              <a:t> Tag&lt;/</a:t>
            </a:r>
            <a:r>
              <a:rPr lang="en-US" b="1" dirty="0">
                <a:solidFill>
                  <a:srgbClr val="FF0000"/>
                </a:solidFill>
              </a:rPr>
              <a:t>h2&gt;</a:t>
            </a:r>
            <a:br>
              <a:rPr lang="en-US" b="1" dirty="0">
                <a:solidFill>
                  <a:srgbClr val="FF0000"/>
                </a:solidFill>
              </a:rPr>
            </a:br>
            <a:r>
              <a:rPr lang="en-US" b="1" dirty="0">
                <a:solidFill>
                  <a:srgbClr val="FF0000"/>
                </a:solidFill>
              </a:rPr>
              <a:t>  &lt;</a:t>
            </a:r>
            <a:r>
              <a:rPr lang="en-US" b="1" dirty="0" smtClean="0">
                <a:solidFill>
                  <a:srgbClr val="FF0000"/>
                </a:solidFill>
              </a:rPr>
              <a:t>p&gt;</a:t>
            </a:r>
            <a:r>
              <a:rPr lang="en-US" b="1" dirty="0">
                <a:solidFill>
                  <a:srgbClr val="FF0000"/>
                </a:solidFill>
              </a:rPr>
              <a:t>The &lt;div&gt; element is often used as a container for other HTML tags</a:t>
            </a:r>
            <a:r>
              <a:rPr lang="en-US" b="1" dirty="0" smtClean="0">
                <a:solidFill>
                  <a:srgbClr val="FF0000"/>
                </a:solidFill>
              </a:rPr>
              <a:t>.&lt;/</a:t>
            </a:r>
            <a:r>
              <a:rPr lang="en-US" b="1" dirty="0">
                <a:solidFill>
                  <a:srgbClr val="FF0000"/>
                </a:solidFill>
              </a:rPr>
              <a:t>p&gt;</a:t>
            </a:r>
            <a:br>
              <a:rPr lang="en-US" b="1" dirty="0">
                <a:solidFill>
                  <a:srgbClr val="FF0000"/>
                </a:solidFill>
              </a:rPr>
            </a:br>
            <a:r>
              <a:rPr lang="en-US" b="1" dirty="0">
                <a:solidFill>
                  <a:srgbClr val="FF0000"/>
                </a:solidFill>
              </a:rPr>
              <a:t>&lt;/div</a:t>
            </a:r>
            <a:r>
              <a:rPr lang="en-US" b="1" dirty="0" smtClean="0">
                <a:solidFill>
                  <a:srgbClr val="FF0000"/>
                </a:solidFill>
              </a:rPr>
              <a:t>&gt;</a:t>
            </a:r>
            <a:endParaRPr lang="en-US" b="1" dirty="0">
              <a:solidFill>
                <a:srgbClr val="FF0000"/>
              </a:solidFill>
            </a:endParaRPr>
          </a:p>
        </p:txBody>
      </p:sp>
    </p:spTree>
    <p:extLst>
      <p:ext uri="{BB962C8B-B14F-4D97-AF65-F5344CB8AC3E}">
        <p14:creationId xmlns:p14="http://schemas.microsoft.com/office/powerpoint/2010/main" val="3647716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Tag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solidFill>
                  <a:schemeClr val="tx1"/>
                </a:solidFill>
              </a:rPr>
              <a:t>The </a:t>
            </a:r>
            <a:r>
              <a:rPr lang="en-US" b="1" dirty="0">
                <a:solidFill>
                  <a:srgbClr val="FF0000"/>
                </a:solidFill>
              </a:rPr>
              <a:t>&lt;span&gt;</a:t>
            </a:r>
            <a:r>
              <a:rPr lang="en-US" b="1" dirty="0">
                <a:solidFill>
                  <a:schemeClr val="tx1"/>
                </a:solidFill>
              </a:rPr>
              <a:t> element is an inline container used to mark up a part of a text, or a part of a document.</a:t>
            </a:r>
          </a:p>
          <a:p>
            <a:r>
              <a:rPr lang="en-US" b="1" dirty="0">
                <a:solidFill>
                  <a:schemeClr val="tx1"/>
                </a:solidFill>
              </a:rPr>
              <a:t>The </a:t>
            </a:r>
            <a:r>
              <a:rPr lang="en-US" b="1" dirty="0">
                <a:solidFill>
                  <a:srgbClr val="FF0000"/>
                </a:solidFill>
              </a:rPr>
              <a:t>&lt;span&gt;</a:t>
            </a:r>
            <a:r>
              <a:rPr lang="en-US" b="1" dirty="0">
                <a:solidFill>
                  <a:schemeClr val="tx1"/>
                </a:solidFill>
              </a:rPr>
              <a:t> element has no required attributes, but </a:t>
            </a:r>
            <a:r>
              <a:rPr lang="en-US" b="1" dirty="0">
                <a:solidFill>
                  <a:srgbClr val="FF0000"/>
                </a:solidFill>
              </a:rPr>
              <a:t>style</a:t>
            </a:r>
            <a:r>
              <a:rPr lang="en-US" b="1" dirty="0">
                <a:solidFill>
                  <a:schemeClr val="tx1"/>
                </a:solidFill>
              </a:rPr>
              <a:t>, </a:t>
            </a:r>
            <a:r>
              <a:rPr lang="en-US" b="1" dirty="0">
                <a:solidFill>
                  <a:srgbClr val="FF0000"/>
                </a:solidFill>
              </a:rPr>
              <a:t>class</a:t>
            </a:r>
            <a:r>
              <a:rPr lang="en-US" b="1" dirty="0">
                <a:solidFill>
                  <a:schemeClr val="tx1"/>
                </a:solidFill>
              </a:rPr>
              <a:t> and </a:t>
            </a:r>
            <a:r>
              <a:rPr lang="en-US" b="1" dirty="0">
                <a:solidFill>
                  <a:srgbClr val="FF0000"/>
                </a:solidFill>
              </a:rPr>
              <a:t>id</a:t>
            </a:r>
            <a:r>
              <a:rPr lang="en-US" b="1" dirty="0">
                <a:solidFill>
                  <a:schemeClr val="tx1"/>
                </a:solidFill>
              </a:rPr>
              <a:t> are common.</a:t>
            </a:r>
          </a:p>
          <a:p>
            <a:r>
              <a:rPr lang="en-US" b="1" dirty="0">
                <a:solidFill>
                  <a:schemeClr val="tx1"/>
                </a:solidFill>
              </a:rPr>
              <a:t>When used together with CSS, the </a:t>
            </a:r>
            <a:r>
              <a:rPr lang="en-US" b="1" dirty="0">
                <a:solidFill>
                  <a:srgbClr val="FF0000"/>
                </a:solidFill>
              </a:rPr>
              <a:t>&lt;span&gt;</a:t>
            </a:r>
            <a:r>
              <a:rPr lang="en-US" b="1" dirty="0">
                <a:solidFill>
                  <a:schemeClr val="tx1"/>
                </a:solidFill>
              </a:rPr>
              <a:t> element can be used to style parts of the text:</a:t>
            </a:r>
          </a:p>
          <a:p>
            <a:r>
              <a:rPr lang="en-US" b="1" dirty="0" smtClean="0">
                <a:solidFill>
                  <a:schemeClr val="tx1"/>
                </a:solidFill>
              </a:rPr>
              <a:t>Example:-</a:t>
            </a:r>
          </a:p>
          <a:p>
            <a:r>
              <a:rPr lang="en-US" b="1" dirty="0" smtClean="0">
                <a:solidFill>
                  <a:schemeClr val="tx1"/>
                </a:solidFill>
              </a:rPr>
              <a:t>&lt;p&gt;My mother has </a:t>
            </a:r>
            <a:r>
              <a:rPr lang="en-US" b="1" i="1" dirty="0" smtClean="0">
                <a:solidFill>
                  <a:srgbClr val="0070C0"/>
                </a:solidFill>
              </a:rPr>
              <a:t>blue</a:t>
            </a:r>
            <a:r>
              <a:rPr lang="en-US" b="1" dirty="0" smtClean="0">
                <a:solidFill>
                  <a:schemeClr val="tx1"/>
                </a:solidFill>
              </a:rPr>
              <a:t> eyes and my father has </a:t>
            </a:r>
            <a:r>
              <a:rPr lang="en-US" b="1" i="1" dirty="0" smtClean="0">
                <a:solidFill>
                  <a:srgbClr val="00B050"/>
                </a:solidFill>
              </a:rPr>
              <a:t>dark green</a:t>
            </a:r>
            <a:r>
              <a:rPr lang="en-US" b="1" dirty="0" smtClean="0">
                <a:solidFill>
                  <a:schemeClr val="tx1"/>
                </a:solidFill>
              </a:rPr>
              <a:t> eyes.&lt;/p&gt;</a:t>
            </a:r>
          </a:p>
          <a:p>
            <a:r>
              <a:rPr lang="en-US" b="1" dirty="0">
                <a:solidFill>
                  <a:srgbClr val="FF0000"/>
                </a:solidFill>
              </a:rPr>
              <a:t>&lt;p&gt;My mother has &lt;span </a:t>
            </a:r>
            <a:r>
              <a:rPr lang="en-US" b="1" dirty="0">
                <a:solidFill>
                  <a:srgbClr val="00B050"/>
                </a:solidFill>
              </a:rPr>
              <a:t>style="</a:t>
            </a:r>
            <a:r>
              <a:rPr lang="en-US" b="1" dirty="0" err="1">
                <a:solidFill>
                  <a:srgbClr val="00B050"/>
                </a:solidFill>
              </a:rPr>
              <a:t>color:blue;font-weight:bold</a:t>
            </a:r>
            <a:r>
              <a:rPr lang="en-US" b="1" dirty="0">
                <a:solidFill>
                  <a:srgbClr val="00B050"/>
                </a:solidFill>
              </a:rPr>
              <a:t>;"</a:t>
            </a:r>
            <a:r>
              <a:rPr lang="en-US" b="1" dirty="0">
                <a:solidFill>
                  <a:srgbClr val="FF0000"/>
                </a:solidFill>
              </a:rPr>
              <a:t>&gt;blue&lt;/span&gt; eyes and my father has &lt;span </a:t>
            </a:r>
            <a:r>
              <a:rPr lang="en-US" b="1" dirty="0">
                <a:solidFill>
                  <a:srgbClr val="00B050"/>
                </a:solidFill>
              </a:rPr>
              <a:t>style="</a:t>
            </a:r>
            <a:r>
              <a:rPr lang="en-US" b="1" dirty="0" err="1">
                <a:solidFill>
                  <a:srgbClr val="00B050"/>
                </a:solidFill>
              </a:rPr>
              <a:t>color:darkolivegreen;font-weight:bold</a:t>
            </a:r>
            <a:r>
              <a:rPr lang="en-US" b="1" dirty="0">
                <a:solidFill>
                  <a:srgbClr val="00B050"/>
                </a:solidFill>
              </a:rPr>
              <a:t>;"</a:t>
            </a:r>
            <a:r>
              <a:rPr lang="en-US" b="1" dirty="0">
                <a:solidFill>
                  <a:srgbClr val="FF0000"/>
                </a:solidFill>
              </a:rPr>
              <a:t>&gt;dark green&lt;/span&gt; eyes.&lt;/p&gt;</a:t>
            </a:r>
            <a:endParaRPr lang="en-IN" b="1" dirty="0">
              <a:solidFill>
                <a:srgbClr val="FF0000"/>
              </a:solidFill>
            </a:endParaRPr>
          </a:p>
        </p:txBody>
      </p:sp>
    </p:spTree>
    <p:extLst>
      <p:ext uri="{BB962C8B-B14F-4D97-AF65-F5344CB8AC3E}">
        <p14:creationId xmlns:p14="http://schemas.microsoft.com/office/powerpoint/2010/main" val="36328340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Page Layout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010" y="1657566"/>
            <a:ext cx="4254198" cy="5011794"/>
          </a:xfrm>
        </p:spPr>
      </p:pic>
    </p:spTree>
    <p:extLst>
      <p:ext uri="{BB962C8B-B14F-4D97-AF65-F5344CB8AC3E}">
        <p14:creationId xmlns:p14="http://schemas.microsoft.com/office/powerpoint/2010/main" val="107376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Documents</a:t>
            </a:r>
            <a:endParaRPr lang="en-IN"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All HTML Documents must start with a document type declaration.</a:t>
            </a:r>
          </a:p>
          <a:p>
            <a:r>
              <a:rPr lang="en-US" b="1" dirty="0" smtClean="0">
                <a:solidFill>
                  <a:srgbClr val="FF0000"/>
                </a:solidFill>
              </a:rPr>
              <a:t>&lt;!DOCTYPE html&gt; </a:t>
            </a:r>
            <a:r>
              <a:rPr lang="en-US" b="1" dirty="0" smtClean="0">
                <a:solidFill>
                  <a:schemeClr val="tx1"/>
                </a:solidFill>
              </a:rPr>
              <a:t>- defines that this is an</a:t>
            </a:r>
            <a:r>
              <a:rPr lang="en-US" b="1" dirty="0" smtClean="0">
                <a:solidFill>
                  <a:srgbClr val="FF0000"/>
                </a:solidFill>
              </a:rPr>
              <a:t> HTML5 </a:t>
            </a:r>
            <a:r>
              <a:rPr lang="en-US" b="1" dirty="0" smtClean="0">
                <a:solidFill>
                  <a:schemeClr val="tx1"/>
                </a:solidFill>
              </a:rPr>
              <a:t>document.</a:t>
            </a:r>
          </a:p>
          <a:p>
            <a:r>
              <a:rPr lang="en-US" b="1" dirty="0" smtClean="0">
                <a:solidFill>
                  <a:schemeClr val="tx1"/>
                </a:solidFill>
              </a:rPr>
              <a:t>The HTML document itself begins with </a:t>
            </a:r>
            <a:r>
              <a:rPr lang="en-US" b="1" dirty="0" smtClean="0">
                <a:solidFill>
                  <a:srgbClr val="FF0000"/>
                </a:solidFill>
              </a:rPr>
              <a:t>&lt;html&gt; </a:t>
            </a:r>
            <a:r>
              <a:rPr lang="en-US" b="1" dirty="0" smtClean="0">
                <a:solidFill>
                  <a:schemeClr val="tx1"/>
                </a:solidFill>
              </a:rPr>
              <a:t>and ends with </a:t>
            </a:r>
            <a:r>
              <a:rPr lang="en-US" b="1" dirty="0" smtClean="0">
                <a:solidFill>
                  <a:srgbClr val="FF0000"/>
                </a:solidFill>
              </a:rPr>
              <a:t>&lt;/html&gt;.</a:t>
            </a:r>
          </a:p>
          <a:p>
            <a:r>
              <a:rPr lang="en-US" b="1" dirty="0" smtClean="0">
                <a:solidFill>
                  <a:srgbClr val="FF0000"/>
                </a:solidFill>
              </a:rPr>
              <a:t>&lt;head&gt; </a:t>
            </a:r>
            <a:r>
              <a:rPr lang="en-US" b="1" dirty="0" smtClean="0">
                <a:solidFill>
                  <a:schemeClr val="tx1"/>
                </a:solidFill>
              </a:rPr>
              <a:t>element contains meta information about the HTML pages.</a:t>
            </a:r>
          </a:p>
          <a:p>
            <a:r>
              <a:rPr lang="en-US" b="1" dirty="0" smtClean="0">
                <a:solidFill>
                  <a:srgbClr val="FF0000"/>
                </a:solidFill>
              </a:rPr>
              <a:t>&lt;title&gt; </a:t>
            </a:r>
            <a:r>
              <a:rPr lang="en-US" b="1" dirty="0" smtClean="0">
                <a:solidFill>
                  <a:schemeClr val="tx1"/>
                </a:solidFill>
              </a:rPr>
              <a:t>define title for the HTML page, which is shown in the browser’s </a:t>
            </a:r>
            <a:r>
              <a:rPr lang="en-US" b="1" dirty="0" smtClean="0">
                <a:solidFill>
                  <a:srgbClr val="FF0000"/>
                </a:solidFill>
              </a:rPr>
              <a:t>title bar (tab).</a:t>
            </a:r>
          </a:p>
          <a:p>
            <a:r>
              <a:rPr lang="en-US" b="1" dirty="0" smtClean="0">
                <a:solidFill>
                  <a:schemeClr val="tx1"/>
                </a:solidFill>
              </a:rPr>
              <a:t>The visible part of the HTML document is between </a:t>
            </a:r>
            <a:r>
              <a:rPr lang="en-US" b="1" dirty="0" smtClean="0">
                <a:solidFill>
                  <a:srgbClr val="FF0000"/>
                </a:solidFill>
              </a:rPr>
              <a:t>&lt;body&gt; </a:t>
            </a:r>
            <a:r>
              <a:rPr lang="en-US" b="1" dirty="0" smtClean="0">
                <a:solidFill>
                  <a:schemeClr val="tx1"/>
                </a:solidFill>
              </a:rPr>
              <a:t>tag </a:t>
            </a:r>
            <a:r>
              <a:rPr lang="en-US" b="1" dirty="0" smtClean="0">
                <a:solidFill>
                  <a:srgbClr val="FF0000"/>
                </a:solidFill>
              </a:rPr>
              <a:t>&lt;/body&gt;.</a:t>
            </a:r>
            <a:endParaRPr lang="en-IN" b="1" dirty="0">
              <a:solidFill>
                <a:srgbClr val="FF0000"/>
              </a:solidFill>
            </a:endParaRPr>
          </a:p>
        </p:txBody>
      </p:sp>
    </p:spTree>
    <p:extLst>
      <p:ext uri="{BB962C8B-B14F-4D97-AF65-F5344CB8AC3E}">
        <p14:creationId xmlns:p14="http://schemas.microsoft.com/office/powerpoint/2010/main" val="16892442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Favicon</a:t>
            </a:r>
            <a:endParaRPr lang="en-IN" dirty="0"/>
          </a:p>
        </p:txBody>
      </p:sp>
      <p:sp>
        <p:nvSpPr>
          <p:cNvPr id="3" name="Content Placeholder 2"/>
          <p:cNvSpPr>
            <a:spLocks noGrp="1"/>
          </p:cNvSpPr>
          <p:nvPr>
            <p:ph idx="1"/>
          </p:nvPr>
        </p:nvSpPr>
        <p:spPr/>
        <p:txBody>
          <a:bodyPr>
            <a:normAutofit fontScale="92500"/>
          </a:bodyPr>
          <a:lstStyle/>
          <a:p>
            <a:r>
              <a:rPr lang="en-US" b="1" dirty="0">
                <a:solidFill>
                  <a:schemeClr val="tx1"/>
                </a:solidFill>
              </a:rPr>
              <a:t>A favicon is a small image displayed next to the page title in the browser tab</a:t>
            </a:r>
            <a:r>
              <a:rPr lang="en-US" b="1" dirty="0" smtClean="0">
                <a:solidFill>
                  <a:schemeClr val="tx1"/>
                </a:solidFill>
              </a:rPr>
              <a:t>.</a:t>
            </a:r>
          </a:p>
          <a:p>
            <a:r>
              <a:rPr lang="en-US" b="1" dirty="0">
                <a:solidFill>
                  <a:schemeClr val="tx1"/>
                </a:solidFill>
              </a:rPr>
              <a:t>Use the HTML </a:t>
            </a:r>
            <a:r>
              <a:rPr lang="en-US" b="1" dirty="0">
                <a:solidFill>
                  <a:srgbClr val="FF0000"/>
                </a:solidFill>
              </a:rPr>
              <a:t>&lt;link&gt;</a:t>
            </a:r>
            <a:r>
              <a:rPr lang="en-US" b="1" dirty="0">
                <a:solidFill>
                  <a:schemeClr val="tx1"/>
                </a:solidFill>
              </a:rPr>
              <a:t> element to insert a </a:t>
            </a:r>
            <a:r>
              <a:rPr lang="en-US" b="1" dirty="0" smtClean="0">
                <a:solidFill>
                  <a:schemeClr val="tx1"/>
                </a:solidFill>
              </a:rPr>
              <a:t>favicon</a:t>
            </a:r>
            <a:endParaRPr lang="en-US" b="1" dirty="0">
              <a:solidFill>
                <a:schemeClr val="tx1"/>
              </a:solidFill>
            </a:endParaRPr>
          </a:p>
          <a:p>
            <a:r>
              <a:rPr lang="en-US" b="1" dirty="0">
                <a:solidFill>
                  <a:schemeClr val="tx1"/>
                </a:solidFill>
              </a:rPr>
              <a:t>You can use any image you like as your </a:t>
            </a:r>
            <a:r>
              <a:rPr lang="en-US" b="1" dirty="0" smtClean="0">
                <a:solidFill>
                  <a:schemeClr val="tx1"/>
                </a:solidFill>
              </a:rPr>
              <a:t>favicon</a:t>
            </a:r>
          </a:p>
          <a:p>
            <a:r>
              <a:rPr lang="en-US" b="1" dirty="0">
                <a:solidFill>
                  <a:schemeClr val="tx1"/>
                </a:solidFill>
              </a:rPr>
              <a:t>To add a favicon to your website, either save your favicon image to the root directory of your webserver, or create a folder in the root directory called images, and save your favicon image in this folder. A common name for a favicon image is "favicon.ico</a:t>
            </a:r>
            <a:r>
              <a:rPr lang="en-US" b="1" dirty="0" smtClean="0">
                <a:solidFill>
                  <a:schemeClr val="tx1"/>
                </a:solidFill>
              </a:rPr>
              <a:t>".</a:t>
            </a:r>
          </a:p>
          <a:p>
            <a:r>
              <a:rPr lang="en-US" b="1" dirty="0">
                <a:solidFill>
                  <a:schemeClr val="tx1"/>
                </a:solidFill>
              </a:rPr>
              <a:t>Next, add a &lt;link&gt; element to your "index.html" file, after the &lt;title&gt; </a:t>
            </a:r>
            <a:r>
              <a:rPr lang="en-US" b="1" dirty="0" smtClean="0">
                <a:solidFill>
                  <a:schemeClr val="tx1"/>
                </a:solidFill>
              </a:rPr>
              <a:t>element.</a:t>
            </a:r>
          </a:p>
          <a:p>
            <a:r>
              <a:rPr lang="en-US" b="1" dirty="0" smtClean="0">
                <a:solidFill>
                  <a:srgbClr val="FF0000"/>
                </a:solidFill>
              </a:rPr>
              <a:t>&lt;link </a:t>
            </a:r>
            <a:r>
              <a:rPr lang="en-US" b="1" dirty="0" err="1" smtClean="0">
                <a:solidFill>
                  <a:srgbClr val="FF0000"/>
                </a:solidFill>
              </a:rPr>
              <a:t>rel</a:t>
            </a:r>
            <a:r>
              <a:rPr lang="en-US" b="1" dirty="0" smtClean="0">
                <a:solidFill>
                  <a:srgbClr val="FF0000"/>
                </a:solidFill>
              </a:rPr>
              <a:t>=“icon” </a:t>
            </a:r>
            <a:r>
              <a:rPr lang="en-US" b="1" dirty="0" err="1" smtClean="0">
                <a:solidFill>
                  <a:srgbClr val="FF0000"/>
                </a:solidFill>
              </a:rPr>
              <a:t>href</a:t>
            </a:r>
            <a:r>
              <a:rPr lang="en-US" b="1" dirty="0" smtClean="0">
                <a:solidFill>
                  <a:srgbClr val="FF0000"/>
                </a:solidFill>
              </a:rPr>
              <a:t>=“logo.png” type=“image/</a:t>
            </a:r>
            <a:r>
              <a:rPr lang="en-US" b="1" dirty="0" err="1" smtClean="0">
                <a:solidFill>
                  <a:srgbClr val="FF0000"/>
                </a:solidFill>
              </a:rPr>
              <a:t>png</a:t>
            </a:r>
            <a:r>
              <a:rPr lang="en-US" b="1" dirty="0" smtClean="0">
                <a:solidFill>
                  <a:srgbClr val="FF0000"/>
                </a:solidFill>
              </a:rPr>
              <a:t>”&gt;</a:t>
            </a:r>
            <a:endParaRPr lang="en-IN" b="1" dirty="0">
              <a:solidFill>
                <a:srgbClr val="FF0000"/>
              </a:solidFill>
            </a:endParaRPr>
          </a:p>
        </p:txBody>
      </p:sp>
    </p:spTree>
    <p:extLst>
      <p:ext uri="{BB962C8B-B14F-4D97-AF65-F5344CB8AC3E}">
        <p14:creationId xmlns:p14="http://schemas.microsoft.com/office/powerpoint/2010/main" val="6186292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Marquee Tag</a:t>
            </a:r>
            <a:endParaRPr lang="en-IN" dirty="0"/>
          </a:p>
        </p:txBody>
      </p:sp>
      <p:sp>
        <p:nvSpPr>
          <p:cNvPr id="3" name="Content Placeholder 2"/>
          <p:cNvSpPr>
            <a:spLocks noGrp="1"/>
          </p:cNvSpPr>
          <p:nvPr>
            <p:ph idx="1"/>
          </p:nvPr>
        </p:nvSpPr>
        <p:spPr/>
        <p:txBody>
          <a:bodyPr/>
          <a:lstStyle/>
          <a:p>
            <a:r>
              <a:rPr lang="en-US" b="1" dirty="0">
                <a:solidFill>
                  <a:schemeClr val="tx1"/>
                </a:solidFill>
              </a:rPr>
              <a:t>The Marquee HTML tag is a non-standard HTML element which is used to scroll a image or text horizontally or vertically.</a:t>
            </a:r>
          </a:p>
          <a:p>
            <a:r>
              <a:rPr lang="en-US" b="1" dirty="0">
                <a:solidFill>
                  <a:schemeClr val="tx1"/>
                </a:solidFill>
              </a:rPr>
              <a:t>In simple words, you can say that it scrolls the image or text up, down, left or right automatically</a:t>
            </a:r>
            <a:r>
              <a:rPr lang="en-US" b="1" dirty="0" smtClean="0">
                <a:solidFill>
                  <a:schemeClr val="tx1"/>
                </a:solidFill>
              </a:rPr>
              <a:t>.</a:t>
            </a:r>
          </a:p>
          <a:p>
            <a:pPr marL="0" indent="0">
              <a:buNone/>
            </a:pPr>
            <a:endParaRPr lang="en-US" b="1" dirty="0">
              <a:solidFill>
                <a:schemeClr val="tx1"/>
              </a:solidFill>
            </a:endParaRPr>
          </a:p>
          <a:p>
            <a:r>
              <a:rPr lang="en-US" b="1" dirty="0" smtClean="0">
                <a:solidFill>
                  <a:schemeClr val="tx1"/>
                </a:solidFill>
              </a:rPr>
              <a:t>Example:- </a:t>
            </a:r>
          </a:p>
          <a:p>
            <a:pPr marL="0" indent="0">
              <a:buNone/>
            </a:pPr>
            <a:r>
              <a:rPr lang="en-US" b="1" dirty="0">
                <a:solidFill>
                  <a:srgbClr val="FF0000"/>
                </a:solidFill>
              </a:rPr>
              <a:t>&lt;marquee</a:t>
            </a:r>
            <a:r>
              <a:rPr lang="en-US" b="1" dirty="0" smtClean="0">
                <a:solidFill>
                  <a:srgbClr val="FF0000"/>
                </a:solidFill>
              </a:rPr>
              <a:t>&gt;</a:t>
            </a:r>
          </a:p>
          <a:p>
            <a:pPr marL="0" indent="0">
              <a:buNone/>
            </a:pPr>
            <a:r>
              <a:rPr lang="en-US" b="1" dirty="0" smtClean="0">
                <a:solidFill>
                  <a:srgbClr val="FF0000"/>
                </a:solidFill>
              </a:rPr>
              <a:t>        This</a:t>
            </a:r>
            <a:r>
              <a:rPr lang="en-US" b="1" dirty="0">
                <a:solidFill>
                  <a:srgbClr val="FF0000"/>
                </a:solidFill>
              </a:rPr>
              <a:t> is an example of html marquee &lt;/marquee&gt; </a:t>
            </a:r>
            <a:endParaRPr lang="en-US" b="1" dirty="0" smtClean="0">
              <a:solidFill>
                <a:srgbClr val="FF0000"/>
              </a:solidFill>
            </a:endParaRPr>
          </a:p>
          <a:p>
            <a:pPr marL="0" indent="0">
              <a:buNone/>
            </a:pPr>
            <a:r>
              <a:rPr lang="en-US" dirty="0">
                <a:solidFill>
                  <a:srgbClr val="FF0000"/>
                </a:solidFill>
              </a:rPr>
              <a:t> </a:t>
            </a:r>
          </a:p>
          <a:p>
            <a:endParaRPr lang="en-US" dirty="0" smtClean="0"/>
          </a:p>
          <a:p>
            <a:endParaRPr lang="en-IN" dirty="0"/>
          </a:p>
        </p:txBody>
      </p:sp>
    </p:spTree>
    <p:extLst>
      <p:ext uri="{BB962C8B-B14F-4D97-AF65-F5344CB8AC3E}">
        <p14:creationId xmlns:p14="http://schemas.microsoft.com/office/powerpoint/2010/main" val="37769229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Marquee Attributes</a:t>
            </a:r>
            <a:endParaRPr lang="en-IN" dirty="0"/>
          </a:p>
        </p:txBody>
      </p:sp>
      <p:sp>
        <p:nvSpPr>
          <p:cNvPr id="3" name="Content Placeholder 2"/>
          <p:cNvSpPr>
            <a:spLocks noGrp="1"/>
          </p:cNvSpPr>
          <p:nvPr>
            <p:ph idx="1"/>
          </p:nvPr>
        </p:nvSpPr>
        <p:spPr/>
        <p:txBody>
          <a:bodyPr/>
          <a:lstStyle/>
          <a:p>
            <a:r>
              <a:rPr lang="en-US" b="1" dirty="0">
                <a:solidFill>
                  <a:schemeClr val="tx1"/>
                </a:solidFill>
              </a:rPr>
              <a:t>Marquee's element contains several attributes that are used to control and adjust the appearance of the marquee</a:t>
            </a:r>
            <a:r>
              <a:rPr lang="en-US" b="1" dirty="0" smtClean="0">
                <a:solidFill>
                  <a:schemeClr val="tx1"/>
                </a:solidFill>
              </a:rPr>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23033770"/>
              </p:ext>
            </p:extLst>
          </p:nvPr>
        </p:nvGraphicFramePr>
        <p:xfrm>
          <a:off x="1043608" y="2924944"/>
          <a:ext cx="7047910" cy="975360"/>
        </p:xfrm>
        <a:graphic>
          <a:graphicData uri="http://schemas.openxmlformats.org/drawingml/2006/table">
            <a:tbl>
              <a:tblPr/>
              <a:tblGrid>
                <a:gridCol w="1152128"/>
                <a:gridCol w="5895782"/>
              </a:tblGrid>
              <a:tr h="0">
                <a:tc>
                  <a:txBody>
                    <a:bodyPr/>
                    <a:lstStyle/>
                    <a:p>
                      <a:pPr algn="just" fontAlgn="t"/>
                      <a:r>
                        <a:rPr lang="en-IN" dirty="0" err="1" smtClean="0">
                          <a:solidFill>
                            <a:srgbClr val="FF0000"/>
                          </a:solidFill>
                          <a:effectLst/>
                          <a:latin typeface="inter-regular"/>
                        </a:rPr>
                        <a:t>Behavior</a:t>
                      </a:r>
                      <a:endParaRPr lang="en-IN" dirty="0">
                        <a:solidFill>
                          <a:srgbClr val="FF0000"/>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facilitates user to set the behavior of the marquee to one of the three different types: </a:t>
                      </a:r>
                      <a:r>
                        <a:rPr lang="en-US" dirty="0">
                          <a:solidFill>
                            <a:srgbClr val="FF0000"/>
                          </a:solidFill>
                          <a:effectLst/>
                          <a:latin typeface="inter-regular"/>
                        </a:rPr>
                        <a:t>scroll, slide and alternate.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69744839"/>
              </p:ext>
            </p:extLst>
          </p:nvPr>
        </p:nvGraphicFramePr>
        <p:xfrm>
          <a:off x="1052482" y="4005064"/>
          <a:ext cx="7047910" cy="701040"/>
        </p:xfrm>
        <a:graphic>
          <a:graphicData uri="http://schemas.openxmlformats.org/drawingml/2006/table">
            <a:tbl>
              <a:tblPr/>
              <a:tblGrid>
                <a:gridCol w="1215262"/>
                <a:gridCol w="5832648"/>
              </a:tblGrid>
              <a:tr h="0">
                <a:tc>
                  <a:txBody>
                    <a:bodyPr/>
                    <a:lstStyle/>
                    <a:p>
                      <a:pPr algn="just" fontAlgn="t"/>
                      <a:r>
                        <a:rPr lang="en-IN" dirty="0" smtClean="0">
                          <a:solidFill>
                            <a:srgbClr val="FF0000"/>
                          </a:solidFill>
                          <a:effectLst/>
                          <a:latin typeface="inter-regular"/>
                        </a:rPr>
                        <a:t>Direction</a:t>
                      </a:r>
                      <a:endParaRPr lang="en-IN" dirty="0">
                        <a:solidFill>
                          <a:srgbClr val="FF0000"/>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defines direction for scrolling content. It may be </a:t>
                      </a:r>
                      <a:r>
                        <a:rPr lang="en-US" dirty="0">
                          <a:solidFill>
                            <a:srgbClr val="FF0000"/>
                          </a:solidFill>
                          <a:effectLst/>
                          <a:latin typeface="inter-regular"/>
                        </a:rPr>
                        <a:t>left, right, up and down.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560430"/>
              </p:ext>
            </p:extLst>
          </p:nvPr>
        </p:nvGraphicFramePr>
        <p:xfrm>
          <a:off x="1043608" y="4797152"/>
          <a:ext cx="7047910" cy="426720"/>
        </p:xfrm>
        <a:graphic>
          <a:graphicData uri="http://schemas.openxmlformats.org/drawingml/2006/table">
            <a:tbl>
              <a:tblPr/>
              <a:tblGrid>
                <a:gridCol w="1152128"/>
                <a:gridCol w="5895782"/>
              </a:tblGrid>
              <a:tr h="0">
                <a:tc>
                  <a:txBody>
                    <a:bodyPr/>
                    <a:lstStyle/>
                    <a:p>
                      <a:pPr algn="just" fontAlgn="t"/>
                      <a:r>
                        <a:rPr lang="en-IN" dirty="0" smtClean="0">
                          <a:solidFill>
                            <a:srgbClr val="FF0000"/>
                          </a:solidFill>
                          <a:effectLst/>
                          <a:latin typeface="inter-regular"/>
                        </a:rPr>
                        <a:t>Width</a:t>
                      </a:r>
                      <a:endParaRPr lang="en-IN" dirty="0">
                        <a:solidFill>
                          <a:srgbClr val="FF0000"/>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defines width of marquee in pixels or %.</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2881964"/>
              </p:ext>
            </p:extLst>
          </p:nvPr>
        </p:nvGraphicFramePr>
        <p:xfrm>
          <a:off x="1043608" y="5378544"/>
          <a:ext cx="7047910" cy="426720"/>
        </p:xfrm>
        <a:graphic>
          <a:graphicData uri="http://schemas.openxmlformats.org/drawingml/2006/table">
            <a:tbl>
              <a:tblPr/>
              <a:tblGrid>
                <a:gridCol w="792088"/>
                <a:gridCol w="6255822"/>
              </a:tblGrid>
              <a:tr h="0">
                <a:tc>
                  <a:txBody>
                    <a:bodyPr/>
                    <a:lstStyle/>
                    <a:p>
                      <a:pPr algn="just" fontAlgn="t"/>
                      <a:r>
                        <a:rPr lang="en-IN" dirty="0">
                          <a:solidFill>
                            <a:srgbClr val="FF0000"/>
                          </a:solidFill>
                          <a:effectLst/>
                          <a:latin typeface="inter-regular"/>
                        </a:rPr>
                        <a:t>height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defines height of marquee in pixels or %.</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0938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Marquee Attributes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4749193"/>
              </p:ext>
            </p:extLst>
          </p:nvPr>
        </p:nvGraphicFramePr>
        <p:xfrm>
          <a:off x="467541" y="2034380"/>
          <a:ext cx="8208914" cy="3554859"/>
        </p:xfrm>
        <a:graphic>
          <a:graphicData uri="http://schemas.openxmlformats.org/drawingml/2006/table">
            <a:tbl>
              <a:tblPr/>
              <a:tblGrid>
                <a:gridCol w="2664299"/>
                <a:gridCol w="5544615"/>
              </a:tblGrid>
              <a:tr h="879159">
                <a:tc>
                  <a:txBody>
                    <a:bodyPr/>
                    <a:lstStyle/>
                    <a:p>
                      <a:pPr algn="just" fontAlgn="t"/>
                      <a:r>
                        <a:rPr lang="en-IN" dirty="0" err="1">
                          <a:solidFill>
                            <a:srgbClr val="333333"/>
                          </a:solidFill>
                          <a:effectLst/>
                          <a:latin typeface="inter-regular"/>
                        </a:rPr>
                        <a:t>hspace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defines </a:t>
                      </a:r>
                      <a:r>
                        <a:rPr lang="en-US" dirty="0">
                          <a:solidFill>
                            <a:srgbClr val="FF0000"/>
                          </a:solidFill>
                          <a:effectLst/>
                          <a:latin typeface="inter-regular"/>
                        </a:rPr>
                        <a:t>horizontal space</a:t>
                      </a:r>
                      <a:r>
                        <a:rPr lang="en-US" dirty="0">
                          <a:solidFill>
                            <a:srgbClr val="333333"/>
                          </a:solidFill>
                          <a:effectLst/>
                          <a:latin typeface="inter-regular"/>
                        </a:rPr>
                        <a:t> in pixels around the marquee.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5140">
                <a:tc>
                  <a:txBody>
                    <a:bodyPr/>
                    <a:lstStyle/>
                    <a:p>
                      <a:pPr algn="just" fontAlgn="t"/>
                      <a:r>
                        <a:rPr lang="en-IN">
                          <a:solidFill>
                            <a:srgbClr val="333333"/>
                          </a:solidFill>
                          <a:effectLst/>
                          <a:latin typeface="inter-regular"/>
                        </a:rPr>
                        <a:t>vspace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defines </a:t>
                      </a:r>
                      <a:r>
                        <a:rPr lang="en-US" dirty="0">
                          <a:solidFill>
                            <a:srgbClr val="FF0000"/>
                          </a:solidFill>
                          <a:effectLst/>
                          <a:latin typeface="inter-regular"/>
                        </a:rPr>
                        <a:t>vertical space</a:t>
                      </a:r>
                      <a:r>
                        <a:rPr lang="en-US" dirty="0">
                          <a:solidFill>
                            <a:srgbClr val="333333"/>
                          </a:solidFill>
                          <a:effectLst/>
                          <a:latin typeface="inter-regular"/>
                        </a:rPr>
                        <a:t> in pixels around the marquee.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5140">
                <a:tc>
                  <a:txBody>
                    <a:bodyPr/>
                    <a:lstStyle/>
                    <a:p>
                      <a:pPr algn="just" fontAlgn="t"/>
                      <a:r>
                        <a:rPr lang="en-IN">
                          <a:solidFill>
                            <a:srgbClr val="333333"/>
                          </a:solidFill>
                          <a:effectLst/>
                          <a:latin typeface="inter-regular"/>
                        </a:rPr>
                        <a:t>scrolldelay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defines scroll delay in </a:t>
                      </a:r>
                      <a:r>
                        <a:rPr lang="en-US" dirty="0" smtClean="0">
                          <a:solidFill>
                            <a:srgbClr val="333333"/>
                          </a:solidFill>
                          <a:effectLst/>
                          <a:latin typeface="inter-regular"/>
                        </a:rPr>
                        <a:t>seconds.by default 85.</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5140">
                <a:tc>
                  <a:txBody>
                    <a:bodyPr/>
                    <a:lstStyle/>
                    <a:p>
                      <a:pPr algn="just" fontAlgn="t"/>
                      <a:r>
                        <a:rPr lang="en-IN">
                          <a:solidFill>
                            <a:srgbClr val="333333"/>
                          </a:solidFill>
                          <a:effectLst/>
                          <a:latin typeface="inter-regular"/>
                        </a:rPr>
                        <a:t>scrollamount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defines scroll amount in 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5140">
                <a:tc>
                  <a:txBody>
                    <a:bodyPr/>
                    <a:lstStyle/>
                    <a:p>
                      <a:pPr algn="just" fontAlgn="t"/>
                      <a:r>
                        <a:rPr lang="en-IN">
                          <a:solidFill>
                            <a:srgbClr val="333333"/>
                          </a:solidFill>
                          <a:effectLst/>
                          <a:latin typeface="inter-regular"/>
                        </a:rPr>
                        <a:t>loop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defines loop for marquee content in 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5140">
                <a:tc>
                  <a:txBody>
                    <a:bodyPr/>
                    <a:lstStyle/>
                    <a:p>
                      <a:pPr algn="just" fontAlgn="t"/>
                      <a:r>
                        <a:rPr lang="en-IN">
                          <a:solidFill>
                            <a:srgbClr val="333333"/>
                          </a:solidFill>
                          <a:effectLst/>
                          <a:latin typeface="inter-regular"/>
                        </a:rPr>
                        <a:t>bgcolor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defines background color. It is now </a:t>
                      </a:r>
                      <a:r>
                        <a:rPr lang="en-US" i="1" dirty="0">
                          <a:solidFill>
                            <a:srgbClr val="333333"/>
                          </a:solidFill>
                          <a:effectLst/>
                          <a:latin typeface="inter-regular"/>
                        </a:rPr>
                        <a:t>deprecated</a:t>
                      </a:r>
                      <a:r>
                        <a:rPr lang="en-US"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309074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Entities</a:t>
            </a:r>
            <a:endParaRPr lang="en-IN" dirty="0"/>
          </a:p>
        </p:txBody>
      </p:sp>
      <p:sp>
        <p:nvSpPr>
          <p:cNvPr id="3" name="Content Placeholder 2"/>
          <p:cNvSpPr>
            <a:spLocks noGrp="1"/>
          </p:cNvSpPr>
          <p:nvPr>
            <p:ph idx="1"/>
          </p:nvPr>
        </p:nvSpPr>
        <p:spPr/>
        <p:txBody>
          <a:bodyPr/>
          <a:lstStyle/>
          <a:p>
            <a:r>
              <a:rPr lang="en-US" sz="2000" b="1" dirty="0">
                <a:solidFill>
                  <a:schemeClr val="tx1"/>
                </a:solidFill>
              </a:rPr>
              <a:t>Some characters are reserved in HTML</a:t>
            </a:r>
            <a:r>
              <a:rPr lang="en-US" sz="2000" b="1" dirty="0" smtClean="0">
                <a:solidFill>
                  <a:schemeClr val="tx1"/>
                </a:solidFill>
              </a:rPr>
              <a:t>.</a:t>
            </a:r>
          </a:p>
          <a:p>
            <a:r>
              <a:rPr lang="en-US" sz="2000" b="1" dirty="0">
                <a:solidFill>
                  <a:schemeClr val="tx1"/>
                </a:solidFill>
              </a:rPr>
              <a:t>Reserved characters in HTML must be replaced with character entities</a:t>
            </a:r>
            <a:r>
              <a:rPr lang="en-US" sz="2000" b="1" dirty="0" smtClean="0">
                <a:solidFill>
                  <a:schemeClr val="tx1"/>
                </a:solidFill>
              </a:rPr>
              <a:t>.</a:t>
            </a:r>
          </a:p>
          <a:p>
            <a:r>
              <a:rPr lang="en-US" sz="2000" b="1" dirty="0">
                <a:solidFill>
                  <a:schemeClr val="tx1"/>
                </a:solidFill>
              </a:rPr>
              <a:t>If you use the less than (&lt;) or greater than (&gt;) signs in your text, the browser might mix them with tags.</a:t>
            </a:r>
          </a:p>
          <a:p>
            <a:r>
              <a:rPr lang="en-US" sz="2000" b="1" dirty="0">
                <a:solidFill>
                  <a:schemeClr val="tx1"/>
                </a:solidFill>
              </a:rPr>
              <a:t>Character entities are used to display reserved characters in HTML</a:t>
            </a:r>
            <a:r>
              <a:rPr lang="en-US" sz="2000" b="1" dirty="0" smtClean="0">
                <a:solidFill>
                  <a:schemeClr val="tx1"/>
                </a:solidFill>
              </a:rPr>
              <a:t>.</a:t>
            </a:r>
          </a:p>
          <a:p>
            <a:endParaRPr lang="en-US" dirty="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701044884"/>
              </p:ext>
            </p:extLst>
          </p:nvPr>
        </p:nvGraphicFramePr>
        <p:xfrm>
          <a:off x="755576" y="4077072"/>
          <a:ext cx="7920881" cy="2448272"/>
        </p:xfrm>
        <a:graphic>
          <a:graphicData uri="http://schemas.openxmlformats.org/drawingml/2006/table">
            <a:tbl>
              <a:tblPr/>
              <a:tblGrid>
                <a:gridCol w="1739421"/>
                <a:gridCol w="3251961"/>
                <a:gridCol w="1285659"/>
                <a:gridCol w="1416959"/>
                <a:gridCol w="226881"/>
              </a:tblGrid>
              <a:tr h="208638">
                <a:tc>
                  <a:txBody>
                    <a:bodyPr/>
                    <a:lstStyle/>
                    <a:p>
                      <a:pPr algn="l" fontAlgn="t"/>
                      <a:r>
                        <a:rPr lang="en-IN" sz="1800" dirty="0">
                          <a:effectLst/>
                        </a:rPr>
                        <a:t>&lt;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less than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&amp;</a:t>
                      </a:r>
                      <a:r>
                        <a:rPr lang="en-IN" sz="1800" dirty="0" err="1">
                          <a:effectLst/>
                        </a:rPr>
                        <a:t>lt</a:t>
                      </a:r>
                      <a:r>
                        <a:rPr lang="en-IN" sz="1800" dirty="0">
                          <a:effectLst/>
                        </a:rPr>
                        <a: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&amp;#60;</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9667">
                <a:tc>
                  <a:txBody>
                    <a:bodyPr/>
                    <a:lstStyle/>
                    <a:p>
                      <a:pPr algn="l" fontAlgn="t"/>
                      <a:r>
                        <a:rPr lang="en-IN" sz="1800">
                          <a:effectLst/>
                        </a:rPr>
                        <a:t>&gt;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greater than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&amp;gt;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&amp;#62;</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19667">
                <a:tc>
                  <a:txBody>
                    <a:bodyPr/>
                    <a:lstStyle/>
                    <a:p>
                      <a:pPr algn="l" fontAlgn="t"/>
                      <a:r>
                        <a:rPr lang="en-IN" sz="1800">
                          <a:effectLst/>
                        </a:rPr>
                        <a:t>&amp;</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ampersand</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&amp;amp;</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&amp;#38;</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32659">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double quotation mark</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&amp;quot;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&amp;#34;</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441627">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single quotation </a:t>
                      </a:r>
                      <a:r>
                        <a:rPr lang="en-IN" sz="1800" dirty="0" smtClean="0">
                          <a:effectLst/>
                        </a:rPr>
                        <a:t>mark</a:t>
                      </a:r>
                      <a:endParaRPr lang="en-IN"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&amp;apos;</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&amp;#39;</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IN" sz="1800" dirty="0"/>
                    </a:p>
                  </a:txBody>
                  <a:tcPr marL="90205" marR="90205" marT="45103" marB="45103">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8083312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1417628"/>
              </p:ext>
            </p:extLst>
          </p:nvPr>
        </p:nvGraphicFramePr>
        <p:xfrm>
          <a:off x="539553" y="2564904"/>
          <a:ext cx="8064895" cy="2952327"/>
        </p:xfrm>
        <a:graphic>
          <a:graphicData uri="http://schemas.openxmlformats.org/drawingml/2006/table">
            <a:tbl>
              <a:tblPr/>
              <a:tblGrid>
                <a:gridCol w="2061661"/>
                <a:gridCol w="2001078"/>
                <a:gridCol w="2001078"/>
                <a:gridCol w="2001078"/>
              </a:tblGrid>
              <a:tr h="444228">
                <a:tc>
                  <a:txBody>
                    <a:bodyPr/>
                    <a:lstStyle/>
                    <a:p>
                      <a:pPr algn="l" fontAlgn="t"/>
                      <a:r>
                        <a:rPr lang="en-IN" sz="1800" b="0" i="0" kern="1200" dirty="0" smtClean="0">
                          <a:solidFill>
                            <a:schemeClr val="tx1"/>
                          </a:solidFill>
                          <a:effectLst/>
                          <a:latin typeface="+mn-lt"/>
                          <a:ea typeface="+mn-ea"/>
                          <a:cs typeface="+mn-cs"/>
                        </a:rPr>
                        <a:t>¢</a:t>
                      </a:r>
                      <a:endParaRPr lang="en-IN" sz="1800" dirty="0">
                        <a:effectLst/>
                      </a:endParaRP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cent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&amp;cent;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&amp;#162;</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44228">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pound</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&amp;pound;</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&amp;#163;</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4228">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yen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&amp;yen;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&amp;#165;</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44228">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euro</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&amp;euro;</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&amp;#8364;</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4228">
                <a:tc>
                  <a:txBody>
                    <a:bodyPr/>
                    <a:lstStyle/>
                    <a:p>
                      <a:pPr algn="l" fontAlgn="t"/>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copyright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&amp;copy;</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&amp;#169;</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31187">
                <a:tc>
                  <a:txBody>
                    <a:bodyPr/>
                    <a:lstStyle/>
                    <a:p>
                      <a:pPr algn="l" fontAlgn="t"/>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registered trademark</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&amp;</a:t>
                      </a:r>
                      <a:r>
                        <a:rPr lang="en-IN" sz="1800" dirty="0" err="1">
                          <a:effectLst/>
                        </a:rPr>
                        <a:t>reg</a:t>
                      </a:r>
                      <a:r>
                        <a:rPr lang="en-IN" sz="1800" dirty="0">
                          <a:effectLst/>
                        </a:rPr>
                        <a: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&amp;#174;</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65544442"/>
              </p:ext>
            </p:extLst>
          </p:nvPr>
        </p:nvGraphicFramePr>
        <p:xfrm>
          <a:off x="539552" y="1937930"/>
          <a:ext cx="8064896" cy="698982"/>
        </p:xfrm>
        <a:graphic>
          <a:graphicData uri="http://schemas.openxmlformats.org/drawingml/2006/table">
            <a:tbl>
              <a:tblPr/>
              <a:tblGrid>
                <a:gridCol w="2016224"/>
                <a:gridCol w="2016224"/>
                <a:gridCol w="2016224"/>
                <a:gridCol w="2016224"/>
              </a:tblGrid>
              <a:tr h="504056">
                <a:tc>
                  <a:txBody>
                    <a:bodyPr/>
                    <a:lstStyle/>
                    <a:p>
                      <a:pPr algn="l" fontAlgn="t"/>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800" dirty="0" smtClean="0">
                          <a:effectLst/>
                        </a:rPr>
                        <a:t>TRADEMARK</a:t>
                      </a:r>
                    </a:p>
                    <a:p>
                      <a:pPr algn="l" fontAlgn="t"/>
                      <a:endParaRPr lang="en-IN"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800" dirty="0">
                          <a:effectLst/>
                        </a:rPr>
                        <a:t>&amp;trade</a:t>
                      </a:r>
                      <a:r>
                        <a:rPr lang="en-IN" sz="1800" dirty="0" smtClean="0">
                          <a:effectLst/>
                        </a:rPr>
                        <a:t>; </a:t>
                      </a:r>
                      <a:endParaRPr lang="en-IN"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800" dirty="0" smtClean="0">
                          <a:effectLst/>
                        </a:rPr>
                        <a:t>&amp;#8482;</a:t>
                      </a:r>
                    </a:p>
                    <a:p>
                      <a:pPr algn="l" fontAlgn="t"/>
                      <a:endParaRPr lang="en-IN"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972877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Emojis</a:t>
            </a:r>
            <a:endParaRPr lang="en-IN" dirty="0"/>
          </a:p>
        </p:txBody>
      </p:sp>
      <p:sp>
        <p:nvSpPr>
          <p:cNvPr id="3" name="Content Placeholder 2"/>
          <p:cNvSpPr>
            <a:spLocks noGrp="1"/>
          </p:cNvSpPr>
          <p:nvPr>
            <p:ph idx="1"/>
          </p:nvPr>
        </p:nvSpPr>
        <p:spPr/>
        <p:txBody>
          <a:bodyPr>
            <a:normAutofit lnSpcReduction="10000"/>
          </a:bodyPr>
          <a:lstStyle/>
          <a:p>
            <a:r>
              <a:rPr lang="en-US" b="1" dirty="0" err="1">
                <a:solidFill>
                  <a:schemeClr val="tx1"/>
                </a:solidFill>
              </a:rPr>
              <a:t>Emojis</a:t>
            </a:r>
            <a:r>
              <a:rPr lang="en-US" b="1" dirty="0">
                <a:solidFill>
                  <a:schemeClr val="tx1"/>
                </a:solidFill>
              </a:rPr>
              <a:t> look like images, or icons, but they are not.</a:t>
            </a:r>
          </a:p>
          <a:p>
            <a:r>
              <a:rPr lang="en-US" b="1" dirty="0">
                <a:solidFill>
                  <a:schemeClr val="tx1"/>
                </a:solidFill>
              </a:rPr>
              <a:t>They are letters (characters) from the UTF-8 (Unicode) character set.</a:t>
            </a:r>
          </a:p>
          <a:p>
            <a:r>
              <a:rPr lang="en-US" b="1" dirty="0">
                <a:solidFill>
                  <a:schemeClr val="tx1"/>
                </a:solidFill>
              </a:rPr>
              <a:t>UTF-8 covers almost all of the characters and symbols in the world</a:t>
            </a:r>
            <a:r>
              <a:rPr lang="en-US" b="1" dirty="0" smtClean="0">
                <a:solidFill>
                  <a:schemeClr val="tx1"/>
                </a:solidFill>
              </a:rPr>
              <a:t>.</a:t>
            </a:r>
          </a:p>
          <a:p>
            <a:pPr fontAlgn="t"/>
            <a:r>
              <a:rPr lang="en-IN" b="1" dirty="0" smtClean="0">
                <a:solidFill>
                  <a:schemeClr val="tx1"/>
                </a:solidFill>
              </a:rPr>
              <a:t>😀         &amp;#</a:t>
            </a:r>
            <a:r>
              <a:rPr lang="en-IN" b="1" dirty="0">
                <a:solidFill>
                  <a:schemeClr val="tx1"/>
                </a:solidFill>
              </a:rPr>
              <a:t>128512;</a:t>
            </a:r>
          </a:p>
          <a:p>
            <a:pPr fontAlgn="t"/>
            <a:r>
              <a:rPr lang="en-IN" b="1" dirty="0" smtClean="0">
                <a:solidFill>
                  <a:schemeClr val="tx1"/>
                </a:solidFill>
              </a:rPr>
              <a:t>😁         &amp;#</a:t>
            </a:r>
            <a:r>
              <a:rPr lang="en-IN" b="1" dirty="0">
                <a:solidFill>
                  <a:schemeClr val="tx1"/>
                </a:solidFill>
              </a:rPr>
              <a:t>128513;</a:t>
            </a:r>
          </a:p>
          <a:p>
            <a:pPr fontAlgn="t"/>
            <a:r>
              <a:rPr lang="en-IN" b="1" dirty="0" smtClean="0">
                <a:solidFill>
                  <a:schemeClr val="tx1"/>
                </a:solidFill>
              </a:rPr>
              <a:t>😂         &amp;#</a:t>
            </a:r>
            <a:r>
              <a:rPr lang="en-IN" b="1" dirty="0">
                <a:solidFill>
                  <a:schemeClr val="tx1"/>
                </a:solidFill>
              </a:rPr>
              <a:t>128514;</a:t>
            </a:r>
          </a:p>
          <a:p>
            <a:pPr fontAlgn="t"/>
            <a:r>
              <a:rPr lang="en-IN" b="1" dirty="0" smtClean="0">
                <a:solidFill>
                  <a:schemeClr val="tx1"/>
                </a:solidFill>
              </a:rPr>
              <a:t>😃         &amp;#</a:t>
            </a:r>
            <a:r>
              <a:rPr lang="en-IN" b="1" dirty="0">
                <a:solidFill>
                  <a:schemeClr val="tx1"/>
                </a:solidFill>
              </a:rPr>
              <a:t>128515;</a:t>
            </a:r>
          </a:p>
          <a:p>
            <a:pPr fontAlgn="t"/>
            <a:r>
              <a:rPr lang="en-IN" b="1" dirty="0" smtClean="0">
                <a:solidFill>
                  <a:schemeClr val="tx1"/>
                </a:solidFill>
              </a:rPr>
              <a:t>😄         &amp;#</a:t>
            </a:r>
            <a:r>
              <a:rPr lang="en-IN" b="1" dirty="0">
                <a:solidFill>
                  <a:schemeClr val="tx1"/>
                </a:solidFill>
              </a:rPr>
              <a:t>128516;</a:t>
            </a:r>
          </a:p>
          <a:p>
            <a:pPr fontAlgn="t"/>
            <a:r>
              <a:rPr lang="en-IN" b="1" dirty="0" smtClean="0">
                <a:solidFill>
                  <a:schemeClr val="tx1"/>
                </a:solidFill>
              </a:rPr>
              <a:t>😅          &amp;#</a:t>
            </a:r>
            <a:r>
              <a:rPr lang="en-IN" b="1" dirty="0">
                <a:solidFill>
                  <a:schemeClr val="tx1"/>
                </a:solidFill>
              </a:rPr>
              <a:t>128517;</a:t>
            </a:r>
          </a:p>
          <a:p>
            <a:endParaRPr lang="en-US" dirty="0" smtClean="0"/>
          </a:p>
          <a:p>
            <a:endParaRPr lang="en-IN" dirty="0"/>
          </a:p>
        </p:txBody>
      </p:sp>
    </p:spTree>
    <p:extLst>
      <p:ext uri="{BB962C8B-B14F-4D97-AF65-F5344CB8AC3E}">
        <p14:creationId xmlns:p14="http://schemas.microsoft.com/office/powerpoint/2010/main" val="41534492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Forms</a:t>
            </a:r>
            <a:endParaRPr lang="en-IN" dirty="0"/>
          </a:p>
        </p:txBody>
      </p:sp>
      <p:sp>
        <p:nvSpPr>
          <p:cNvPr id="5" name="Content Placeholder 4"/>
          <p:cNvSpPr>
            <a:spLocks noGrp="1"/>
          </p:cNvSpPr>
          <p:nvPr>
            <p:ph idx="1"/>
          </p:nvPr>
        </p:nvSpPr>
        <p:spPr/>
        <p:txBody>
          <a:bodyPr>
            <a:normAutofit lnSpcReduction="10000"/>
          </a:bodyPr>
          <a:lstStyle/>
          <a:p>
            <a:r>
              <a:rPr lang="en-US" b="1" dirty="0">
                <a:solidFill>
                  <a:schemeClr val="tx1"/>
                </a:solidFill>
              </a:rPr>
              <a:t>An HTML form is used to collect user input. The user input is most often sent to a server for processing</a:t>
            </a:r>
            <a:r>
              <a:rPr lang="en-US" b="1" dirty="0" smtClean="0">
                <a:solidFill>
                  <a:schemeClr val="tx1"/>
                </a:solidFill>
              </a:rPr>
              <a:t>.</a:t>
            </a:r>
          </a:p>
          <a:p>
            <a:r>
              <a:rPr lang="en-US" b="1" dirty="0">
                <a:solidFill>
                  <a:schemeClr val="tx1"/>
                </a:solidFill>
              </a:rPr>
              <a:t>The HTML &lt;form&gt; element is used to create an HTML form for user </a:t>
            </a:r>
            <a:r>
              <a:rPr lang="en-US" b="1" dirty="0" smtClean="0">
                <a:solidFill>
                  <a:schemeClr val="tx1"/>
                </a:solidFill>
              </a:rPr>
              <a:t>input.</a:t>
            </a:r>
          </a:p>
          <a:p>
            <a:pPr marL="0" indent="0">
              <a:buNone/>
            </a:pPr>
            <a:endParaRPr lang="en-US" b="1" dirty="0" smtClean="0">
              <a:solidFill>
                <a:schemeClr val="tx1"/>
              </a:solidFill>
            </a:endParaRPr>
          </a:p>
          <a:p>
            <a:r>
              <a:rPr lang="en-US" b="1" dirty="0">
                <a:solidFill>
                  <a:schemeClr val="tx1"/>
                </a:solidFill>
              </a:rPr>
              <a:t>The &lt;form&gt; element is a container for different types of input elements, such as: text fields, checkboxes, radio buttons, submit buttons, etc</a:t>
            </a:r>
            <a:r>
              <a:rPr lang="en-US" b="1" dirty="0" smtClean="0">
                <a:solidFill>
                  <a:schemeClr val="tx1"/>
                </a:solidFill>
              </a:rPr>
              <a:t>.</a:t>
            </a:r>
          </a:p>
          <a:p>
            <a:pPr marL="0" indent="0">
              <a:buNone/>
            </a:pPr>
            <a:endParaRPr lang="en-US" b="1" dirty="0" smtClean="0">
              <a:solidFill>
                <a:schemeClr val="tx1"/>
              </a:solidFill>
            </a:endParaRPr>
          </a:p>
          <a:p>
            <a:r>
              <a:rPr lang="en-US" b="1" dirty="0" smtClean="0">
                <a:solidFill>
                  <a:schemeClr val="tx1"/>
                </a:solidFill>
              </a:rPr>
              <a:t>Using form tag you can create many types of form like login form, payment gateway form, data collection form, etc. </a:t>
            </a:r>
            <a:endParaRPr lang="en-IN" b="1" dirty="0">
              <a:solidFill>
                <a:schemeClr val="tx1"/>
              </a:solidFill>
            </a:endParaRPr>
          </a:p>
        </p:txBody>
      </p:sp>
    </p:spTree>
    <p:extLst>
      <p:ext uri="{BB962C8B-B14F-4D97-AF65-F5344CB8AC3E}">
        <p14:creationId xmlns:p14="http://schemas.microsoft.com/office/powerpoint/2010/main" val="17300747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The &lt;input</a:t>
            </a:r>
            <a:r>
              <a:rPr lang="en-IN" dirty="0" smtClean="0">
                <a:effectLst/>
              </a:rPr>
              <a:t>&gt; tag</a:t>
            </a:r>
            <a:endParaRPr lang="en-IN" dirty="0"/>
          </a:p>
        </p:txBody>
      </p:sp>
      <p:sp>
        <p:nvSpPr>
          <p:cNvPr id="3" name="Content Placeholder 2"/>
          <p:cNvSpPr>
            <a:spLocks noGrp="1"/>
          </p:cNvSpPr>
          <p:nvPr>
            <p:ph idx="1"/>
          </p:nvPr>
        </p:nvSpPr>
        <p:spPr/>
        <p:txBody>
          <a:bodyPr>
            <a:normAutofit fontScale="92500"/>
          </a:bodyPr>
          <a:lstStyle/>
          <a:p>
            <a:r>
              <a:rPr lang="en-US" b="1" dirty="0" smtClean="0">
                <a:solidFill>
                  <a:schemeClr val="tx1"/>
                </a:solidFill>
              </a:rPr>
              <a:t>Syntax:- </a:t>
            </a:r>
            <a:r>
              <a:rPr lang="en-US" b="1" dirty="0" smtClean="0">
                <a:solidFill>
                  <a:srgbClr val="FF0000"/>
                </a:solidFill>
              </a:rPr>
              <a:t>&lt;input&gt;</a:t>
            </a:r>
          </a:p>
          <a:p>
            <a:pPr marL="0" indent="0">
              <a:buNone/>
            </a:pPr>
            <a:endParaRPr lang="en-US" b="1" dirty="0" smtClean="0">
              <a:solidFill>
                <a:schemeClr val="tx1"/>
              </a:solidFill>
            </a:endParaRPr>
          </a:p>
          <a:p>
            <a:r>
              <a:rPr lang="en-US" b="1" dirty="0">
                <a:solidFill>
                  <a:schemeClr val="tx1"/>
                </a:solidFill>
              </a:rPr>
              <a:t>The HTML </a:t>
            </a:r>
            <a:r>
              <a:rPr lang="en-US" b="1" dirty="0">
                <a:solidFill>
                  <a:srgbClr val="FF0000"/>
                </a:solidFill>
              </a:rPr>
              <a:t>&lt;input&gt;</a:t>
            </a:r>
            <a:r>
              <a:rPr lang="en-US" b="1" dirty="0">
                <a:solidFill>
                  <a:schemeClr val="tx1"/>
                </a:solidFill>
              </a:rPr>
              <a:t> element is the most used form element.</a:t>
            </a:r>
          </a:p>
          <a:p>
            <a:r>
              <a:rPr lang="en-US" b="1" dirty="0">
                <a:solidFill>
                  <a:schemeClr val="tx1"/>
                </a:solidFill>
              </a:rPr>
              <a:t>An </a:t>
            </a:r>
            <a:r>
              <a:rPr lang="en-US" b="1" dirty="0">
                <a:solidFill>
                  <a:srgbClr val="FF0000"/>
                </a:solidFill>
              </a:rPr>
              <a:t>&lt;input&gt;</a:t>
            </a:r>
            <a:r>
              <a:rPr lang="en-US" b="1" dirty="0">
                <a:solidFill>
                  <a:schemeClr val="tx1"/>
                </a:solidFill>
              </a:rPr>
              <a:t> element can be displayed in many ways, depending on the type attribute.</a:t>
            </a:r>
          </a:p>
          <a:p>
            <a:r>
              <a:rPr lang="en-US" b="1" dirty="0">
                <a:solidFill>
                  <a:srgbClr val="FF0000"/>
                </a:solidFill>
              </a:rPr>
              <a:t>Input Type Text</a:t>
            </a:r>
          </a:p>
          <a:p>
            <a:r>
              <a:rPr lang="en-US" b="1" dirty="0">
                <a:solidFill>
                  <a:schemeClr val="tx1"/>
                </a:solidFill>
              </a:rPr>
              <a:t>&lt;input type="text"&gt; defines a single-line text input </a:t>
            </a:r>
            <a:r>
              <a:rPr lang="en-US" b="1" dirty="0" smtClean="0">
                <a:solidFill>
                  <a:schemeClr val="tx1"/>
                </a:solidFill>
              </a:rPr>
              <a:t>field.</a:t>
            </a:r>
          </a:p>
          <a:p>
            <a:r>
              <a:rPr lang="en-IN" b="1" dirty="0">
                <a:solidFill>
                  <a:srgbClr val="FF0000"/>
                </a:solidFill>
              </a:rPr>
              <a:t>&lt;form&gt;</a:t>
            </a:r>
            <a:br>
              <a:rPr lang="en-IN" b="1" dirty="0">
                <a:solidFill>
                  <a:srgbClr val="FF0000"/>
                </a:solidFill>
              </a:rPr>
            </a:br>
            <a:r>
              <a:rPr lang="en-IN" b="1" dirty="0">
                <a:solidFill>
                  <a:srgbClr val="FF0000"/>
                </a:solidFill>
              </a:rPr>
              <a:t>   &lt;input type="text" id="</a:t>
            </a:r>
            <a:r>
              <a:rPr lang="en-IN" b="1" dirty="0" err="1">
                <a:solidFill>
                  <a:srgbClr val="FF0000"/>
                </a:solidFill>
              </a:rPr>
              <a:t>fname</a:t>
            </a:r>
            <a:r>
              <a:rPr lang="en-IN" b="1" dirty="0">
                <a:solidFill>
                  <a:srgbClr val="FF0000"/>
                </a:solidFill>
              </a:rPr>
              <a:t>" name="</a:t>
            </a:r>
            <a:r>
              <a:rPr lang="en-IN" b="1" dirty="0" err="1">
                <a:solidFill>
                  <a:srgbClr val="FF0000"/>
                </a:solidFill>
              </a:rPr>
              <a:t>fname</a:t>
            </a:r>
            <a:r>
              <a:rPr lang="en-IN" b="1" dirty="0">
                <a:solidFill>
                  <a:srgbClr val="FF0000"/>
                </a:solidFill>
              </a:rPr>
              <a:t>"&gt;&lt;</a:t>
            </a:r>
            <a:r>
              <a:rPr lang="en-IN" b="1" dirty="0" err="1">
                <a:solidFill>
                  <a:srgbClr val="FF0000"/>
                </a:solidFill>
              </a:rPr>
              <a:t>br</a:t>
            </a:r>
            <a:r>
              <a:rPr lang="en-IN" b="1" dirty="0">
                <a:solidFill>
                  <a:srgbClr val="FF0000"/>
                </a:solidFill>
              </a:rPr>
              <a:t>&gt;</a:t>
            </a:r>
            <a:br>
              <a:rPr lang="en-IN" b="1" dirty="0">
                <a:solidFill>
                  <a:srgbClr val="FF0000"/>
                </a:solidFill>
              </a:rPr>
            </a:br>
            <a:r>
              <a:rPr lang="en-IN" b="1" dirty="0">
                <a:solidFill>
                  <a:srgbClr val="FF0000"/>
                </a:solidFill>
              </a:rPr>
              <a:t>    &lt;input type="text" id="</a:t>
            </a:r>
            <a:r>
              <a:rPr lang="en-IN" b="1" dirty="0" err="1">
                <a:solidFill>
                  <a:srgbClr val="FF0000"/>
                </a:solidFill>
              </a:rPr>
              <a:t>lname</a:t>
            </a:r>
            <a:r>
              <a:rPr lang="en-IN" b="1" dirty="0">
                <a:solidFill>
                  <a:srgbClr val="FF0000"/>
                </a:solidFill>
              </a:rPr>
              <a:t>" name="</a:t>
            </a:r>
            <a:r>
              <a:rPr lang="en-IN" b="1" dirty="0" err="1">
                <a:solidFill>
                  <a:srgbClr val="FF0000"/>
                </a:solidFill>
              </a:rPr>
              <a:t>lname</a:t>
            </a:r>
            <a:r>
              <a:rPr lang="en-IN" b="1" dirty="0">
                <a:solidFill>
                  <a:srgbClr val="FF0000"/>
                </a:solidFill>
              </a:rPr>
              <a:t>"&gt;</a:t>
            </a:r>
            <a:br>
              <a:rPr lang="en-IN" b="1" dirty="0">
                <a:solidFill>
                  <a:srgbClr val="FF0000"/>
                </a:solidFill>
              </a:rPr>
            </a:br>
            <a:r>
              <a:rPr lang="en-IN" b="1" dirty="0">
                <a:solidFill>
                  <a:srgbClr val="FF0000"/>
                </a:solidFill>
              </a:rPr>
              <a:t>&lt;/form</a:t>
            </a:r>
            <a:r>
              <a:rPr lang="en-IN" b="1" dirty="0" smtClean="0">
                <a:solidFill>
                  <a:srgbClr val="FF0000"/>
                </a:solidFill>
              </a:rPr>
              <a:t>&gt;</a:t>
            </a:r>
            <a:r>
              <a:rPr lang="en-IN" dirty="0">
                <a:solidFill>
                  <a:srgbClr val="FF0000"/>
                </a:solidFill>
              </a:rPr>
              <a:t/>
            </a:r>
            <a:br>
              <a:rPr lang="en-IN" dirty="0">
                <a:solidFill>
                  <a:srgbClr val="FF0000"/>
                </a:solidFill>
              </a:rPr>
            </a:br>
            <a:endParaRPr lang="en-US" dirty="0">
              <a:solidFill>
                <a:srgbClr val="FF0000"/>
              </a:solidFill>
            </a:endParaRPr>
          </a:p>
          <a:p>
            <a:endParaRPr lang="en-IN" dirty="0"/>
          </a:p>
        </p:txBody>
      </p:sp>
    </p:spTree>
    <p:extLst>
      <p:ext uri="{BB962C8B-B14F-4D97-AF65-F5344CB8AC3E}">
        <p14:creationId xmlns:p14="http://schemas.microsoft.com/office/powerpoint/2010/main" val="34162447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a:t>
            </a:r>
            <a:endParaRPr lang="en-IN" dirty="0"/>
          </a:p>
        </p:txBody>
      </p:sp>
      <p:sp>
        <p:nvSpPr>
          <p:cNvPr id="3" name="Content Placeholder 2"/>
          <p:cNvSpPr>
            <a:spLocks noGrp="1"/>
          </p:cNvSpPr>
          <p:nvPr>
            <p:ph idx="1"/>
          </p:nvPr>
        </p:nvSpPr>
        <p:spPr/>
        <p:txBody>
          <a:bodyPr>
            <a:normAutofit fontScale="92500"/>
          </a:bodyPr>
          <a:lstStyle/>
          <a:p>
            <a:r>
              <a:rPr lang="en-US" b="1" dirty="0">
                <a:solidFill>
                  <a:schemeClr val="tx1"/>
                </a:solidFill>
              </a:rPr>
              <a:t>The </a:t>
            </a:r>
            <a:r>
              <a:rPr lang="en-US" b="1" dirty="0">
                <a:solidFill>
                  <a:srgbClr val="FF0000"/>
                </a:solidFill>
              </a:rPr>
              <a:t>&lt;label&gt;</a:t>
            </a:r>
            <a:r>
              <a:rPr lang="en-US" b="1" dirty="0">
                <a:solidFill>
                  <a:schemeClr val="tx1"/>
                </a:solidFill>
              </a:rPr>
              <a:t> tag defines a label for many form elements</a:t>
            </a:r>
            <a:r>
              <a:rPr lang="en-US" b="1" dirty="0" smtClean="0">
                <a:solidFill>
                  <a:schemeClr val="tx1"/>
                </a:solidFill>
              </a:rPr>
              <a:t>.</a:t>
            </a:r>
          </a:p>
          <a:p>
            <a:r>
              <a:rPr lang="en-US" b="1" dirty="0">
                <a:solidFill>
                  <a:schemeClr val="tx1"/>
                </a:solidFill>
              </a:rPr>
              <a:t>The </a:t>
            </a:r>
            <a:r>
              <a:rPr lang="en-US" b="1" dirty="0">
                <a:solidFill>
                  <a:srgbClr val="FF0000"/>
                </a:solidFill>
              </a:rPr>
              <a:t>&lt;label&gt;</a:t>
            </a:r>
            <a:r>
              <a:rPr lang="en-US" b="1" dirty="0">
                <a:solidFill>
                  <a:schemeClr val="tx1"/>
                </a:solidFill>
              </a:rPr>
              <a:t> element is useful for screen-reader users, because the screen-reader will read out loud the label when the user focus on the input element</a:t>
            </a:r>
            <a:r>
              <a:rPr lang="en-US" b="1" dirty="0" smtClean="0">
                <a:solidFill>
                  <a:schemeClr val="tx1"/>
                </a:solidFill>
              </a:rPr>
              <a:t>.</a:t>
            </a:r>
          </a:p>
          <a:p>
            <a:r>
              <a:rPr lang="en-US" b="1" dirty="0">
                <a:solidFill>
                  <a:schemeClr val="tx1"/>
                </a:solidFill>
              </a:rPr>
              <a:t>The </a:t>
            </a:r>
            <a:r>
              <a:rPr lang="en-US" b="1" dirty="0">
                <a:solidFill>
                  <a:srgbClr val="FF0000"/>
                </a:solidFill>
              </a:rPr>
              <a:t>&lt;label&gt;</a:t>
            </a:r>
            <a:r>
              <a:rPr lang="en-US" b="1" dirty="0">
                <a:solidFill>
                  <a:schemeClr val="tx1"/>
                </a:solidFill>
              </a:rPr>
              <a:t> element also help users who have difficulty clicking on very small regions (such as radio buttons or checkboxes) - because when the user clicks the text within the &lt;label&gt; element, it toggles the radio button/checkbox</a:t>
            </a:r>
            <a:r>
              <a:rPr lang="en-US" b="1" dirty="0" smtClean="0">
                <a:solidFill>
                  <a:schemeClr val="tx1"/>
                </a:solidFill>
              </a:rPr>
              <a:t>.</a:t>
            </a:r>
          </a:p>
          <a:p>
            <a:r>
              <a:rPr lang="en-US" b="1" dirty="0">
                <a:solidFill>
                  <a:schemeClr val="tx1"/>
                </a:solidFill>
              </a:rPr>
              <a:t>The for attribute of the </a:t>
            </a:r>
            <a:r>
              <a:rPr lang="en-US" b="1" dirty="0">
                <a:solidFill>
                  <a:srgbClr val="FF0000"/>
                </a:solidFill>
              </a:rPr>
              <a:t>&lt;label&gt;</a:t>
            </a:r>
            <a:r>
              <a:rPr lang="en-US" b="1" dirty="0">
                <a:solidFill>
                  <a:schemeClr val="tx1"/>
                </a:solidFill>
              </a:rPr>
              <a:t> tag should be equal to the id attribute of the </a:t>
            </a:r>
            <a:r>
              <a:rPr lang="en-US" b="1" dirty="0">
                <a:solidFill>
                  <a:srgbClr val="FF0000"/>
                </a:solidFill>
              </a:rPr>
              <a:t>&lt;input&gt;</a:t>
            </a:r>
            <a:r>
              <a:rPr lang="en-US" b="1" dirty="0">
                <a:solidFill>
                  <a:schemeClr val="tx1"/>
                </a:solidFill>
              </a:rPr>
              <a:t> element to bind them together.</a:t>
            </a:r>
            <a:endParaRPr lang="en-IN" b="1" dirty="0">
              <a:solidFill>
                <a:schemeClr val="tx1"/>
              </a:solidFill>
            </a:endParaRPr>
          </a:p>
        </p:txBody>
      </p:sp>
    </p:spTree>
    <p:extLst>
      <p:ext uri="{BB962C8B-B14F-4D97-AF65-F5344CB8AC3E}">
        <p14:creationId xmlns:p14="http://schemas.microsoft.com/office/powerpoint/2010/main" val="675329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2808</TotalTime>
  <Words>3625</Words>
  <Application>Microsoft Office PowerPoint</Application>
  <PresentationFormat>On-screen Show (4:3)</PresentationFormat>
  <Paragraphs>1108</Paragraphs>
  <Slides>135</Slides>
  <Notes>1</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Executive</vt:lpstr>
      <vt:lpstr>HTML </vt:lpstr>
      <vt:lpstr>HTML Tutorial</vt:lpstr>
      <vt:lpstr>History </vt:lpstr>
      <vt:lpstr>Elements – (Tag)</vt:lpstr>
      <vt:lpstr>Web Browsers</vt:lpstr>
      <vt:lpstr>HTML Page Structure</vt:lpstr>
      <vt:lpstr>HTML Editor</vt:lpstr>
      <vt:lpstr>Hello world </vt:lpstr>
      <vt:lpstr>HTML Documents</vt:lpstr>
      <vt:lpstr>Headings</vt:lpstr>
      <vt:lpstr>Heading Example</vt:lpstr>
      <vt:lpstr>Comment Tag</vt:lpstr>
      <vt:lpstr>Paragraphs Tag</vt:lpstr>
      <vt:lpstr>&lt;br&gt; Tag</vt:lpstr>
      <vt:lpstr>Non Breaking Space</vt:lpstr>
      <vt:lpstr>Horizontal Rule</vt:lpstr>
      <vt:lpstr>Poem Tag</vt:lpstr>
      <vt:lpstr>Pre tag example </vt:lpstr>
      <vt:lpstr>Text Formatting &lt;b&gt; tag </vt:lpstr>
      <vt:lpstr>&lt;strong&gt; tag</vt:lpstr>
      <vt:lpstr>Italic Tag</vt:lpstr>
      <vt:lpstr>Emphasized tag</vt:lpstr>
      <vt:lpstr>Mark Tag</vt:lpstr>
      <vt:lpstr>Delete Tag</vt:lpstr>
      <vt:lpstr>Insert Tag</vt:lpstr>
      <vt:lpstr>Subscripted Tag</vt:lpstr>
      <vt:lpstr>Superscript Tag</vt:lpstr>
      <vt:lpstr>Small text tag</vt:lpstr>
      <vt:lpstr>Big tag</vt:lpstr>
      <vt:lpstr>What is Attributes</vt:lpstr>
      <vt:lpstr>Image Tag</vt:lpstr>
      <vt:lpstr>Image Tags Attributes</vt:lpstr>
      <vt:lpstr>Image Tags Attributes</vt:lpstr>
      <vt:lpstr>1. Absolute URL</vt:lpstr>
      <vt:lpstr>2. Relative URL</vt:lpstr>
      <vt:lpstr>Image in a Folder</vt:lpstr>
      <vt:lpstr> &lt;figcaption&gt; Tag</vt:lpstr>
      <vt:lpstr>HTML Style </vt:lpstr>
      <vt:lpstr>Background Color</vt:lpstr>
      <vt:lpstr>Background Color</vt:lpstr>
      <vt:lpstr>Text Color</vt:lpstr>
      <vt:lpstr>Font Style</vt:lpstr>
      <vt:lpstr>Text Size</vt:lpstr>
      <vt:lpstr>Text Alignment</vt:lpstr>
      <vt:lpstr>Anchor Tag </vt:lpstr>
      <vt:lpstr>Links Attributes</vt:lpstr>
      <vt:lpstr>The target Attribute</vt:lpstr>
      <vt:lpstr>Target Value </vt:lpstr>
      <vt:lpstr>Paragraph Link</vt:lpstr>
      <vt:lpstr>Use an Image as a Link</vt:lpstr>
      <vt:lpstr>Link to an Email Address</vt:lpstr>
      <vt:lpstr>Address Tag</vt:lpstr>
      <vt:lpstr>&lt;cite&gt; Tag for Work Title</vt:lpstr>
      <vt:lpstr>Bi-Directional Override</vt:lpstr>
      <vt:lpstr>Abbreviation Tag</vt:lpstr>
      <vt:lpstr>Details Tag</vt:lpstr>
      <vt:lpstr>Table Tag</vt:lpstr>
      <vt:lpstr>Table Row</vt:lpstr>
      <vt:lpstr>Table Data</vt:lpstr>
      <vt:lpstr>Table Header</vt:lpstr>
      <vt:lpstr>Table Attributes </vt:lpstr>
      <vt:lpstr>Table Size</vt:lpstr>
      <vt:lpstr>Table Caption</vt:lpstr>
      <vt:lpstr>Table Cell Padding</vt:lpstr>
      <vt:lpstr>Table Cell Spacing</vt:lpstr>
      <vt:lpstr>Table Colspan</vt:lpstr>
      <vt:lpstr>Table Rowspan</vt:lpstr>
      <vt:lpstr>List Tag</vt:lpstr>
      <vt:lpstr>Unordered List</vt:lpstr>
      <vt:lpstr>Unordered List Type</vt:lpstr>
      <vt:lpstr>Ordered List </vt:lpstr>
      <vt:lpstr>Ordered List Type</vt:lpstr>
      <vt:lpstr>Control List Counting</vt:lpstr>
      <vt:lpstr>Nested List</vt:lpstr>
      <vt:lpstr>Nested List</vt:lpstr>
      <vt:lpstr>Description Lists</vt:lpstr>
      <vt:lpstr>Iframe Tag</vt:lpstr>
      <vt:lpstr>HTML Multimedia</vt:lpstr>
      <vt:lpstr>HTML Multimedia</vt:lpstr>
      <vt:lpstr>Video Tag</vt:lpstr>
      <vt:lpstr>Video Tag Attributes</vt:lpstr>
      <vt:lpstr>Video Tag Attributes</vt:lpstr>
      <vt:lpstr>Audio Tag</vt:lpstr>
      <vt:lpstr>Audio Tag Attributes</vt:lpstr>
      <vt:lpstr>YouTube Videos</vt:lpstr>
      <vt:lpstr>Block Elements</vt:lpstr>
      <vt:lpstr>Div Tag</vt:lpstr>
      <vt:lpstr>Span Tag</vt:lpstr>
      <vt:lpstr>HTML Page Layout</vt:lpstr>
      <vt:lpstr>Favicon</vt:lpstr>
      <vt:lpstr>Marquee Tag</vt:lpstr>
      <vt:lpstr>Marquee Attributes</vt:lpstr>
      <vt:lpstr>Marquee Attributes</vt:lpstr>
      <vt:lpstr>Entities</vt:lpstr>
      <vt:lpstr>Entities</vt:lpstr>
      <vt:lpstr>Emojis</vt:lpstr>
      <vt:lpstr>Forms</vt:lpstr>
      <vt:lpstr>The &lt;input&gt; tag</vt:lpstr>
      <vt:lpstr>Label</vt:lpstr>
      <vt:lpstr>Label Example</vt:lpstr>
      <vt:lpstr>Input Type Password</vt:lpstr>
      <vt:lpstr>Input Type Submit</vt:lpstr>
      <vt:lpstr>Input Type Reset</vt:lpstr>
      <vt:lpstr>Input Type Radio</vt:lpstr>
      <vt:lpstr>Input Type Checkbox</vt:lpstr>
      <vt:lpstr>Input Type Color</vt:lpstr>
      <vt:lpstr>Input Type Date</vt:lpstr>
      <vt:lpstr>Min &amp; Max In Date</vt:lpstr>
      <vt:lpstr>Input Type Datetime-local</vt:lpstr>
      <vt:lpstr>Input Type Button</vt:lpstr>
      <vt:lpstr>Input Type Email</vt:lpstr>
      <vt:lpstr>Input Type Image</vt:lpstr>
      <vt:lpstr>Input Type File</vt:lpstr>
      <vt:lpstr>Input Type Month</vt:lpstr>
      <vt:lpstr>Input Type Number</vt:lpstr>
      <vt:lpstr>Input Type Range</vt:lpstr>
      <vt:lpstr>Input Type Search</vt:lpstr>
      <vt:lpstr>Input Type Tel</vt:lpstr>
      <vt:lpstr>Input Type Time</vt:lpstr>
      <vt:lpstr>Input Type Url</vt:lpstr>
      <vt:lpstr>Input Type Week</vt:lpstr>
      <vt:lpstr>Input Attributes</vt:lpstr>
      <vt:lpstr>Input Attributes</vt:lpstr>
      <vt:lpstr>Input Attributes</vt:lpstr>
      <vt:lpstr>Input Attributes</vt:lpstr>
      <vt:lpstr>Input Attributes</vt:lpstr>
      <vt:lpstr>Input Attributes</vt:lpstr>
      <vt:lpstr>Input Attributes</vt:lpstr>
      <vt:lpstr>&lt;select&gt; Tag</vt:lpstr>
      <vt:lpstr>&lt;select&gt; Tag</vt:lpstr>
      <vt:lpstr>&lt;select&gt; Tag</vt:lpstr>
      <vt:lpstr>&lt;select&gt; Tag</vt:lpstr>
      <vt:lpstr>&lt;textarea&gt; Tag</vt:lpstr>
      <vt:lpstr>&lt;fieldset&gt; and &lt;legend&gt;</vt:lpstr>
      <vt:lpstr>&lt;datalist&gt; Tag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Vikas Singh</dc:creator>
  <cp:lastModifiedBy>Rameshkumar Yadav</cp:lastModifiedBy>
  <cp:revision>157</cp:revision>
  <dcterms:created xsi:type="dcterms:W3CDTF">2023-01-17T08:27:32Z</dcterms:created>
  <dcterms:modified xsi:type="dcterms:W3CDTF">2023-04-29T06:55:11Z</dcterms:modified>
</cp:coreProperties>
</file>