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4"/>
  </p:sldMasterIdLst>
  <p:sldIdLst>
    <p:sldId id="256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092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8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5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3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2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27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5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1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9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8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1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C7EF91A-AEA4-5F56-0661-A62DE8490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50EE0EA-8B05-54A6-3095-874E5F6625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3" r="97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B12B501-806A-E961-4C73-E0D1677A8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2446808"/>
            <a:ext cx="12192000" cy="441749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60000">
                <a:srgbClr val="000000">
                  <a:alpha val="28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EF172-CE86-AC1C-8A96-B87B8B826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480" y="5076496"/>
            <a:ext cx="6772868" cy="8261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>
                <a:solidFill>
                  <a:srgbClr val="FFFFFF"/>
                </a:solidFill>
              </a:rPr>
              <a:t>REPORT(USING MYSQL)</a:t>
            </a:r>
          </a:p>
          <a:p>
            <a:pPr>
              <a:lnSpc>
                <a:spcPct val="110000"/>
              </a:lnSpc>
            </a:pPr>
            <a:r>
              <a:rPr lang="en-IN">
                <a:solidFill>
                  <a:srgbClr val="FFFFFF"/>
                </a:solidFill>
              </a:rPr>
              <a:t>SAKSHI SONI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A0D82-1DD8-F8B2-CEE7-C12C9FA0F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481" y="2919772"/>
            <a:ext cx="6772868" cy="2150420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Banking Data Analysis</a:t>
            </a:r>
            <a:br>
              <a:rPr lang="en-IN">
                <a:solidFill>
                  <a:srgbClr val="FFFFFF"/>
                </a:solidFill>
              </a:rPr>
            </a:br>
            <a:r>
              <a:rPr lang="en-IN">
                <a:solidFill>
                  <a:srgbClr val="FFFFFF"/>
                </a:solidFill>
              </a:rPr>
              <a:t>By Using SQL </a:t>
            </a:r>
          </a:p>
        </p:txBody>
      </p:sp>
    </p:spTree>
    <p:extLst>
      <p:ext uri="{BB962C8B-B14F-4D97-AF65-F5344CB8AC3E}">
        <p14:creationId xmlns:p14="http://schemas.microsoft.com/office/powerpoint/2010/main" val="2915728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F24CF1-EE7F-86B3-94A8-3CD26A1A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8233" y="936887"/>
            <a:ext cx="5947834" cy="433716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02E56-C6F4-9027-3106-C83652A3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7" y="950441"/>
            <a:ext cx="3184637" cy="1801455"/>
          </a:xfrm>
          <a:noFill/>
        </p:spPr>
        <p:txBody>
          <a:bodyPr>
            <a:normAutofit/>
          </a:bodyPr>
          <a:lstStyle/>
          <a:p>
            <a:r>
              <a:rPr lang="en-IN" dirty="0"/>
              <a:t>Transaction amount by age group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B18B5-2249-F1B8-B9AD-23C413C97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90881"/>
            <a:ext cx="3184633" cy="3052719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Roboto" panose="02000000000000000000" pitchFamily="2" charset="0"/>
              </a:rPr>
              <a:t>Calculate the total transaction amount performed by each age group in the past year. (Age groups: 0-17, 18-30, 31-60, 60+)</a:t>
            </a:r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CC77AB0-870B-9AA0-14EB-3A5DEAA2D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99" y="1322773"/>
            <a:ext cx="6537665" cy="459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2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F24CF1-EE7F-86B3-94A8-3CD26A1A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8233" y="936887"/>
            <a:ext cx="5947834" cy="433716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D653E-C8DB-1C98-780A-F015467AA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7" y="950441"/>
            <a:ext cx="3184637" cy="1801455"/>
          </a:xfrm>
          <a:noFill/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2200"/>
              <a:t>Branch with highest average account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4757A-E78A-00FD-09AC-FA4F1AA28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90881"/>
            <a:ext cx="3184633" cy="3052719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Roboto" panose="02000000000000000000" pitchFamily="2" charset="0"/>
              </a:rPr>
              <a:t>Find the branch with the highest average account balance.</a:t>
            </a:r>
            <a:endParaRPr lang="en-IN" dirty="0"/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3C7F85C6-D2DA-F305-B366-4D8840211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313895"/>
            <a:ext cx="5947834" cy="400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5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F24CF1-EE7F-86B3-94A8-3CD26A1A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8233" y="936887"/>
            <a:ext cx="5947834" cy="433716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4EA83-8FE3-3794-1A12-064051C9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7" y="950441"/>
            <a:ext cx="3184637" cy="1801455"/>
          </a:xfrm>
          <a:noFill/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2400"/>
              <a:t>Average balance per customer monthly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06D39-081B-8AF7-DC02-1BABF683E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90881"/>
            <a:ext cx="3184633" cy="3052719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Roboto" panose="02000000000000000000" pitchFamily="2" charset="0"/>
              </a:rPr>
              <a:t> Calculate the average balance per customer at the end of each month in the last year.</a:t>
            </a:r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DD0BED2-765B-568F-AC71-DA1F3B03A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033" y="1246908"/>
            <a:ext cx="6497001" cy="480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F24CF1-EE7F-86B3-94A8-3CD26A1A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8233" y="936887"/>
            <a:ext cx="5947834" cy="433716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03838-05EB-813B-35DE-6F1BE29DE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7" y="950441"/>
            <a:ext cx="3184637" cy="1801455"/>
          </a:xfrm>
          <a:noFill/>
        </p:spPr>
        <p:txBody>
          <a:bodyPr>
            <a:normAutofit/>
          </a:bodyPr>
          <a:lstStyle/>
          <a:p>
            <a:r>
              <a:rPr lang="en-IN" dirty="0"/>
              <a:t>Conclusion 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E7256-CAAC-419A-0124-55B14D370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90881"/>
            <a:ext cx="3184633" cy="3052719"/>
          </a:xfrm>
        </p:spPr>
        <p:txBody>
          <a:bodyPr>
            <a:normAutofit/>
          </a:bodyPr>
          <a:lstStyle/>
          <a:p>
            <a:r>
              <a:rPr lang="en-IN" dirty="0"/>
              <a:t>This analysis provides crucial insights into customer </a:t>
            </a:r>
            <a:r>
              <a:rPr lang="en-IN" dirty="0" err="1"/>
              <a:t>behavior</a:t>
            </a:r>
            <a:r>
              <a:rPr lang="en-IN" dirty="0"/>
              <a:t>, performance, fraudulent activities, etc. The queries help me to make decisions where I have to improve the things happening in the industry .</a:t>
            </a:r>
          </a:p>
        </p:txBody>
      </p:sp>
      <p:pic>
        <p:nvPicPr>
          <p:cNvPr id="5" name="Picture 4" descr="A computer screen with icons and symbols&#10;&#10;Description automatically generated">
            <a:extLst>
              <a:ext uri="{FF2B5EF4-FFF2-40B4-BE49-F238E27FC236}">
                <a16:creationId xmlns:a16="http://schemas.microsoft.com/office/drawing/2014/main" id="{36F61B44-0948-FF1A-DBD2-D450098EF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273" y="1330036"/>
            <a:ext cx="6416964" cy="433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4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A02AC-B4C4-E12D-711F-B104E956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244" y="496353"/>
            <a:ext cx="8977511" cy="1073825"/>
          </a:xfrm>
        </p:spPr>
        <p:txBody>
          <a:bodyPr/>
          <a:lstStyle/>
          <a:p>
            <a:r>
              <a:rPr lang="en-IN" dirty="0"/>
              <a:t>Tables that are included in this project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57611A2D-5753-A7A4-AEF8-400297A2A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657" y="1671607"/>
            <a:ext cx="8345009" cy="4045612"/>
          </a:xfrm>
        </p:spPr>
      </p:pic>
    </p:spTree>
    <p:extLst>
      <p:ext uri="{BB962C8B-B14F-4D97-AF65-F5344CB8AC3E}">
        <p14:creationId xmlns:p14="http://schemas.microsoft.com/office/powerpoint/2010/main" val="58238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F24CF1-EE7F-86B3-94A8-3CD26A1A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8233" y="936887"/>
            <a:ext cx="5947834" cy="433716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C0616E-20F1-8AAE-58C7-3E0C691C5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7" y="950441"/>
            <a:ext cx="3184637" cy="1801455"/>
          </a:xfrm>
          <a:noFill/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2400" dirty="0"/>
              <a:t>1.Customers with no transaction in last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54F2-E820-E2BF-ECA2-267879A38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90881"/>
            <a:ext cx="3184633" cy="3052719"/>
          </a:xfrm>
        </p:spPr>
        <p:txBody>
          <a:bodyPr>
            <a:normAutofit/>
          </a:bodyPr>
          <a:lstStyle/>
          <a:p>
            <a:r>
              <a:rPr lang="en-US" dirty="0"/>
              <a:t>1: Write a query to list all customers who haven't made any transactions in the last year. How can we make them active again? Provide appropriate region.</a:t>
            </a:r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66284CC-7BA2-D5F9-3F74-01317CB31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809" y="1118587"/>
            <a:ext cx="6258889" cy="482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0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F24CF1-EE7F-86B3-94A8-3CD26A1A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8233" y="936887"/>
            <a:ext cx="5947834" cy="433716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D5BBD-5840-74F9-4660-9DADDC5F3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7" y="950441"/>
            <a:ext cx="3184637" cy="1801455"/>
          </a:xfrm>
          <a:noFill/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2400"/>
              <a:t>2.Monthly transaction summary per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9424-08BF-1F59-FAF4-A870086C9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90881"/>
            <a:ext cx="3184633" cy="3052719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Roboto" panose="02000000000000000000" pitchFamily="2" charset="0"/>
              </a:rPr>
              <a:t> Summarize the total transaction amount per account per month.</a:t>
            </a:r>
            <a:endParaRPr lang="en-IN" dirty="0"/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06C92108-E5E7-D7FF-0BA3-49E3ABE20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033" y="1020932"/>
            <a:ext cx="6461491" cy="40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2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F24CF1-EE7F-86B3-94A8-3CD26A1A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8233" y="936887"/>
            <a:ext cx="5947834" cy="433716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E07F1-027C-3E19-27E9-AC7379C2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7" y="950441"/>
            <a:ext cx="3184637" cy="1801455"/>
          </a:xfrm>
          <a:noFill/>
        </p:spPr>
        <p:txBody>
          <a:bodyPr>
            <a:normAutofit/>
          </a:bodyPr>
          <a:lstStyle/>
          <a:p>
            <a:r>
              <a:rPr lang="en-IN" dirty="0"/>
              <a:t>Branch ranking by deposits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9455B-3844-0445-986A-63A7ACB9C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90881"/>
            <a:ext cx="3184633" cy="3052719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Roboto" panose="02000000000000000000" pitchFamily="2" charset="0"/>
              </a:rPr>
              <a:t>Rank branches based on the total amount of deposits made in the last quarter.</a:t>
            </a:r>
            <a:endParaRPr lang="en-IN" dirty="0"/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4E72CB98-148F-7C34-794B-7B50EA99A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129" y="1340528"/>
            <a:ext cx="6954915" cy="506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9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F24CF1-EE7F-86B3-94A8-3CD26A1A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8233" y="936887"/>
            <a:ext cx="5947834" cy="433716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78FA6-9B79-7E91-DB05-643C2522F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7" y="950441"/>
            <a:ext cx="3184637" cy="1801455"/>
          </a:xfrm>
          <a:noFill/>
        </p:spPr>
        <p:txBody>
          <a:bodyPr>
            <a:normAutofit/>
          </a:bodyPr>
          <a:lstStyle/>
          <a:p>
            <a:r>
              <a:rPr lang="en-IN" dirty="0"/>
              <a:t>Customer with highest deposits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36A72-4EF4-6C28-3A83-6F21B8933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90881"/>
            <a:ext cx="3184633" cy="3052719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Roboto" panose="02000000000000000000" pitchFamily="2" charset="0"/>
              </a:rPr>
              <a:t> Find the name of the customer who has deposited the highest amount.</a:t>
            </a:r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5C5FE7D-2602-EE91-A097-230FAFF55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06437"/>
            <a:ext cx="5947834" cy="298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1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F24CF1-EE7F-86B3-94A8-3CD26A1A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8233" y="936887"/>
            <a:ext cx="5947834" cy="433716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A3F78-EB5A-2EA0-E75F-9C9B5212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7" y="950441"/>
            <a:ext cx="3184637" cy="1801455"/>
          </a:xfrm>
          <a:noFill/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2400" dirty="0"/>
              <a:t>5.Potential fraudulent Activity detection </a:t>
            </a:r>
            <a:endParaRPr lang="en-IN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6D4D8-C112-641F-173A-352E56F5E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90881"/>
            <a:ext cx="3184633" cy="3052719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Roboto" panose="02000000000000000000" pitchFamily="2" charset="0"/>
              </a:rPr>
              <a:t>Identify any accounts that have made more than two transactions in a single day, which could indicate fraudulent activity. How can you verify any fraudulent transaction?</a:t>
            </a:r>
            <a:endParaRPr lang="en-IN" dirty="0"/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5CE887B6-2062-3A78-F4F7-36847A6BD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06437"/>
            <a:ext cx="5947834" cy="339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8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F24CF1-EE7F-86B3-94A8-3CD26A1A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8233" y="936887"/>
            <a:ext cx="5947834" cy="433716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F89A2-CB13-2C35-6F5C-F21A8593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7" y="950441"/>
            <a:ext cx="3184637" cy="1801455"/>
          </a:xfrm>
          <a:noFill/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2000" dirty="0"/>
              <a:t>Average transaction per customer per account per month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C406-88EF-7714-BB3D-1679C0894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90881"/>
            <a:ext cx="3184633" cy="3052719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Roboto" panose="02000000000000000000" pitchFamily="2" charset="0"/>
              </a:rPr>
              <a:t> Calculate the average number of transactions per customer per account per month over the last year</a:t>
            </a:r>
            <a:endParaRPr lang="en-IN" dirty="0"/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B2151550-6958-9341-9703-639532682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195" y="1072866"/>
            <a:ext cx="6171382" cy="499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54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F24CF1-EE7F-86B3-94A8-3CD26A1A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8233" y="936887"/>
            <a:ext cx="5947834" cy="433716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867F2-03FF-21F9-29BB-C911D4B9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7" y="950441"/>
            <a:ext cx="3184637" cy="1801455"/>
          </a:xfrm>
          <a:noFill/>
        </p:spPr>
        <p:txBody>
          <a:bodyPr>
            <a:normAutofit/>
          </a:bodyPr>
          <a:lstStyle/>
          <a:p>
            <a:r>
              <a:rPr lang="en-IN" dirty="0"/>
              <a:t>Daily transaction </a:t>
            </a:r>
            <a:r>
              <a:rPr lang="en-IN"/>
              <a:t>volumne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16A19-13E7-74CF-1728-CD8A98AED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90881"/>
            <a:ext cx="3184633" cy="3052719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Roboto" panose="02000000000000000000" pitchFamily="2" charset="0"/>
              </a:rPr>
              <a:t> Write a query to find the daily transaction volume (total amount of all transactions) for the past month.</a:t>
            </a:r>
            <a:endParaRPr lang="en-IN" dirty="0"/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569B7D8B-F060-E894-3300-CA5A4519613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06437"/>
            <a:ext cx="5947834" cy="404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84671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Limelight">
      <a:dk1>
        <a:sysClr val="windowText" lastClr="000000"/>
      </a:dk1>
      <a:lt1>
        <a:sysClr val="window" lastClr="FFFFFF"/>
      </a:lt1>
      <a:dk2>
        <a:srgbClr val="23353B"/>
      </a:dk2>
      <a:lt2>
        <a:srgbClr val="E0DDD8"/>
      </a:lt2>
      <a:accent1>
        <a:srgbClr val="90A208"/>
      </a:accent1>
      <a:accent2>
        <a:srgbClr val="6A8755"/>
      </a:accent2>
      <a:accent3>
        <a:srgbClr val="49716B"/>
      </a:accent3>
      <a:accent4>
        <a:srgbClr val="A16F7C"/>
      </a:accent4>
      <a:accent5>
        <a:srgbClr val="B16455"/>
      </a:accent5>
      <a:accent6>
        <a:srgbClr val="E08350"/>
      </a:accent6>
      <a:hlink>
        <a:srgbClr val="5F864B"/>
      </a:hlink>
      <a:folHlink>
        <a:srgbClr val="3F877D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8FED8CFF0AC4459A99335B455F3C97" ma:contentTypeVersion="5" ma:contentTypeDescription="Create a new document." ma:contentTypeScope="" ma:versionID="0d9c89c5fe4d8f1b8507bc44465d0efb">
  <xsd:schema xmlns:xsd="http://www.w3.org/2001/XMLSchema" xmlns:xs="http://www.w3.org/2001/XMLSchema" xmlns:p="http://schemas.microsoft.com/office/2006/metadata/properties" xmlns:ns3="85050c8e-5888-4871-9aee-d1801745ca4a" targetNamespace="http://schemas.microsoft.com/office/2006/metadata/properties" ma:root="true" ma:fieldsID="e2c8506955366d47a290a794ed9c4594" ns3:_="">
    <xsd:import namespace="85050c8e-5888-4871-9aee-d1801745ca4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50c8e-5888-4871-9aee-d1801745ca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A7A145-8713-47F8-8B7C-791AC9259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050c8e-5888-4871-9aee-d1801745ca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D24546-265C-4E04-BD01-16CC9D903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2DE89-0B73-4F7B-8E19-1EF291DE2A49}">
  <ds:schemaRefs>
    <ds:schemaRef ds:uri="http://schemas.microsoft.com/office/2006/documentManagement/types"/>
    <ds:schemaRef ds:uri="http://purl.org/dc/dcmitype/"/>
    <ds:schemaRef ds:uri="85050c8e-5888-4871-9aee-d1801745ca4a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308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Roboto</vt:lpstr>
      <vt:lpstr>Trade Gothic Next Cond</vt:lpstr>
      <vt:lpstr>Trade Gothic Next Light</vt:lpstr>
      <vt:lpstr>LimelightVTI</vt:lpstr>
      <vt:lpstr>Banking Data Analysis By Using SQL </vt:lpstr>
      <vt:lpstr>Tables that are included in this project</vt:lpstr>
      <vt:lpstr>1.Customers with no transaction in last year</vt:lpstr>
      <vt:lpstr>2.Monthly transaction summary per account</vt:lpstr>
      <vt:lpstr>Branch ranking by deposits</vt:lpstr>
      <vt:lpstr>Customer with highest deposits</vt:lpstr>
      <vt:lpstr>5.Potential fraudulent Activity detection </vt:lpstr>
      <vt:lpstr>Average transaction per customer per account per month </vt:lpstr>
      <vt:lpstr>Daily transaction volumne</vt:lpstr>
      <vt:lpstr>Transaction amount by age group </vt:lpstr>
      <vt:lpstr>Branch with highest average account balance</vt:lpstr>
      <vt:lpstr>Average balance per customer monthly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 Pandey</dc:creator>
  <cp:lastModifiedBy>Shubham Pandey</cp:lastModifiedBy>
  <cp:revision>2</cp:revision>
  <dcterms:created xsi:type="dcterms:W3CDTF">2024-07-11T15:58:58Z</dcterms:created>
  <dcterms:modified xsi:type="dcterms:W3CDTF">2024-07-11T17:29:44Z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0x010100C78FED8CFF0AC4459A99335B455F3C97</vt:lpwstr>
  </property>
</Properties>
</file>