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18" roundtripDataSignature="AMtx7mjOv4Ptr4KuXnlO9owespIG3xOm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56462b6b4_0_1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956462b6b4_0_1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56462b6b4_0_1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956462b6b4_0_1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56462b6b4_0_1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956462b6b4_0_1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56462b6b4_0_1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956462b6b4_0_1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56462b6b4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956462b6b4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56462b6b4_0_1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956462b6b4_0_1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56462b6b4_0_1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56462b6b4_0_1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956462b6b4_0_1163"/>
          <p:cNvGrpSpPr/>
          <p:nvPr/>
        </p:nvGrpSpPr>
        <p:grpSpPr>
          <a:xfrm>
            <a:off x="4350279" y="2855377"/>
            <a:ext cx="443589" cy="105632"/>
            <a:chOff x="4137525" y="2915950"/>
            <a:chExt cx="869100" cy="207000"/>
          </a:xfrm>
        </p:grpSpPr>
        <p:sp>
          <p:nvSpPr>
            <p:cNvPr id="11" name="Google Shape;11;g956462b6b4_0_116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956462b6b4_0_116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956462b6b4_0_116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956462b6b4_0_116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956462b6b4_0_116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g956462b6b4_0_11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956462b6b4_0_120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g956462b6b4_0_120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g956462b6b4_0_120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956462b6b4_0_120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956462b6b4_0_117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956462b6b4_0_117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956462b6b4_0_11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956462b6b4_0_1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g956462b6b4_0_117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956462b6b4_0_11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956462b6b4_0_117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g956462b6b4_0_117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g956462b6b4_0_117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956462b6b4_0_11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956462b6b4_0_118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956462b6b4_0_118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956462b6b4_0_118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g956462b6b4_0_118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956462b6b4_0_119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g956462b6b4_0_119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956462b6b4_0_119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956462b6b4_0_119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g956462b6b4_0_119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g956462b6b4_0_119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g956462b6b4_0_119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g956462b6b4_0_119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956462b6b4_0_120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g956462b6b4_0_120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956462b6b4_0_11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g956462b6b4_0_11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g956462b6b4_0_115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956462b6b4_0_1219"/>
          <p:cNvSpPr txBox="1"/>
          <p:nvPr>
            <p:ph idx="1" type="subTitle"/>
          </p:nvPr>
        </p:nvSpPr>
        <p:spPr>
          <a:xfrm>
            <a:off x="265500" y="2159401"/>
            <a:ext cx="4045200" cy="134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rgbClr val="FFFFFF"/>
                </a:solidFill>
                <a:latin typeface="Oswald"/>
                <a:ea typeface="Oswald"/>
                <a:cs typeface="Oswald"/>
                <a:sym typeface="Oswald"/>
              </a:rPr>
              <a:t>Nykaa Automation Platform</a:t>
            </a:r>
            <a:endParaRPr b="1" sz="2400">
              <a:solidFill>
                <a:srgbClr val="FFFFFF"/>
              </a:solidFill>
              <a:latin typeface="Oswald"/>
              <a:ea typeface="Oswald"/>
              <a:cs typeface="Oswald"/>
              <a:sym typeface="Oswald"/>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idx="2" type="body"/>
          </p:nvPr>
        </p:nvSpPr>
        <p:spPr>
          <a:xfrm>
            <a:off x="4572000" y="25"/>
            <a:ext cx="4572000" cy="51435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0" lvl="0" marL="0" rtl="0" algn="l">
              <a:lnSpc>
                <a:spcPct val="115000"/>
              </a:lnSpc>
              <a:spcBef>
                <a:spcPts val="0"/>
              </a:spcBef>
              <a:spcAft>
                <a:spcPts val="0"/>
              </a:spcAft>
              <a:buNone/>
            </a:pPr>
            <a:r>
              <a:t/>
            </a:r>
            <a:endParaRPr b="1" sz="1500"/>
          </a:p>
          <a:p>
            <a:pPr indent="-317500" lvl="0" marL="457200" rtl="0" algn="l">
              <a:lnSpc>
                <a:spcPct val="115000"/>
              </a:lnSpc>
              <a:spcBef>
                <a:spcPts val="0"/>
              </a:spcBef>
              <a:spcAft>
                <a:spcPts val="0"/>
              </a:spcAft>
              <a:buSzPts val="1400"/>
              <a:buChar char="●"/>
            </a:pPr>
            <a:r>
              <a:rPr lang="en" sz="1400"/>
              <a:t>Category navigation</a:t>
            </a:r>
            <a:endParaRPr sz="1400"/>
          </a:p>
          <a:p>
            <a:pPr indent="-317500" lvl="0" marL="457200" rtl="0" algn="l">
              <a:lnSpc>
                <a:spcPct val="115000"/>
              </a:lnSpc>
              <a:spcBef>
                <a:spcPts val="0"/>
              </a:spcBef>
              <a:spcAft>
                <a:spcPts val="0"/>
              </a:spcAft>
              <a:buSzPts val="1400"/>
              <a:buChar char="●"/>
            </a:pPr>
            <a:r>
              <a:rPr lang="en" sz="1400"/>
              <a:t>Search products, brands</a:t>
            </a:r>
            <a:endParaRPr sz="1400"/>
          </a:p>
          <a:p>
            <a:pPr indent="-317500" lvl="0" marL="457200" rtl="0" algn="l">
              <a:lnSpc>
                <a:spcPct val="115000"/>
              </a:lnSpc>
              <a:spcBef>
                <a:spcPts val="0"/>
              </a:spcBef>
              <a:spcAft>
                <a:spcPts val="0"/>
              </a:spcAft>
              <a:buSzPts val="1400"/>
              <a:buChar char="●"/>
            </a:pPr>
            <a:r>
              <a:rPr lang="en" sz="1400"/>
              <a:t>Filters, Offers, Add To Bag</a:t>
            </a:r>
            <a:endParaRPr sz="1400"/>
          </a:p>
          <a:p>
            <a:pPr indent="-317500" lvl="0" marL="457200" rtl="0" algn="l">
              <a:lnSpc>
                <a:spcPct val="115000"/>
              </a:lnSpc>
              <a:spcBef>
                <a:spcPts val="0"/>
              </a:spcBef>
              <a:spcAft>
                <a:spcPts val="0"/>
              </a:spcAft>
              <a:buSzPts val="1400"/>
              <a:buChar char="●"/>
            </a:pPr>
            <a:r>
              <a:rPr lang="en" sz="1400"/>
              <a:t>Pro and other Store</a:t>
            </a:r>
            <a:endParaRPr sz="1400"/>
          </a:p>
          <a:p>
            <a:pPr indent="-317500" lvl="0" marL="457200" rtl="0" algn="l">
              <a:lnSpc>
                <a:spcPct val="115000"/>
              </a:lnSpc>
              <a:spcBef>
                <a:spcPts val="0"/>
              </a:spcBef>
              <a:spcAft>
                <a:spcPts val="0"/>
              </a:spcAft>
              <a:buSzPts val="1400"/>
              <a:buChar char="●"/>
            </a:pPr>
            <a:r>
              <a:rPr lang="en" sz="1400"/>
              <a:t>Sign in, </a:t>
            </a:r>
            <a:r>
              <a:rPr lang="en" sz="1400" strike="sngStrike"/>
              <a:t>Sign up,</a:t>
            </a:r>
            <a:r>
              <a:rPr lang="en" sz="1400"/>
              <a:t> </a:t>
            </a:r>
            <a:r>
              <a:rPr lang="en" sz="1400"/>
              <a:t>Wishlist</a:t>
            </a:r>
            <a:r>
              <a:rPr lang="en" sz="1400"/>
              <a:t> etc.</a:t>
            </a:r>
            <a:endParaRPr sz="1400"/>
          </a:p>
          <a:p>
            <a:pPr indent="-317500" lvl="0" marL="457200" rtl="0" algn="l">
              <a:lnSpc>
                <a:spcPct val="115000"/>
              </a:lnSpc>
              <a:spcBef>
                <a:spcPts val="0"/>
              </a:spcBef>
              <a:spcAft>
                <a:spcPts val="0"/>
              </a:spcAft>
              <a:buSzPts val="1400"/>
              <a:buChar char="●"/>
            </a:pPr>
            <a:r>
              <a:rPr lang="en" sz="1400"/>
              <a:t>Mobile Simulation and Cloud Mobile Devices</a:t>
            </a:r>
            <a:endParaRPr sz="1400"/>
          </a:p>
          <a:p>
            <a:pPr indent="-317500" lvl="0" marL="457200" rtl="0" algn="l">
              <a:lnSpc>
                <a:spcPct val="115000"/>
              </a:lnSpc>
              <a:spcBef>
                <a:spcPts val="0"/>
              </a:spcBef>
              <a:spcAft>
                <a:spcPts val="0"/>
              </a:spcAft>
              <a:buSzPts val="1400"/>
              <a:buChar char="●"/>
            </a:pPr>
            <a:r>
              <a:rPr lang="en" sz="1400"/>
              <a:t>Browser Compatibility – Firefox, Opera, Chrome, Safari</a:t>
            </a:r>
            <a:endParaRPr sz="1400"/>
          </a:p>
          <a:p>
            <a:pPr indent="-317500" lvl="0" marL="457200" rtl="0" algn="l">
              <a:lnSpc>
                <a:spcPct val="115000"/>
              </a:lnSpc>
              <a:spcBef>
                <a:spcPts val="0"/>
              </a:spcBef>
              <a:spcAft>
                <a:spcPts val="0"/>
              </a:spcAft>
              <a:buSzPts val="1400"/>
              <a:buChar char="●"/>
            </a:pPr>
            <a:r>
              <a:rPr lang="en" sz="1400"/>
              <a:t>Device OS version compatibility </a:t>
            </a:r>
            <a:endParaRPr sz="1400"/>
          </a:p>
          <a:p>
            <a:pPr indent="-317500" lvl="0" marL="457200" rtl="0" algn="l">
              <a:lnSpc>
                <a:spcPct val="115000"/>
              </a:lnSpc>
              <a:spcBef>
                <a:spcPts val="0"/>
              </a:spcBef>
              <a:spcAft>
                <a:spcPts val="0"/>
              </a:spcAft>
              <a:buSzPts val="1400"/>
              <a:buChar char="●"/>
            </a:pPr>
            <a:r>
              <a:rPr lang="en" sz="1400"/>
              <a:t>MonkeyRunner for crashes in Android.</a:t>
            </a:r>
            <a:endParaRPr sz="1400"/>
          </a:p>
          <a:p>
            <a:pPr indent="-317500" lvl="0" marL="457200" rtl="0" algn="l">
              <a:lnSpc>
                <a:spcPct val="115000"/>
              </a:lnSpc>
              <a:spcBef>
                <a:spcPts val="0"/>
              </a:spcBef>
              <a:spcAft>
                <a:spcPts val="0"/>
              </a:spcAft>
              <a:buSzPts val="1400"/>
              <a:buChar char="●"/>
            </a:pPr>
            <a:r>
              <a:rPr lang="en" sz="1400"/>
              <a:t>API response comparison</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65" name="Google Shape;65;p3"/>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Test</a:t>
            </a:r>
            <a:r>
              <a:rPr b="1" lang="en" sz="2600"/>
              <a:t> Coverage</a:t>
            </a:r>
            <a:endParaRPr b="1"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Features</a:t>
            </a:r>
            <a:endParaRPr b="1" sz="2600"/>
          </a:p>
        </p:txBody>
      </p:sp>
      <p:sp>
        <p:nvSpPr>
          <p:cNvPr id="71" name="Google Shape;71;p2"/>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Framework</a:t>
            </a:r>
            <a:r>
              <a:rPr lang="en" sz="1400"/>
              <a:t> is built in java along with third party library/tool - selenium/kobiton/appium etc.</a:t>
            </a:r>
            <a:endParaRPr sz="1400"/>
          </a:p>
          <a:p>
            <a:pPr indent="-317500" lvl="0" marL="457200" rtl="0" algn="l">
              <a:spcBef>
                <a:spcPts val="0"/>
              </a:spcBef>
              <a:spcAft>
                <a:spcPts val="0"/>
              </a:spcAft>
              <a:buSzPts val="1400"/>
              <a:buChar char="●"/>
            </a:pPr>
            <a:r>
              <a:rPr lang="en" sz="1400"/>
              <a:t>Handling of dynamic content </a:t>
            </a:r>
            <a:r>
              <a:rPr lang="en" sz="1400"/>
              <a:t>(like offers, search suggestions  etc or platform specific objects) via a REST API.</a:t>
            </a:r>
            <a:endParaRPr sz="1400"/>
          </a:p>
          <a:p>
            <a:pPr indent="-317500" lvl="0" marL="457200" rtl="0" algn="l">
              <a:lnSpc>
                <a:spcPct val="115000"/>
              </a:lnSpc>
              <a:spcBef>
                <a:spcPts val="0"/>
              </a:spcBef>
              <a:spcAft>
                <a:spcPts val="0"/>
              </a:spcAft>
              <a:buSzPts val="1400"/>
              <a:buChar char="●"/>
            </a:pPr>
            <a:r>
              <a:rPr lang="en" sz="1400"/>
              <a:t>Framework caters:</a:t>
            </a:r>
            <a:endParaRPr sz="1400"/>
          </a:p>
          <a:p>
            <a:pPr indent="-317500" lvl="0" marL="914400" rtl="0" algn="l">
              <a:lnSpc>
                <a:spcPct val="115000"/>
              </a:lnSpc>
              <a:spcBef>
                <a:spcPts val="0"/>
              </a:spcBef>
              <a:spcAft>
                <a:spcPts val="0"/>
              </a:spcAft>
              <a:buSzPts val="1400"/>
              <a:buChar char="●"/>
            </a:pPr>
            <a:r>
              <a:rPr lang="en" sz="1400"/>
              <a:t>Customization and addition of actions</a:t>
            </a:r>
            <a:endParaRPr sz="1400"/>
          </a:p>
          <a:p>
            <a:pPr indent="-317500" lvl="0" marL="914400" rtl="0" algn="l">
              <a:lnSpc>
                <a:spcPct val="115000"/>
              </a:lnSpc>
              <a:spcBef>
                <a:spcPts val="0"/>
              </a:spcBef>
              <a:spcAft>
                <a:spcPts val="0"/>
              </a:spcAft>
              <a:buSzPts val="1400"/>
              <a:buChar char="●"/>
            </a:pPr>
            <a:r>
              <a:rPr lang="en" sz="1400"/>
              <a:t>Support cross browser testing</a:t>
            </a:r>
            <a:endParaRPr sz="1400"/>
          </a:p>
          <a:p>
            <a:pPr indent="-317500" lvl="0" marL="914400" rtl="0" algn="l">
              <a:lnSpc>
                <a:spcPct val="115000"/>
              </a:lnSpc>
              <a:spcBef>
                <a:spcPts val="0"/>
              </a:spcBef>
              <a:spcAft>
                <a:spcPts val="0"/>
              </a:spcAft>
              <a:buSzPts val="1400"/>
              <a:buChar char="●"/>
            </a:pPr>
            <a:r>
              <a:rPr lang="en" sz="1400"/>
              <a:t>Extendable to Web and Apps </a:t>
            </a:r>
            <a:endParaRPr sz="1400"/>
          </a:p>
          <a:p>
            <a:pPr indent="-317500" lvl="0" marL="914400" rtl="0" algn="l">
              <a:lnSpc>
                <a:spcPct val="115000"/>
              </a:lnSpc>
              <a:spcBef>
                <a:spcPts val="0"/>
              </a:spcBef>
              <a:spcAft>
                <a:spcPts val="0"/>
              </a:spcAft>
              <a:buSzPts val="1400"/>
              <a:buChar char="●"/>
            </a:pPr>
            <a:r>
              <a:rPr lang="en" sz="1400"/>
              <a:t>Extended html reports</a:t>
            </a:r>
            <a:endParaRPr sz="1400"/>
          </a:p>
          <a:p>
            <a:pPr indent="-317500" lvl="0" marL="914400" rtl="0" algn="l">
              <a:lnSpc>
                <a:spcPct val="115000"/>
              </a:lnSpc>
              <a:spcBef>
                <a:spcPts val="0"/>
              </a:spcBef>
              <a:spcAft>
                <a:spcPts val="0"/>
              </a:spcAft>
              <a:buSzPts val="1400"/>
              <a:buChar char="●"/>
            </a:pPr>
            <a:r>
              <a:rPr lang="en" sz="1400"/>
              <a:t>Step wise execution time in execution</a:t>
            </a:r>
            <a:endParaRPr sz="1400"/>
          </a:p>
          <a:p>
            <a:pPr indent="-317500" lvl="0" marL="914400" rtl="0" algn="l">
              <a:lnSpc>
                <a:spcPct val="115000"/>
              </a:lnSpc>
              <a:spcBef>
                <a:spcPts val="0"/>
              </a:spcBef>
              <a:spcAft>
                <a:spcPts val="0"/>
              </a:spcAft>
              <a:buSzPts val="1400"/>
              <a:buChar char="●"/>
            </a:pPr>
            <a:r>
              <a:rPr lang="en" sz="1400"/>
              <a:t>Wrapper (of </a:t>
            </a:r>
            <a:r>
              <a:rPr lang="en" sz="1400"/>
              <a:t>Google APIs</a:t>
            </a:r>
            <a:r>
              <a:rPr lang="en" sz="1400"/>
              <a:t>) to access User Inbox for</a:t>
            </a:r>
            <a:r>
              <a:rPr lang="en" sz="1400"/>
              <a:t> OTP</a:t>
            </a:r>
            <a:endParaRPr sz="1400"/>
          </a:p>
          <a:p>
            <a:pPr indent="-317500" lvl="0" marL="914400" rtl="0" algn="l">
              <a:lnSpc>
                <a:spcPct val="115000"/>
              </a:lnSpc>
              <a:spcBef>
                <a:spcPts val="0"/>
              </a:spcBef>
              <a:spcAft>
                <a:spcPts val="0"/>
              </a:spcAft>
              <a:buSzPts val="1400"/>
              <a:buChar char="●"/>
            </a:pPr>
            <a:r>
              <a:rPr lang="en" sz="1400"/>
              <a:t>Retry Step / Retry Case</a:t>
            </a:r>
            <a:endParaRPr sz="1400"/>
          </a:p>
          <a:p>
            <a:pPr indent="-317500" lvl="0" marL="914400" rtl="0" algn="l">
              <a:lnSpc>
                <a:spcPct val="115000"/>
              </a:lnSpc>
              <a:spcBef>
                <a:spcPts val="0"/>
              </a:spcBef>
              <a:spcAft>
                <a:spcPts val="0"/>
              </a:spcAft>
              <a:buSzPts val="1400"/>
              <a:buChar char="●"/>
            </a:pPr>
            <a:r>
              <a:rPr lang="en" sz="1400"/>
              <a:t>Continuous Live Feature Monitoring</a:t>
            </a:r>
            <a:endParaRPr sz="1400"/>
          </a:p>
          <a:p>
            <a:pPr indent="0" lvl="0" marL="457200" rtl="0" algn="l">
              <a:lnSpc>
                <a:spcPct val="115000"/>
              </a:lnSpc>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g956462b6b4_0_1230"/>
          <p:cNvPicPr preferRelativeResize="0"/>
          <p:nvPr/>
        </p:nvPicPr>
        <p:blipFill>
          <a:blip r:embed="rId3">
            <a:alphaModFix/>
          </a:blip>
          <a:stretch>
            <a:fillRect/>
          </a:stretch>
        </p:blipFill>
        <p:spPr>
          <a:xfrm>
            <a:off x="1777145" y="0"/>
            <a:ext cx="7418512" cy="5143501"/>
          </a:xfrm>
          <a:prstGeom prst="rect">
            <a:avLst/>
          </a:prstGeom>
          <a:noFill/>
          <a:ln>
            <a:noFill/>
          </a:ln>
        </p:spPr>
      </p:pic>
      <p:sp>
        <p:nvSpPr>
          <p:cNvPr id="77" name="Google Shape;77;g956462b6b4_0_1230"/>
          <p:cNvSpPr txBox="1"/>
          <p:nvPr>
            <p:ph type="title"/>
          </p:nvPr>
        </p:nvSpPr>
        <p:spPr>
          <a:xfrm>
            <a:off x="0" y="415800"/>
            <a:ext cx="1777200" cy="43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b="1" lang="en" sz="2500"/>
              <a:t>What’s New</a:t>
            </a:r>
            <a:endParaRPr b="1"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956462b6b4_0_124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Components</a:t>
            </a:r>
            <a:endParaRPr b="1" sz="2600"/>
          </a:p>
        </p:txBody>
      </p:sp>
      <p:sp>
        <p:nvSpPr>
          <p:cNvPr id="83" name="Google Shape;83;g956462b6b4_0_1244"/>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400"/>
              <a:t>User Journey as Yaml:</a:t>
            </a:r>
            <a:endParaRPr b="1" sz="1400"/>
          </a:p>
          <a:p>
            <a:pPr indent="-317500" lvl="0" marL="457200" rtl="0" algn="l">
              <a:lnSpc>
                <a:spcPct val="115000"/>
              </a:lnSpc>
              <a:spcBef>
                <a:spcPts val="0"/>
              </a:spcBef>
              <a:spcAft>
                <a:spcPts val="0"/>
              </a:spcAft>
              <a:buSzPts val="1400"/>
              <a:buChar char="●"/>
            </a:pPr>
            <a:r>
              <a:rPr lang="en" sz="1400"/>
              <a:t>User journey will be written in Yaml files which will be loaded in memory during execution.</a:t>
            </a:r>
            <a:endParaRPr sz="1400"/>
          </a:p>
          <a:p>
            <a:pPr indent="-317500" lvl="0" marL="457200" rtl="0" algn="l">
              <a:spcBef>
                <a:spcPts val="0"/>
              </a:spcBef>
              <a:spcAft>
                <a:spcPts val="0"/>
              </a:spcAft>
              <a:buSzPts val="1400"/>
              <a:buChar char="●"/>
            </a:pPr>
            <a:r>
              <a:rPr lang="en" sz="1400"/>
              <a:t>Yaml files gives the tree structured configuration which can be easily mapped to a POJO.</a:t>
            </a:r>
            <a:endParaRPr b="1" sz="1400"/>
          </a:p>
          <a:p>
            <a:pPr indent="0" lvl="0" marL="457200" rtl="0" algn="l">
              <a:spcBef>
                <a:spcPts val="0"/>
              </a:spcBef>
              <a:spcAft>
                <a:spcPts val="0"/>
              </a:spcAft>
              <a:buNone/>
            </a:pPr>
            <a:r>
              <a:t/>
            </a:r>
            <a:endParaRPr b="1" sz="1400"/>
          </a:p>
          <a:p>
            <a:pPr indent="0" lvl="0" marL="0" rtl="0" algn="l">
              <a:spcBef>
                <a:spcPts val="0"/>
              </a:spcBef>
              <a:spcAft>
                <a:spcPts val="0"/>
              </a:spcAft>
              <a:buNone/>
            </a:pPr>
            <a:r>
              <a:rPr b="1" lang="en" sz="1400"/>
              <a:t>ObjectEngine and dataEngine APIs:</a:t>
            </a:r>
            <a:endParaRPr b="1" sz="1400"/>
          </a:p>
          <a:p>
            <a:pPr indent="-317500" lvl="0" marL="457200" rtl="0" algn="l">
              <a:spcBef>
                <a:spcPts val="0"/>
              </a:spcBef>
              <a:spcAft>
                <a:spcPts val="0"/>
              </a:spcAft>
              <a:buSzPts val="1400"/>
              <a:buChar char="●"/>
            </a:pPr>
            <a:r>
              <a:rPr lang="en" sz="1400"/>
              <a:t>To make journey common, we have taken out the Dynamic and Platform dependent elements and handled at Server level. These are fetched ONLY during execution thus eliminate the need to duplicate client journey. </a:t>
            </a:r>
            <a:endParaRPr sz="1400"/>
          </a:p>
          <a:p>
            <a:pPr indent="-317500" lvl="0" marL="457200" rtl="0" algn="l">
              <a:spcBef>
                <a:spcPts val="0"/>
              </a:spcBef>
              <a:spcAft>
                <a:spcPts val="0"/>
              </a:spcAft>
              <a:buSzPts val="1400"/>
              <a:buChar char="●"/>
            </a:pPr>
            <a:r>
              <a:rPr lang="en" sz="1400"/>
              <a:t>Now only specific journeys need to be built, rest will be reused.</a:t>
            </a:r>
            <a:endParaRPr sz="1400"/>
          </a:p>
          <a:p>
            <a:pPr indent="0" lvl="0" marL="0" rtl="0" algn="l">
              <a:spcBef>
                <a:spcPts val="0"/>
              </a:spcBef>
              <a:spcAft>
                <a:spcPts val="0"/>
              </a:spcAft>
              <a:buNone/>
            </a:pPr>
            <a:r>
              <a:rPr b="1" lang="en" sz="1400"/>
              <a:t>CI:</a:t>
            </a:r>
            <a:endParaRPr b="1" sz="1400"/>
          </a:p>
          <a:p>
            <a:pPr indent="-317500" lvl="0" marL="457200" rtl="0" algn="l">
              <a:spcBef>
                <a:spcPts val="0"/>
              </a:spcBef>
              <a:spcAft>
                <a:spcPts val="0"/>
              </a:spcAft>
              <a:buSzPts val="1400"/>
              <a:buChar char="●"/>
            </a:pPr>
            <a:r>
              <a:rPr lang="en" sz="1400"/>
              <a:t>Auto Checks Of Yaml files Before Git Merge</a:t>
            </a:r>
            <a:endParaRPr sz="1400"/>
          </a:p>
          <a:p>
            <a:pPr indent="0" lvl="0" marL="0" rtl="0" algn="l">
              <a:spcBef>
                <a:spcPts val="0"/>
              </a:spcBef>
              <a:spcAft>
                <a:spcPts val="0"/>
              </a:spcAft>
              <a:buNone/>
            </a:pPr>
            <a:r>
              <a:t/>
            </a:r>
            <a:endParaRPr b="1"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956462b6b4_0_1259"/>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Sample Journey </a:t>
            </a:r>
            <a:endParaRPr b="1" sz="2600"/>
          </a:p>
        </p:txBody>
      </p:sp>
      <p:sp>
        <p:nvSpPr>
          <p:cNvPr id="89" name="Google Shape;89;g956462b6b4_0_1259"/>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p:txBody>
      </p:sp>
      <p:pic>
        <p:nvPicPr>
          <p:cNvPr id="90" name="Google Shape;90;g956462b6b4_0_1259"/>
          <p:cNvPicPr preferRelativeResize="0"/>
          <p:nvPr/>
        </p:nvPicPr>
        <p:blipFill>
          <a:blip r:embed="rId3">
            <a:alphaModFix/>
          </a:blip>
          <a:stretch>
            <a:fillRect/>
          </a:stretch>
        </p:blipFill>
        <p:spPr>
          <a:xfrm>
            <a:off x="4572000" y="0"/>
            <a:ext cx="457200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956462b6b4_4_0"/>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API </a:t>
            </a:r>
            <a:r>
              <a:rPr b="1" lang="en" sz="2600"/>
              <a:t>Signature</a:t>
            </a:r>
            <a:endParaRPr b="1" sz="2600"/>
          </a:p>
        </p:txBody>
      </p:sp>
      <p:sp>
        <p:nvSpPr>
          <p:cNvPr id="96" name="Google Shape;96;g956462b6b4_4_0"/>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p>
        </p:txBody>
      </p:sp>
      <p:pic>
        <p:nvPicPr>
          <p:cNvPr id="97" name="Google Shape;97;g956462b6b4_4_0"/>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956462b6b4_0_125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Integration Plan</a:t>
            </a:r>
            <a:endParaRPr b="1" sz="2600"/>
          </a:p>
        </p:txBody>
      </p:sp>
      <p:sp>
        <p:nvSpPr>
          <p:cNvPr id="103" name="Google Shape;103;g956462b6b4_0_1254"/>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Git repo and Execution environment setup.</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Integration will be done for Apps first, either of Android or iOS can be picked up.</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First common User Journey will be rolled out using fixed / static data and then those with dynamic data.</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Jenkins integration, if required.</a:t>
            </a:r>
            <a:endParaRPr sz="1400"/>
          </a:p>
          <a:p>
            <a:pPr indent="0" lvl="0" marL="45720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Rest as required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956462b6b4_0_1249"/>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600"/>
              <a:t>Q&amp;A</a:t>
            </a:r>
            <a:endParaRPr b="1" sz="2600"/>
          </a:p>
        </p:txBody>
      </p:sp>
      <p:sp>
        <p:nvSpPr>
          <p:cNvPr id="109" name="Google Shape;109;g956462b6b4_0_1249"/>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Lets see Demo and then Questions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