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1" r:id="rId4"/>
    <p:sldId id="262" r:id="rId5"/>
    <p:sldId id="263" r:id="rId6"/>
    <p:sldId id="268" r:id="rId7"/>
    <p:sldId id="264" r:id="rId8"/>
    <p:sldId id="272" r:id="rId9"/>
    <p:sldId id="273" r:id="rId10"/>
    <p:sldId id="274" r:id="rId11"/>
    <p:sldId id="276" r:id="rId12"/>
    <p:sldId id="275" r:id="rId13"/>
    <p:sldId id="271" r:id="rId14"/>
    <p:sldId id="265" r:id="rId15"/>
    <p:sldId id="267" r:id="rId16"/>
    <p:sldId id="260" r:id="rId17"/>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2" d="100"/>
          <a:sy n="62" d="100"/>
        </p:scale>
        <p:origin x="-1416" y="-72"/>
      </p:cViewPr>
      <p:guideLst>
        <p:guide orient="horz" pos="2381"/>
        <p:guide pos="3175"/>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2920" y="301320"/>
            <a:ext cx="9069480" cy="1260360"/>
          </a:xfrm>
          <a:prstGeom prst="rect">
            <a:avLst/>
          </a:prstGeom>
        </p:spPr>
        <p:txBody>
          <a:bodyPr lIns="0" tIns="0" rIns="0" bIns="0" anchor="ctr"/>
          <a:lstStyle/>
          <a:p>
            <a:pPr algn="ctr"/>
            <a:endParaRPr lang="en-IN" sz="4400" b="0" strike="noStrike" spc="-1">
              <a:solidFill>
                <a:srgbClr val="000000"/>
              </a:solidFill>
              <a:latin typeface="Arial"/>
            </a:endParaRPr>
          </a:p>
        </p:txBody>
      </p:sp>
      <p:sp>
        <p:nvSpPr>
          <p:cNvPr id="27" name="PlaceHolder 2"/>
          <p:cNvSpPr>
            <a:spLocks noGrp="1"/>
          </p:cNvSpPr>
          <p:nvPr>
            <p:ph type="body"/>
          </p:nvPr>
        </p:nvSpPr>
        <p:spPr>
          <a:xfrm>
            <a:off x="502920" y="1768320"/>
            <a:ext cx="906948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28" name="PlaceHolder 3"/>
          <p:cNvSpPr>
            <a:spLocks noGrp="1"/>
          </p:cNvSpPr>
          <p:nvPr>
            <p:ph type="body"/>
          </p:nvPr>
        </p:nvSpPr>
        <p:spPr>
          <a:xfrm>
            <a:off x="502920" y="4374000"/>
            <a:ext cx="906948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2920" y="301320"/>
            <a:ext cx="9069480" cy="1260360"/>
          </a:xfrm>
          <a:prstGeom prst="rect">
            <a:avLst/>
          </a:prstGeom>
        </p:spPr>
        <p:txBody>
          <a:bodyPr lIns="0" tIns="0" rIns="0" bIns="0" anchor="ctr"/>
          <a:lstStyle/>
          <a:p>
            <a:pPr algn="ctr"/>
            <a:endParaRPr lang="en-IN" sz="4400" b="0" strike="noStrike" spc="-1">
              <a:solidFill>
                <a:srgbClr val="000000"/>
              </a:solidFill>
              <a:latin typeface="Arial"/>
            </a:endParaRPr>
          </a:p>
        </p:txBody>
      </p:sp>
      <p:sp>
        <p:nvSpPr>
          <p:cNvPr id="30" name="PlaceHolder 2"/>
          <p:cNvSpPr>
            <a:spLocks noGrp="1"/>
          </p:cNvSpPr>
          <p:nvPr>
            <p:ph type="body"/>
          </p:nvPr>
        </p:nvSpPr>
        <p:spPr>
          <a:xfrm>
            <a:off x="502920" y="1768320"/>
            <a:ext cx="442584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31" name="PlaceHolder 3"/>
          <p:cNvSpPr>
            <a:spLocks noGrp="1"/>
          </p:cNvSpPr>
          <p:nvPr>
            <p:ph type="body"/>
          </p:nvPr>
        </p:nvSpPr>
        <p:spPr>
          <a:xfrm>
            <a:off x="5150520" y="1768320"/>
            <a:ext cx="442584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32" name="PlaceHolder 4"/>
          <p:cNvSpPr>
            <a:spLocks noGrp="1"/>
          </p:cNvSpPr>
          <p:nvPr>
            <p:ph type="body"/>
          </p:nvPr>
        </p:nvSpPr>
        <p:spPr>
          <a:xfrm>
            <a:off x="502920" y="4374000"/>
            <a:ext cx="442584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33" name="PlaceHolder 5"/>
          <p:cNvSpPr>
            <a:spLocks noGrp="1"/>
          </p:cNvSpPr>
          <p:nvPr>
            <p:ph type="body"/>
          </p:nvPr>
        </p:nvSpPr>
        <p:spPr>
          <a:xfrm>
            <a:off x="5150520" y="4374000"/>
            <a:ext cx="442584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2920" y="301320"/>
            <a:ext cx="9069480" cy="1260360"/>
          </a:xfrm>
          <a:prstGeom prst="rect">
            <a:avLst/>
          </a:prstGeom>
        </p:spPr>
        <p:txBody>
          <a:bodyPr lIns="0" tIns="0" rIns="0" bIns="0" anchor="ctr"/>
          <a:lstStyle/>
          <a:p>
            <a:pPr algn="ctr"/>
            <a:endParaRPr lang="en-IN" sz="4400" b="0" strike="noStrike" spc="-1">
              <a:solidFill>
                <a:srgbClr val="000000"/>
              </a:solidFill>
              <a:latin typeface="Arial"/>
            </a:endParaRPr>
          </a:p>
        </p:txBody>
      </p:sp>
      <p:sp>
        <p:nvSpPr>
          <p:cNvPr id="35" name="PlaceHolder 2"/>
          <p:cNvSpPr>
            <a:spLocks noGrp="1"/>
          </p:cNvSpPr>
          <p:nvPr>
            <p:ph type="body"/>
          </p:nvPr>
        </p:nvSpPr>
        <p:spPr>
          <a:xfrm>
            <a:off x="502920" y="1768320"/>
            <a:ext cx="291996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36" name="PlaceHolder 3"/>
          <p:cNvSpPr>
            <a:spLocks noGrp="1"/>
          </p:cNvSpPr>
          <p:nvPr>
            <p:ph type="body"/>
          </p:nvPr>
        </p:nvSpPr>
        <p:spPr>
          <a:xfrm>
            <a:off x="3569400" y="1768320"/>
            <a:ext cx="291996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37" name="PlaceHolder 4"/>
          <p:cNvSpPr>
            <a:spLocks noGrp="1"/>
          </p:cNvSpPr>
          <p:nvPr>
            <p:ph type="body"/>
          </p:nvPr>
        </p:nvSpPr>
        <p:spPr>
          <a:xfrm>
            <a:off x="6635520" y="1768320"/>
            <a:ext cx="291996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38" name="PlaceHolder 5"/>
          <p:cNvSpPr>
            <a:spLocks noGrp="1"/>
          </p:cNvSpPr>
          <p:nvPr>
            <p:ph type="body"/>
          </p:nvPr>
        </p:nvSpPr>
        <p:spPr>
          <a:xfrm>
            <a:off x="502920" y="4374000"/>
            <a:ext cx="291996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39" name="PlaceHolder 6"/>
          <p:cNvSpPr>
            <a:spLocks noGrp="1"/>
          </p:cNvSpPr>
          <p:nvPr>
            <p:ph type="body"/>
          </p:nvPr>
        </p:nvSpPr>
        <p:spPr>
          <a:xfrm>
            <a:off x="3569400" y="4374000"/>
            <a:ext cx="291996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40" name="PlaceHolder 7"/>
          <p:cNvSpPr>
            <a:spLocks noGrp="1"/>
          </p:cNvSpPr>
          <p:nvPr>
            <p:ph type="body"/>
          </p:nvPr>
        </p:nvSpPr>
        <p:spPr>
          <a:xfrm>
            <a:off x="6635520" y="4374000"/>
            <a:ext cx="291996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2920" y="301320"/>
            <a:ext cx="9069480" cy="1260360"/>
          </a:xfrm>
          <a:prstGeom prst="rect">
            <a:avLst/>
          </a:prstGeom>
        </p:spPr>
        <p:txBody>
          <a:bodyPr lIns="0" tIns="0" rIns="0" bIns="0" anchor="ctr"/>
          <a:lstStyle/>
          <a:p>
            <a:pPr algn="ctr"/>
            <a:endParaRPr lang="en-IN" sz="4400" b="0" strike="noStrike" spc="-1">
              <a:solidFill>
                <a:srgbClr val="000000"/>
              </a:solidFill>
              <a:latin typeface="Arial"/>
            </a:endParaRPr>
          </a:p>
        </p:txBody>
      </p:sp>
      <p:sp>
        <p:nvSpPr>
          <p:cNvPr id="6" name="PlaceHolder 2"/>
          <p:cNvSpPr>
            <a:spLocks noGrp="1"/>
          </p:cNvSpPr>
          <p:nvPr>
            <p:ph type="subTitle"/>
          </p:nvPr>
        </p:nvSpPr>
        <p:spPr>
          <a:xfrm>
            <a:off x="502920" y="1768320"/>
            <a:ext cx="9069480" cy="4988160"/>
          </a:xfrm>
          <a:prstGeom prst="rect">
            <a:avLst/>
          </a:prstGeom>
        </p:spPr>
        <p:txBody>
          <a:bodyPr lIns="0" tIns="0" rIns="0" bIns="0" anchor="ctr"/>
          <a:lstStyle/>
          <a:p>
            <a:pPr marL="342720" indent="-342720" algn="ctr"/>
            <a:endParaRPr lang="en-IN" sz="32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2920" y="301320"/>
            <a:ext cx="9069480" cy="1260360"/>
          </a:xfrm>
          <a:prstGeom prst="rect">
            <a:avLst/>
          </a:prstGeom>
        </p:spPr>
        <p:txBody>
          <a:bodyPr lIns="0" tIns="0" rIns="0" bIns="0" anchor="ctr"/>
          <a:lstStyle/>
          <a:p>
            <a:pPr algn="ctr"/>
            <a:endParaRPr lang="en-IN" sz="4400" b="0" strike="noStrike" spc="-1">
              <a:solidFill>
                <a:srgbClr val="000000"/>
              </a:solidFill>
              <a:latin typeface="Arial"/>
            </a:endParaRPr>
          </a:p>
        </p:txBody>
      </p:sp>
      <p:sp>
        <p:nvSpPr>
          <p:cNvPr id="8" name="PlaceHolder 2"/>
          <p:cNvSpPr>
            <a:spLocks noGrp="1"/>
          </p:cNvSpPr>
          <p:nvPr>
            <p:ph type="body"/>
          </p:nvPr>
        </p:nvSpPr>
        <p:spPr>
          <a:xfrm>
            <a:off x="502920" y="1768320"/>
            <a:ext cx="9069480" cy="4988160"/>
          </a:xfrm>
          <a:prstGeom prst="rect">
            <a:avLst/>
          </a:prstGeom>
        </p:spPr>
        <p:txBody>
          <a:bodyPr lIns="0" tIns="28080" rIns="0" bIns="0">
            <a:normAutofit/>
          </a:bodyPr>
          <a:lstStyle/>
          <a:p>
            <a:endParaRPr lang="en-IN" sz="32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2920" y="301320"/>
            <a:ext cx="9069480" cy="1260360"/>
          </a:xfrm>
          <a:prstGeom prst="rect">
            <a:avLst/>
          </a:prstGeom>
        </p:spPr>
        <p:txBody>
          <a:bodyPr lIns="0" tIns="0" rIns="0" bIns="0" anchor="ctr"/>
          <a:lstStyle/>
          <a:p>
            <a:pPr algn="ctr"/>
            <a:endParaRPr lang="en-IN" sz="4400" b="0" strike="noStrike" spc="-1">
              <a:solidFill>
                <a:srgbClr val="000000"/>
              </a:solidFill>
              <a:latin typeface="Arial"/>
            </a:endParaRPr>
          </a:p>
        </p:txBody>
      </p:sp>
      <p:sp>
        <p:nvSpPr>
          <p:cNvPr id="10" name="PlaceHolder 2"/>
          <p:cNvSpPr>
            <a:spLocks noGrp="1"/>
          </p:cNvSpPr>
          <p:nvPr>
            <p:ph type="body"/>
          </p:nvPr>
        </p:nvSpPr>
        <p:spPr>
          <a:xfrm>
            <a:off x="502920" y="1768320"/>
            <a:ext cx="4425840" cy="498816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11" name="PlaceHolder 3"/>
          <p:cNvSpPr>
            <a:spLocks noGrp="1"/>
          </p:cNvSpPr>
          <p:nvPr>
            <p:ph type="body"/>
          </p:nvPr>
        </p:nvSpPr>
        <p:spPr>
          <a:xfrm>
            <a:off x="5150520" y="1768320"/>
            <a:ext cx="4425840" cy="4988160"/>
          </a:xfrm>
          <a:prstGeom prst="rect">
            <a:avLst/>
          </a:prstGeom>
        </p:spPr>
        <p:txBody>
          <a:bodyPr lIns="0" tIns="28080" rIns="0" bIns="0">
            <a:normAutofit/>
          </a:bodyPr>
          <a:lstStyle/>
          <a:p>
            <a:endParaRPr lang="en-IN" sz="32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2920" y="301320"/>
            <a:ext cx="9069480" cy="1260360"/>
          </a:xfrm>
          <a:prstGeom prst="rect">
            <a:avLst/>
          </a:prstGeom>
        </p:spPr>
        <p:txBody>
          <a:bodyPr lIns="0" tIns="0" rIns="0" bIns="0" anchor="ctr"/>
          <a:lstStyle/>
          <a:p>
            <a:pPr algn="ctr"/>
            <a:endParaRPr lang="en-IN" sz="4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2920" y="301320"/>
            <a:ext cx="9069480" cy="5843520"/>
          </a:xfrm>
          <a:prstGeom prst="rect">
            <a:avLst/>
          </a:prstGeom>
        </p:spPr>
        <p:txBody>
          <a:bodyPr lIns="0" tIns="0" rIns="0" bIns="0" anchor="ctr"/>
          <a:lstStyle/>
          <a:p>
            <a:pPr marL="342720" indent="-342720" algn="ctr"/>
            <a:endParaRPr lang="en-IN" sz="32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2920" y="301320"/>
            <a:ext cx="9069480" cy="1260360"/>
          </a:xfrm>
          <a:prstGeom prst="rect">
            <a:avLst/>
          </a:prstGeom>
        </p:spPr>
        <p:txBody>
          <a:bodyPr lIns="0" tIns="0" rIns="0" bIns="0" anchor="ctr"/>
          <a:lstStyle/>
          <a:p>
            <a:pPr algn="ctr"/>
            <a:endParaRPr lang="en-IN" sz="4400" b="0" strike="noStrike" spc="-1">
              <a:solidFill>
                <a:srgbClr val="000000"/>
              </a:solidFill>
              <a:latin typeface="Arial"/>
            </a:endParaRPr>
          </a:p>
        </p:txBody>
      </p:sp>
      <p:sp>
        <p:nvSpPr>
          <p:cNvPr id="15" name="PlaceHolder 2"/>
          <p:cNvSpPr>
            <a:spLocks noGrp="1"/>
          </p:cNvSpPr>
          <p:nvPr>
            <p:ph type="body"/>
          </p:nvPr>
        </p:nvSpPr>
        <p:spPr>
          <a:xfrm>
            <a:off x="502920" y="1768320"/>
            <a:ext cx="442584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16" name="PlaceHolder 3"/>
          <p:cNvSpPr>
            <a:spLocks noGrp="1"/>
          </p:cNvSpPr>
          <p:nvPr>
            <p:ph type="body"/>
          </p:nvPr>
        </p:nvSpPr>
        <p:spPr>
          <a:xfrm>
            <a:off x="5150520" y="1768320"/>
            <a:ext cx="4425840" cy="498816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17" name="PlaceHolder 4"/>
          <p:cNvSpPr>
            <a:spLocks noGrp="1"/>
          </p:cNvSpPr>
          <p:nvPr>
            <p:ph type="body"/>
          </p:nvPr>
        </p:nvSpPr>
        <p:spPr>
          <a:xfrm>
            <a:off x="502920" y="4374000"/>
            <a:ext cx="442584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2920" y="301320"/>
            <a:ext cx="9069480" cy="1260360"/>
          </a:xfrm>
          <a:prstGeom prst="rect">
            <a:avLst/>
          </a:prstGeom>
        </p:spPr>
        <p:txBody>
          <a:bodyPr lIns="0" tIns="0" rIns="0" bIns="0" anchor="ctr"/>
          <a:lstStyle/>
          <a:p>
            <a:pPr algn="ctr"/>
            <a:endParaRPr lang="en-IN" sz="4400" b="0" strike="noStrike" spc="-1">
              <a:solidFill>
                <a:srgbClr val="000000"/>
              </a:solidFill>
              <a:latin typeface="Arial"/>
            </a:endParaRPr>
          </a:p>
        </p:txBody>
      </p:sp>
      <p:sp>
        <p:nvSpPr>
          <p:cNvPr id="19" name="PlaceHolder 2"/>
          <p:cNvSpPr>
            <a:spLocks noGrp="1"/>
          </p:cNvSpPr>
          <p:nvPr>
            <p:ph type="body"/>
          </p:nvPr>
        </p:nvSpPr>
        <p:spPr>
          <a:xfrm>
            <a:off x="502920" y="1768320"/>
            <a:ext cx="4425840" cy="498816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20" name="PlaceHolder 3"/>
          <p:cNvSpPr>
            <a:spLocks noGrp="1"/>
          </p:cNvSpPr>
          <p:nvPr>
            <p:ph type="body"/>
          </p:nvPr>
        </p:nvSpPr>
        <p:spPr>
          <a:xfrm>
            <a:off x="5150520" y="1768320"/>
            <a:ext cx="442584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21" name="PlaceHolder 4"/>
          <p:cNvSpPr>
            <a:spLocks noGrp="1"/>
          </p:cNvSpPr>
          <p:nvPr>
            <p:ph type="body"/>
          </p:nvPr>
        </p:nvSpPr>
        <p:spPr>
          <a:xfrm>
            <a:off x="5150520" y="4374000"/>
            <a:ext cx="442584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2920" y="301320"/>
            <a:ext cx="9069480" cy="1260360"/>
          </a:xfrm>
          <a:prstGeom prst="rect">
            <a:avLst/>
          </a:prstGeom>
        </p:spPr>
        <p:txBody>
          <a:bodyPr lIns="0" tIns="0" rIns="0" bIns="0" anchor="ctr"/>
          <a:lstStyle/>
          <a:p>
            <a:pPr algn="ctr"/>
            <a:endParaRPr lang="en-IN" sz="4400" b="0" strike="noStrike" spc="-1">
              <a:solidFill>
                <a:srgbClr val="000000"/>
              </a:solidFill>
              <a:latin typeface="Arial"/>
            </a:endParaRPr>
          </a:p>
        </p:txBody>
      </p:sp>
      <p:sp>
        <p:nvSpPr>
          <p:cNvPr id="23" name="PlaceHolder 2"/>
          <p:cNvSpPr>
            <a:spLocks noGrp="1"/>
          </p:cNvSpPr>
          <p:nvPr>
            <p:ph type="body"/>
          </p:nvPr>
        </p:nvSpPr>
        <p:spPr>
          <a:xfrm>
            <a:off x="502920" y="1768320"/>
            <a:ext cx="442584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24" name="PlaceHolder 3"/>
          <p:cNvSpPr>
            <a:spLocks noGrp="1"/>
          </p:cNvSpPr>
          <p:nvPr>
            <p:ph type="body"/>
          </p:nvPr>
        </p:nvSpPr>
        <p:spPr>
          <a:xfrm>
            <a:off x="5150520" y="1768320"/>
            <a:ext cx="442584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25" name="PlaceHolder 4"/>
          <p:cNvSpPr>
            <a:spLocks noGrp="1"/>
          </p:cNvSpPr>
          <p:nvPr>
            <p:ph type="body"/>
          </p:nvPr>
        </p:nvSpPr>
        <p:spPr>
          <a:xfrm>
            <a:off x="502920" y="4374000"/>
            <a:ext cx="906948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2920" y="301320"/>
            <a:ext cx="9069480" cy="1260360"/>
          </a:xfrm>
          <a:prstGeom prst="rect">
            <a:avLst/>
          </a:prstGeom>
        </p:spPr>
        <p:txBody>
          <a:bodyPr lIns="0" tIns="0" rIns="0" bIns="0" anchor="ctr"/>
          <a:lstStyle/>
          <a:p>
            <a:pPr algn="ctr"/>
            <a:r>
              <a:rPr lang="en-IN" sz="4400" b="0" strike="noStrike" spc="-1">
                <a:solidFill>
                  <a:srgbClr val="000000"/>
                </a:solidFill>
                <a:latin typeface="Arial"/>
              </a:rPr>
              <a:t>Click to edit the title text format</a:t>
            </a:r>
          </a:p>
        </p:txBody>
      </p:sp>
      <p:sp>
        <p:nvSpPr>
          <p:cNvPr id="6" name="PlaceHolder 2"/>
          <p:cNvSpPr>
            <a:spLocks noGrp="1"/>
          </p:cNvSpPr>
          <p:nvPr>
            <p:ph type="body"/>
          </p:nvPr>
        </p:nvSpPr>
        <p:spPr>
          <a:xfrm>
            <a:off x="502920" y="1768320"/>
            <a:ext cx="9069480" cy="4988160"/>
          </a:xfrm>
          <a:prstGeom prst="rect">
            <a:avLst/>
          </a:prstGeom>
        </p:spPr>
        <p:txBody>
          <a:bodyPr lIns="0" tIns="28080" rIns="0" bIns="0">
            <a:normAutofit/>
          </a:bodyPr>
          <a:lstStyle/>
          <a:p>
            <a:pPr marL="342720" indent="-342720">
              <a:spcAft>
                <a:spcPts val="1412"/>
              </a:spcAft>
            </a:pPr>
            <a:r>
              <a:rPr lang="en-IN" sz="3200" b="0" strike="noStrike" spc="-1">
                <a:solidFill>
                  <a:srgbClr val="000000"/>
                </a:solidFill>
                <a:latin typeface="Arial"/>
              </a:rPr>
              <a:t>Click to edit the outline text format</a:t>
            </a:r>
          </a:p>
          <a:p>
            <a:pPr marL="342720" lvl="1" indent="-342720">
              <a:spcAft>
                <a:spcPts val="1412"/>
              </a:spcAft>
              <a:buClr>
                <a:srgbClr val="000000"/>
              </a:buClr>
              <a:buFont typeface="Times New Roman"/>
              <a:buChar char="–"/>
            </a:pPr>
            <a:r>
              <a:rPr lang="en-IN" sz="3200" b="0" strike="noStrike" spc="-1">
                <a:solidFill>
                  <a:srgbClr val="000000"/>
                </a:solidFill>
                <a:latin typeface="Arial"/>
              </a:rPr>
              <a:t>Second Outline Level</a:t>
            </a:r>
          </a:p>
          <a:p>
            <a:pPr marL="342720" lvl="2" indent="-342720">
              <a:spcAft>
                <a:spcPts val="1412"/>
              </a:spcAft>
              <a:buClr>
                <a:srgbClr val="000000"/>
              </a:buClr>
              <a:buFont typeface="Times New Roman"/>
              <a:buChar char="•"/>
            </a:pPr>
            <a:r>
              <a:rPr lang="en-IN" sz="3200" b="0" strike="noStrike" spc="-1">
                <a:solidFill>
                  <a:srgbClr val="000000"/>
                </a:solidFill>
                <a:latin typeface="Arial"/>
              </a:rPr>
              <a:t>Third Outline Level</a:t>
            </a:r>
          </a:p>
          <a:p>
            <a:pPr marL="342720" lvl="3" indent="-342720">
              <a:spcAft>
                <a:spcPts val="1412"/>
              </a:spcAft>
              <a:buClr>
                <a:srgbClr val="000000"/>
              </a:buClr>
              <a:buFont typeface="Times New Roman"/>
              <a:buChar char="–"/>
            </a:pPr>
            <a:r>
              <a:rPr lang="en-IN" sz="3200" b="0" strike="noStrike" spc="-1">
                <a:solidFill>
                  <a:srgbClr val="000000"/>
                </a:solidFill>
                <a:latin typeface="Arial"/>
              </a:rPr>
              <a:t>Fourth Outline Level</a:t>
            </a:r>
          </a:p>
          <a:p>
            <a:pPr marL="342720" lvl="4" indent="-342720">
              <a:spcAft>
                <a:spcPts val="1412"/>
              </a:spcAft>
              <a:buClr>
                <a:srgbClr val="000000"/>
              </a:buClr>
              <a:buFont typeface="Times New Roman"/>
              <a:buChar char="»"/>
            </a:pPr>
            <a:r>
              <a:rPr lang="en-IN" sz="3200" b="0" strike="noStrike" spc="-1">
                <a:solidFill>
                  <a:srgbClr val="000000"/>
                </a:solidFill>
                <a:latin typeface="Arial"/>
              </a:rPr>
              <a:t>Fifth Outline Level</a:t>
            </a:r>
          </a:p>
          <a:p>
            <a:pPr marL="342720" lvl="5" indent="-342720">
              <a:spcAft>
                <a:spcPts val="1412"/>
              </a:spcAft>
              <a:buClr>
                <a:srgbClr val="000000"/>
              </a:buClr>
              <a:buFont typeface="Times New Roman"/>
              <a:buChar char="»"/>
            </a:pPr>
            <a:r>
              <a:rPr lang="en-IN" sz="3200" b="0" strike="noStrike" spc="-1">
                <a:solidFill>
                  <a:srgbClr val="000000"/>
                </a:solidFill>
                <a:latin typeface="Arial"/>
              </a:rPr>
              <a:t>Sixth Outline Level</a:t>
            </a:r>
          </a:p>
          <a:p>
            <a:pPr marL="342720" lvl="6" indent="-342720">
              <a:spcAft>
                <a:spcPts val="1412"/>
              </a:spcAft>
              <a:buClr>
                <a:srgbClr val="000000"/>
              </a:buClr>
              <a:buFont typeface="Times New Roman"/>
              <a:buChar char="»"/>
            </a:pPr>
            <a:r>
              <a:rPr lang="en-IN" sz="3200" b="0" strike="noStrike" spc="-1">
                <a:solidFill>
                  <a:srgbClr val="000000"/>
                </a:solidFill>
                <a:latin typeface="Arial"/>
              </a:rPr>
              <a:t>Seventh Outline Level</a:t>
            </a:r>
          </a:p>
        </p:txBody>
      </p:sp>
      <p:sp>
        <p:nvSpPr>
          <p:cNvPr id="2" name="PlaceHolder 3"/>
          <p:cNvSpPr>
            <a:spLocks noGrp="1"/>
          </p:cNvSpPr>
          <p:nvPr>
            <p:ph type="dt"/>
          </p:nvPr>
        </p:nvSpPr>
        <p:spPr>
          <a:xfrm>
            <a:off x="502920" y="6886440"/>
            <a:ext cx="2346120" cy="519120"/>
          </a:xfrm>
          <a:prstGeom prst="rect">
            <a:avLst/>
          </a:prstGeom>
        </p:spPr>
        <p:txBody>
          <a:bodyPr lIns="0" tIns="0" rIns="0" bIns="0"/>
          <a:lstStyle/>
          <a:p>
            <a:pPr>
              <a:lnSpc>
                <a:spcPct val="93000"/>
              </a:lnSpc>
            </a:pPr>
            <a:r>
              <a:rPr lang="en-IN" sz="1400" b="0" strike="noStrike" spc="-1">
                <a:solidFill>
                  <a:srgbClr val="000000"/>
                </a:solidFill>
                <a:latin typeface="Times New Roman"/>
                <a:ea typeface="DejaVu Sans"/>
              </a:rPr>
              <a:t>&lt;date/time&gt;</a:t>
            </a:r>
            <a:endParaRPr lang="en-IN" sz="1400" b="0" strike="noStrike" spc="-1">
              <a:solidFill>
                <a:srgbClr val="000000"/>
              </a:solidFill>
              <a:latin typeface="Arial"/>
            </a:endParaRPr>
          </a:p>
        </p:txBody>
      </p:sp>
      <p:sp>
        <p:nvSpPr>
          <p:cNvPr id="3" name="PlaceHolder 4"/>
          <p:cNvSpPr>
            <a:spLocks noGrp="1"/>
          </p:cNvSpPr>
          <p:nvPr>
            <p:ph type="ftr"/>
          </p:nvPr>
        </p:nvSpPr>
        <p:spPr>
          <a:xfrm>
            <a:off x="3448080" y="6886440"/>
            <a:ext cx="3193920" cy="519120"/>
          </a:xfrm>
          <a:prstGeom prst="rect">
            <a:avLst/>
          </a:prstGeom>
        </p:spPr>
        <p:txBody>
          <a:bodyPr lIns="0" tIns="0" rIns="0" bIns="0"/>
          <a:lstStyle/>
          <a:p>
            <a:pPr algn="ctr">
              <a:lnSpc>
                <a:spcPct val="93000"/>
              </a:lnSpc>
            </a:pPr>
            <a:r>
              <a:rPr lang="en-IN" sz="1400" b="0" strike="noStrike" spc="-1">
                <a:solidFill>
                  <a:srgbClr val="000000"/>
                </a:solidFill>
                <a:latin typeface="Times New Roman"/>
                <a:ea typeface="DejaVu Sans"/>
              </a:rPr>
              <a:t>&lt;footer&gt;</a:t>
            </a:r>
            <a:endParaRPr lang="en-IN" sz="1400" b="0" strike="noStrike" spc="-1">
              <a:solidFill>
                <a:srgbClr val="000000"/>
              </a:solidFill>
              <a:latin typeface="Arial"/>
            </a:endParaRPr>
          </a:p>
        </p:txBody>
      </p:sp>
      <p:sp>
        <p:nvSpPr>
          <p:cNvPr id="4" name="PlaceHolder 5"/>
          <p:cNvSpPr>
            <a:spLocks noGrp="1"/>
          </p:cNvSpPr>
          <p:nvPr>
            <p:ph type="sldNum"/>
          </p:nvPr>
        </p:nvSpPr>
        <p:spPr>
          <a:xfrm>
            <a:off x="7227720" y="6886440"/>
            <a:ext cx="2346480" cy="519120"/>
          </a:xfrm>
          <a:prstGeom prst="rect">
            <a:avLst/>
          </a:prstGeom>
        </p:spPr>
        <p:txBody>
          <a:bodyPr lIns="0" tIns="0" rIns="0" bIns="0"/>
          <a:lstStyle/>
          <a:p>
            <a:pPr algn="r">
              <a:lnSpc>
                <a:spcPct val="93000"/>
              </a:lnSpc>
            </a:pPr>
            <a:fld id="{B3A7BEB7-E81D-416E-919D-E64F22CEF7F6}" type="slidenum">
              <a:rPr lang="en-IN" sz="1400" b="0" strike="noStrike" spc="-1">
                <a:solidFill>
                  <a:srgbClr val="000000"/>
                </a:solidFill>
                <a:latin typeface="Times New Roman"/>
                <a:ea typeface="DejaVu Sans"/>
              </a:rPr>
              <a:pPr algn="r">
                <a:lnSpc>
                  <a:spcPct val="93000"/>
                </a:lnSpc>
              </a:pPr>
              <a:t>‹#›</a:t>
            </a:fld>
            <a:endParaRPr lang="en-IN" sz="14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TextShape 1"/>
          <p:cNvSpPr txBox="1"/>
          <p:nvPr/>
        </p:nvSpPr>
        <p:spPr>
          <a:xfrm>
            <a:off x="502920" y="1768320"/>
            <a:ext cx="9070920" cy="4989600"/>
          </a:xfrm>
          <a:prstGeom prst="rect">
            <a:avLst/>
          </a:prstGeom>
          <a:noFill/>
          <a:ln>
            <a:noFill/>
          </a:ln>
        </p:spPr>
        <p:txBody>
          <a:bodyPr lIns="0" tIns="31680" rIns="0" bIns="0" anchor="ctr"/>
          <a:lstStyle/>
          <a:p>
            <a:pPr algn="ctr">
              <a:lnSpc>
                <a:spcPct val="93000"/>
              </a:lnSpc>
            </a:pPr>
            <a:r>
              <a:rPr lang="en-IN" sz="3600" b="1" spc="-1" dirty="0" err="1">
                <a:solidFill>
                  <a:srgbClr val="000000"/>
                </a:solidFill>
                <a:latin typeface="Times New Roman" panose="02020603050405020304" pitchFamily="18" charset="0"/>
                <a:cs typeface="Times New Roman" panose="02020603050405020304" pitchFamily="18" charset="0"/>
              </a:rPr>
              <a:t>Ruchira</a:t>
            </a:r>
            <a:r>
              <a:rPr lang="en-IN" sz="3600" b="1" spc="-1" dirty="0">
                <a:solidFill>
                  <a:srgbClr val="000000"/>
                </a:solidFill>
                <a:latin typeface="Times New Roman" panose="02020603050405020304" pitchFamily="18" charset="0"/>
                <a:cs typeface="Times New Roman" panose="02020603050405020304" pitchFamily="18" charset="0"/>
              </a:rPr>
              <a:t> Application for Selling Home made products</a:t>
            </a:r>
            <a:r>
              <a:rPr lang="en-IN" sz="3600" b="0" strike="noStrike" spc="-1" dirty="0">
                <a:solidFill>
                  <a:srgbClr val="000000"/>
                </a:solidFill>
                <a:latin typeface="Times New Roman" panose="02020603050405020304" pitchFamily="18" charset="0"/>
                <a:cs typeface="Times New Roman" panose="02020603050405020304" pitchFamily="18" charset="0"/>
              </a:rPr>
              <a:t> </a:t>
            </a:r>
          </a:p>
          <a:p>
            <a:pPr algn="ctr">
              <a:lnSpc>
                <a:spcPct val="93000"/>
              </a:lnSpc>
            </a:pPr>
            <a:endParaRPr lang="en-IN" sz="3600" b="0" strike="noStrike" spc="-1" dirty="0">
              <a:solidFill>
                <a:srgbClr val="000000"/>
              </a:solidFill>
              <a:latin typeface="Times New Roman" panose="02020603050405020304" pitchFamily="18" charset="0"/>
              <a:cs typeface="Times New Roman" panose="02020603050405020304" pitchFamily="18" charset="0"/>
            </a:endParaRPr>
          </a:p>
          <a:p>
            <a:pPr algn="ctr">
              <a:lnSpc>
                <a:spcPct val="93000"/>
              </a:lnSpc>
            </a:pPr>
            <a:r>
              <a:rPr lang="en-IN" sz="3200" b="1" strike="noStrike" spc="-1" dirty="0">
                <a:solidFill>
                  <a:srgbClr val="000000"/>
                </a:solidFill>
                <a:latin typeface="Times New Roman" panose="02020603050405020304" pitchFamily="18" charset="0"/>
                <a:cs typeface="Times New Roman" panose="02020603050405020304" pitchFamily="18" charset="0"/>
              </a:rPr>
              <a:t>Group No. </a:t>
            </a:r>
            <a:r>
              <a:rPr lang="en-IN" sz="3200" b="1" u="sng" strike="noStrike" spc="-1" dirty="0">
                <a:solidFill>
                  <a:srgbClr val="000000"/>
                </a:solidFill>
                <a:latin typeface="Times New Roman" panose="02020603050405020304" pitchFamily="18" charset="0"/>
                <a:cs typeface="Times New Roman" panose="02020603050405020304" pitchFamily="18" charset="0"/>
              </a:rPr>
              <a:t>21</a:t>
            </a:r>
            <a:endParaRPr lang="en-IN" sz="3200" b="0" u="sng" strike="noStrike" spc="-1" dirty="0">
              <a:solidFill>
                <a:srgbClr val="000000"/>
              </a:solidFill>
              <a:latin typeface="Times New Roman" panose="02020603050405020304" pitchFamily="18" charset="0"/>
              <a:cs typeface="Times New Roman" panose="02020603050405020304" pitchFamily="18" charset="0"/>
            </a:endParaRPr>
          </a:p>
          <a:p>
            <a:pPr algn="ctr">
              <a:lnSpc>
                <a:spcPct val="93000"/>
              </a:lnSpc>
            </a:pPr>
            <a:endParaRPr lang="en-IN" sz="3200" b="0" strike="noStrike" spc="-1" dirty="0">
              <a:solidFill>
                <a:srgbClr val="000000"/>
              </a:solidFill>
              <a:latin typeface="Times New Roman" panose="02020603050405020304" pitchFamily="18" charset="0"/>
              <a:cs typeface="Times New Roman" panose="02020603050405020304" pitchFamily="18" charset="0"/>
            </a:endParaRPr>
          </a:p>
          <a:p>
            <a:pPr algn="ctr">
              <a:lnSpc>
                <a:spcPct val="93000"/>
              </a:lnSpc>
            </a:pPr>
            <a:r>
              <a:rPr lang="en-IN" sz="3200" b="1" spc="-1" dirty="0">
                <a:solidFill>
                  <a:srgbClr val="000000"/>
                </a:solidFill>
                <a:latin typeface="Times New Roman" panose="02020603050405020304" pitchFamily="18" charset="0"/>
                <a:cs typeface="Times New Roman" panose="02020603050405020304" pitchFamily="18" charset="0"/>
              </a:rPr>
              <a:t>Sakshi </a:t>
            </a:r>
            <a:r>
              <a:rPr lang="en-IN" sz="3200" b="1" spc="-1" dirty="0" err="1">
                <a:solidFill>
                  <a:srgbClr val="000000"/>
                </a:solidFill>
                <a:latin typeface="Times New Roman" panose="02020603050405020304" pitchFamily="18" charset="0"/>
                <a:cs typeface="Times New Roman" panose="02020603050405020304" pitchFamily="18" charset="0"/>
              </a:rPr>
              <a:t>jain</a:t>
            </a:r>
            <a:r>
              <a:rPr lang="en-IN" sz="3200" b="1" spc="-1" dirty="0">
                <a:solidFill>
                  <a:srgbClr val="000000"/>
                </a:solidFill>
                <a:latin typeface="Times New Roman" panose="02020603050405020304" pitchFamily="18" charset="0"/>
                <a:cs typeface="Times New Roman" panose="02020603050405020304" pitchFamily="18" charset="0"/>
              </a:rPr>
              <a:t>(17104041)</a:t>
            </a:r>
          </a:p>
          <a:p>
            <a:pPr algn="ctr">
              <a:lnSpc>
                <a:spcPct val="93000"/>
              </a:lnSpc>
            </a:pPr>
            <a:r>
              <a:rPr lang="en-IN" sz="3200" b="1" spc="-1" dirty="0" err="1">
                <a:solidFill>
                  <a:srgbClr val="000000"/>
                </a:solidFill>
                <a:latin typeface="Times New Roman" panose="02020603050405020304" pitchFamily="18" charset="0"/>
                <a:cs typeface="Times New Roman" panose="02020603050405020304" pitchFamily="18" charset="0"/>
              </a:rPr>
              <a:t>Anuja</a:t>
            </a:r>
            <a:r>
              <a:rPr lang="en-IN" sz="3200" b="1" spc="-1" dirty="0">
                <a:solidFill>
                  <a:srgbClr val="000000"/>
                </a:solidFill>
                <a:latin typeface="Times New Roman" panose="02020603050405020304" pitchFamily="18" charset="0"/>
                <a:cs typeface="Times New Roman" panose="02020603050405020304" pitchFamily="18" charset="0"/>
              </a:rPr>
              <a:t> </a:t>
            </a:r>
            <a:r>
              <a:rPr lang="en-IN" sz="3200" b="1" spc="-1" dirty="0" err="1">
                <a:solidFill>
                  <a:srgbClr val="000000"/>
                </a:solidFill>
                <a:latin typeface="Times New Roman" panose="02020603050405020304" pitchFamily="18" charset="0"/>
                <a:cs typeface="Times New Roman" panose="02020603050405020304" pitchFamily="18" charset="0"/>
              </a:rPr>
              <a:t>Apte</a:t>
            </a:r>
            <a:r>
              <a:rPr lang="en-IN" sz="3200" b="1" spc="-1" dirty="0">
                <a:solidFill>
                  <a:srgbClr val="000000"/>
                </a:solidFill>
                <a:latin typeface="Times New Roman" panose="02020603050405020304" pitchFamily="18" charset="0"/>
                <a:cs typeface="Times New Roman" panose="02020603050405020304" pitchFamily="18" charset="0"/>
              </a:rPr>
              <a:t>(17104029)</a:t>
            </a:r>
          </a:p>
          <a:p>
            <a:pPr algn="ctr">
              <a:lnSpc>
                <a:spcPct val="93000"/>
              </a:lnSpc>
            </a:pPr>
            <a:r>
              <a:rPr lang="en-IN" sz="3200" b="1" strike="noStrike" spc="-1" dirty="0">
                <a:solidFill>
                  <a:srgbClr val="000000"/>
                </a:solidFill>
                <a:latin typeface="Times New Roman" panose="02020603050405020304" pitchFamily="18" charset="0"/>
                <a:cs typeface="Times New Roman" panose="02020603050405020304" pitchFamily="18" charset="0"/>
              </a:rPr>
              <a:t>Mayuri Deshpande</a:t>
            </a:r>
            <a:r>
              <a:rPr lang="en-IN" sz="3200" b="1" spc="-1" dirty="0">
                <a:solidFill>
                  <a:srgbClr val="000000"/>
                </a:solidFill>
                <a:latin typeface="Times New Roman" panose="02020603050405020304" pitchFamily="18" charset="0"/>
                <a:cs typeface="Times New Roman" panose="02020603050405020304" pitchFamily="18" charset="0"/>
              </a:rPr>
              <a:t>(17104062)</a:t>
            </a:r>
            <a:endParaRPr lang="en-IN" sz="3200" b="1" strike="noStrike" spc="-1" dirty="0">
              <a:solidFill>
                <a:srgbClr val="000000"/>
              </a:solidFill>
              <a:latin typeface="Times New Roman" panose="02020603050405020304" pitchFamily="18" charset="0"/>
              <a:cs typeface="Times New Roman" panose="02020603050405020304" pitchFamily="18" charset="0"/>
            </a:endParaRPr>
          </a:p>
          <a:p>
            <a:pPr algn="ctr">
              <a:lnSpc>
                <a:spcPct val="93000"/>
              </a:lnSpc>
            </a:pPr>
            <a:r>
              <a:rPr lang="en-IN" sz="3200" b="1" strike="noStrike" spc="-1" dirty="0">
                <a:solidFill>
                  <a:srgbClr val="000000"/>
                </a:solidFill>
                <a:latin typeface="Times New Roman" panose="02020603050405020304" pitchFamily="18" charset="0"/>
                <a:cs typeface="Times New Roman" panose="02020603050405020304" pitchFamily="18" charset="0"/>
              </a:rPr>
              <a:t>Project Guide: Ganesh </a:t>
            </a:r>
            <a:r>
              <a:rPr lang="en-IN" sz="3200" b="1" strike="noStrike" spc="-1" dirty="0" err="1">
                <a:solidFill>
                  <a:srgbClr val="000000"/>
                </a:solidFill>
                <a:latin typeface="Times New Roman" panose="02020603050405020304" pitchFamily="18" charset="0"/>
                <a:cs typeface="Times New Roman" panose="02020603050405020304" pitchFamily="18" charset="0"/>
              </a:rPr>
              <a:t>Gourshete</a:t>
            </a:r>
            <a:endParaRPr lang="en-IN" sz="3200" b="1" strike="noStrike" spc="-1" dirty="0">
              <a:solidFill>
                <a:srgbClr val="000000"/>
              </a:solidFill>
              <a:latin typeface="Times New Roman" panose="02020603050405020304" pitchFamily="18" charset="0"/>
              <a:cs typeface="Times New Roman" panose="02020603050405020304" pitchFamily="18" charset="0"/>
            </a:endParaRPr>
          </a:p>
          <a:p>
            <a:pPr algn="ctr">
              <a:lnSpc>
                <a:spcPct val="93000"/>
              </a:lnSpc>
            </a:pPr>
            <a:endParaRPr lang="en-IN" sz="32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42" name="Picture 41"/>
          <p:cNvPicPr/>
          <p:nvPr/>
        </p:nvPicPr>
        <p:blipFill>
          <a:blip r:embed="rId2"/>
          <a:stretch/>
        </p:blipFill>
        <p:spPr>
          <a:xfrm>
            <a:off x="647640" y="127080"/>
            <a:ext cx="9070920" cy="16430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p:txBody>
          <a:bodyPr/>
          <a:lstStyle/>
          <a:p>
            <a:pPr>
              <a:buNone/>
            </a:pPr>
            <a:r>
              <a:rPr lang="en-US" sz="1600" dirty="0" smtClean="0"/>
              <a:t>    Google </a:t>
            </a:r>
            <a:r>
              <a:rPr lang="en-US" sz="1600" dirty="0" smtClean="0"/>
              <a:t>Cloud Translation API implements Machine Learning concept to translate from one language to other supporting languages. This is highly responsive and known for its ease of use so that applications can integrate with Translation API for fast and dynamic translation of source language to the target language. </a:t>
            </a:r>
          </a:p>
          <a:p>
            <a:r>
              <a:rPr lang="en-US" sz="1600" dirty="0" smtClean="0"/>
              <a:t>Speech API</a:t>
            </a:r>
          </a:p>
          <a:p>
            <a:r>
              <a:rPr lang="en-US" sz="1600" dirty="0" smtClean="0"/>
              <a:t>Translate API</a:t>
            </a:r>
          </a:p>
          <a:p>
            <a:r>
              <a:rPr lang="en-US" sz="1600" dirty="0" smtClean="0"/>
              <a:t>Natural </a:t>
            </a:r>
            <a:r>
              <a:rPr lang="en-US" sz="1600" dirty="0" smtClean="0"/>
              <a:t>Languages API</a:t>
            </a:r>
          </a:p>
          <a:p>
            <a:pPr>
              <a:buNone/>
            </a:pPr>
            <a:endParaRPr lang="en-US" dirty="0"/>
          </a:p>
        </p:txBody>
      </p:sp>
      <p:sp>
        <p:nvSpPr>
          <p:cNvPr id="2" name="Title 1"/>
          <p:cNvSpPr>
            <a:spLocks noGrp="1"/>
          </p:cNvSpPr>
          <p:nvPr>
            <p:ph type="title"/>
          </p:nvPr>
        </p:nvSpPr>
        <p:spPr/>
        <p:txBody>
          <a:bodyPr/>
          <a:lstStyle/>
          <a:p>
            <a:pPr algn="ctr"/>
            <a:r>
              <a:rPr lang="en-IN" sz="2800" b="1" dirty="0" smtClean="0"/>
              <a:t>Google Translator</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err="1" smtClean="0"/>
              <a:t>Geolocation</a:t>
            </a:r>
            <a:r>
              <a:rPr lang="en-US" sz="2800" dirty="0" smtClean="0"/>
              <a:t> API</a:t>
            </a:r>
            <a:endParaRPr lang="en-US" sz="2800" dirty="0"/>
          </a:p>
        </p:txBody>
      </p:sp>
      <p:sp>
        <p:nvSpPr>
          <p:cNvPr id="3" name="Subtitle 2"/>
          <p:cNvSpPr>
            <a:spLocks noGrp="1"/>
          </p:cNvSpPr>
          <p:nvPr>
            <p:ph type="subTitle"/>
          </p:nvPr>
        </p:nvSpPr>
        <p:spPr/>
        <p:txBody>
          <a:bodyPr>
            <a:normAutofit/>
          </a:bodyPr>
          <a:lstStyle/>
          <a:p>
            <a:r>
              <a:rPr lang="en-US" sz="1600" dirty="0" smtClean="0"/>
              <a:t>The </a:t>
            </a:r>
            <a:r>
              <a:rPr lang="en-US" sz="1600" dirty="0" err="1" smtClean="0"/>
              <a:t>Geolocation</a:t>
            </a:r>
            <a:r>
              <a:rPr lang="en-US" sz="1600" dirty="0" smtClean="0"/>
              <a:t> API returns a location and accuracy radius based on information about cell towers and </a:t>
            </a:r>
            <a:r>
              <a:rPr lang="en-US" sz="1600" dirty="0" err="1" smtClean="0"/>
              <a:t>WiFi</a:t>
            </a:r>
            <a:r>
              <a:rPr lang="en-US" sz="1600" dirty="0" smtClean="0"/>
              <a:t> nodes that the mobile client can detect. This document describes the protocol used to send this data to the server and to return a response to the client</a:t>
            </a:r>
            <a:r>
              <a:rPr lang="en-US" sz="1600" dirty="0" smtClean="0"/>
              <a:t>.</a:t>
            </a:r>
          </a:p>
          <a:p>
            <a:r>
              <a:rPr lang="en-US" sz="1600" i="1" dirty="0" smtClean="0"/>
              <a:t>Request body</a:t>
            </a:r>
          </a:p>
          <a:p>
            <a:r>
              <a:rPr lang="en-US" sz="1600" i="1" dirty="0" smtClean="0"/>
              <a:t>Cell tower objects</a:t>
            </a:r>
          </a:p>
          <a:p>
            <a:r>
              <a:rPr lang="en-US" sz="1600" i="1" dirty="0" err="1" smtClean="0"/>
              <a:t>WiFi</a:t>
            </a:r>
            <a:r>
              <a:rPr lang="en-US" sz="1600" i="1" dirty="0" smtClean="0"/>
              <a:t> access point objects</a:t>
            </a:r>
          </a:p>
          <a:p>
            <a:r>
              <a:rPr lang="en-US" sz="1600" i="1" dirty="0" err="1" smtClean="0"/>
              <a:t>Geolocation</a:t>
            </a:r>
            <a:r>
              <a:rPr lang="en-US" sz="1600" i="1" dirty="0" smtClean="0"/>
              <a:t> responses</a:t>
            </a:r>
          </a:p>
          <a:p>
            <a:r>
              <a:rPr lang="en-US" sz="1600" i="1" dirty="0" smtClean="0"/>
              <a:t>Errors</a:t>
            </a:r>
          </a:p>
          <a:p>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p:nvPr>
        </p:nvSpPr>
        <p:spPr/>
        <p:txBody>
          <a:bodyPr>
            <a:normAutofit/>
          </a:bodyPr>
          <a:lstStyle/>
          <a:p>
            <a:r>
              <a:rPr lang="en-US" sz="1600" dirty="0" smtClean="0"/>
              <a:t>PayPal</a:t>
            </a:r>
          </a:p>
          <a:p>
            <a:r>
              <a:rPr lang="en-US" sz="1600" dirty="0" smtClean="0"/>
              <a:t>Amazon pay</a:t>
            </a:r>
          </a:p>
          <a:p>
            <a:r>
              <a:rPr lang="en-US" sz="1600" dirty="0" err="1" smtClean="0"/>
              <a:t>Paytm</a:t>
            </a:r>
            <a:endParaRPr lang="en-US" sz="1600" dirty="0" smtClean="0"/>
          </a:p>
          <a:p>
            <a:r>
              <a:rPr lang="en-US" sz="1600" dirty="0" smtClean="0"/>
              <a:t>Credit</a:t>
            </a:r>
          </a:p>
          <a:p>
            <a:r>
              <a:rPr lang="en-US" sz="1600" dirty="0" smtClean="0"/>
              <a:t>Debit</a:t>
            </a:r>
          </a:p>
          <a:p>
            <a:r>
              <a:rPr lang="en-US" sz="1600" dirty="0" smtClean="0"/>
              <a:t>Net Banking</a:t>
            </a:r>
          </a:p>
          <a:p>
            <a:r>
              <a:rPr lang="en-US" sz="1600" dirty="0" smtClean="0"/>
              <a:t>COD</a:t>
            </a:r>
            <a:endParaRPr lang="en-US" sz="1600" dirty="0"/>
          </a:p>
        </p:txBody>
      </p:sp>
      <p:sp>
        <p:nvSpPr>
          <p:cNvPr id="3" name="Title 2"/>
          <p:cNvSpPr>
            <a:spLocks noGrp="1"/>
          </p:cNvSpPr>
          <p:nvPr>
            <p:ph type="title"/>
          </p:nvPr>
        </p:nvSpPr>
        <p:spPr/>
        <p:txBody>
          <a:bodyPr/>
          <a:lstStyle/>
          <a:p>
            <a:pPr algn="ctr"/>
            <a:r>
              <a:rPr lang="en-US" sz="2800" b="1" dirty="0" smtClean="0"/>
              <a:t>Payment Gateways</a:t>
            </a:r>
            <a:endParaRPr lang="en-US" sz="28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682ED7-31DD-4AA5-A38B-8A0DDBF9F694}"/>
              </a:ext>
            </a:extLst>
          </p:cNvPr>
          <p:cNvSpPr>
            <a:spLocks noGrp="1"/>
          </p:cNvSpPr>
          <p:nvPr>
            <p:ph type="title"/>
          </p:nvPr>
        </p:nvSpPr>
        <p:spPr>
          <a:xfrm>
            <a:off x="-157480" y="695020"/>
            <a:ext cx="9069480" cy="1502080"/>
          </a:xfrm>
        </p:spPr>
        <p:txBody>
          <a:bodyPr/>
          <a:lstStyle/>
          <a:p>
            <a:pPr algn="ctr"/>
            <a:r>
              <a:rPr lang="en-IN" sz="1800" b="1" dirty="0"/>
              <a:t/>
            </a:r>
            <a:br>
              <a:rPr lang="en-IN" sz="1800" b="1" dirty="0"/>
            </a:br>
            <a:r>
              <a:rPr lang="en-IN" sz="1800" b="1" dirty="0"/>
              <a:t/>
            </a:r>
            <a:br>
              <a:rPr lang="en-IN" sz="1800" b="1" dirty="0"/>
            </a:br>
            <a:r>
              <a:rPr lang="en-IN" sz="1800" b="1" dirty="0"/>
              <a:t/>
            </a:r>
            <a:br>
              <a:rPr lang="en-IN" sz="1800" b="1" dirty="0"/>
            </a:br>
            <a:r>
              <a:rPr lang="en-IN" sz="1800" b="1" dirty="0"/>
              <a:t/>
            </a:r>
            <a:br>
              <a:rPr lang="en-IN" sz="1800" b="1" dirty="0"/>
            </a:br>
            <a:r>
              <a:rPr lang="en-IN" sz="1800" b="1" dirty="0"/>
              <a:t/>
            </a:r>
            <a:br>
              <a:rPr lang="en-IN" sz="1800" b="1" dirty="0"/>
            </a:br>
            <a:r>
              <a:rPr lang="en-IN" sz="1800" b="1" dirty="0"/>
              <a:t/>
            </a:r>
            <a:br>
              <a:rPr lang="en-IN" sz="1800" b="1" dirty="0"/>
            </a:br>
            <a:r>
              <a:rPr lang="en-IN" sz="1800" b="1" dirty="0"/>
              <a:t/>
            </a:r>
            <a:br>
              <a:rPr lang="en-IN" sz="1800" b="1" dirty="0"/>
            </a:br>
            <a:r>
              <a:rPr lang="en-IN" sz="1800" b="1" dirty="0"/>
              <a:t/>
            </a:r>
            <a:br>
              <a:rPr lang="en-IN" sz="1800" b="1" dirty="0"/>
            </a:br>
            <a:r>
              <a:rPr lang="en-IN" sz="1800" b="1" dirty="0"/>
              <a:t/>
            </a:r>
            <a:br>
              <a:rPr lang="en-IN" sz="1800" b="1" dirty="0"/>
            </a:br>
            <a:r>
              <a:rPr lang="en-IN" sz="2800" b="1" dirty="0"/>
              <a:t>Technological Stack</a:t>
            </a:r>
            <a:r>
              <a:rPr lang="en-IN" sz="1800" b="1" dirty="0"/>
              <a:t/>
            </a:r>
            <a:br>
              <a:rPr lang="en-IN" sz="1800" b="1" dirty="0"/>
            </a:br>
            <a:r>
              <a:rPr lang="en-IN" sz="1800" b="1" dirty="0"/>
              <a:t/>
            </a:r>
            <a:br>
              <a:rPr lang="en-IN" sz="1800" b="1" dirty="0"/>
            </a:br>
            <a:r>
              <a:rPr lang="en-IN" sz="1600" dirty="0"/>
              <a:t>Html (front end)</a:t>
            </a:r>
            <a:br>
              <a:rPr lang="en-IN" sz="1600" dirty="0"/>
            </a:br>
            <a:r>
              <a:rPr lang="en-IN" sz="1600" dirty="0" err="1"/>
              <a:t>Php</a:t>
            </a:r>
            <a:r>
              <a:rPr lang="en-IN" sz="1600" dirty="0"/>
              <a:t>(frontend)</a:t>
            </a:r>
            <a:br>
              <a:rPr lang="en-IN" sz="1600" dirty="0"/>
            </a:br>
            <a:r>
              <a:rPr lang="en-IN" sz="1600" dirty="0"/>
              <a:t>React(front end)</a:t>
            </a:r>
            <a:br>
              <a:rPr lang="en-IN" sz="1600" dirty="0"/>
            </a:br>
            <a:r>
              <a:rPr lang="en-IN" sz="1600" dirty="0" err="1"/>
              <a:t>Mysql</a:t>
            </a:r>
            <a:r>
              <a:rPr lang="en-IN" sz="1600" dirty="0"/>
              <a:t>(Database)</a:t>
            </a:r>
            <a:br>
              <a:rPr lang="en-IN" sz="1600" dirty="0"/>
            </a:br>
            <a:r>
              <a:rPr lang="en-IN" sz="1600" dirty="0"/>
              <a:t>Bootstrap(Mobile friendly GUI)</a:t>
            </a:r>
            <a:br>
              <a:rPr lang="en-IN" sz="1600" dirty="0"/>
            </a:br>
            <a:r>
              <a:rPr lang="en-IN" sz="1600" dirty="0"/>
              <a:t>Flutter(GUI)</a:t>
            </a:r>
            <a:br>
              <a:rPr lang="en-IN" sz="1600" dirty="0"/>
            </a:br>
            <a:r>
              <a:rPr lang="en-IN" sz="1600" dirty="0"/>
              <a:t>Natural Language Processing(NLP)</a:t>
            </a:r>
            <a:br>
              <a:rPr lang="en-IN" sz="1600" dirty="0"/>
            </a:br>
            <a:r>
              <a:rPr lang="en-IN" sz="1600" dirty="0"/>
              <a:t/>
            </a:r>
            <a:br>
              <a:rPr lang="en-IN" sz="1600" dirty="0"/>
            </a:br>
            <a:endParaRPr lang="en-IN" sz="1600" dirty="0"/>
          </a:p>
        </p:txBody>
      </p:sp>
    </p:spTree>
    <p:extLst>
      <p:ext uri="{BB962C8B-B14F-4D97-AF65-F5344CB8AC3E}">
        <p14:creationId xmlns:p14="http://schemas.microsoft.com/office/powerpoint/2010/main" xmlns="" val="3081432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3F5D9B-4C9E-4798-9D52-F6F8F367CB25}"/>
              </a:ext>
            </a:extLst>
          </p:cNvPr>
          <p:cNvSpPr>
            <a:spLocks noGrp="1"/>
          </p:cNvSpPr>
          <p:nvPr>
            <p:ph type="title"/>
          </p:nvPr>
        </p:nvSpPr>
        <p:spPr/>
        <p:txBody>
          <a:bodyPr/>
          <a:lstStyle/>
          <a:p>
            <a:pPr algn="ctr"/>
            <a:r>
              <a:rPr lang="en-IN" sz="1800" b="1" dirty="0">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xmlns="" id="{D42C5E28-BDAC-4EB6-828E-DDBCF5E8EB8E}"/>
              </a:ext>
            </a:extLst>
          </p:cNvPr>
          <p:cNvSpPr>
            <a:spLocks noGrp="1"/>
          </p:cNvSpPr>
          <p:nvPr>
            <p:ph type="body"/>
          </p:nvPr>
        </p:nvSpPr>
        <p:spPr>
          <a:xfrm>
            <a:off x="301083" y="1561681"/>
            <a:ext cx="9389327" cy="2519666"/>
          </a:xfrm>
        </p:spPr>
        <p:txBody>
          <a:bodyPr>
            <a:normAutofit/>
          </a:bodyPr>
          <a:lstStyle/>
          <a:p>
            <a:pPr algn="just"/>
            <a:r>
              <a:rPr lang="en-IN" sz="1800" dirty="0">
                <a:latin typeface="Times New Roman" panose="02020603050405020304" pitchFamily="18" charset="0"/>
                <a:cs typeface="Times New Roman" panose="02020603050405020304" pitchFamily="18" charset="0"/>
              </a:rPr>
              <a:t>The Internet has opened so many opportunities for doing business online, and ecommerce is one of the most popular ones. Not only does it require low investment ,it actually  is a type of business that does not require a full time commitment , especially if you are selling  limited no of products. You just make an online presence  and promote the business here and there using both free and paid methods.</a:t>
            </a:r>
          </a:p>
          <a:p>
            <a:pPr algn="just"/>
            <a:r>
              <a:rPr lang="en-IN" sz="1800" dirty="0">
                <a:latin typeface="Times New Roman" panose="02020603050405020304" pitchFamily="18" charset="0"/>
                <a:cs typeface="Times New Roman" panose="02020603050405020304" pitchFamily="18" charset="0"/>
              </a:rPr>
              <a:t>However as each  business has its positive and negative sides. If you want to achieve success ,you will have to create an organized strategy which is based on realistic goals and comprehensive analysis of the market.</a:t>
            </a:r>
          </a:p>
          <a:p>
            <a:pPr marL="0" indent="0">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23477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6BF7956F-6EF2-450B-940C-460D88E6D3E4}"/>
              </a:ext>
            </a:extLst>
          </p:cNvPr>
          <p:cNvSpPr>
            <a:spLocks noGrp="1"/>
          </p:cNvSpPr>
          <p:nvPr>
            <p:ph type="body"/>
          </p:nvPr>
        </p:nvSpPr>
        <p:spPr>
          <a:xfrm>
            <a:off x="502920" y="1384300"/>
            <a:ext cx="9069480" cy="4406900"/>
          </a:xfrm>
        </p:spPr>
        <p:txBody>
          <a:bodyPr>
            <a:normAutofit/>
          </a:bodyPr>
          <a:lstStyle/>
          <a:p>
            <a:pPr algn="just"/>
            <a:r>
              <a:rPr lang="en-IN" sz="1500" dirty="0"/>
              <a:t>Prajapati and Laila, Development of Handloom Industry, Deep &amp; Deep, New Delhi (1981) .</a:t>
            </a:r>
          </a:p>
          <a:p>
            <a:pPr algn="just"/>
            <a:r>
              <a:rPr lang="en-IN" sz="1500" dirty="0"/>
              <a:t> </a:t>
            </a:r>
            <a:r>
              <a:rPr lang="en-IN" sz="1500" dirty="0" err="1"/>
              <a:t>Thaimani</a:t>
            </a:r>
            <a:r>
              <a:rPr lang="en-IN" sz="1500" dirty="0"/>
              <a:t>, K. K., Handicrafts during seventh five year plan., paper presented in National Seminar on development and management of Handicrafts cooperative 24-26th November, VAMNICOM (1987) .</a:t>
            </a:r>
          </a:p>
          <a:p>
            <a:pPr algn="just"/>
            <a:r>
              <a:rPr lang="en-IN" sz="1500" dirty="0"/>
              <a:t> </a:t>
            </a:r>
            <a:r>
              <a:rPr lang="en-IN" sz="1500" dirty="0" err="1"/>
              <a:t>Dak,T.M</a:t>
            </a:r>
            <a:r>
              <a:rPr lang="en-IN" sz="1500" dirty="0"/>
              <a:t>., Rural </a:t>
            </a:r>
            <a:r>
              <a:rPr lang="en-IN" sz="1500" dirty="0" err="1"/>
              <a:t>Industralistation</a:t>
            </a:r>
            <a:r>
              <a:rPr lang="en-IN" sz="1500" dirty="0"/>
              <a:t>: Challenges and Responses, North Book, Delhi, pp-23-24 (1989) .</a:t>
            </a:r>
          </a:p>
          <a:p>
            <a:pPr algn="just"/>
            <a:r>
              <a:rPr lang="en-IN" sz="1500" dirty="0"/>
              <a:t> Florence, K., Uganda Handicrafts Export Strategy, ITC Report, WTO (2005) . </a:t>
            </a:r>
          </a:p>
          <a:p>
            <a:pPr algn="just"/>
            <a:r>
              <a:rPr lang="en-IN" sz="1500" dirty="0"/>
              <a:t>Resource </a:t>
            </a:r>
            <a:r>
              <a:rPr lang="en-IN" sz="1500" dirty="0" err="1"/>
              <a:t>Center</a:t>
            </a:r>
            <a:r>
              <a:rPr lang="en-IN" sz="1500" dirty="0"/>
              <a:t> RCIP, Euro zone crises to hamper leather industry, http://www.fddiindia.com/publications/newsletter/2010/006June/FDDINL_264_25.06.2010.pdf, (2010) .</a:t>
            </a:r>
          </a:p>
          <a:p>
            <a:pPr algn="just"/>
            <a:r>
              <a:rPr lang="en-IN" sz="1500" dirty="0"/>
              <a:t> Sanyal, S., Banerjee, S. and Majumder, S., India’s Leather in the World Market: Exploration of  Recent  Trends, Trade  and  Development  Review  3 (1), 22 – 58 (2010)  .</a:t>
            </a:r>
          </a:p>
          <a:p>
            <a:pPr algn="just"/>
            <a:r>
              <a:rPr lang="en-IN" sz="1500" dirty="0"/>
              <a:t> Kotler, P.,  Marketing Management, Thomson Press (India) Ltd, New Delhi, (2003) </a:t>
            </a:r>
          </a:p>
        </p:txBody>
      </p:sp>
      <p:sp>
        <p:nvSpPr>
          <p:cNvPr id="4" name="Title 3">
            <a:extLst>
              <a:ext uri="{FF2B5EF4-FFF2-40B4-BE49-F238E27FC236}">
                <a16:creationId xmlns:a16="http://schemas.microsoft.com/office/drawing/2014/main" xmlns="" id="{23CFE2CB-C657-42B1-945F-99A3FF32E89C}"/>
              </a:ext>
            </a:extLst>
          </p:cNvPr>
          <p:cNvSpPr>
            <a:spLocks noGrp="1"/>
          </p:cNvSpPr>
          <p:nvPr>
            <p:ph type="title"/>
          </p:nvPr>
        </p:nvSpPr>
        <p:spPr>
          <a:xfrm>
            <a:off x="413711" y="279018"/>
            <a:ext cx="9069480" cy="1295782"/>
          </a:xfrm>
        </p:spPr>
        <p:txBody>
          <a:bodyPr/>
          <a:lstStyle/>
          <a:p>
            <a:pPr algn="ctr"/>
            <a:r>
              <a:rPr lang="en-IN" sz="1800" b="1" dirty="0"/>
              <a:t>References</a:t>
            </a:r>
          </a:p>
        </p:txBody>
      </p:sp>
    </p:spTree>
    <p:extLst>
      <p:ext uri="{BB962C8B-B14F-4D97-AF65-F5344CB8AC3E}">
        <p14:creationId xmlns:p14="http://schemas.microsoft.com/office/powerpoint/2010/main" xmlns="" val="1172636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 name="TextShape 1"/>
          <p:cNvSpPr txBox="1"/>
          <p:nvPr/>
        </p:nvSpPr>
        <p:spPr>
          <a:xfrm>
            <a:off x="647280" y="3057480"/>
            <a:ext cx="9070920" cy="1262160"/>
          </a:xfrm>
          <a:prstGeom prst="rect">
            <a:avLst/>
          </a:prstGeom>
          <a:noFill/>
          <a:ln>
            <a:noFill/>
          </a:ln>
        </p:spPr>
        <p:txBody>
          <a:bodyPr lIns="0" tIns="31680" rIns="0" bIns="0" anchor="ctr"/>
          <a:lstStyle/>
          <a:p>
            <a:pPr algn="ctr">
              <a:lnSpc>
                <a:spcPct val="93000"/>
              </a:lnSpc>
            </a:pPr>
            <a:r>
              <a:rPr lang="en-IN" sz="3600" b="0" strike="noStrike" spc="-1" dirty="0">
                <a:solidFill>
                  <a:srgbClr val="000000"/>
                </a:solidFill>
                <a:latin typeface="Times New Roman"/>
              </a:rPr>
              <a:t>Thank You.!</a:t>
            </a:r>
            <a:endParaRPr lang="en-IN" sz="3600" b="0" strike="noStrike"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TextShape 1"/>
          <p:cNvSpPr txBox="1"/>
          <p:nvPr/>
        </p:nvSpPr>
        <p:spPr>
          <a:xfrm>
            <a:off x="504360" y="144000"/>
            <a:ext cx="9070920" cy="1057320"/>
          </a:xfrm>
          <a:prstGeom prst="rect">
            <a:avLst/>
          </a:prstGeom>
          <a:noFill/>
          <a:ln>
            <a:noFill/>
          </a:ln>
        </p:spPr>
        <p:txBody>
          <a:bodyPr lIns="0" tIns="31680" rIns="0" bIns="0" anchor="ctr"/>
          <a:lstStyle/>
          <a:p>
            <a:pPr algn="ctr">
              <a:lnSpc>
                <a:spcPct val="93000"/>
              </a:lnSpc>
            </a:pPr>
            <a:r>
              <a:rPr lang="en-IN" sz="3600" b="1" strike="noStrike" spc="-1" dirty="0">
                <a:solidFill>
                  <a:srgbClr val="000000"/>
                </a:solidFill>
                <a:latin typeface="Times New Roman"/>
              </a:rPr>
              <a:t>Contents</a:t>
            </a:r>
            <a:endParaRPr lang="en-IN" sz="3600" b="0" strike="noStrike" spc="-1" dirty="0">
              <a:solidFill>
                <a:srgbClr val="000000"/>
              </a:solidFill>
              <a:latin typeface="Arial"/>
            </a:endParaRPr>
          </a:p>
        </p:txBody>
      </p:sp>
      <p:sp>
        <p:nvSpPr>
          <p:cNvPr id="44" name="TextShape 2"/>
          <p:cNvSpPr txBox="1"/>
          <p:nvPr/>
        </p:nvSpPr>
        <p:spPr>
          <a:xfrm>
            <a:off x="502920" y="1201680"/>
            <a:ext cx="9070920" cy="4989600"/>
          </a:xfrm>
          <a:prstGeom prst="rect">
            <a:avLst/>
          </a:prstGeom>
          <a:noFill/>
          <a:ln>
            <a:noFill/>
          </a:ln>
        </p:spPr>
        <p:txBody>
          <a:bodyPr lIns="0" tIns="21240" rIns="0" bIns="0">
            <a:normAutofit lnSpcReduction="10000"/>
          </a:bodyPr>
          <a:lstStyle/>
          <a:p>
            <a:pPr marL="431640" indent="-324000">
              <a:lnSpc>
                <a:spcPct val="93000"/>
              </a:lnSpc>
              <a:spcAft>
                <a:spcPts val="1412"/>
              </a:spcAft>
              <a:buClr>
                <a:srgbClr val="000000"/>
              </a:buClr>
              <a:buSzPct val="45000"/>
              <a:buFont typeface="Wingdings" charset="2"/>
              <a:buChar char=""/>
            </a:pPr>
            <a:r>
              <a:rPr lang="en-IN" sz="2400" b="0" strike="noStrike" spc="-1" dirty="0">
                <a:solidFill>
                  <a:srgbClr val="000000"/>
                </a:solidFill>
                <a:latin typeface="Times New Roman" panose="02020603050405020304" pitchFamily="18" charset="0"/>
                <a:cs typeface="Times New Roman" panose="02020603050405020304" pitchFamily="18" charset="0"/>
              </a:rPr>
              <a:t>Abstract</a:t>
            </a:r>
          </a:p>
          <a:p>
            <a:pPr marL="431640" indent="-324000">
              <a:lnSpc>
                <a:spcPct val="93000"/>
              </a:lnSpc>
              <a:spcAft>
                <a:spcPts val="1412"/>
              </a:spcAft>
              <a:buClr>
                <a:srgbClr val="000000"/>
              </a:buClr>
              <a:buSzPct val="45000"/>
              <a:buFont typeface="Wingdings" charset="2"/>
              <a:buChar char=""/>
            </a:pPr>
            <a:r>
              <a:rPr lang="en-IN" sz="2400" b="0" strike="noStrike" spc="-1" dirty="0">
                <a:solidFill>
                  <a:srgbClr val="000000"/>
                </a:solidFill>
                <a:latin typeface="Times New Roman" panose="02020603050405020304" pitchFamily="18" charset="0"/>
                <a:cs typeface="Times New Roman" panose="02020603050405020304" pitchFamily="18" charset="0"/>
              </a:rPr>
              <a:t>Introduction</a:t>
            </a:r>
          </a:p>
          <a:p>
            <a:pPr marL="431640" indent="-324000">
              <a:lnSpc>
                <a:spcPct val="93000"/>
              </a:lnSpc>
              <a:spcAft>
                <a:spcPts val="1412"/>
              </a:spcAft>
              <a:buClr>
                <a:srgbClr val="000000"/>
              </a:buClr>
              <a:buSzPct val="45000"/>
              <a:buFont typeface="Wingdings" charset="2"/>
              <a:buChar char=""/>
            </a:pPr>
            <a:r>
              <a:rPr lang="en-IN" sz="2400" b="0" strike="noStrike" spc="-1" dirty="0">
                <a:solidFill>
                  <a:srgbClr val="000000"/>
                </a:solidFill>
                <a:latin typeface="Times New Roman" panose="02020603050405020304" pitchFamily="18" charset="0"/>
                <a:cs typeface="Times New Roman" panose="02020603050405020304" pitchFamily="18" charset="0"/>
              </a:rPr>
              <a:t>Objectives</a:t>
            </a:r>
          </a:p>
          <a:p>
            <a:pPr marL="431640" indent="-324000">
              <a:lnSpc>
                <a:spcPct val="93000"/>
              </a:lnSpc>
              <a:spcAft>
                <a:spcPts val="1412"/>
              </a:spcAft>
              <a:buClr>
                <a:srgbClr val="000000"/>
              </a:buClr>
              <a:buSzPct val="45000"/>
              <a:buFont typeface="Wingdings" charset="2"/>
              <a:buChar char=""/>
            </a:pPr>
            <a:r>
              <a:rPr lang="en-IN" sz="2400" b="0" strike="noStrike" spc="-1" dirty="0">
                <a:solidFill>
                  <a:srgbClr val="000000"/>
                </a:solidFill>
                <a:latin typeface="Times New Roman" panose="02020603050405020304" pitchFamily="18" charset="0"/>
                <a:cs typeface="Times New Roman" panose="02020603050405020304" pitchFamily="18" charset="0"/>
              </a:rPr>
              <a:t>Literature Review</a:t>
            </a:r>
          </a:p>
          <a:p>
            <a:pPr marL="431640" indent="-324000">
              <a:lnSpc>
                <a:spcPct val="93000"/>
              </a:lnSpc>
              <a:spcAft>
                <a:spcPts val="1412"/>
              </a:spcAft>
              <a:buClr>
                <a:srgbClr val="000000"/>
              </a:buClr>
              <a:buSzPct val="45000"/>
              <a:buFont typeface="Wingdings" charset="2"/>
              <a:buChar char=""/>
            </a:pPr>
            <a:r>
              <a:rPr lang="en-IN" sz="2400" b="0" strike="noStrike" spc="-1" dirty="0">
                <a:solidFill>
                  <a:srgbClr val="000000"/>
                </a:solidFill>
                <a:latin typeface="Times New Roman" panose="02020603050405020304" pitchFamily="18" charset="0"/>
                <a:cs typeface="Times New Roman" panose="02020603050405020304" pitchFamily="18" charset="0"/>
              </a:rPr>
              <a:t>Problem Definition</a:t>
            </a:r>
          </a:p>
          <a:p>
            <a:pPr marL="431640" indent="-324000">
              <a:lnSpc>
                <a:spcPct val="93000"/>
              </a:lnSpc>
              <a:spcAft>
                <a:spcPts val="1412"/>
              </a:spcAft>
              <a:buClr>
                <a:srgbClr val="000000"/>
              </a:buClr>
              <a:buSzPct val="45000"/>
              <a:buFont typeface="Wingdings" charset="2"/>
              <a:buChar char=""/>
            </a:pPr>
            <a:r>
              <a:rPr lang="en-IN" sz="2400" b="0" strike="noStrike" spc="-1" dirty="0">
                <a:solidFill>
                  <a:srgbClr val="000000"/>
                </a:solidFill>
                <a:latin typeface="Times New Roman" panose="02020603050405020304" pitchFamily="18" charset="0"/>
                <a:cs typeface="Times New Roman" panose="02020603050405020304" pitchFamily="18" charset="0"/>
              </a:rPr>
              <a:t>Existing System Architecture/Working</a:t>
            </a:r>
          </a:p>
          <a:p>
            <a:pPr marL="431640" indent="-324000">
              <a:lnSpc>
                <a:spcPct val="93000"/>
              </a:lnSpc>
              <a:spcAft>
                <a:spcPts val="1412"/>
              </a:spcAft>
              <a:buClr>
                <a:srgbClr val="000000"/>
              </a:buClr>
              <a:buSzPct val="45000"/>
              <a:buFont typeface="Wingdings" charset="2"/>
              <a:buChar char=""/>
            </a:pPr>
            <a:r>
              <a:rPr lang="en-IN" sz="2400" b="0" strike="noStrike" spc="-1" dirty="0">
                <a:solidFill>
                  <a:srgbClr val="000000"/>
                </a:solidFill>
                <a:latin typeface="Times New Roman" panose="02020603050405020304" pitchFamily="18" charset="0"/>
                <a:cs typeface="Times New Roman" panose="02020603050405020304" pitchFamily="18" charset="0"/>
              </a:rPr>
              <a:t>Proposed System Architecture/Working</a:t>
            </a:r>
          </a:p>
          <a:p>
            <a:pPr marL="431640" indent="-324000">
              <a:lnSpc>
                <a:spcPct val="93000"/>
              </a:lnSpc>
              <a:spcAft>
                <a:spcPts val="1412"/>
              </a:spcAft>
              <a:buClr>
                <a:srgbClr val="000000"/>
              </a:buClr>
              <a:buSzPct val="45000"/>
              <a:buFont typeface="Wingdings" charset="2"/>
              <a:buChar char=""/>
            </a:pPr>
            <a:r>
              <a:rPr lang="en-IN" sz="2400" b="0" strike="noStrike" spc="-1" dirty="0">
                <a:solidFill>
                  <a:srgbClr val="000000"/>
                </a:solidFill>
                <a:latin typeface="Times New Roman" panose="02020603050405020304" pitchFamily="18" charset="0"/>
                <a:cs typeface="Times New Roman" panose="02020603050405020304" pitchFamily="18" charset="0"/>
              </a:rPr>
              <a:t>Conclusion</a:t>
            </a:r>
          </a:p>
          <a:p>
            <a:pPr marL="431640" indent="-324000">
              <a:lnSpc>
                <a:spcPct val="93000"/>
              </a:lnSpc>
              <a:spcAft>
                <a:spcPts val="1412"/>
              </a:spcAft>
              <a:buClr>
                <a:srgbClr val="000000"/>
              </a:buClr>
              <a:buSzPct val="45000"/>
              <a:buFont typeface="Wingdings" charset="2"/>
              <a:buChar char=""/>
            </a:pPr>
            <a:r>
              <a:rPr lang="en-IN" sz="2400" b="0" strike="noStrike" spc="-1" dirty="0">
                <a:solidFill>
                  <a:srgbClr val="000000"/>
                </a:solidFill>
                <a:latin typeface="Times New Roman" panose="02020603050405020304" pitchFamily="18" charset="0"/>
                <a:cs typeface="Times New Roman" panose="02020603050405020304" pitchFamily="18" charset="0"/>
              </a:rPr>
              <a:t>References</a:t>
            </a:r>
          </a:p>
          <a:p>
            <a:pPr marL="431640" indent="-324000">
              <a:lnSpc>
                <a:spcPct val="93000"/>
              </a:lnSpc>
              <a:spcAft>
                <a:spcPts val="1412"/>
              </a:spcAft>
              <a:buClr>
                <a:srgbClr val="000000"/>
              </a:buClr>
              <a:buSzPct val="45000"/>
              <a:buFont typeface="Wingdings" charset="2"/>
              <a:buChar char=""/>
            </a:pPr>
            <a:r>
              <a:rPr lang="en-IN" sz="2400" b="0" strike="noStrike" spc="-1" dirty="0">
                <a:solidFill>
                  <a:srgbClr val="000000"/>
                </a:solidFill>
                <a:latin typeface="Times New Roman" panose="02020603050405020304" pitchFamily="18" charset="0"/>
                <a:cs typeface="Times New Roman" panose="02020603050405020304" pitchFamily="18" charset="0"/>
              </a:rPr>
              <a:t>Publication</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B4723150-2DE3-429F-B5C0-1245D9538568}"/>
              </a:ext>
            </a:extLst>
          </p:cNvPr>
          <p:cNvSpPr>
            <a:spLocks noGrp="1"/>
          </p:cNvSpPr>
          <p:nvPr>
            <p:ph type="body"/>
          </p:nvPr>
        </p:nvSpPr>
        <p:spPr>
          <a:xfrm>
            <a:off x="502920" y="1768320"/>
            <a:ext cx="9069480" cy="3095780"/>
          </a:xfrm>
        </p:spPr>
        <p:txBody>
          <a:bodyPr>
            <a:normAutofit/>
          </a:bodyPr>
          <a:lstStyle/>
          <a:p>
            <a:pPr marL="285750" indent="-285750" algn="just">
              <a:buNone/>
            </a:pPr>
            <a:r>
              <a:rPr lang="en-IN" sz="14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Self-employed women who manage business of Homemade </a:t>
            </a:r>
            <a:r>
              <a:rPr lang="en-IN" sz="1800" dirty="0" err="1">
                <a:latin typeface="Times New Roman" panose="02020603050405020304" pitchFamily="18" charset="0"/>
                <a:cs typeface="Times New Roman" panose="02020603050405020304" pitchFamily="18" charset="0"/>
              </a:rPr>
              <a:t>spices,snacks,beauty</a:t>
            </a:r>
            <a:r>
              <a:rPr lang="en-IN" sz="1800" dirty="0">
                <a:latin typeface="Times New Roman" panose="02020603050405020304" pitchFamily="18" charset="0"/>
                <a:cs typeface="Times New Roman" panose="02020603050405020304" pitchFamily="18" charset="0"/>
              </a:rPr>
              <a:t> products etc . These women are not able to reach consumers . Their sales and marketing activities are restricted to  mouth publicity and experience . So we are deciding to make a web application such that these self employed women can sell their products using these </a:t>
            </a:r>
            <a:r>
              <a:rPr lang="en-IN" sz="1800" dirty="0" err="1">
                <a:latin typeface="Times New Roman" panose="02020603050405020304" pitchFamily="18" charset="0"/>
                <a:cs typeface="Times New Roman" panose="02020603050405020304" pitchFamily="18" charset="0"/>
              </a:rPr>
              <a:t>app.This</a:t>
            </a:r>
            <a:r>
              <a:rPr lang="en-IN" sz="1800" dirty="0">
                <a:latin typeface="Times New Roman" panose="02020603050405020304" pitchFamily="18" charset="0"/>
                <a:cs typeface="Times New Roman" panose="02020603050405020304" pitchFamily="18" charset="0"/>
              </a:rPr>
              <a:t>  study aims to determine the factors that motivate women entrepreneurship through online </a:t>
            </a:r>
            <a:r>
              <a:rPr lang="en-IN" sz="1800" dirty="0" err="1">
                <a:latin typeface="Times New Roman" panose="02020603050405020304" pitchFamily="18" charset="0"/>
                <a:cs typeface="Times New Roman" panose="02020603050405020304" pitchFamily="18" charset="0"/>
              </a:rPr>
              <a:t>business.To</a:t>
            </a:r>
            <a:r>
              <a:rPr lang="en-IN" sz="1800" dirty="0">
                <a:latin typeface="Times New Roman" panose="02020603050405020304" pitchFamily="18" charset="0"/>
                <a:cs typeface="Times New Roman" panose="02020603050405020304" pitchFamily="18" charset="0"/>
              </a:rPr>
              <a:t> obtain convenience , comfort and increase precise  in living and living life and modern life, humans always needs products that are better quality or new products from the business world .Women are listed as among the most widely used online business. So the results show that there are 7 factors in motivating women entrepreneurship through online business namely ,Experience and facility Factor ,self Actualization Factor , Reward and Opportunity  Factor , Individual Potential factor , Family Factor , Unemployment factor. </a:t>
            </a:r>
          </a:p>
        </p:txBody>
      </p:sp>
      <p:sp>
        <p:nvSpPr>
          <p:cNvPr id="2" name="Title 1">
            <a:extLst>
              <a:ext uri="{FF2B5EF4-FFF2-40B4-BE49-F238E27FC236}">
                <a16:creationId xmlns:a16="http://schemas.microsoft.com/office/drawing/2014/main" xmlns="" id="{B6103F6E-6562-42BF-B901-4B5BE966B344}"/>
              </a:ext>
            </a:extLst>
          </p:cNvPr>
          <p:cNvSpPr>
            <a:spLocks noGrp="1"/>
          </p:cNvSpPr>
          <p:nvPr>
            <p:ph type="title"/>
          </p:nvPr>
        </p:nvSpPr>
        <p:spPr/>
        <p:txBody>
          <a:bodyPr/>
          <a:lstStyle/>
          <a:p>
            <a:pPr algn="ctr"/>
            <a:r>
              <a:rPr lang="en-IN" sz="2800" b="1" dirty="0">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xmlns="" val="2196655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361656-0994-4128-A9C5-404F33050A1F}"/>
              </a:ext>
            </a:extLst>
          </p:cNvPr>
          <p:cNvSpPr>
            <a:spLocks noGrp="1"/>
          </p:cNvSpPr>
          <p:nvPr>
            <p:ph type="title"/>
          </p:nvPr>
        </p:nvSpPr>
        <p:spPr/>
        <p:txBody>
          <a:bodyPr/>
          <a:lstStyle/>
          <a:p>
            <a:pPr algn="ctr"/>
            <a:r>
              <a:rPr lang="en-IN" sz="2800" b="1" dirty="0">
                <a:latin typeface="Times New Roman" panose="02020603050405020304" pitchFamily="18" charset="0"/>
                <a:cs typeface="Times New Roman" panose="02020603050405020304" pitchFamily="18" charset="0"/>
              </a:rPr>
              <a:t>Introduction</a:t>
            </a:r>
          </a:p>
        </p:txBody>
      </p:sp>
      <p:sp>
        <p:nvSpPr>
          <p:cNvPr id="3" name="Text Placeholder 2">
            <a:extLst>
              <a:ext uri="{FF2B5EF4-FFF2-40B4-BE49-F238E27FC236}">
                <a16:creationId xmlns:a16="http://schemas.microsoft.com/office/drawing/2014/main" xmlns="" id="{DBE6A16B-29E9-4747-9BE4-7A179DDB9D8E}"/>
              </a:ext>
            </a:extLst>
          </p:cNvPr>
          <p:cNvSpPr>
            <a:spLocks noGrp="1"/>
          </p:cNvSpPr>
          <p:nvPr>
            <p:ph type="body"/>
          </p:nvPr>
        </p:nvSpPr>
        <p:spPr>
          <a:xfrm>
            <a:off x="502920" y="1617469"/>
            <a:ext cx="9165187" cy="4984053"/>
          </a:xfrm>
        </p:spPr>
        <p:txBody>
          <a:bodyPr>
            <a:normAutofit/>
          </a:bodyPr>
          <a:lstStyle/>
          <a:p>
            <a:pPr algn="just"/>
            <a:r>
              <a:rPr lang="en-IN" sz="1800" dirty="0">
                <a:latin typeface="Times New Roman" panose="02020603050405020304" pitchFamily="18" charset="0"/>
                <a:cs typeface="Times New Roman" panose="02020603050405020304" pitchFamily="18" charset="0"/>
              </a:rPr>
              <a:t>Being stay at home woman, have a unique skills which can be made at home and sell online by making a ecommerce website one of the best ways to make money at home is by starting an Online store .</a:t>
            </a:r>
          </a:p>
          <a:p>
            <a:pPr algn="just"/>
            <a:r>
              <a:rPr lang="en-IN" sz="1800" dirty="0">
                <a:latin typeface="Times New Roman" panose="02020603050405020304" pitchFamily="18" charset="0"/>
                <a:cs typeface="Times New Roman" panose="02020603050405020304" pitchFamily="18" charset="0"/>
              </a:rPr>
              <a:t>The web Development of dynamic science and Technology , continues to show progress so rapidly in all aspects of life. Included in business relate to human needs that are dynamic . These dynamics nature is caused by business related to  human needs which are also dynamic.</a:t>
            </a:r>
          </a:p>
          <a:p>
            <a:pPr algn="just"/>
            <a:r>
              <a:rPr lang="en-IN" sz="1800" dirty="0">
                <a:latin typeface="Times New Roman" panose="02020603050405020304" pitchFamily="18" charset="0"/>
                <a:cs typeface="Times New Roman" panose="02020603050405020304" pitchFamily="18" charset="0"/>
              </a:rPr>
              <a:t>Online entrepreneurship is the process of starting a business by promoting innovation and taking all risks.</a:t>
            </a:r>
          </a:p>
          <a:p>
            <a:pPr algn="just"/>
            <a:r>
              <a:rPr lang="en-IN" sz="1800" dirty="0">
                <a:latin typeface="Times New Roman" panose="02020603050405020304" pitchFamily="18" charset="0"/>
                <a:cs typeface="Times New Roman" panose="02020603050405020304" pitchFamily="18" charset="0"/>
              </a:rPr>
              <a:t>Through these web application  a women who made home made products, will be able to sell it online by starting a online business.</a:t>
            </a:r>
          </a:p>
          <a:p>
            <a:pPr algn="just"/>
            <a:r>
              <a:rPr lang="en-IN" sz="1800" dirty="0">
                <a:latin typeface="Times New Roman" panose="02020603050405020304" pitchFamily="18" charset="0"/>
                <a:cs typeface="Times New Roman" panose="02020603050405020304" pitchFamily="18" charset="0"/>
              </a:rPr>
              <a:t>Every women has the ability to start the business but they doesn’t have that much confidence to start business online. Every women has a entrepreneur spirit which means having creativity and having a specific purpose and trying to achieve success in her life.</a:t>
            </a:r>
          </a:p>
          <a:p>
            <a:endParaRPr lang="en-IN" sz="1800" dirty="0"/>
          </a:p>
        </p:txBody>
      </p:sp>
    </p:spTree>
    <p:extLst>
      <p:ext uri="{BB962C8B-B14F-4D97-AF65-F5344CB8AC3E}">
        <p14:creationId xmlns:p14="http://schemas.microsoft.com/office/powerpoint/2010/main" xmlns="" val="2165594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E91335-AD2B-4DC2-AC82-33B279F1B547}"/>
              </a:ext>
            </a:extLst>
          </p:cNvPr>
          <p:cNvSpPr>
            <a:spLocks noGrp="1"/>
          </p:cNvSpPr>
          <p:nvPr>
            <p:ph type="title"/>
          </p:nvPr>
        </p:nvSpPr>
        <p:spPr/>
        <p:txBody>
          <a:bodyPr/>
          <a:lstStyle/>
          <a:p>
            <a:pPr algn="ctr"/>
            <a:r>
              <a:rPr lang="en-IN" sz="2800" b="1" dirty="0">
                <a:latin typeface="Times New Roman" panose="02020603050405020304" pitchFamily="18" charset="0"/>
                <a:cs typeface="Times New Roman" panose="02020603050405020304" pitchFamily="18" charset="0"/>
              </a:rPr>
              <a:t>Objective </a:t>
            </a:r>
          </a:p>
        </p:txBody>
      </p:sp>
      <p:sp>
        <p:nvSpPr>
          <p:cNvPr id="3" name="Text Placeholder 2">
            <a:extLst>
              <a:ext uri="{FF2B5EF4-FFF2-40B4-BE49-F238E27FC236}">
                <a16:creationId xmlns:a16="http://schemas.microsoft.com/office/drawing/2014/main" xmlns="" id="{EAB3285B-7B14-45EA-9294-0D171C61034A}"/>
              </a:ext>
            </a:extLst>
          </p:cNvPr>
          <p:cNvSpPr>
            <a:spLocks noGrp="1"/>
          </p:cNvSpPr>
          <p:nvPr>
            <p:ph type="body"/>
          </p:nvPr>
        </p:nvSpPr>
        <p:spPr>
          <a:xfrm>
            <a:off x="254495" y="1277014"/>
            <a:ext cx="9069480" cy="4988160"/>
          </a:xfrm>
        </p:spPr>
        <p:txBody>
          <a:bodyPr>
            <a:normAutofit/>
          </a:bodyPr>
          <a:lstStyle/>
          <a:p>
            <a:pPr marL="0" indent="0" algn="just">
              <a:buNone/>
            </a:pPr>
            <a:r>
              <a:rPr lang="en-IN" sz="1600" dirty="0"/>
              <a:t>If you plan to establish an online presence for your online business ,you have to consider the objectives and the main purpose for your new website.</a:t>
            </a:r>
          </a:p>
          <a:p>
            <a:pPr marL="0" indent="0" algn="just">
              <a:buNone/>
            </a:pPr>
            <a:r>
              <a:rPr lang="en-IN" sz="1600" dirty="0"/>
              <a:t>Every Element and detail of your page should mirror the objectives . The major objectives that a business plan looks to achieve include the Following elements.</a:t>
            </a:r>
          </a:p>
          <a:p>
            <a:pPr marL="0" indent="0" algn="just">
              <a:buNone/>
            </a:pPr>
            <a:r>
              <a:rPr lang="en-IN" sz="1600" dirty="0"/>
              <a:t>1.To Build a Cross-platform Application.</a:t>
            </a:r>
          </a:p>
          <a:p>
            <a:pPr marL="0" indent="0" algn="just">
              <a:buNone/>
            </a:pPr>
            <a:r>
              <a:rPr lang="en-IN" sz="1600" dirty="0"/>
              <a:t>2.To Build the Mobile Friendly User Interface.</a:t>
            </a:r>
          </a:p>
          <a:p>
            <a:pPr marL="0" indent="0" algn="just">
              <a:buNone/>
            </a:pPr>
            <a:r>
              <a:rPr lang="en-IN" sz="1600" dirty="0"/>
              <a:t>3.To have a Multi-Lingual Support in Application.</a:t>
            </a:r>
          </a:p>
          <a:p>
            <a:pPr marL="0" indent="0" algn="just">
              <a:buNone/>
            </a:pPr>
            <a:endParaRPr lang="en-IN" sz="1600" dirty="0"/>
          </a:p>
          <a:p>
            <a:pPr marL="0" indent="0" algn="just">
              <a:buNone/>
            </a:pPr>
            <a:r>
              <a:rPr lang="en-IN" sz="1600" dirty="0"/>
              <a:t>Functionalities:</a:t>
            </a:r>
          </a:p>
          <a:p>
            <a:pPr marL="342900" indent="-342900" algn="just">
              <a:buFont typeface="+mj-lt"/>
              <a:buAutoNum type="arabicPeriod"/>
            </a:pPr>
            <a:r>
              <a:rPr lang="en-IN" sz="1600" dirty="0"/>
              <a:t>Promoting a service or  product online.</a:t>
            </a:r>
          </a:p>
          <a:p>
            <a:pPr marL="342900" indent="-342900" algn="just">
              <a:buFont typeface="+mj-lt"/>
              <a:buAutoNum type="arabicPeriod"/>
            </a:pPr>
            <a:r>
              <a:rPr lang="en-IN" sz="1600" dirty="0"/>
              <a:t>Selling a service or product.</a:t>
            </a:r>
          </a:p>
          <a:p>
            <a:pPr marL="342900" indent="-342900" algn="just">
              <a:buFont typeface="+mj-lt"/>
              <a:buAutoNum type="arabicPeriod"/>
            </a:pPr>
            <a:r>
              <a:rPr lang="en-IN" sz="1600" dirty="0"/>
              <a:t>Providing product support or customer service.</a:t>
            </a:r>
          </a:p>
          <a:p>
            <a:pPr marL="342900" indent="-342900" algn="just">
              <a:buFont typeface="+mj-lt"/>
              <a:buAutoNum type="arabicPeriod"/>
            </a:pPr>
            <a:r>
              <a:rPr lang="en-IN" sz="1600" dirty="0"/>
              <a:t>Providing corporate information.</a:t>
            </a:r>
          </a:p>
          <a:p>
            <a:pPr marL="342900" indent="-342900" algn="just">
              <a:buFont typeface="+mj-lt"/>
              <a:buAutoNum type="arabicPeriod"/>
            </a:pPr>
            <a:r>
              <a:rPr lang="en-IN" sz="1600" dirty="0"/>
              <a:t>Dedicating enough time for planning </a:t>
            </a:r>
          </a:p>
          <a:p>
            <a:pPr marL="342900" indent="-342900" algn="just">
              <a:buFont typeface="+mj-lt"/>
              <a:buAutoNum type="arabicPeriod"/>
            </a:pPr>
            <a:r>
              <a:rPr lang="en-IN" sz="1600" dirty="0"/>
              <a:t>Gauging business strategy and applying due correction</a:t>
            </a:r>
          </a:p>
          <a:p>
            <a:pPr marL="342900" indent="-342900" algn="just">
              <a:buFont typeface="+mj-lt"/>
              <a:buAutoNum type="arabicPeriod"/>
            </a:pPr>
            <a:r>
              <a:rPr lang="en-IN" sz="1600" dirty="0"/>
              <a:t>Arranging Financial resources</a:t>
            </a:r>
          </a:p>
          <a:p>
            <a:pPr marL="342900" indent="-342900" algn="just">
              <a:buFont typeface="+mj-lt"/>
              <a:buAutoNum type="arabicPeriod"/>
            </a:pPr>
            <a:r>
              <a:rPr lang="en-IN" sz="1600" dirty="0"/>
              <a:t>Marketing Analysis</a:t>
            </a:r>
          </a:p>
          <a:p>
            <a:pPr marL="0" indent="0">
              <a:buNone/>
            </a:pPr>
            <a:endParaRPr lang="en-IN" sz="1600" dirty="0"/>
          </a:p>
        </p:txBody>
      </p:sp>
    </p:spTree>
    <p:extLst>
      <p:ext uri="{BB962C8B-B14F-4D97-AF65-F5344CB8AC3E}">
        <p14:creationId xmlns:p14="http://schemas.microsoft.com/office/powerpoint/2010/main" xmlns="" val="3014001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359F6-0B27-4DF0-BA7C-ACDD441EC775}"/>
              </a:ext>
            </a:extLst>
          </p:cNvPr>
          <p:cNvSpPr>
            <a:spLocks noGrp="1"/>
          </p:cNvSpPr>
          <p:nvPr>
            <p:ph type="title"/>
          </p:nvPr>
        </p:nvSpPr>
        <p:spPr/>
        <p:txBody>
          <a:bodyPr/>
          <a:lstStyle/>
          <a:p>
            <a:pPr algn="ctr"/>
            <a:r>
              <a:rPr lang="en-IN" sz="2800" b="1" dirty="0">
                <a:latin typeface="Times New Roman" panose="02020603050405020304" pitchFamily="18" charset="0"/>
                <a:cs typeface="Times New Roman" panose="02020603050405020304" pitchFamily="18" charset="0"/>
              </a:rPr>
              <a:t>Literature Review</a:t>
            </a:r>
          </a:p>
        </p:txBody>
      </p:sp>
      <p:sp>
        <p:nvSpPr>
          <p:cNvPr id="3" name="Text Placeholder 2">
            <a:extLst>
              <a:ext uri="{FF2B5EF4-FFF2-40B4-BE49-F238E27FC236}">
                <a16:creationId xmlns:a16="http://schemas.microsoft.com/office/drawing/2014/main" xmlns="" id="{63032E51-C876-4007-A5F4-00DD659E0FF3}"/>
              </a:ext>
            </a:extLst>
          </p:cNvPr>
          <p:cNvSpPr>
            <a:spLocks noGrp="1"/>
          </p:cNvSpPr>
          <p:nvPr>
            <p:ph type="body"/>
          </p:nvPr>
        </p:nvSpPr>
        <p:spPr>
          <a:xfrm>
            <a:off x="324501" y="1679110"/>
            <a:ext cx="9069480" cy="4988160"/>
          </a:xfrm>
        </p:spPr>
        <p:txBody>
          <a:bodyPr>
            <a:normAutofit/>
          </a:bodyPr>
          <a:lstStyle/>
          <a:p>
            <a:pPr marL="0" indent="0" algn="just">
              <a:buNone/>
            </a:pPr>
            <a:r>
              <a:rPr lang="en-IN" sz="1600" b="1" dirty="0">
                <a:latin typeface="Times New Roman" panose="02020603050405020304" pitchFamily="18" charset="0"/>
                <a:cs typeface="Times New Roman" panose="02020603050405020304" pitchFamily="18" charset="0"/>
              </a:rPr>
              <a:t>Paper Title: </a:t>
            </a:r>
            <a:r>
              <a:rPr lang="en-US" sz="1600" dirty="0">
                <a:latin typeface="Times New Roman" panose="02020603050405020304" pitchFamily="18" charset="0"/>
                <a:cs typeface="Times New Roman" panose="02020603050405020304" pitchFamily="18" charset="0"/>
              </a:rPr>
              <a:t>Study of Handicraft Marketing Strategies of Artisans in  Uttar Pradesh and Its Implication</a:t>
            </a:r>
          </a:p>
          <a:p>
            <a:pPr marL="0" indent="0" algn="just">
              <a:buNone/>
            </a:pPr>
            <a:r>
              <a:rPr lang="en-IN" sz="1600" b="1" dirty="0">
                <a:latin typeface="Times New Roman" panose="02020603050405020304" pitchFamily="18" charset="0"/>
                <a:cs typeface="Times New Roman" panose="02020603050405020304" pitchFamily="18" charset="0"/>
              </a:rPr>
              <a:t>Author: </a:t>
            </a:r>
            <a:r>
              <a:rPr lang="en-IN" sz="1600" dirty="0">
                <a:latin typeface="Times New Roman" panose="02020603050405020304" pitchFamily="18" charset="0"/>
                <a:cs typeface="Times New Roman" panose="02020603050405020304" pitchFamily="18" charset="0"/>
              </a:rPr>
              <a:t>Waqar Ahmad Khan1 and Zeeshan Amir</a:t>
            </a:r>
          </a:p>
          <a:p>
            <a:pPr marL="0" indent="0" algn="just">
              <a:buNone/>
            </a:pPr>
            <a:r>
              <a:rPr lang="en-IN" sz="1600" b="1" dirty="0">
                <a:latin typeface="Times New Roman" panose="02020603050405020304" pitchFamily="18" charset="0"/>
                <a:cs typeface="Times New Roman" panose="02020603050405020304" pitchFamily="18" charset="0"/>
              </a:rPr>
              <a:t>Publication Details </a:t>
            </a: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Research Scholar, Faculty of Management and Research, Integral University, Lucknow, U.P., INDIA 2Dean, FMR, Integral University, Lucknow, U.P., INDIA  , 21/12 18th December 2012</a:t>
            </a:r>
          </a:p>
          <a:p>
            <a:pPr marL="0" indent="0" algn="just">
              <a:buNone/>
            </a:pPr>
            <a:r>
              <a:rPr lang="en-US" sz="1600" b="1" dirty="0">
                <a:latin typeface="Times New Roman" panose="02020603050405020304" pitchFamily="18" charset="0"/>
                <a:cs typeface="Times New Roman" panose="02020603050405020304" pitchFamily="18" charset="0"/>
              </a:rPr>
              <a:t>Findings : </a:t>
            </a:r>
            <a:r>
              <a:rPr lang="en-IN"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This research paper is based on the secondary data by exploring various secondary data resources such as old research papers various journals, books internet, some of the governmental data etc. The Design of a handicraft product should be in accordance with the tastes and preferences of customers. Expansion is increasing the present scale of operation either by mechanizing the process of production or by enhancing tile installed capacity.</a:t>
            </a:r>
          </a:p>
          <a:p>
            <a:pPr marL="0" indent="0" algn="just">
              <a:buNone/>
            </a:pPr>
            <a:r>
              <a:rPr lang="en-US" sz="1600" b="1" dirty="0">
                <a:latin typeface="Times New Roman" panose="02020603050405020304" pitchFamily="18" charset="0"/>
                <a:cs typeface="Times New Roman" panose="02020603050405020304" pitchFamily="18" charset="0"/>
              </a:rPr>
              <a:t>Advantages</a:t>
            </a:r>
            <a:r>
              <a:rPr lang="en-US" sz="1600" dirty="0">
                <a:latin typeface="Times New Roman" panose="02020603050405020304" pitchFamily="18" charset="0"/>
                <a:cs typeface="Times New Roman" panose="02020603050405020304" pitchFamily="18" charset="0"/>
              </a:rPr>
              <a:t>:  Channel agents, such as middlemen, retailer or distributor try to capitalize on such possibilities and earn significant profit almost wholly at the cost of the craftsmen. Handicraft product may be categorized on the basis of price, export on domestic market, ease of maintenance, ease of storage, utility value or decorative value and modernity or traditional orientation. </a:t>
            </a:r>
            <a:r>
              <a:rPr lang="en-US" sz="16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xmlns="" val="1714845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FDC1F4-9917-4057-8850-7407CB015787}"/>
              </a:ext>
            </a:extLst>
          </p:cNvPr>
          <p:cNvSpPr>
            <a:spLocks noGrp="1"/>
          </p:cNvSpPr>
          <p:nvPr>
            <p:ph type="title"/>
          </p:nvPr>
        </p:nvSpPr>
        <p:spPr/>
        <p:txBody>
          <a:bodyPr/>
          <a:lstStyle/>
          <a:p>
            <a:pPr algn="ctr"/>
            <a:r>
              <a:rPr lang="en-IN" sz="1800" b="1" dirty="0">
                <a:latin typeface="Times New Roman" panose="02020603050405020304" pitchFamily="18" charset="0"/>
                <a:cs typeface="Times New Roman" panose="02020603050405020304" pitchFamily="18" charset="0"/>
              </a:rPr>
              <a:t>Problem Definition</a:t>
            </a:r>
          </a:p>
        </p:txBody>
      </p:sp>
      <p:sp>
        <p:nvSpPr>
          <p:cNvPr id="3" name="Text Placeholder 2">
            <a:extLst>
              <a:ext uri="{FF2B5EF4-FFF2-40B4-BE49-F238E27FC236}">
                <a16:creationId xmlns:a16="http://schemas.microsoft.com/office/drawing/2014/main" xmlns="" id="{638FB7DC-D466-4850-8D06-D96F727F0DB8}"/>
              </a:ext>
            </a:extLst>
          </p:cNvPr>
          <p:cNvSpPr>
            <a:spLocks noGrp="1"/>
          </p:cNvSpPr>
          <p:nvPr>
            <p:ph type="body"/>
          </p:nvPr>
        </p:nvSpPr>
        <p:spPr>
          <a:xfrm>
            <a:off x="541020" y="314020"/>
            <a:ext cx="9069480" cy="5073568"/>
          </a:xfrm>
        </p:spPr>
        <p:txBody>
          <a:bodyPr>
            <a:normAutofit/>
          </a:bodyPr>
          <a:lstStyle/>
          <a:p>
            <a:pPr algn="just"/>
            <a:r>
              <a:rPr lang="en-IN" sz="1600" dirty="0"/>
              <a:t>Now a days women are not able to reach their products to the consumers. Hence, we are making an application for women so that they can sell their products online.</a:t>
            </a:r>
          </a:p>
          <a:p>
            <a:pPr algn="just"/>
            <a:r>
              <a:rPr lang="en-IN" sz="1600" dirty="0"/>
              <a:t>Due to some family issues like family not allowing women to go out for work, their products are not reachable to </a:t>
            </a:r>
            <a:r>
              <a:rPr lang="en-IN" sz="1600" dirty="0" err="1"/>
              <a:t>consumers.To</a:t>
            </a:r>
            <a:r>
              <a:rPr lang="en-IN" sz="1600" dirty="0"/>
              <a:t> avoid this kind of difficulty we are developing a social platform using ecommerce so that all the women can work accordingly by staying at home.</a:t>
            </a:r>
          </a:p>
          <a:p>
            <a:pPr algn="just"/>
            <a:r>
              <a:rPr lang="en-IN" sz="1600" dirty="0"/>
              <a:t>There is an existing web application we are recreating it adding additional features in our project like language option then audio option.</a:t>
            </a:r>
          </a:p>
        </p:txBody>
      </p:sp>
    </p:spTree>
    <p:extLst>
      <p:ext uri="{BB962C8B-B14F-4D97-AF65-F5344CB8AC3E}">
        <p14:creationId xmlns:p14="http://schemas.microsoft.com/office/powerpoint/2010/main" xmlns="" val="2644280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b="1" dirty="0"/>
              <a:t> </a:t>
            </a:r>
            <a:r>
              <a:rPr lang="en-IN" sz="2800" b="1" dirty="0"/>
              <a:t>Existing System Architecture</a:t>
            </a:r>
            <a:endParaRPr lang="en-US" sz="2800" dirty="0"/>
          </a:p>
        </p:txBody>
      </p:sp>
      <p:sp>
        <p:nvSpPr>
          <p:cNvPr id="6" name="Rectangle 5"/>
          <p:cNvSpPr/>
          <p:nvPr/>
        </p:nvSpPr>
        <p:spPr>
          <a:xfrm>
            <a:off x="3530600" y="2197100"/>
            <a:ext cx="3429000"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RUCHIRA  APPLICATION</a:t>
            </a:r>
          </a:p>
        </p:txBody>
      </p:sp>
      <p:sp>
        <p:nvSpPr>
          <p:cNvPr id="8" name="Rectangle 7"/>
          <p:cNvSpPr/>
          <p:nvPr/>
        </p:nvSpPr>
        <p:spPr>
          <a:xfrm>
            <a:off x="4724400" y="3276600"/>
            <a:ext cx="16383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FACILITIES</a:t>
            </a:r>
          </a:p>
        </p:txBody>
      </p:sp>
      <p:sp>
        <p:nvSpPr>
          <p:cNvPr id="9" name="Rectangle 8"/>
          <p:cNvSpPr/>
          <p:nvPr/>
        </p:nvSpPr>
        <p:spPr>
          <a:xfrm>
            <a:off x="3225800" y="3302000"/>
            <a:ext cx="914400" cy="24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LOGIN</a:t>
            </a:r>
          </a:p>
        </p:txBody>
      </p:sp>
      <p:sp>
        <p:nvSpPr>
          <p:cNvPr id="10" name="Rectangle 9"/>
          <p:cNvSpPr/>
          <p:nvPr/>
        </p:nvSpPr>
        <p:spPr>
          <a:xfrm>
            <a:off x="1612900" y="3276600"/>
            <a:ext cx="914400" cy="24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REGISTER</a:t>
            </a:r>
          </a:p>
        </p:txBody>
      </p:sp>
      <p:sp>
        <p:nvSpPr>
          <p:cNvPr id="11" name="Rectangle 10"/>
          <p:cNvSpPr/>
          <p:nvPr/>
        </p:nvSpPr>
        <p:spPr>
          <a:xfrm>
            <a:off x="6642100" y="3276600"/>
            <a:ext cx="16256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MOST PURCHASED</a:t>
            </a:r>
          </a:p>
        </p:txBody>
      </p:sp>
      <p:sp>
        <p:nvSpPr>
          <p:cNvPr id="12" name="Rectangle 11"/>
          <p:cNvSpPr/>
          <p:nvPr/>
        </p:nvSpPr>
        <p:spPr>
          <a:xfrm>
            <a:off x="8496300" y="3289300"/>
            <a:ext cx="914400" cy="33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HOME</a:t>
            </a:r>
          </a:p>
        </p:txBody>
      </p:sp>
      <p:cxnSp>
        <p:nvCxnSpPr>
          <p:cNvPr id="18" name="Elbow Connector 17"/>
          <p:cNvCxnSpPr>
            <a:stCxn id="6" idx="3"/>
            <a:endCxn id="12" idx="0"/>
          </p:cNvCxnSpPr>
          <p:nvPr/>
        </p:nvCxnSpPr>
        <p:spPr>
          <a:xfrm>
            <a:off x="6959600" y="2406650"/>
            <a:ext cx="1993900" cy="88265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a:off x="6388100" y="2603500"/>
            <a:ext cx="914400" cy="9144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rot="5400000">
            <a:off x="5029200" y="2895600"/>
            <a:ext cx="800100" cy="2413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rot="5400000">
            <a:off x="3378200" y="2959100"/>
            <a:ext cx="800100" cy="139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6" idx="1"/>
          </p:cNvCxnSpPr>
          <p:nvPr/>
        </p:nvCxnSpPr>
        <p:spPr>
          <a:xfrm rot="10800000" flipV="1">
            <a:off x="1816100" y="2406650"/>
            <a:ext cx="1714500" cy="9588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609600" y="3822700"/>
            <a:ext cx="1054100" cy="393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BUYER</a:t>
            </a:r>
          </a:p>
        </p:txBody>
      </p:sp>
      <p:sp>
        <p:nvSpPr>
          <p:cNvPr id="48" name="Oval 47"/>
          <p:cNvSpPr/>
          <p:nvPr/>
        </p:nvSpPr>
        <p:spPr>
          <a:xfrm>
            <a:off x="1955800" y="3848100"/>
            <a:ext cx="9906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SELLER</a:t>
            </a:r>
          </a:p>
        </p:txBody>
      </p:sp>
      <p:cxnSp>
        <p:nvCxnSpPr>
          <p:cNvPr id="50" name="Straight Arrow Connector 49"/>
          <p:cNvCxnSpPr>
            <a:stCxn id="10" idx="1"/>
          </p:cNvCxnSpPr>
          <p:nvPr/>
        </p:nvCxnSpPr>
        <p:spPr>
          <a:xfrm rot="10800000" flipV="1">
            <a:off x="977900" y="3397250"/>
            <a:ext cx="635000" cy="5778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0" idx="2"/>
            <a:endCxn id="48" idx="4"/>
          </p:cNvCxnSpPr>
          <p:nvPr/>
        </p:nvCxnSpPr>
        <p:spPr>
          <a:xfrm rot="16200000" flipH="1">
            <a:off x="1905000" y="3683000"/>
            <a:ext cx="711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3441700" y="3962400"/>
            <a:ext cx="9144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ADMIN</a:t>
            </a:r>
          </a:p>
        </p:txBody>
      </p:sp>
      <p:cxnSp>
        <p:nvCxnSpPr>
          <p:cNvPr id="55" name="Straight Arrow Connector 54"/>
          <p:cNvCxnSpPr/>
          <p:nvPr/>
        </p:nvCxnSpPr>
        <p:spPr>
          <a:xfrm rot="16200000" flipH="1">
            <a:off x="3549650" y="3816350"/>
            <a:ext cx="609600"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rot="10800000" flipV="1">
            <a:off x="2755900" y="3556000"/>
            <a:ext cx="609600" cy="457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9" idx="2"/>
            <a:endCxn id="46" idx="0"/>
          </p:cNvCxnSpPr>
          <p:nvPr/>
        </p:nvCxnSpPr>
        <p:spPr>
          <a:xfrm rot="5400000">
            <a:off x="2270125" y="2409825"/>
            <a:ext cx="279400" cy="254635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4356100" y="5524500"/>
            <a:ext cx="914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CLOTH-ING</a:t>
            </a:r>
          </a:p>
        </p:txBody>
      </p:sp>
      <p:sp>
        <p:nvSpPr>
          <p:cNvPr id="61" name="Oval 60"/>
          <p:cNvSpPr/>
          <p:nvPr/>
        </p:nvSpPr>
        <p:spPr>
          <a:xfrm>
            <a:off x="5397500" y="5473700"/>
            <a:ext cx="1295400" cy="622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BEAUTY PARLOUR</a:t>
            </a:r>
          </a:p>
        </p:txBody>
      </p:sp>
      <p:sp>
        <p:nvSpPr>
          <p:cNvPr id="62" name="Oval 61"/>
          <p:cNvSpPr/>
          <p:nvPr/>
        </p:nvSpPr>
        <p:spPr>
          <a:xfrm>
            <a:off x="6832600" y="5422900"/>
            <a:ext cx="1358900" cy="63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CATERINGS</a:t>
            </a:r>
          </a:p>
        </p:txBody>
      </p:sp>
      <p:sp>
        <p:nvSpPr>
          <p:cNvPr id="63" name="Oval 62"/>
          <p:cNvSpPr/>
          <p:nvPr/>
        </p:nvSpPr>
        <p:spPr>
          <a:xfrm>
            <a:off x="8343900" y="5372100"/>
            <a:ext cx="1244600" cy="596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OTHERS</a:t>
            </a:r>
          </a:p>
        </p:txBody>
      </p:sp>
      <p:sp>
        <p:nvSpPr>
          <p:cNvPr id="64" name="Subtitle 63"/>
          <p:cNvSpPr>
            <a:spLocks noGrp="1"/>
          </p:cNvSpPr>
          <p:nvPr>
            <p:ph type="subTitle"/>
          </p:nvPr>
        </p:nvSpPr>
        <p:spPr>
          <a:xfrm>
            <a:off x="2997200" y="5549900"/>
            <a:ext cx="914400" cy="482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buNone/>
            </a:pPr>
            <a:r>
              <a:rPr lang="en-US" sz="1000" dirty="0"/>
              <a:t>FOOD</a:t>
            </a:r>
          </a:p>
        </p:txBody>
      </p:sp>
      <p:sp>
        <p:nvSpPr>
          <p:cNvPr id="65" name="Oval 64"/>
          <p:cNvSpPr/>
          <p:nvPr/>
        </p:nvSpPr>
        <p:spPr>
          <a:xfrm>
            <a:off x="889000" y="5486400"/>
            <a:ext cx="1930400" cy="520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AUTOMOBILES</a:t>
            </a:r>
          </a:p>
        </p:txBody>
      </p:sp>
      <p:sp>
        <p:nvSpPr>
          <p:cNvPr id="66" name="Oval 65"/>
          <p:cNvSpPr/>
          <p:nvPr/>
        </p:nvSpPr>
        <p:spPr>
          <a:xfrm>
            <a:off x="2628900" y="6413500"/>
            <a:ext cx="2552700" cy="584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JWELLERY</a:t>
            </a:r>
          </a:p>
        </p:txBody>
      </p:sp>
      <p:cxnSp>
        <p:nvCxnSpPr>
          <p:cNvPr id="68" name="Straight Arrow Connector 67"/>
          <p:cNvCxnSpPr/>
          <p:nvPr/>
        </p:nvCxnSpPr>
        <p:spPr>
          <a:xfrm rot="5400000">
            <a:off x="3048000" y="3695700"/>
            <a:ext cx="2197100" cy="2019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5400000">
            <a:off x="3022600" y="4267200"/>
            <a:ext cx="2959100" cy="1663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60" idx="0"/>
          </p:cNvCxnSpPr>
          <p:nvPr/>
        </p:nvCxnSpPr>
        <p:spPr>
          <a:xfrm rot="5400000">
            <a:off x="4356100" y="4064000"/>
            <a:ext cx="1917700" cy="1003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5400000">
            <a:off x="4946650" y="4565650"/>
            <a:ext cx="1930400"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rot="16200000" flipH="1">
            <a:off x="5734050" y="3930650"/>
            <a:ext cx="19431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6324600" y="3606800"/>
            <a:ext cx="2336800" cy="187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0800000" flipV="1">
            <a:off x="2374900" y="3581400"/>
            <a:ext cx="2552700" cy="19939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2800" b="1" dirty="0"/>
              <a:t>Proposed System Architecture</a:t>
            </a:r>
            <a:endParaRPr lang="en-US" sz="2800" dirty="0"/>
          </a:p>
        </p:txBody>
      </p:sp>
      <p:pic>
        <p:nvPicPr>
          <p:cNvPr id="1026" name="Picture 2"/>
          <p:cNvPicPr>
            <a:picLocks noChangeAspect="1" noChangeArrowheads="1"/>
          </p:cNvPicPr>
          <p:nvPr/>
        </p:nvPicPr>
        <p:blipFill>
          <a:blip r:embed="rId2"/>
          <a:srcRect/>
          <a:stretch>
            <a:fillRect/>
          </a:stretch>
        </p:blipFill>
        <p:spPr bwMode="auto">
          <a:xfrm>
            <a:off x="1592263" y="1884362"/>
            <a:ext cx="6896100" cy="4922837"/>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1556</TotalTime>
  <Words>1096</Words>
  <Application>Microsoft Office PowerPoint</Application>
  <PresentationFormat>Custom</PresentationFormat>
  <Paragraphs>104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Slide 2</vt:lpstr>
      <vt:lpstr>Abstract</vt:lpstr>
      <vt:lpstr>Introduction</vt:lpstr>
      <vt:lpstr>Objective </vt:lpstr>
      <vt:lpstr>Literature Review</vt:lpstr>
      <vt:lpstr>Problem Definition</vt:lpstr>
      <vt:lpstr> Existing System Architecture</vt:lpstr>
      <vt:lpstr>Proposed System Architecture</vt:lpstr>
      <vt:lpstr>Google Translator</vt:lpstr>
      <vt:lpstr>Geolocation API</vt:lpstr>
      <vt:lpstr>Payment Gateways</vt:lpstr>
      <vt:lpstr>         Technological Stack  Html (front end) Php(frontend) React(front end) Mysql(Database) Bootstrap(Mobile friendly GUI) Flutter(GUI) Natural Language Processing(NLP)  </vt:lpstr>
      <vt:lpstr>Conclusion</vt:lpstr>
      <vt:lpstr>References</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 b</dc:creator>
  <cp:lastModifiedBy>admin</cp:lastModifiedBy>
  <cp:revision>45</cp:revision>
  <dcterms:created xsi:type="dcterms:W3CDTF">2017-10-25T13:52:14Z</dcterms:created>
  <dcterms:modified xsi:type="dcterms:W3CDTF">2020-10-27T17:59:38Z</dcterms:modified>
  <dc:language>en-IN</dc:language>
</cp:coreProperties>
</file>