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307" r:id="rId4"/>
    <p:sldId id="309" r:id="rId5"/>
    <p:sldId id="310" r:id="rId6"/>
    <p:sldId id="308" r:id="rId7"/>
    <p:sldId id="337" r:id="rId8"/>
    <p:sldId id="338" r:id="rId9"/>
    <p:sldId id="340" r:id="rId10"/>
    <p:sldId id="341" r:id="rId11"/>
    <p:sldId id="342" r:id="rId12"/>
    <p:sldId id="339" r:id="rId13"/>
    <p:sldId id="343" r:id="rId14"/>
    <p:sldId id="344" r:id="rId15"/>
    <p:sldId id="345" r:id="rId16"/>
    <p:sldId id="371" r:id="rId17"/>
    <p:sldId id="372" r:id="rId18"/>
    <p:sldId id="324" r:id="rId19"/>
    <p:sldId id="348" r:id="rId20"/>
    <p:sldId id="367" r:id="rId21"/>
    <p:sldId id="349" r:id="rId22"/>
    <p:sldId id="350" r:id="rId23"/>
    <p:sldId id="323" r:id="rId24"/>
    <p:sldId id="325" r:id="rId25"/>
    <p:sldId id="326" r:id="rId26"/>
    <p:sldId id="327" r:id="rId27"/>
    <p:sldId id="328" r:id="rId28"/>
    <p:sldId id="329" r:id="rId29"/>
    <p:sldId id="374" r:id="rId30"/>
    <p:sldId id="373" r:id="rId31"/>
    <p:sldId id="330" r:id="rId32"/>
    <p:sldId id="331" r:id="rId33"/>
    <p:sldId id="332" r:id="rId34"/>
    <p:sldId id="351" r:id="rId35"/>
    <p:sldId id="336" r:id="rId36"/>
    <p:sldId id="334" r:id="rId37"/>
    <p:sldId id="335" r:id="rId38"/>
    <p:sldId id="352" r:id="rId39"/>
    <p:sldId id="353" r:id="rId40"/>
    <p:sldId id="354" r:id="rId41"/>
    <p:sldId id="357" r:id="rId42"/>
    <p:sldId id="358" r:id="rId43"/>
    <p:sldId id="359" r:id="rId44"/>
    <p:sldId id="360" r:id="rId45"/>
    <p:sldId id="369" r:id="rId46"/>
    <p:sldId id="36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ya Yogi" initials="AY" lastIdx="1" clrIdx="0">
    <p:extLst>
      <p:ext uri="{19B8F6BF-5375-455C-9EA6-DF929625EA0E}">
        <p15:presenceInfo xmlns:p15="http://schemas.microsoft.com/office/powerpoint/2012/main" userId="c89a83a149009c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C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9" autoAdjust="0"/>
    <p:restoredTop sz="93090" autoAdjust="0"/>
  </p:normalViewPr>
  <p:slideViewPr>
    <p:cSldViewPr snapToGrid="0">
      <p:cViewPr varScale="1">
        <p:scale>
          <a:sx n="86" d="100"/>
          <a:sy n="86" d="100"/>
        </p:scale>
        <p:origin x="7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42AB6B-5999-4A66-8855-8CE162FF9D0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1040D2A-6F62-46C7-8363-3BE3FC6D78C1}">
      <dgm:prSet custT="1"/>
      <dgm:spPr/>
      <dgm:t>
        <a:bodyPr/>
        <a:lstStyle/>
        <a:p>
          <a:r>
            <a:rPr lang="en-US" sz="2400" b="0" i="0" dirty="0"/>
            <a:t>Business Case – Structured Problem Solving</a:t>
          </a:r>
          <a:endParaRPr lang="en-US" sz="2400" dirty="0"/>
        </a:p>
      </dgm:t>
    </dgm:pt>
    <dgm:pt modelId="{6C20D020-3EF7-4CBD-B5C5-464035EA5AD5}" type="parTrans" cxnId="{41EBA744-0303-49CC-9F5F-F4173B955F4E}">
      <dgm:prSet/>
      <dgm:spPr/>
      <dgm:t>
        <a:bodyPr/>
        <a:lstStyle/>
        <a:p>
          <a:endParaRPr lang="en-US"/>
        </a:p>
      </dgm:t>
    </dgm:pt>
    <dgm:pt modelId="{84BB51EC-A4CC-45FB-8164-9F1CDFDF800D}" type="sibTrans" cxnId="{41EBA744-0303-49CC-9F5F-F4173B955F4E}">
      <dgm:prSet/>
      <dgm:spPr/>
      <dgm:t>
        <a:bodyPr/>
        <a:lstStyle/>
        <a:p>
          <a:endParaRPr lang="en-US"/>
        </a:p>
      </dgm:t>
    </dgm:pt>
    <dgm:pt modelId="{9E344BD0-8F64-4E28-A74E-385C48275797}">
      <dgm:prSet custT="1"/>
      <dgm:spPr/>
      <dgm:t>
        <a:bodyPr/>
        <a:lstStyle/>
        <a:p>
          <a:r>
            <a:rPr lang="en-US" sz="2400" b="0" i="0" dirty="0"/>
            <a:t>Preliminary Steps - Data loading</a:t>
          </a:r>
          <a:endParaRPr lang="en-US" sz="2400" dirty="0"/>
        </a:p>
      </dgm:t>
    </dgm:pt>
    <dgm:pt modelId="{98DE0250-CA46-4205-B8D3-AFAD7296C2DB}" type="parTrans" cxnId="{0A52A618-9D67-4F6A-9DA8-395F0C432446}">
      <dgm:prSet/>
      <dgm:spPr/>
      <dgm:t>
        <a:bodyPr/>
        <a:lstStyle/>
        <a:p>
          <a:endParaRPr lang="en-US"/>
        </a:p>
      </dgm:t>
    </dgm:pt>
    <dgm:pt modelId="{600A1E42-D694-4076-BC45-00BE1F50488A}" type="sibTrans" cxnId="{0A52A618-9D67-4F6A-9DA8-395F0C432446}">
      <dgm:prSet/>
      <dgm:spPr/>
      <dgm:t>
        <a:bodyPr/>
        <a:lstStyle/>
        <a:p>
          <a:endParaRPr lang="en-US"/>
        </a:p>
      </dgm:t>
    </dgm:pt>
    <dgm:pt modelId="{F909ACD9-58F5-4A54-950B-F0EFFA857D8E}">
      <dgm:prSet custT="1"/>
      <dgm:spPr/>
      <dgm:t>
        <a:bodyPr/>
        <a:lstStyle/>
        <a:p>
          <a:r>
            <a:rPr lang="en-US" sz="2400" b="0" i="0" dirty="0"/>
            <a:t>Data Exploration</a:t>
          </a:r>
          <a:endParaRPr lang="en-US" sz="2400" dirty="0"/>
        </a:p>
      </dgm:t>
    </dgm:pt>
    <dgm:pt modelId="{B42124D9-910B-44A1-B105-794E4A07C758}" type="parTrans" cxnId="{DD026C7C-C1F7-4118-95BB-3CAF1DFBE117}">
      <dgm:prSet/>
      <dgm:spPr/>
      <dgm:t>
        <a:bodyPr/>
        <a:lstStyle/>
        <a:p>
          <a:endParaRPr lang="en-US"/>
        </a:p>
      </dgm:t>
    </dgm:pt>
    <dgm:pt modelId="{32558FEB-14F6-45F4-8D81-2E5E83808202}" type="sibTrans" cxnId="{DD026C7C-C1F7-4118-95BB-3CAF1DFBE117}">
      <dgm:prSet/>
      <dgm:spPr/>
      <dgm:t>
        <a:bodyPr/>
        <a:lstStyle/>
        <a:p>
          <a:endParaRPr lang="en-US"/>
        </a:p>
      </dgm:t>
    </dgm:pt>
    <dgm:pt modelId="{A9B85C40-9345-409A-A93A-C9E9D35057E7}">
      <dgm:prSet custT="1"/>
      <dgm:spPr/>
      <dgm:t>
        <a:bodyPr/>
        <a:lstStyle/>
        <a:p>
          <a:r>
            <a:rPr lang="en-US" sz="2400" b="0" i="0" dirty="0"/>
            <a:t>Stock Analysis and Portfolio Management - CAPM</a:t>
          </a:r>
          <a:endParaRPr lang="en-US" sz="2400" dirty="0"/>
        </a:p>
      </dgm:t>
    </dgm:pt>
    <dgm:pt modelId="{724A8763-E9A6-4B51-A006-827953DF322C}" type="parTrans" cxnId="{336F087A-DAD7-47FD-9F58-0BC8903DA701}">
      <dgm:prSet/>
      <dgm:spPr/>
      <dgm:t>
        <a:bodyPr/>
        <a:lstStyle/>
        <a:p>
          <a:endParaRPr lang="en-US"/>
        </a:p>
      </dgm:t>
    </dgm:pt>
    <dgm:pt modelId="{DF775A67-A130-4381-BF8E-B8DAE4924DCE}" type="sibTrans" cxnId="{336F087A-DAD7-47FD-9F58-0BC8903DA701}">
      <dgm:prSet/>
      <dgm:spPr/>
      <dgm:t>
        <a:bodyPr/>
        <a:lstStyle/>
        <a:p>
          <a:endParaRPr lang="en-US"/>
        </a:p>
      </dgm:t>
    </dgm:pt>
    <dgm:pt modelId="{5971DBD4-CBFB-44B4-8EC3-F6CA46F5E1A8}">
      <dgm:prSet custT="1"/>
      <dgm:spPr/>
      <dgm:t>
        <a:bodyPr/>
        <a:lstStyle/>
        <a:p>
          <a:r>
            <a:rPr lang="en-US" sz="2400" b="0" i="0" dirty="0"/>
            <a:t>Stock Price Prediction - Validation</a:t>
          </a:r>
          <a:endParaRPr lang="en-US" sz="2400" dirty="0"/>
        </a:p>
      </dgm:t>
    </dgm:pt>
    <dgm:pt modelId="{9B2E619B-8AE3-42BD-9908-0706D56EC5CB}" type="parTrans" cxnId="{E739F4F0-AA07-4870-8736-2EA6D5FE6D3A}">
      <dgm:prSet/>
      <dgm:spPr/>
      <dgm:t>
        <a:bodyPr/>
        <a:lstStyle/>
        <a:p>
          <a:endParaRPr lang="en-US"/>
        </a:p>
      </dgm:t>
    </dgm:pt>
    <dgm:pt modelId="{3CB8522C-C550-4B97-B69B-3356153A114E}" type="sibTrans" cxnId="{E739F4F0-AA07-4870-8736-2EA6D5FE6D3A}">
      <dgm:prSet/>
      <dgm:spPr/>
      <dgm:t>
        <a:bodyPr/>
        <a:lstStyle/>
        <a:p>
          <a:endParaRPr lang="en-US"/>
        </a:p>
      </dgm:t>
    </dgm:pt>
    <dgm:pt modelId="{684139CE-C9FD-4D60-882D-294E98DBBA58}">
      <dgm:prSet custT="1"/>
      <dgm:spPr/>
      <dgm:t>
        <a:bodyPr/>
        <a:lstStyle/>
        <a:p>
          <a:r>
            <a:rPr lang="en-US" sz="2400" b="0" i="0" dirty="0"/>
            <a:t>Reporting</a:t>
          </a:r>
          <a:endParaRPr lang="en-US" sz="2400" dirty="0"/>
        </a:p>
      </dgm:t>
    </dgm:pt>
    <dgm:pt modelId="{083FC128-21E7-4234-A69C-764CF2AE2610}" type="parTrans" cxnId="{834431E7-13E1-4117-98D7-7F8DD74D82F5}">
      <dgm:prSet/>
      <dgm:spPr/>
      <dgm:t>
        <a:bodyPr/>
        <a:lstStyle/>
        <a:p>
          <a:endParaRPr lang="en-US"/>
        </a:p>
      </dgm:t>
    </dgm:pt>
    <dgm:pt modelId="{DA9E3B4F-A561-466F-AF62-A538AF202522}" type="sibTrans" cxnId="{834431E7-13E1-4117-98D7-7F8DD74D82F5}">
      <dgm:prSet/>
      <dgm:spPr/>
      <dgm:t>
        <a:bodyPr/>
        <a:lstStyle/>
        <a:p>
          <a:endParaRPr lang="en-US"/>
        </a:p>
      </dgm:t>
    </dgm:pt>
    <dgm:pt modelId="{3D301480-ACA2-435A-A733-E883DA0CD726}" type="pres">
      <dgm:prSet presAssocID="{D142AB6B-5999-4A66-8855-8CE162FF9D03}" presName="diagram" presStyleCnt="0">
        <dgm:presLayoutVars>
          <dgm:dir/>
          <dgm:resizeHandles val="exact"/>
        </dgm:presLayoutVars>
      </dgm:prSet>
      <dgm:spPr/>
    </dgm:pt>
    <dgm:pt modelId="{3E3EAE86-AFFB-45B6-BBD2-BED4730A4F7D}" type="pres">
      <dgm:prSet presAssocID="{51040D2A-6F62-46C7-8363-3BE3FC6D78C1}" presName="node" presStyleLbl="node1" presStyleIdx="0" presStyleCnt="6" custLinFactNeighborY="-3512">
        <dgm:presLayoutVars>
          <dgm:bulletEnabled val="1"/>
        </dgm:presLayoutVars>
      </dgm:prSet>
      <dgm:spPr/>
    </dgm:pt>
    <dgm:pt modelId="{644F5F63-CD18-4274-9A65-2D4F396A5E90}" type="pres">
      <dgm:prSet presAssocID="{84BB51EC-A4CC-45FB-8164-9F1CDFDF800D}" presName="sibTrans" presStyleCnt="0"/>
      <dgm:spPr/>
    </dgm:pt>
    <dgm:pt modelId="{34312607-FFB5-43BD-956A-FD50699E89D4}" type="pres">
      <dgm:prSet presAssocID="{9E344BD0-8F64-4E28-A74E-385C48275797}" presName="node" presStyleLbl="node1" presStyleIdx="1" presStyleCnt="6">
        <dgm:presLayoutVars>
          <dgm:bulletEnabled val="1"/>
        </dgm:presLayoutVars>
      </dgm:prSet>
      <dgm:spPr/>
    </dgm:pt>
    <dgm:pt modelId="{6ED1CDC2-27D5-47B0-8F6A-255EB6FDDFD4}" type="pres">
      <dgm:prSet presAssocID="{600A1E42-D694-4076-BC45-00BE1F50488A}" presName="sibTrans" presStyleCnt="0"/>
      <dgm:spPr/>
    </dgm:pt>
    <dgm:pt modelId="{8BA30A8B-4580-4B1D-B815-B9BAB2FE6F3F}" type="pres">
      <dgm:prSet presAssocID="{F909ACD9-58F5-4A54-950B-F0EFFA857D8E}" presName="node" presStyleLbl="node1" presStyleIdx="2" presStyleCnt="6">
        <dgm:presLayoutVars>
          <dgm:bulletEnabled val="1"/>
        </dgm:presLayoutVars>
      </dgm:prSet>
      <dgm:spPr/>
    </dgm:pt>
    <dgm:pt modelId="{20BCC116-1D64-47CC-B57F-0F7C44C5C24C}" type="pres">
      <dgm:prSet presAssocID="{32558FEB-14F6-45F4-8D81-2E5E83808202}" presName="sibTrans" presStyleCnt="0"/>
      <dgm:spPr/>
    </dgm:pt>
    <dgm:pt modelId="{012F228F-DA12-415A-9839-72492AAA101C}" type="pres">
      <dgm:prSet presAssocID="{A9B85C40-9345-409A-A93A-C9E9D35057E7}" presName="node" presStyleLbl="node1" presStyleIdx="3" presStyleCnt="6">
        <dgm:presLayoutVars>
          <dgm:bulletEnabled val="1"/>
        </dgm:presLayoutVars>
      </dgm:prSet>
      <dgm:spPr/>
    </dgm:pt>
    <dgm:pt modelId="{E2A0AFC3-3758-446D-9ED8-979EC7E01CCA}" type="pres">
      <dgm:prSet presAssocID="{DF775A67-A130-4381-BF8E-B8DAE4924DCE}" presName="sibTrans" presStyleCnt="0"/>
      <dgm:spPr/>
    </dgm:pt>
    <dgm:pt modelId="{B2401BBA-7BC1-41F6-A8DF-5452E5C9480D}" type="pres">
      <dgm:prSet presAssocID="{5971DBD4-CBFB-44B4-8EC3-F6CA46F5E1A8}" presName="node" presStyleLbl="node1" presStyleIdx="4" presStyleCnt="6">
        <dgm:presLayoutVars>
          <dgm:bulletEnabled val="1"/>
        </dgm:presLayoutVars>
      </dgm:prSet>
      <dgm:spPr/>
    </dgm:pt>
    <dgm:pt modelId="{82179094-5A51-4E2F-A393-B66AC6398C62}" type="pres">
      <dgm:prSet presAssocID="{3CB8522C-C550-4B97-B69B-3356153A114E}" presName="sibTrans" presStyleCnt="0"/>
      <dgm:spPr/>
    </dgm:pt>
    <dgm:pt modelId="{8FDD86D5-F07B-4A20-8225-2AF4257936BF}" type="pres">
      <dgm:prSet presAssocID="{684139CE-C9FD-4D60-882D-294E98DBBA58}" presName="node" presStyleLbl="node1" presStyleIdx="5" presStyleCnt="6" custLinFactNeighborY="-3413">
        <dgm:presLayoutVars>
          <dgm:bulletEnabled val="1"/>
        </dgm:presLayoutVars>
      </dgm:prSet>
      <dgm:spPr/>
    </dgm:pt>
  </dgm:ptLst>
  <dgm:cxnLst>
    <dgm:cxn modelId="{0A52A618-9D67-4F6A-9DA8-395F0C432446}" srcId="{D142AB6B-5999-4A66-8855-8CE162FF9D03}" destId="{9E344BD0-8F64-4E28-A74E-385C48275797}" srcOrd="1" destOrd="0" parTransId="{98DE0250-CA46-4205-B8D3-AFAD7296C2DB}" sibTransId="{600A1E42-D694-4076-BC45-00BE1F50488A}"/>
    <dgm:cxn modelId="{9DFD9A1D-65B8-404A-B8D7-7132995975E8}" type="presOf" srcId="{A9B85C40-9345-409A-A93A-C9E9D35057E7}" destId="{012F228F-DA12-415A-9839-72492AAA101C}" srcOrd="0" destOrd="0" presId="urn:microsoft.com/office/officeart/2005/8/layout/default"/>
    <dgm:cxn modelId="{34AAF91E-E7C6-4043-932F-42D71AE0DF5A}" type="presOf" srcId="{5971DBD4-CBFB-44B4-8EC3-F6CA46F5E1A8}" destId="{B2401BBA-7BC1-41F6-A8DF-5452E5C9480D}" srcOrd="0" destOrd="0" presId="urn:microsoft.com/office/officeart/2005/8/layout/default"/>
    <dgm:cxn modelId="{B002132B-45AD-4D71-BAA0-F150E1B248A5}" type="presOf" srcId="{9E344BD0-8F64-4E28-A74E-385C48275797}" destId="{34312607-FFB5-43BD-956A-FD50699E89D4}" srcOrd="0" destOrd="0" presId="urn:microsoft.com/office/officeart/2005/8/layout/default"/>
    <dgm:cxn modelId="{41EBA744-0303-49CC-9F5F-F4173B955F4E}" srcId="{D142AB6B-5999-4A66-8855-8CE162FF9D03}" destId="{51040D2A-6F62-46C7-8363-3BE3FC6D78C1}" srcOrd="0" destOrd="0" parTransId="{6C20D020-3EF7-4CBD-B5C5-464035EA5AD5}" sibTransId="{84BB51EC-A4CC-45FB-8164-9F1CDFDF800D}"/>
    <dgm:cxn modelId="{984F0C6B-E39A-4EB3-A0DF-ECBA3691C9A0}" type="presOf" srcId="{F909ACD9-58F5-4A54-950B-F0EFFA857D8E}" destId="{8BA30A8B-4580-4B1D-B815-B9BAB2FE6F3F}" srcOrd="0" destOrd="0" presId="urn:microsoft.com/office/officeart/2005/8/layout/default"/>
    <dgm:cxn modelId="{B1104B58-D4C2-4666-88E0-9DFC7FDBFE60}" type="presOf" srcId="{51040D2A-6F62-46C7-8363-3BE3FC6D78C1}" destId="{3E3EAE86-AFFB-45B6-BBD2-BED4730A4F7D}" srcOrd="0" destOrd="0" presId="urn:microsoft.com/office/officeart/2005/8/layout/default"/>
    <dgm:cxn modelId="{336F087A-DAD7-47FD-9F58-0BC8903DA701}" srcId="{D142AB6B-5999-4A66-8855-8CE162FF9D03}" destId="{A9B85C40-9345-409A-A93A-C9E9D35057E7}" srcOrd="3" destOrd="0" parTransId="{724A8763-E9A6-4B51-A006-827953DF322C}" sibTransId="{DF775A67-A130-4381-BF8E-B8DAE4924DCE}"/>
    <dgm:cxn modelId="{DD026C7C-C1F7-4118-95BB-3CAF1DFBE117}" srcId="{D142AB6B-5999-4A66-8855-8CE162FF9D03}" destId="{F909ACD9-58F5-4A54-950B-F0EFFA857D8E}" srcOrd="2" destOrd="0" parTransId="{B42124D9-910B-44A1-B105-794E4A07C758}" sibTransId="{32558FEB-14F6-45F4-8D81-2E5E83808202}"/>
    <dgm:cxn modelId="{A21183CF-FCBE-44C4-A413-0ED12968ED77}" type="presOf" srcId="{D142AB6B-5999-4A66-8855-8CE162FF9D03}" destId="{3D301480-ACA2-435A-A733-E883DA0CD726}" srcOrd="0" destOrd="0" presId="urn:microsoft.com/office/officeart/2005/8/layout/default"/>
    <dgm:cxn modelId="{9ABF1FDB-3296-4531-962F-ED0EE13A0669}" type="presOf" srcId="{684139CE-C9FD-4D60-882D-294E98DBBA58}" destId="{8FDD86D5-F07B-4A20-8225-2AF4257936BF}" srcOrd="0" destOrd="0" presId="urn:microsoft.com/office/officeart/2005/8/layout/default"/>
    <dgm:cxn modelId="{834431E7-13E1-4117-98D7-7F8DD74D82F5}" srcId="{D142AB6B-5999-4A66-8855-8CE162FF9D03}" destId="{684139CE-C9FD-4D60-882D-294E98DBBA58}" srcOrd="5" destOrd="0" parTransId="{083FC128-21E7-4234-A69C-764CF2AE2610}" sibTransId="{DA9E3B4F-A561-466F-AF62-A538AF202522}"/>
    <dgm:cxn modelId="{E739F4F0-AA07-4870-8736-2EA6D5FE6D3A}" srcId="{D142AB6B-5999-4A66-8855-8CE162FF9D03}" destId="{5971DBD4-CBFB-44B4-8EC3-F6CA46F5E1A8}" srcOrd="4" destOrd="0" parTransId="{9B2E619B-8AE3-42BD-9908-0706D56EC5CB}" sibTransId="{3CB8522C-C550-4B97-B69B-3356153A114E}"/>
    <dgm:cxn modelId="{1B05F2DF-FEA8-4848-99D8-1F2C92322388}" type="presParOf" srcId="{3D301480-ACA2-435A-A733-E883DA0CD726}" destId="{3E3EAE86-AFFB-45B6-BBD2-BED4730A4F7D}" srcOrd="0" destOrd="0" presId="urn:microsoft.com/office/officeart/2005/8/layout/default"/>
    <dgm:cxn modelId="{61532AD5-D1ED-44A0-9DB6-7D8BEAF1EADE}" type="presParOf" srcId="{3D301480-ACA2-435A-A733-E883DA0CD726}" destId="{644F5F63-CD18-4274-9A65-2D4F396A5E90}" srcOrd="1" destOrd="0" presId="urn:microsoft.com/office/officeart/2005/8/layout/default"/>
    <dgm:cxn modelId="{E04B4DED-3204-4E71-B785-D813C6EF8DE7}" type="presParOf" srcId="{3D301480-ACA2-435A-A733-E883DA0CD726}" destId="{34312607-FFB5-43BD-956A-FD50699E89D4}" srcOrd="2" destOrd="0" presId="urn:microsoft.com/office/officeart/2005/8/layout/default"/>
    <dgm:cxn modelId="{A0817EAF-D718-45F4-A831-92934A01B7BA}" type="presParOf" srcId="{3D301480-ACA2-435A-A733-E883DA0CD726}" destId="{6ED1CDC2-27D5-47B0-8F6A-255EB6FDDFD4}" srcOrd="3" destOrd="0" presId="urn:microsoft.com/office/officeart/2005/8/layout/default"/>
    <dgm:cxn modelId="{D23D2497-4066-40DE-9B44-2EEFA68FECE5}" type="presParOf" srcId="{3D301480-ACA2-435A-A733-E883DA0CD726}" destId="{8BA30A8B-4580-4B1D-B815-B9BAB2FE6F3F}" srcOrd="4" destOrd="0" presId="urn:microsoft.com/office/officeart/2005/8/layout/default"/>
    <dgm:cxn modelId="{86BC11B5-5216-4D6D-9B1D-5278620361D1}" type="presParOf" srcId="{3D301480-ACA2-435A-A733-E883DA0CD726}" destId="{20BCC116-1D64-47CC-B57F-0F7C44C5C24C}" srcOrd="5" destOrd="0" presId="urn:microsoft.com/office/officeart/2005/8/layout/default"/>
    <dgm:cxn modelId="{8718B4F3-BDDD-47E4-845D-A198CCC4D007}" type="presParOf" srcId="{3D301480-ACA2-435A-A733-E883DA0CD726}" destId="{012F228F-DA12-415A-9839-72492AAA101C}" srcOrd="6" destOrd="0" presId="urn:microsoft.com/office/officeart/2005/8/layout/default"/>
    <dgm:cxn modelId="{F44B1C9B-79D3-4ADC-BFDB-52490DCDEC50}" type="presParOf" srcId="{3D301480-ACA2-435A-A733-E883DA0CD726}" destId="{E2A0AFC3-3758-446D-9ED8-979EC7E01CCA}" srcOrd="7" destOrd="0" presId="urn:microsoft.com/office/officeart/2005/8/layout/default"/>
    <dgm:cxn modelId="{9856E934-DA68-4070-8A13-8E56B97F781E}" type="presParOf" srcId="{3D301480-ACA2-435A-A733-E883DA0CD726}" destId="{B2401BBA-7BC1-41F6-A8DF-5452E5C9480D}" srcOrd="8" destOrd="0" presId="urn:microsoft.com/office/officeart/2005/8/layout/default"/>
    <dgm:cxn modelId="{B0DBE1EE-6A0C-4809-BBF4-0E25B97055CD}" type="presParOf" srcId="{3D301480-ACA2-435A-A733-E883DA0CD726}" destId="{82179094-5A51-4E2F-A393-B66AC6398C62}" srcOrd="9" destOrd="0" presId="urn:microsoft.com/office/officeart/2005/8/layout/default"/>
    <dgm:cxn modelId="{15E6F59C-8B43-43C5-994C-D438F469F832}" type="presParOf" srcId="{3D301480-ACA2-435A-A733-E883DA0CD726}" destId="{8FDD86D5-F07B-4A20-8225-2AF4257936B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3EBC26-E2BA-4525-A2EE-3C56F9A14AB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087853-A05F-42FF-BFD7-3F30756E723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Understanding the Domain/Variables</a:t>
          </a:r>
        </a:p>
      </dgm:t>
    </dgm:pt>
    <dgm:pt modelId="{0C1D9530-809E-4C53-B0F3-E4824CA54E72}" type="parTrans" cxnId="{9010EB2A-5C80-4136-B61F-AF3BC3830C7B}">
      <dgm:prSet/>
      <dgm:spPr/>
      <dgm:t>
        <a:bodyPr/>
        <a:lstStyle/>
        <a:p>
          <a:endParaRPr lang="en-US"/>
        </a:p>
      </dgm:t>
    </dgm:pt>
    <dgm:pt modelId="{6512CD8A-9D94-4E32-BCF1-00F9DEA5C3D5}" type="sibTrans" cxnId="{9010EB2A-5C80-4136-B61F-AF3BC3830C7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1456C3-F1B0-449E-A2AE-7B20AA3FE1D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Read/Load the Dataset</a:t>
          </a:r>
        </a:p>
      </dgm:t>
    </dgm:pt>
    <dgm:pt modelId="{F5BD6CF1-5E4E-42B2-9AD7-CEEF42DFCAF4}" type="parTrans" cxnId="{3B20F844-EC70-4C35-A5A8-678ADDCD8CC8}">
      <dgm:prSet/>
      <dgm:spPr/>
      <dgm:t>
        <a:bodyPr/>
        <a:lstStyle/>
        <a:p>
          <a:endParaRPr lang="en-US"/>
        </a:p>
      </dgm:t>
    </dgm:pt>
    <dgm:pt modelId="{EC2C14DD-EAE7-4418-9547-44550AB76B8D}" type="sibTrans" cxnId="{3B20F844-EC70-4C35-A5A8-678ADDCD8CC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C34D6AF-EB2D-45B2-84CA-832CE56CFFB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Inspect/Check the structure of </a:t>
          </a:r>
          <a:r>
            <a:rPr lang="en-US" sz="1800" dirty="0" err="1"/>
            <a:t>dataframe</a:t>
          </a:r>
          <a:endParaRPr lang="en-US" sz="1800" dirty="0"/>
        </a:p>
      </dgm:t>
    </dgm:pt>
    <dgm:pt modelId="{06723F01-F736-422E-A852-42CF7F1CAD22}" type="parTrans" cxnId="{616B8F8F-182C-41E8-8953-2CD3647B391C}">
      <dgm:prSet/>
      <dgm:spPr/>
      <dgm:t>
        <a:bodyPr/>
        <a:lstStyle/>
        <a:p>
          <a:endParaRPr lang="en-US"/>
        </a:p>
      </dgm:t>
    </dgm:pt>
    <dgm:pt modelId="{764BB582-82D2-4CDF-859F-161CA9C3CA1A}" type="sibTrans" cxnId="{616B8F8F-182C-41E8-8953-2CD3647B391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8260BD-196B-4BC3-B6A2-CD69AB8837F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Data</a:t>
          </a:r>
          <a:r>
            <a:rPr lang="en-US" sz="1800" baseline="0" dirty="0"/>
            <a:t> Cleaning</a:t>
          </a:r>
          <a:endParaRPr lang="en-US" sz="1800" dirty="0"/>
        </a:p>
      </dgm:t>
    </dgm:pt>
    <dgm:pt modelId="{960C044F-EA52-4F60-915D-5B27A2B59FC2}" type="parTrans" cxnId="{1093BEED-C74A-4465-B88A-1B727432F9C8}">
      <dgm:prSet/>
      <dgm:spPr/>
      <dgm:t>
        <a:bodyPr/>
        <a:lstStyle/>
        <a:p>
          <a:endParaRPr lang="en-US"/>
        </a:p>
      </dgm:t>
    </dgm:pt>
    <dgm:pt modelId="{CBAF704B-6629-4D49-8A97-92ADE5678B38}" type="sibTrans" cxnId="{1093BEED-C74A-4465-B88A-1B727432F9C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23385A3-74EF-4023-9DF9-08DA3E76830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Merge the different stock files</a:t>
          </a:r>
        </a:p>
      </dgm:t>
    </dgm:pt>
    <dgm:pt modelId="{AB53E7BB-96F3-414F-A8F8-0FCF533A7D4E}" type="parTrans" cxnId="{270DF9E7-7584-4AF1-ACD4-66C50D7E337E}">
      <dgm:prSet/>
      <dgm:spPr/>
      <dgm:t>
        <a:bodyPr/>
        <a:lstStyle/>
        <a:p>
          <a:endParaRPr lang="en-US"/>
        </a:p>
      </dgm:t>
    </dgm:pt>
    <dgm:pt modelId="{ABF591FA-4603-402F-B77D-31E39CA35F5E}" type="sibTrans" cxnId="{270DF9E7-7584-4AF1-ACD4-66C50D7E337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1CC9F71-49A7-434B-ACA1-0695B0E4EBE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Keep the required attributes</a:t>
          </a:r>
        </a:p>
      </dgm:t>
    </dgm:pt>
    <dgm:pt modelId="{B2FC4F92-7B56-4DDE-A73C-7F21387A5C6B}" type="parTrans" cxnId="{25AA8CB0-BD17-4CB5-BB85-46C42F2BEB79}">
      <dgm:prSet/>
      <dgm:spPr/>
      <dgm:t>
        <a:bodyPr/>
        <a:lstStyle/>
        <a:p>
          <a:endParaRPr lang="en-US"/>
        </a:p>
      </dgm:t>
    </dgm:pt>
    <dgm:pt modelId="{52D605A6-FCDA-42F2-B0AF-EBA3180CE634}" type="sibTrans" cxnId="{25AA8CB0-BD17-4CB5-BB85-46C42F2BEB79}">
      <dgm:prSet/>
      <dgm:spPr/>
      <dgm:t>
        <a:bodyPr/>
        <a:lstStyle/>
        <a:p>
          <a:endParaRPr lang="en-US"/>
        </a:p>
      </dgm:t>
    </dgm:pt>
    <dgm:pt modelId="{C11BC382-1612-464C-AD2C-CEDF76758B1F}" type="pres">
      <dgm:prSet presAssocID="{103EBC26-E2BA-4525-A2EE-3C56F9A14AB6}" presName="root" presStyleCnt="0">
        <dgm:presLayoutVars>
          <dgm:dir/>
          <dgm:resizeHandles val="exact"/>
        </dgm:presLayoutVars>
      </dgm:prSet>
      <dgm:spPr/>
    </dgm:pt>
    <dgm:pt modelId="{0AD1F3F5-AC88-4AF6-BA44-259491EF4EE8}" type="pres">
      <dgm:prSet presAssocID="{103EBC26-E2BA-4525-A2EE-3C56F9A14AB6}" presName="container" presStyleCnt="0">
        <dgm:presLayoutVars>
          <dgm:dir/>
          <dgm:resizeHandles val="exact"/>
        </dgm:presLayoutVars>
      </dgm:prSet>
      <dgm:spPr/>
    </dgm:pt>
    <dgm:pt modelId="{45B99092-42D5-41B8-95A5-69E80796981B}" type="pres">
      <dgm:prSet presAssocID="{F4087853-A05F-42FF-BFD7-3F30756E7235}" presName="compNode" presStyleCnt="0"/>
      <dgm:spPr/>
    </dgm:pt>
    <dgm:pt modelId="{57D916F4-BD66-47CD-8FBC-6887FFEB7FC1}" type="pres">
      <dgm:prSet presAssocID="{F4087853-A05F-42FF-BFD7-3F30756E7235}" presName="iconBgRect" presStyleLbl="bgShp" presStyleIdx="0" presStyleCnt="6"/>
      <dgm:spPr/>
    </dgm:pt>
    <dgm:pt modelId="{63409B74-D8E8-4802-A4A8-C5EAE221F134}" type="pres">
      <dgm:prSet presAssocID="{F4087853-A05F-42FF-BFD7-3F30756E723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1304B1D-946A-4176-929B-ED49CA8579BB}" type="pres">
      <dgm:prSet presAssocID="{F4087853-A05F-42FF-BFD7-3F30756E7235}" presName="spaceRect" presStyleCnt="0"/>
      <dgm:spPr/>
    </dgm:pt>
    <dgm:pt modelId="{85D672FA-0DFA-4CBF-A90A-5D74E090C8E3}" type="pres">
      <dgm:prSet presAssocID="{F4087853-A05F-42FF-BFD7-3F30756E7235}" presName="textRect" presStyleLbl="revTx" presStyleIdx="0" presStyleCnt="6">
        <dgm:presLayoutVars>
          <dgm:chMax val="1"/>
          <dgm:chPref val="1"/>
        </dgm:presLayoutVars>
      </dgm:prSet>
      <dgm:spPr/>
    </dgm:pt>
    <dgm:pt modelId="{7C225B47-0940-4CA3-98AE-7640ABF5E167}" type="pres">
      <dgm:prSet presAssocID="{6512CD8A-9D94-4E32-BCF1-00F9DEA5C3D5}" presName="sibTrans" presStyleLbl="sibTrans2D1" presStyleIdx="0" presStyleCnt="0"/>
      <dgm:spPr/>
    </dgm:pt>
    <dgm:pt modelId="{CF9B2F8F-37D3-43C3-8309-869516B83520}" type="pres">
      <dgm:prSet presAssocID="{0F1456C3-F1B0-449E-A2AE-7B20AA3FE1D2}" presName="compNode" presStyleCnt="0"/>
      <dgm:spPr/>
    </dgm:pt>
    <dgm:pt modelId="{BA6E73EA-75E2-462C-AA02-45197AE6A8AB}" type="pres">
      <dgm:prSet presAssocID="{0F1456C3-F1B0-449E-A2AE-7B20AA3FE1D2}" presName="iconBgRect" presStyleLbl="bgShp" presStyleIdx="1" presStyleCnt="6"/>
      <dgm:spPr/>
    </dgm:pt>
    <dgm:pt modelId="{D9D86077-DF2B-46D3-AD12-7E17BA176919}" type="pres">
      <dgm:prSet presAssocID="{0F1456C3-F1B0-449E-A2AE-7B20AA3FE1D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E5F515A-246D-440D-88C0-35287B6FF4B3}" type="pres">
      <dgm:prSet presAssocID="{0F1456C3-F1B0-449E-A2AE-7B20AA3FE1D2}" presName="spaceRect" presStyleCnt="0"/>
      <dgm:spPr/>
    </dgm:pt>
    <dgm:pt modelId="{0A0EB3FB-B77A-4ADE-BC4B-2F902FCB706E}" type="pres">
      <dgm:prSet presAssocID="{0F1456C3-F1B0-449E-A2AE-7B20AA3FE1D2}" presName="textRect" presStyleLbl="revTx" presStyleIdx="1" presStyleCnt="6">
        <dgm:presLayoutVars>
          <dgm:chMax val="1"/>
          <dgm:chPref val="1"/>
        </dgm:presLayoutVars>
      </dgm:prSet>
      <dgm:spPr/>
    </dgm:pt>
    <dgm:pt modelId="{7944B736-CABA-4769-9CFE-E3519ABAB360}" type="pres">
      <dgm:prSet presAssocID="{EC2C14DD-EAE7-4418-9547-44550AB76B8D}" presName="sibTrans" presStyleLbl="sibTrans2D1" presStyleIdx="0" presStyleCnt="0"/>
      <dgm:spPr/>
    </dgm:pt>
    <dgm:pt modelId="{7BDAE4FE-CEF7-4ABC-9D66-7B1B060C2917}" type="pres">
      <dgm:prSet presAssocID="{DC34D6AF-EB2D-45B2-84CA-832CE56CFFBC}" presName="compNode" presStyleCnt="0"/>
      <dgm:spPr/>
    </dgm:pt>
    <dgm:pt modelId="{C0B370FC-DED7-4FA4-9999-E5FB0C526BF0}" type="pres">
      <dgm:prSet presAssocID="{DC34D6AF-EB2D-45B2-84CA-832CE56CFFBC}" presName="iconBgRect" presStyleLbl="bgShp" presStyleIdx="2" presStyleCnt="6"/>
      <dgm:spPr/>
    </dgm:pt>
    <dgm:pt modelId="{F6B62301-ACDF-4DEC-99D6-1D4763A7E580}" type="pres">
      <dgm:prSet presAssocID="{DC34D6AF-EB2D-45B2-84CA-832CE56CFFB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71180D0-9BB2-48C5-8266-0D4896EA1A6D}" type="pres">
      <dgm:prSet presAssocID="{DC34D6AF-EB2D-45B2-84CA-832CE56CFFBC}" presName="spaceRect" presStyleCnt="0"/>
      <dgm:spPr/>
    </dgm:pt>
    <dgm:pt modelId="{8231462B-67E6-42C6-AA65-39BA1A6DAE55}" type="pres">
      <dgm:prSet presAssocID="{DC34D6AF-EB2D-45B2-84CA-832CE56CFFBC}" presName="textRect" presStyleLbl="revTx" presStyleIdx="2" presStyleCnt="6">
        <dgm:presLayoutVars>
          <dgm:chMax val="1"/>
          <dgm:chPref val="1"/>
        </dgm:presLayoutVars>
      </dgm:prSet>
      <dgm:spPr/>
    </dgm:pt>
    <dgm:pt modelId="{796394CC-D3E7-4E9B-BC1D-518E022304EE}" type="pres">
      <dgm:prSet presAssocID="{764BB582-82D2-4CDF-859F-161CA9C3CA1A}" presName="sibTrans" presStyleLbl="sibTrans2D1" presStyleIdx="0" presStyleCnt="0"/>
      <dgm:spPr/>
    </dgm:pt>
    <dgm:pt modelId="{96CF457F-57B8-4055-A90E-231CF376B3F2}" type="pres">
      <dgm:prSet presAssocID="{6F8260BD-196B-4BC3-B6A2-CD69AB8837F9}" presName="compNode" presStyleCnt="0"/>
      <dgm:spPr/>
    </dgm:pt>
    <dgm:pt modelId="{475EE6C8-70E0-4CA5-BA2C-D13BD08AF284}" type="pres">
      <dgm:prSet presAssocID="{6F8260BD-196B-4BC3-B6A2-CD69AB8837F9}" presName="iconBgRect" presStyleLbl="bgShp" presStyleIdx="3" presStyleCnt="6"/>
      <dgm:spPr/>
    </dgm:pt>
    <dgm:pt modelId="{1E2120D4-B7AC-4195-8A79-54B9D17347E1}" type="pres">
      <dgm:prSet presAssocID="{6F8260BD-196B-4BC3-B6A2-CD69AB8837F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906A342-6319-45EB-BEDF-FE65A1ED94D9}" type="pres">
      <dgm:prSet presAssocID="{6F8260BD-196B-4BC3-B6A2-CD69AB8837F9}" presName="spaceRect" presStyleCnt="0"/>
      <dgm:spPr/>
    </dgm:pt>
    <dgm:pt modelId="{B2915B50-8A4B-4DF2-A41A-72142D2CFE2B}" type="pres">
      <dgm:prSet presAssocID="{6F8260BD-196B-4BC3-B6A2-CD69AB8837F9}" presName="textRect" presStyleLbl="revTx" presStyleIdx="3" presStyleCnt="6">
        <dgm:presLayoutVars>
          <dgm:chMax val="1"/>
          <dgm:chPref val="1"/>
        </dgm:presLayoutVars>
      </dgm:prSet>
      <dgm:spPr/>
    </dgm:pt>
    <dgm:pt modelId="{8B65B2BC-801E-403B-9EB0-BCFF537A50AC}" type="pres">
      <dgm:prSet presAssocID="{CBAF704B-6629-4D49-8A97-92ADE5678B38}" presName="sibTrans" presStyleLbl="sibTrans2D1" presStyleIdx="0" presStyleCnt="0"/>
      <dgm:spPr/>
    </dgm:pt>
    <dgm:pt modelId="{43CD936F-3B06-4DF4-9E5F-58DF07C3737A}" type="pres">
      <dgm:prSet presAssocID="{C23385A3-74EF-4023-9DF9-08DA3E768305}" presName="compNode" presStyleCnt="0"/>
      <dgm:spPr/>
    </dgm:pt>
    <dgm:pt modelId="{5463D8AC-6C13-4392-9B92-02A0A53DBBDE}" type="pres">
      <dgm:prSet presAssocID="{C23385A3-74EF-4023-9DF9-08DA3E768305}" presName="iconBgRect" presStyleLbl="bgShp" presStyleIdx="4" presStyleCnt="6"/>
      <dgm:spPr/>
    </dgm:pt>
    <dgm:pt modelId="{24504F39-189B-4148-B541-CF8177D61C68}" type="pres">
      <dgm:prSet presAssocID="{C23385A3-74EF-4023-9DF9-08DA3E76830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C737FF4-B015-4DD6-96AC-2296D1297EA4}" type="pres">
      <dgm:prSet presAssocID="{C23385A3-74EF-4023-9DF9-08DA3E768305}" presName="spaceRect" presStyleCnt="0"/>
      <dgm:spPr/>
    </dgm:pt>
    <dgm:pt modelId="{3625A38D-D83B-4FD4-9A0E-6CCAEEE85C04}" type="pres">
      <dgm:prSet presAssocID="{C23385A3-74EF-4023-9DF9-08DA3E768305}" presName="textRect" presStyleLbl="revTx" presStyleIdx="4" presStyleCnt="6">
        <dgm:presLayoutVars>
          <dgm:chMax val="1"/>
          <dgm:chPref val="1"/>
        </dgm:presLayoutVars>
      </dgm:prSet>
      <dgm:spPr/>
    </dgm:pt>
    <dgm:pt modelId="{51BABBA6-95F2-49A0-BC81-DC9B4F3DB028}" type="pres">
      <dgm:prSet presAssocID="{ABF591FA-4603-402F-B77D-31E39CA35F5E}" presName="sibTrans" presStyleLbl="sibTrans2D1" presStyleIdx="0" presStyleCnt="0"/>
      <dgm:spPr/>
    </dgm:pt>
    <dgm:pt modelId="{FFC0C2CB-75C4-4FD3-8BAA-98F02422579C}" type="pres">
      <dgm:prSet presAssocID="{31CC9F71-49A7-434B-ACA1-0695B0E4EBE2}" presName="compNode" presStyleCnt="0"/>
      <dgm:spPr/>
    </dgm:pt>
    <dgm:pt modelId="{5A48EC45-6987-41C2-BA6F-2498E0F83410}" type="pres">
      <dgm:prSet presAssocID="{31CC9F71-49A7-434B-ACA1-0695B0E4EBE2}" presName="iconBgRect" presStyleLbl="bgShp" presStyleIdx="5" presStyleCnt="6"/>
      <dgm:spPr/>
    </dgm:pt>
    <dgm:pt modelId="{9B31D43C-12FB-43A6-B4A7-14311EBF59CF}" type="pres">
      <dgm:prSet presAssocID="{31CC9F71-49A7-434B-ACA1-0695B0E4EBE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C0F4CBA-4DD6-4894-BABB-3E6F1671AE44}" type="pres">
      <dgm:prSet presAssocID="{31CC9F71-49A7-434B-ACA1-0695B0E4EBE2}" presName="spaceRect" presStyleCnt="0"/>
      <dgm:spPr/>
    </dgm:pt>
    <dgm:pt modelId="{7117623D-B311-4B43-83F9-C0185B54A355}" type="pres">
      <dgm:prSet presAssocID="{31CC9F71-49A7-434B-ACA1-0695B0E4EBE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5745512-BA85-4295-B6D1-0D82A81A04C5}" type="presOf" srcId="{CBAF704B-6629-4D49-8A97-92ADE5678B38}" destId="{8B65B2BC-801E-403B-9EB0-BCFF537A50AC}" srcOrd="0" destOrd="0" presId="urn:microsoft.com/office/officeart/2018/2/layout/IconCircleList"/>
    <dgm:cxn modelId="{5F219128-F393-4C29-818A-9540D0DC33B4}" type="presOf" srcId="{6512CD8A-9D94-4E32-BCF1-00F9DEA5C3D5}" destId="{7C225B47-0940-4CA3-98AE-7640ABF5E167}" srcOrd="0" destOrd="0" presId="urn:microsoft.com/office/officeart/2018/2/layout/IconCircleList"/>
    <dgm:cxn modelId="{9010EB2A-5C80-4136-B61F-AF3BC3830C7B}" srcId="{103EBC26-E2BA-4525-A2EE-3C56F9A14AB6}" destId="{F4087853-A05F-42FF-BFD7-3F30756E7235}" srcOrd="0" destOrd="0" parTransId="{0C1D9530-809E-4C53-B0F3-E4824CA54E72}" sibTransId="{6512CD8A-9D94-4E32-BCF1-00F9DEA5C3D5}"/>
    <dgm:cxn modelId="{1E762F38-CB12-4CDA-9020-7BD8D3635CD9}" type="presOf" srcId="{F4087853-A05F-42FF-BFD7-3F30756E7235}" destId="{85D672FA-0DFA-4CBF-A90A-5D74E090C8E3}" srcOrd="0" destOrd="0" presId="urn:microsoft.com/office/officeart/2018/2/layout/IconCircleList"/>
    <dgm:cxn modelId="{A944CA64-0F1D-4A64-B83A-ECD9D8336000}" type="presOf" srcId="{EC2C14DD-EAE7-4418-9547-44550AB76B8D}" destId="{7944B736-CABA-4769-9CFE-E3519ABAB360}" srcOrd="0" destOrd="0" presId="urn:microsoft.com/office/officeart/2018/2/layout/IconCircleList"/>
    <dgm:cxn modelId="{3B20F844-EC70-4C35-A5A8-678ADDCD8CC8}" srcId="{103EBC26-E2BA-4525-A2EE-3C56F9A14AB6}" destId="{0F1456C3-F1B0-449E-A2AE-7B20AA3FE1D2}" srcOrd="1" destOrd="0" parTransId="{F5BD6CF1-5E4E-42B2-9AD7-CEEF42DFCAF4}" sibTransId="{EC2C14DD-EAE7-4418-9547-44550AB76B8D}"/>
    <dgm:cxn modelId="{77218846-90FC-4FD3-9F18-A4F5674535CE}" type="presOf" srcId="{31CC9F71-49A7-434B-ACA1-0695B0E4EBE2}" destId="{7117623D-B311-4B43-83F9-C0185B54A355}" srcOrd="0" destOrd="0" presId="urn:microsoft.com/office/officeart/2018/2/layout/IconCircleList"/>
    <dgm:cxn modelId="{BA13F56C-C462-475A-A788-2CC244B1154D}" type="presOf" srcId="{764BB582-82D2-4CDF-859F-161CA9C3CA1A}" destId="{796394CC-D3E7-4E9B-BC1D-518E022304EE}" srcOrd="0" destOrd="0" presId="urn:microsoft.com/office/officeart/2018/2/layout/IconCircleList"/>
    <dgm:cxn modelId="{AA984384-1D98-4B8D-8937-A665F1CC0AF9}" type="presOf" srcId="{C23385A3-74EF-4023-9DF9-08DA3E768305}" destId="{3625A38D-D83B-4FD4-9A0E-6CCAEEE85C04}" srcOrd="0" destOrd="0" presId="urn:microsoft.com/office/officeart/2018/2/layout/IconCircleList"/>
    <dgm:cxn modelId="{616B8F8F-182C-41E8-8953-2CD3647B391C}" srcId="{103EBC26-E2BA-4525-A2EE-3C56F9A14AB6}" destId="{DC34D6AF-EB2D-45B2-84CA-832CE56CFFBC}" srcOrd="2" destOrd="0" parTransId="{06723F01-F736-422E-A852-42CF7F1CAD22}" sibTransId="{764BB582-82D2-4CDF-859F-161CA9C3CA1A}"/>
    <dgm:cxn modelId="{A6FB9392-AA70-444F-B844-5A9A1D65F414}" type="presOf" srcId="{6F8260BD-196B-4BC3-B6A2-CD69AB8837F9}" destId="{B2915B50-8A4B-4DF2-A41A-72142D2CFE2B}" srcOrd="0" destOrd="0" presId="urn:microsoft.com/office/officeart/2018/2/layout/IconCircleList"/>
    <dgm:cxn modelId="{855C2993-A7DB-425D-93A6-3A612AD1403E}" type="presOf" srcId="{0F1456C3-F1B0-449E-A2AE-7B20AA3FE1D2}" destId="{0A0EB3FB-B77A-4ADE-BC4B-2F902FCB706E}" srcOrd="0" destOrd="0" presId="urn:microsoft.com/office/officeart/2018/2/layout/IconCircleList"/>
    <dgm:cxn modelId="{25AA8CB0-BD17-4CB5-BB85-46C42F2BEB79}" srcId="{103EBC26-E2BA-4525-A2EE-3C56F9A14AB6}" destId="{31CC9F71-49A7-434B-ACA1-0695B0E4EBE2}" srcOrd="5" destOrd="0" parTransId="{B2FC4F92-7B56-4DDE-A73C-7F21387A5C6B}" sibTransId="{52D605A6-FCDA-42F2-B0AF-EBA3180CE634}"/>
    <dgm:cxn modelId="{5DC33ACB-1046-484B-BD3A-25E03D7368E5}" type="presOf" srcId="{103EBC26-E2BA-4525-A2EE-3C56F9A14AB6}" destId="{C11BC382-1612-464C-AD2C-CEDF76758B1F}" srcOrd="0" destOrd="0" presId="urn:microsoft.com/office/officeart/2018/2/layout/IconCircleList"/>
    <dgm:cxn modelId="{6B5347D1-A2FD-46DD-8F1E-EAD9734D5196}" type="presOf" srcId="{DC34D6AF-EB2D-45B2-84CA-832CE56CFFBC}" destId="{8231462B-67E6-42C6-AA65-39BA1A6DAE55}" srcOrd="0" destOrd="0" presId="urn:microsoft.com/office/officeart/2018/2/layout/IconCircleList"/>
    <dgm:cxn modelId="{15AD95D6-6A63-4C4C-8532-E01A71CC6866}" type="presOf" srcId="{ABF591FA-4603-402F-B77D-31E39CA35F5E}" destId="{51BABBA6-95F2-49A0-BC81-DC9B4F3DB028}" srcOrd="0" destOrd="0" presId="urn:microsoft.com/office/officeart/2018/2/layout/IconCircleList"/>
    <dgm:cxn modelId="{270DF9E7-7584-4AF1-ACD4-66C50D7E337E}" srcId="{103EBC26-E2BA-4525-A2EE-3C56F9A14AB6}" destId="{C23385A3-74EF-4023-9DF9-08DA3E768305}" srcOrd="4" destOrd="0" parTransId="{AB53E7BB-96F3-414F-A8F8-0FCF533A7D4E}" sibTransId="{ABF591FA-4603-402F-B77D-31E39CA35F5E}"/>
    <dgm:cxn modelId="{1093BEED-C74A-4465-B88A-1B727432F9C8}" srcId="{103EBC26-E2BA-4525-A2EE-3C56F9A14AB6}" destId="{6F8260BD-196B-4BC3-B6A2-CD69AB8837F9}" srcOrd="3" destOrd="0" parTransId="{960C044F-EA52-4F60-915D-5B27A2B59FC2}" sibTransId="{CBAF704B-6629-4D49-8A97-92ADE5678B38}"/>
    <dgm:cxn modelId="{05D3E748-BCC1-48AD-BBFE-8630BF0B2004}" type="presParOf" srcId="{C11BC382-1612-464C-AD2C-CEDF76758B1F}" destId="{0AD1F3F5-AC88-4AF6-BA44-259491EF4EE8}" srcOrd="0" destOrd="0" presId="urn:microsoft.com/office/officeart/2018/2/layout/IconCircleList"/>
    <dgm:cxn modelId="{69C5DE10-79D3-4704-8863-EE3537F64990}" type="presParOf" srcId="{0AD1F3F5-AC88-4AF6-BA44-259491EF4EE8}" destId="{45B99092-42D5-41B8-95A5-69E80796981B}" srcOrd="0" destOrd="0" presId="urn:microsoft.com/office/officeart/2018/2/layout/IconCircleList"/>
    <dgm:cxn modelId="{D7CF9440-3F33-46A5-816B-B13B7CC75E15}" type="presParOf" srcId="{45B99092-42D5-41B8-95A5-69E80796981B}" destId="{57D916F4-BD66-47CD-8FBC-6887FFEB7FC1}" srcOrd="0" destOrd="0" presId="urn:microsoft.com/office/officeart/2018/2/layout/IconCircleList"/>
    <dgm:cxn modelId="{80CCAE6A-CDEE-48E9-9619-375A6AD87603}" type="presParOf" srcId="{45B99092-42D5-41B8-95A5-69E80796981B}" destId="{63409B74-D8E8-4802-A4A8-C5EAE221F134}" srcOrd="1" destOrd="0" presId="urn:microsoft.com/office/officeart/2018/2/layout/IconCircleList"/>
    <dgm:cxn modelId="{FC7BACEF-87C8-4B43-BE86-9C367F3228A3}" type="presParOf" srcId="{45B99092-42D5-41B8-95A5-69E80796981B}" destId="{91304B1D-946A-4176-929B-ED49CA8579BB}" srcOrd="2" destOrd="0" presId="urn:microsoft.com/office/officeart/2018/2/layout/IconCircleList"/>
    <dgm:cxn modelId="{E3C84936-1B11-4D2A-984E-B602FC6C7E7D}" type="presParOf" srcId="{45B99092-42D5-41B8-95A5-69E80796981B}" destId="{85D672FA-0DFA-4CBF-A90A-5D74E090C8E3}" srcOrd="3" destOrd="0" presId="urn:microsoft.com/office/officeart/2018/2/layout/IconCircleList"/>
    <dgm:cxn modelId="{A9810FF5-47D5-4255-98A4-CCBCE9E0A525}" type="presParOf" srcId="{0AD1F3F5-AC88-4AF6-BA44-259491EF4EE8}" destId="{7C225B47-0940-4CA3-98AE-7640ABF5E167}" srcOrd="1" destOrd="0" presId="urn:microsoft.com/office/officeart/2018/2/layout/IconCircleList"/>
    <dgm:cxn modelId="{E73319C2-63AF-4183-9649-5F0DF08D506B}" type="presParOf" srcId="{0AD1F3F5-AC88-4AF6-BA44-259491EF4EE8}" destId="{CF9B2F8F-37D3-43C3-8309-869516B83520}" srcOrd="2" destOrd="0" presId="urn:microsoft.com/office/officeart/2018/2/layout/IconCircleList"/>
    <dgm:cxn modelId="{F2EEA54C-17C0-4A9A-A8F6-48F5A03836DF}" type="presParOf" srcId="{CF9B2F8F-37D3-43C3-8309-869516B83520}" destId="{BA6E73EA-75E2-462C-AA02-45197AE6A8AB}" srcOrd="0" destOrd="0" presId="urn:microsoft.com/office/officeart/2018/2/layout/IconCircleList"/>
    <dgm:cxn modelId="{986B2145-FE63-43C4-B035-DC829BF1C6DD}" type="presParOf" srcId="{CF9B2F8F-37D3-43C3-8309-869516B83520}" destId="{D9D86077-DF2B-46D3-AD12-7E17BA176919}" srcOrd="1" destOrd="0" presId="urn:microsoft.com/office/officeart/2018/2/layout/IconCircleList"/>
    <dgm:cxn modelId="{1B33BCC9-9D07-40C9-85D8-AE5CE7BBB15E}" type="presParOf" srcId="{CF9B2F8F-37D3-43C3-8309-869516B83520}" destId="{8E5F515A-246D-440D-88C0-35287B6FF4B3}" srcOrd="2" destOrd="0" presId="urn:microsoft.com/office/officeart/2018/2/layout/IconCircleList"/>
    <dgm:cxn modelId="{06CF8839-D191-4A53-87A1-DA4F2264D497}" type="presParOf" srcId="{CF9B2F8F-37D3-43C3-8309-869516B83520}" destId="{0A0EB3FB-B77A-4ADE-BC4B-2F902FCB706E}" srcOrd="3" destOrd="0" presId="urn:microsoft.com/office/officeart/2018/2/layout/IconCircleList"/>
    <dgm:cxn modelId="{D98ADF6F-32CE-4033-8A5A-DA5E7E36C2E1}" type="presParOf" srcId="{0AD1F3F5-AC88-4AF6-BA44-259491EF4EE8}" destId="{7944B736-CABA-4769-9CFE-E3519ABAB360}" srcOrd="3" destOrd="0" presId="urn:microsoft.com/office/officeart/2018/2/layout/IconCircleList"/>
    <dgm:cxn modelId="{B696C900-2E5B-4FBB-9230-D5C314185E15}" type="presParOf" srcId="{0AD1F3F5-AC88-4AF6-BA44-259491EF4EE8}" destId="{7BDAE4FE-CEF7-4ABC-9D66-7B1B060C2917}" srcOrd="4" destOrd="0" presId="urn:microsoft.com/office/officeart/2018/2/layout/IconCircleList"/>
    <dgm:cxn modelId="{D7F8BCD0-4856-460D-86E8-361BCF3C5564}" type="presParOf" srcId="{7BDAE4FE-CEF7-4ABC-9D66-7B1B060C2917}" destId="{C0B370FC-DED7-4FA4-9999-E5FB0C526BF0}" srcOrd="0" destOrd="0" presId="urn:microsoft.com/office/officeart/2018/2/layout/IconCircleList"/>
    <dgm:cxn modelId="{2E48E7CE-9055-48DA-988E-90778DE6B2DB}" type="presParOf" srcId="{7BDAE4FE-CEF7-4ABC-9D66-7B1B060C2917}" destId="{F6B62301-ACDF-4DEC-99D6-1D4763A7E580}" srcOrd="1" destOrd="0" presId="urn:microsoft.com/office/officeart/2018/2/layout/IconCircleList"/>
    <dgm:cxn modelId="{9B773722-4398-4F4E-9992-72E93383A487}" type="presParOf" srcId="{7BDAE4FE-CEF7-4ABC-9D66-7B1B060C2917}" destId="{771180D0-9BB2-48C5-8266-0D4896EA1A6D}" srcOrd="2" destOrd="0" presId="urn:microsoft.com/office/officeart/2018/2/layout/IconCircleList"/>
    <dgm:cxn modelId="{82598E3D-2F9C-4E6E-AB94-F335DABF3E66}" type="presParOf" srcId="{7BDAE4FE-CEF7-4ABC-9D66-7B1B060C2917}" destId="{8231462B-67E6-42C6-AA65-39BA1A6DAE55}" srcOrd="3" destOrd="0" presId="urn:microsoft.com/office/officeart/2018/2/layout/IconCircleList"/>
    <dgm:cxn modelId="{376C97A3-0C55-4ED0-8D60-F8FEA612FCB1}" type="presParOf" srcId="{0AD1F3F5-AC88-4AF6-BA44-259491EF4EE8}" destId="{796394CC-D3E7-4E9B-BC1D-518E022304EE}" srcOrd="5" destOrd="0" presId="urn:microsoft.com/office/officeart/2018/2/layout/IconCircleList"/>
    <dgm:cxn modelId="{28131638-7367-457C-9CD5-CB67D00707A4}" type="presParOf" srcId="{0AD1F3F5-AC88-4AF6-BA44-259491EF4EE8}" destId="{96CF457F-57B8-4055-A90E-231CF376B3F2}" srcOrd="6" destOrd="0" presId="urn:microsoft.com/office/officeart/2018/2/layout/IconCircleList"/>
    <dgm:cxn modelId="{012E596C-26F6-4BBF-A626-0D5AB3878BB7}" type="presParOf" srcId="{96CF457F-57B8-4055-A90E-231CF376B3F2}" destId="{475EE6C8-70E0-4CA5-BA2C-D13BD08AF284}" srcOrd="0" destOrd="0" presId="urn:microsoft.com/office/officeart/2018/2/layout/IconCircleList"/>
    <dgm:cxn modelId="{A336EA3D-A052-4133-A8E0-364BF9395334}" type="presParOf" srcId="{96CF457F-57B8-4055-A90E-231CF376B3F2}" destId="{1E2120D4-B7AC-4195-8A79-54B9D17347E1}" srcOrd="1" destOrd="0" presId="urn:microsoft.com/office/officeart/2018/2/layout/IconCircleList"/>
    <dgm:cxn modelId="{874EE21A-6C0D-45C4-B961-7879D1EF76AE}" type="presParOf" srcId="{96CF457F-57B8-4055-A90E-231CF376B3F2}" destId="{D906A342-6319-45EB-BEDF-FE65A1ED94D9}" srcOrd="2" destOrd="0" presId="urn:microsoft.com/office/officeart/2018/2/layout/IconCircleList"/>
    <dgm:cxn modelId="{236D4FBC-8095-45D5-9058-61F631166871}" type="presParOf" srcId="{96CF457F-57B8-4055-A90E-231CF376B3F2}" destId="{B2915B50-8A4B-4DF2-A41A-72142D2CFE2B}" srcOrd="3" destOrd="0" presId="urn:microsoft.com/office/officeart/2018/2/layout/IconCircleList"/>
    <dgm:cxn modelId="{11CC5A43-5F67-409C-8A75-3EF996D3D4F1}" type="presParOf" srcId="{0AD1F3F5-AC88-4AF6-BA44-259491EF4EE8}" destId="{8B65B2BC-801E-403B-9EB0-BCFF537A50AC}" srcOrd="7" destOrd="0" presId="urn:microsoft.com/office/officeart/2018/2/layout/IconCircleList"/>
    <dgm:cxn modelId="{C705757A-C38B-4985-A4A1-7EAA01A04532}" type="presParOf" srcId="{0AD1F3F5-AC88-4AF6-BA44-259491EF4EE8}" destId="{43CD936F-3B06-4DF4-9E5F-58DF07C3737A}" srcOrd="8" destOrd="0" presId="urn:microsoft.com/office/officeart/2018/2/layout/IconCircleList"/>
    <dgm:cxn modelId="{F7E72766-8614-47AA-9D89-CA46FB772D08}" type="presParOf" srcId="{43CD936F-3B06-4DF4-9E5F-58DF07C3737A}" destId="{5463D8AC-6C13-4392-9B92-02A0A53DBBDE}" srcOrd="0" destOrd="0" presId="urn:microsoft.com/office/officeart/2018/2/layout/IconCircleList"/>
    <dgm:cxn modelId="{832554D6-E77C-4712-96B4-F455F7BB295F}" type="presParOf" srcId="{43CD936F-3B06-4DF4-9E5F-58DF07C3737A}" destId="{24504F39-189B-4148-B541-CF8177D61C68}" srcOrd="1" destOrd="0" presId="urn:microsoft.com/office/officeart/2018/2/layout/IconCircleList"/>
    <dgm:cxn modelId="{30AA2AFF-0AA1-45A5-B8AB-0FC18CA55387}" type="presParOf" srcId="{43CD936F-3B06-4DF4-9E5F-58DF07C3737A}" destId="{BC737FF4-B015-4DD6-96AC-2296D1297EA4}" srcOrd="2" destOrd="0" presId="urn:microsoft.com/office/officeart/2018/2/layout/IconCircleList"/>
    <dgm:cxn modelId="{A2F12451-D4DC-4D38-8A13-C0351016C257}" type="presParOf" srcId="{43CD936F-3B06-4DF4-9E5F-58DF07C3737A}" destId="{3625A38D-D83B-4FD4-9A0E-6CCAEEE85C04}" srcOrd="3" destOrd="0" presId="urn:microsoft.com/office/officeart/2018/2/layout/IconCircleList"/>
    <dgm:cxn modelId="{C6FE8575-7B41-46D4-8EAA-536CAD2AD03E}" type="presParOf" srcId="{0AD1F3F5-AC88-4AF6-BA44-259491EF4EE8}" destId="{51BABBA6-95F2-49A0-BC81-DC9B4F3DB028}" srcOrd="9" destOrd="0" presId="urn:microsoft.com/office/officeart/2018/2/layout/IconCircleList"/>
    <dgm:cxn modelId="{17CCCF30-0B46-466D-B283-7886EC5DF08C}" type="presParOf" srcId="{0AD1F3F5-AC88-4AF6-BA44-259491EF4EE8}" destId="{FFC0C2CB-75C4-4FD3-8BAA-98F02422579C}" srcOrd="10" destOrd="0" presId="urn:microsoft.com/office/officeart/2018/2/layout/IconCircleList"/>
    <dgm:cxn modelId="{831915C0-6824-4A35-B382-F565678077FA}" type="presParOf" srcId="{FFC0C2CB-75C4-4FD3-8BAA-98F02422579C}" destId="{5A48EC45-6987-41C2-BA6F-2498E0F83410}" srcOrd="0" destOrd="0" presId="urn:microsoft.com/office/officeart/2018/2/layout/IconCircleList"/>
    <dgm:cxn modelId="{DFE0B940-55D9-49EA-8CF9-C2988792532A}" type="presParOf" srcId="{FFC0C2CB-75C4-4FD3-8BAA-98F02422579C}" destId="{9B31D43C-12FB-43A6-B4A7-14311EBF59CF}" srcOrd="1" destOrd="0" presId="urn:microsoft.com/office/officeart/2018/2/layout/IconCircleList"/>
    <dgm:cxn modelId="{61C0FB67-1351-4B5D-8D78-58F9D3F00905}" type="presParOf" srcId="{FFC0C2CB-75C4-4FD3-8BAA-98F02422579C}" destId="{8C0F4CBA-4DD6-4894-BABB-3E6F1671AE44}" srcOrd="2" destOrd="0" presId="urn:microsoft.com/office/officeart/2018/2/layout/IconCircleList"/>
    <dgm:cxn modelId="{DD3CA7F9-8B75-4D57-A0DD-683081C0EB23}" type="presParOf" srcId="{FFC0C2CB-75C4-4FD3-8BAA-98F02422579C}" destId="{7117623D-B311-4B43-83F9-C0185B54A35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E0C68D-6D7B-495A-ACAB-91DADFBE1EE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24FEE24-A019-47C5-96F6-B7CF6E8CD313}">
      <dgm:prSet custT="1"/>
      <dgm:spPr/>
      <dgm:t>
        <a:bodyPr/>
        <a:lstStyle/>
        <a:p>
          <a:r>
            <a:rPr lang="en-US" sz="2000" dirty="0"/>
            <a:t>Daily and Normalized Stock Price Visualization</a:t>
          </a:r>
        </a:p>
      </dgm:t>
    </dgm:pt>
    <dgm:pt modelId="{E5BA91B9-F029-437A-BB7F-873CBF2271B1}" type="parTrans" cxnId="{78F6A1B2-88F1-4E19-8052-8BBBFDCB5A13}">
      <dgm:prSet/>
      <dgm:spPr/>
      <dgm:t>
        <a:bodyPr/>
        <a:lstStyle/>
        <a:p>
          <a:endParaRPr lang="en-US"/>
        </a:p>
      </dgm:t>
    </dgm:pt>
    <dgm:pt modelId="{7631A421-7691-4A79-9F48-BB882694D8E8}" type="sibTrans" cxnId="{78F6A1B2-88F1-4E19-8052-8BBBFDCB5A13}">
      <dgm:prSet/>
      <dgm:spPr/>
      <dgm:t>
        <a:bodyPr/>
        <a:lstStyle/>
        <a:p>
          <a:endParaRPr lang="en-US"/>
        </a:p>
      </dgm:t>
    </dgm:pt>
    <dgm:pt modelId="{032171A6-D29F-4F1D-8973-2E28BA03EFD3}">
      <dgm:prSet custT="1"/>
      <dgm:spPr/>
      <dgm:t>
        <a:bodyPr/>
        <a:lstStyle/>
        <a:p>
          <a:r>
            <a:rPr lang="en-US" sz="2000" dirty="0"/>
            <a:t>Perform calculation of various metrics –</a:t>
          </a:r>
        </a:p>
      </dgm:t>
    </dgm:pt>
    <dgm:pt modelId="{6C264530-E8A8-4430-B540-C5456BAF92CC}" type="parTrans" cxnId="{2281FE8F-16F1-472C-94D9-17574743FD03}">
      <dgm:prSet/>
      <dgm:spPr/>
      <dgm:t>
        <a:bodyPr/>
        <a:lstStyle/>
        <a:p>
          <a:endParaRPr lang="en-US"/>
        </a:p>
      </dgm:t>
    </dgm:pt>
    <dgm:pt modelId="{2D3DEC3E-53C6-4145-80B7-886156851311}" type="sibTrans" cxnId="{2281FE8F-16F1-472C-94D9-17574743FD03}">
      <dgm:prSet/>
      <dgm:spPr/>
      <dgm:t>
        <a:bodyPr/>
        <a:lstStyle/>
        <a:p>
          <a:endParaRPr lang="en-US"/>
        </a:p>
      </dgm:t>
    </dgm:pt>
    <dgm:pt modelId="{6FA51944-F56A-42B7-B187-63D92E610465}">
      <dgm:prSet custT="1"/>
      <dgm:spPr/>
      <dgm:t>
        <a:bodyPr/>
        <a:lstStyle/>
        <a:p>
          <a:r>
            <a:rPr lang="en-US" sz="1600" dirty="0"/>
            <a:t>Returns – Daily Returns, Mean of Returns, Annualized Returns</a:t>
          </a:r>
        </a:p>
      </dgm:t>
    </dgm:pt>
    <dgm:pt modelId="{44FC7AF9-BE08-45E9-ABA6-AD7544FAA134}" type="parTrans" cxnId="{2EE21FFC-787B-4C26-86F7-8A4E22545397}">
      <dgm:prSet/>
      <dgm:spPr/>
      <dgm:t>
        <a:bodyPr/>
        <a:lstStyle/>
        <a:p>
          <a:endParaRPr lang="en-US"/>
        </a:p>
      </dgm:t>
    </dgm:pt>
    <dgm:pt modelId="{BEED8F73-4F9C-4910-B315-693634D88193}" type="sibTrans" cxnId="{2EE21FFC-787B-4C26-86F7-8A4E22545397}">
      <dgm:prSet/>
      <dgm:spPr/>
      <dgm:t>
        <a:bodyPr/>
        <a:lstStyle/>
        <a:p>
          <a:endParaRPr lang="en-US"/>
        </a:p>
      </dgm:t>
    </dgm:pt>
    <dgm:pt modelId="{F1F1B93A-89FB-4939-A6DF-873782E11DC5}">
      <dgm:prSet custT="1"/>
      <dgm:spPr/>
      <dgm:t>
        <a:bodyPr/>
        <a:lstStyle/>
        <a:p>
          <a:r>
            <a:rPr lang="en-US" sz="1600"/>
            <a:t>Statistical Summary</a:t>
          </a:r>
        </a:p>
      </dgm:t>
    </dgm:pt>
    <dgm:pt modelId="{2397F0A7-717B-4CDF-B1CB-9A9480324440}" type="parTrans" cxnId="{B111DC06-FBC6-48B8-B852-BDE959D29A0A}">
      <dgm:prSet/>
      <dgm:spPr/>
      <dgm:t>
        <a:bodyPr/>
        <a:lstStyle/>
        <a:p>
          <a:endParaRPr lang="en-US"/>
        </a:p>
      </dgm:t>
    </dgm:pt>
    <dgm:pt modelId="{D199EFE3-4E27-4E82-B297-188DD7121861}" type="sibTrans" cxnId="{B111DC06-FBC6-48B8-B852-BDE959D29A0A}">
      <dgm:prSet/>
      <dgm:spPr/>
      <dgm:t>
        <a:bodyPr/>
        <a:lstStyle/>
        <a:p>
          <a:endParaRPr lang="en-US"/>
        </a:p>
      </dgm:t>
    </dgm:pt>
    <dgm:pt modelId="{9C34EB48-8FA6-496A-B1D7-BF90E0F84F89}">
      <dgm:prSet custT="1"/>
      <dgm:spPr/>
      <dgm:t>
        <a:bodyPr/>
        <a:lstStyle/>
        <a:p>
          <a:r>
            <a:rPr lang="en-US" sz="1600" dirty="0"/>
            <a:t>Risk/Volatility – Standard Deviation</a:t>
          </a:r>
        </a:p>
      </dgm:t>
    </dgm:pt>
    <dgm:pt modelId="{53AEBEDA-16FA-4775-A88E-9B389EA43E76}" type="parTrans" cxnId="{C54AEAD5-2CDC-4E0A-8F31-25D8F22E333B}">
      <dgm:prSet/>
      <dgm:spPr/>
      <dgm:t>
        <a:bodyPr/>
        <a:lstStyle/>
        <a:p>
          <a:endParaRPr lang="en-US"/>
        </a:p>
      </dgm:t>
    </dgm:pt>
    <dgm:pt modelId="{5ED8AC27-85F1-4DDF-AE91-209A78AEDA96}" type="sibTrans" cxnId="{C54AEAD5-2CDC-4E0A-8F31-25D8F22E333B}">
      <dgm:prSet/>
      <dgm:spPr/>
      <dgm:t>
        <a:bodyPr/>
        <a:lstStyle/>
        <a:p>
          <a:endParaRPr lang="en-US"/>
        </a:p>
      </dgm:t>
    </dgm:pt>
    <dgm:pt modelId="{53F10E9A-6D4A-4913-9F51-AE929FB9B2F8}">
      <dgm:prSet custT="1"/>
      <dgm:spPr/>
      <dgm:t>
        <a:bodyPr/>
        <a:lstStyle/>
        <a:p>
          <a:r>
            <a:rPr lang="en-US" sz="1600"/>
            <a:t>Cumulative Returns</a:t>
          </a:r>
        </a:p>
      </dgm:t>
    </dgm:pt>
    <dgm:pt modelId="{C33001F4-924D-4D2C-8BFE-78D07C7C4E9A}" type="parTrans" cxnId="{9E4C1EFD-55BC-49B8-9B30-BCC50B2E3947}">
      <dgm:prSet/>
      <dgm:spPr/>
      <dgm:t>
        <a:bodyPr/>
        <a:lstStyle/>
        <a:p>
          <a:endParaRPr lang="en-US"/>
        </a:p>
      </dgm:t>
    </dgm:pt>
    <dgm:pt modelId="{852D7D1E-4A30-40B3-BFE2-1E66870913F4}" type="sibTrans" cxnId="{9E4C1EFD-55BC-49B8-9B30-BCC50B2E3947}">
      <dgm:prSet/>
      <dgm:spPr/>
      <dgm:t>
        <a:bodyPr/>
        <a:lstStyle/>
        <a:p>
          <a:endParaRPr lang="en-US"/>
        </a:p>
      </dgm:t>
    </dgm:pt>
    <dgm:pt modelId="{DEE69610-BD87-43E2-8E3D-CB4AEB030A1D}">
      <dgm:prSet custT="1"/>
      <dgm:spPr/>
      <dgm:t>
        <a:bodyPr/>
        <a:lstStyle/>
        <a:p>
          <a:r>
            <a:rPr lang="en-US" sz="1600" dirty="0"/>
            <a:t>Correlation among stocks and different industry Groups</a:t>
          </a:r>
        </a:p>
      </dgm:t>
    </dgm:pt>
    <dgm:pt modelId="{EFD5A121-DD8D-4E58-821B-9E0BB26CE0D7}" type="parTrans" cxnId="{C1F18A66-3605-47A7-AA95-41CB9F08A1D1}">
      <dgm:prSet/>
      <dgm:spPr/>
      <dgm:t>
        <a:bodyPr/>
        <a:lstStyle/>
        <a:p>
          <a:endParaRPr lang="en-US"/>
        </a:p>
      </dgm:t>
    </dgm:pt>
    <dgm:pt modelId="{5FCF6F7E-C4B9-48FE-8579-F8D52712284A}" type="sibTrans" cxnId="{C1F18A66-3605-47A7-AA95-41CB9F08A1D1}">
      <dgm:prSet/>
      <dgm:spPr/>
      <dgm:t>
        <a:bodyPr/>
        <a:lstStyle/>
        <a:p>
          <a:endParaRPr lang="en-US"/>
        </a:p>
      </dgm:t>
    </dgm:pt>
    <dgm:pt modelId="{2D3ECCA2-818F-451A-AE04-661387CDEBDB}">
      <dgm:prSet custT="1"/>
      <dgm:spPr/>
      <dgm:t>
        <a:bodyPr/>
        <a:lstStyle/>
        <a:p>
          <a:r>
            <a:rPr lang="en-US" sz="2000" dirty="0"/>
            <a:t>Comparison &amp; Findings</a:t>
          </a:r>
        </a:p>
      </dgm:t>
    </dgm:pt>
    <dgm:pt modelId="{326C67D4-0F36-4153-83B0-3063A8FCE40A}" type="parTrans" cxnId="{5105A439-0BA7-4B38-80BF-73C0D894AA4E}">
      <dgm:prSet/>
      <dgm:spPr/>
      <dgm:t>
        <a:bodyPr/>
        <a:lstStyle/>
        <a:p>
          <a:endParaRPr lang="en-US"/>
        </a:p>
      </dgm:t>
    </dgm:pt>
    <dgm:pt modelId="{A4268EAB-C98D-495B-AD9E-12465DC367E9}" type="sibTrans" cxnId="{5105A439-0BA7-4B38-80BF-73C0D894AA4E}">
      <dgm:prSet/>
      <dgm:spPr/>
      <dgm:t>
        <a:bodyPr/>
        <a:lstStyle/>
        <a:p>
          <a:endParaRPr lang="en-US"/>
        </a:p>
      </dgm:t>
    </dgm:pt>
    <dgm:pt modelId="{215E7C2A-2E05-4FCB-82F3-3E75279EDC54}" type="pres">
      <dgm:prSet presAssocID="{B7E0C68D-6D7B-495A-ACAB-91DADFBE1EE9}" presName="linear" presStyleCnt="0">
        <dgm:presLayoutVars>
          <dgm:dir/>
          <dgm:animLvl val="lvl"/>
          <dgm:resizeHandles val="exact"/>
        </dgm:presLayoutVars>
      </dgm:prSet>
      <dgm:spPr/>
    </dgm:pt>
    <dgm:pt modelId="{7007BA88-1F64-4C80-BA72-CB815809121D}" type="pres">
      <dgm:prSet presAssocID="{E24FEE24-A019-47C5-96F6-B7CF6E8CD313}" presName="parentLin" presStyleCnt="0"/>
      <dgm:spPr/>
    </dgm:pt>
    <dgm:pt modelId="{B73E046A-C2A6-4BBE-8410-68D647B02116}" type="pres">
      <dgm:prSet presAssocID="{E24FEE24-A019-47C5-96F6-B7CF6E8CD313}" presName="parentLeftMargin" presStyleLbl="node1" presStyleIdx="0" presStyleCnt="3"/>
      <dgm:spPr/>
    </dgm:pt>
    <dgm:pt modelId="{772052D3-7D30-4955-91E6-EECE1BC97778}" type="pres">
      <dgm:prSet presAssocID="{E24FEE24-A019-47C5-96F6-B7CF6E8CD31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A2C66D5-C57B-43E3-8542-90C078F893BD}" type="pres">
      <dgm:prSet presAssocID="{E24FEE24-A019-47C5-96F6-B7CF6E8CD313}" presName="negativeSpace" presStyleCnt="0"/>
      <dgm:spPr/>
    </dgm:pt>
    <dgm:pt modelId="{8D73A12A-1D5D-4FE2-AAD1-073A0456625C}" type="pres">
      <dgm:prSet presAssocID="{E24FEE24-A019-47C5-96F6-B7CF6E8CD313}" presName="childText" presStyleLbl="conFgAcc1" presStyleIdx="0" presStyleCnt="3">
        <dgm:presLayoutVars>
          <dgm:bulletEnabled val="1"/>
        </dgm:presLayoutVars>
      </dgm:prSet>
      <dgm:spPr/>
    </dgm:pt>
    <dgm:pt modelId="{30F1FCEF-534C-415C-8D21-A3D010E578F6}" type="pres">
      <dgm:prSet presAssocID="{7631A421-7691-4A79-9F48-BB882694D8E8}" presName="spaceBetweenRectangles" presStyleCnt="0"/>
      <dgm:spPr/>
    </dgm:pt>
    <dgm:pt modelId="{1D768B52-B2D9-47BE-BB17-0217EF3CF1BC}" type="pres">
      <dgm:prSet presAssocID="{032171A6-D29F-4F1D-8973-2E28BA03EFD3}" presName="parentLin" presStyleCnt="0"/>
      <dgm:spPr/>
    </dgm:pt>
    <dgm:pt modelId="{EFFF275F-8047-431C-9586-B42635226881}" type="pres">
      <dgm:prSet presAssocID="{032171A6-D29F-4F1D-8973-2E28BA03EFD3}" presName="parentLeftMargin" presStyleLbl="node1" presStyleIdx="0" presStyleCnt="3"/>
      <dgm:spPr/>
    </dgm:pt>
    <dgm:pt modelId="{E443069F-857F-4A28-9EC6-9B199C8A14FA}" type="pres">
      <dgm:prSet presAssocID="{032171A6-D29F-4F1D-8973-2E28BA03EFD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E76B4F5-2B72-4F2E-92BF-592FCBB604E4}" type="pres">
      <dgm:prSet presAssocID="{032171A6-D29F-4F1D-8973-2E28BA03EFD3}" presName="negativeSpace" presStyleCnt="0"/>
      <dgm:spPr/>
    </dgm:pt>
    <dgm:pt modelId="{0279C902-CC2E-47E3-9A08-C17A147AC5A3}" type="pres">
      <dgm:prSet presAssocID="{032171A6-D29F-4F1D-8973-2E28BA03EFD3}" presName="childText" presStyleLbl="conFgAcc1" presStyleIdx="1" presStyleCnt="3" custLinFactNeighborY="28725">
        <dgm:presLayoutVars>
          <dgm:bulletEnabled val="1"/>
        </dgm:presLayoutVars>
      </dgm:prSet>
      <dgm:spPr/>
    </dgm:pt>
    <dgm:pt modelId="{018A2518-2DB2-4A4F-A63E-E0AAE9305043}" type="pres">
      <dgm:prSet presAssocID="{2D3DEC3E-53C6-4145-80B7-886156851311}" presName="spaceBetweenRectangles" presStyleCnt="0"/>
      <dgm:spPr/>
    </dgm:pt>
    <dgm:pt modelId="{F2FBD798-D7B8-449D-B45C-237F6A9BEC6D}" type="pres">
      <dgm:prSet presAssocID="{2D3ECCA2-818F-451A-AE04-661387CDEBDB}" presName="parentLin" presStyleCnt="0"/>
      <dgm:spPr/>
    </dgm:pt>
    <dgm:pt modelId="{2A282464-C429-4E3B-A76D-C1C12B2CA5B7}" type="pres">
      <dgm:prSet presAssocID="{2D3ECCA2-818F-451A-AE04-661387CDEBDB}" presName="parentLeftMargin" presStyleLbl="node1" presStyleIdx="1" presStyleCnt="3"/>
      <dgm:spPr/>
    </dgm:pt>
    <dgm:pt modelId="{4ED0A088-707E-4122-BFED-932F7FF3B618}" type="pres">
      <dgm:prSet presAssocID="{2D3ECCA2-818F-451A-AE04-661387CDEBD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CF8F524-8F80-46D6-90C8-DCABF1CC3215}" type="pres">
      <dgm:prSet presAssocID="{2D3ECCA2-818F-451A-AE04-661387CDEBDB}" presName="negativeSpace" presStyleCnt="0"/>
      <dgm:spPr/>
    </dgm:pt>
    <dgm:pt modelId="{A7D8FC0A-75CD-4B6A-B2DE-22651C52FECC}" type="pres">
      <dgm:prSet presAssocID="{2D3ECCA2-818F-451A-AE04-661387CDEBD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111DC06-FBC6-48B8-B852-BDE959D29A0A}" srcId="{032171A6-D29F-4F1D-8973-2E28BA03EFD3}" destId="{F1F1B93A-89FB-4939-A6DF-873782E11DC5}" srcOrd="1" destOrd="0" parTransId="{2397F0A7-717B-4CDF-B1CB-9A9480324440}" sibTransId="{D199EFE3-4E27-4E82-B297-188DD7121861}"/>
    <dgm:cxn modelId="{72CAEB09-3EFC-428E-AD42-600E998FEB51}" type="presOf" srcId="{E24FEE24-A019-47C5-96F6-B7CF6E8CD313}" destId="{B73E046A-C2A6-4BBE-8410-68D647B02116}" srcOrd="0" destOrd="0" presId="urn:microsoft.com/office/officeart/2005/8/layout/list1"/>
    <dgm:cxn modelId="{01DB0C0B-284D-436D-AE3C-50C24DE1174E}" type="presOf" srcId="{F1F1B93A-89FB-4939-A6DF-873782E11DC5}" destId="{0279C902-CC2E-47E3-9A08-C17A147AC5A3}" srcOrd="0" destOrd="1" presId="urn:microsoft.com/office/officeart/2005/8/layout/list1"/>
    <dgm:cxn modelId="{A579C211-EC72-46CF-BEEF-AA4595BE56F7}" type="presOf" srcId="{53F10E9A-6D4A-4913-9F51-AE929FB9B2F8}" destId="{0279C902-CC2E-47E3-9A08-C17A147AC5A3}" srcOrd="0" destOrd="3" presId="urn:microsoft.com/office/officeart/2005/8/layout/list1"/>
    <dgm:cxn modelId="{5A89B828-0248-4ED2-9756-7476A37474B7}" type="presOf" srcId="{DEE69610-BD87-43E2-8E3D-CB4AEB030A1D}" destId="{0279C902-CC2E-47E3-9A08-C17A147AC5A3}" srcOrd="0" destOrd="4" presId="urn:microsoft.com/office/officeart/2005/8/layout/list1"/>
    <dgm:cxn modelId="{5105A439-0BA7-4B38-80BF-73C0D894AA4E}" srcId="{B7E0C68D-6D7B-495A-ACAB-91DADFBE1EE9}" destId="{2D3ECCA2-818F-451A-AE04-661387CDEBDB}" srcOrd="2" destOrd="0" parTransId="{326C67D4-0F36-4153-83B0-3063A8FCE40A}" sibTransId="{A4268EAB-C98D-495B-AD9E-12465DC367E9}"/>
    <dgm:cxn modelId="{352D9D41-AEF9-4652-B536-B8AD3A328F0C}" type="presOf" srcId="{6FA51944-F56A-42B7-B187-63D92E610465}" destId="{0279C902-CC2E-47E3-9A08-C17A147AC5A3}" srcOrd="0" destOrd="0" presId="urn:microsoft.com/office/officeart/2005/8/layout/list1"/>
    <dgm:cxn modelId="{C1F18A66-3605-47A7-AA95-41CB9F08A1D1}" srcId="{032171A6-D29F-4F1D-8973-2E28BA03EFD3}" destId="{DEE69610-BD87-43E2-8E3D-CB4AEB030A1D}" srcOrd="4" destOrd="0" parTransId="{EFD5A121-DD8D-4E58-821B-9E0BB26CE0D7}" sibTransId="{5FCF6F7E-C4B9-48FE-8579-F8D52712284A}"/>
    <dgm:cxn modelId="{967BF64B-DED6-4BD1-94D1-BAA8E23903F8}" type="presOf" srcId="{032171A6-D29F-4F1D-8973-2E28BA03EFD3}" destId="{E443069F-857F-4A28-9EC6-9B199C8A14FA}" srcOrd="1" destOrd="0" presId="urn:microsoft.com/office/officeart/2005/8/layout/list1"/>
    <dgm:cxn modelId="{06EE4256-76F1-4685-86FF-402DDAAF35EB}" type="presOf" srcId="{9C34EB48-8FA6-496A-B1D7-BF90E0F84F89}" destId="{0279C902-CC2E-47E3-9A08-C17A147AC5A3}" srcOrd="0" destOrd="2" presId="urn:microsoft.com/office/officeart/2005/8/layout/list1"/>
    <dgm:cxn modelId="{302FC97C-E076-4BBE-ACE0-A8E6FB1E6793}" type="presOf" srcId="{032171A6-D29F-4F1D-8973-2E28BA03EFD3}" destId="{EFFF275F-8047-431C-9586-B42635226881}" srcOrd="0" destOrd="0" presId="urn:microsoft.com/office/officeart/2005/8/layout/list1"/>
    <dgm:cxn modelId="{AF459C85-60FB-4D9F-98C2-8623BFD45376}" type="presOf" srcId="{B7E0C68D-6D7B-495A-ACAB-91DADFBE1EE9}" destId="{215E7C2A-2E05-4FCB-82F3-3E75279EDC54}" srcOrd="0" destOrd="0" presId="urn:microsoft.com/office/officeart/2005/8/layout/list1"/>
    <dgm:cxn modelId="{2281FE8F-16F1-472C-94D9-17574743FD03}" srcId="{B7E0C68D-6D7B-495A-ACAB-91DADFBE1EE9}" destId="{032171A6-D29F-4F1D-8973-2E28BA03EFD3}" srcOrd="1" destOrd="0" parTransId="{6C264530-E8A8-4430-B540-C5456BAF92CC}" sibTransId="{2D3DEC3E-53C6-4145-80B7-886156851311}"/>
    <dgm:cxn modelId="{18A72BAF-F6E0-422D-A76C-0AB6DA858FF1}" type="presOf" srcId="{2D3ECCA2-818F-451A-AE04-661387CDEBDB}" destId="{2A282464-C429-4E3B-A76D-C1C12B2CA5B7}" srcOrd="0" destOrd="0" presId="urn:microsoft.com/office/officeart/2005/8/layout/list1"/>
    <dgm:cxn modelId="{78F6A1B2-88F1-4E19-8052-8BBBFDCB5A13}" srcId="{B7E0C68D-6D7B-495A-ACAB-91DADFBE1EE9}" destId="{E24FEE24-A019-47C5-96F6-B7CF6E8CD313}" srcOrd="0" destOrd="0" parTransId="{E5BA91B9-F029-437A-BB7F-873CBF2271B1}" sibTransId="{7631A421-7691-4A79-9F48-BB882694D8E8}"/>
    <dgm:cxn modelId="{D5AD85B4-A6BE-44FB-90A1-B25F75E020FA}" type="presOf" srcId="{2D3ECCA2-818F-451A-AE04-661387CDEBDB}" destId="{4ED0A088-707E-4122-BFED-932F7FF3B618}" srcOrd="1" destOrd="0" presId="urn:microsoft.com/office/officeart/2005/8/layout/list1"/>
    <dgm:cxn modelId="{C54AEAD5-2CDC-4E0A-8F31-25D8F22E333B}" srcId="{032171A6-D29F-4F1D-8973-2E28BA03EFD3}" destId="{9C34EB48-8FA6-496A-B1D7-BF90E0F84F89}" srcOrd="2" destOrd="0" parTransId="{53AEBEDA-16FA-4775-A88E-9B389EA43E76}" sibTransId="{5ED8AC27-85F1-4DDF-AE91-209A78AEDA96}"/>
    <dgm:cxn modelId="{3FFFB3E9-6F66-4D67-B19B-F946602F39BE}" type="presOf" srcId="{E24FEE24-A019-47C5-96F6-B7CF6E8CD313}" destId="{772052D3-7D30-4955-91E6-EECE1BC97778}" srcOrd="1" destOrd="0" presId="urn:microsoft.com/office/officeart/2005/8/layout/list1"/>
    <dgm:cxn modelId="{2EE21FFC-787B-4C26-86F7-8A4E22545397}" srcId="{032171A6-D29F-4F1D-8973-2E28BA03EFD3}" destId="{6FA51944-F56A-42B7-B187-63D92E610465}" srcOrd="0" destOrd="0" parTransId="{44FC7AF9-BE08-45E9-ABA6-AD7544FAA134}" sibTransId="{BEED8F73-4F9C-4910-B315-693634D88193}"/>
    <dgm:cxn modelId="{9E4C1EFD-55BC-49B8-9B30-BCC50B2E3947}" srcId="{032171A6-D29F-4F1D-8973-2E28BA03EFD3}" destId="{53F10E9A-6D4A-4913-9F51-AE929FB9B2F8}" srcOrd="3" destOrd="0" parTransId="{C33001F4-924D-4D2C-8BFE-78D07C7C4E9A}" sibTransId="{852D7D1E-4A30-40B3-BFE2-1E66870913F4}"/>
    <dgm:cxn modelId="{18992AC6-239C-4D60-828A-31854A2D1BBF}" type="presParOf" srcId="{215E7C2A-2E05-4FCB-82F3-3E75279EDC54}" destId="{7007BA88-1F64-4C80-BA72-CB815809121D}" srcOrd="0" destOrd="0" presId="urn:microsoft.com/office/officeart/2005/8/layout/list1"/>
    <dgm:cxn modelId="{B7ED7926-F80C-4435-806F-49925BC30DFC}" type="presParOf" srcId="{7007BA88-1F64-4C80-BA72-CB815809121D}" destId="{B73E046A-C2A6-4BBE-8410-68D647B02116}" srcOrd="0" destOrd="0" presId="urn:microsoft.com/office/officeart/2005/8/layout/list1"/>
    <dgm:cxn modelId="{2AA01107-3FA9-4097-9E9B-0380F0154340}" type="presParOf" srcId="{7007BA88-1F64-4C80-BA72-CB815809121D}" destId="{772052D3-7D30-4955-91E6-EECE1BC97778}" srcOrd="1" destOrd="0" presId="urn:microsoft.com/office/officeart/2005/8/layout/list1"/>
    <dgm:cxn modelId="{D1CCAE1B-880D-41A3-BFDF-02FA0D1EC521}" type="presParOf" srcId="{215E7C2A-2E05-4FCB-82F3-3E75279EDC54}" destId="{3A2C66D5-C57B-43E3-8542-90C078F893BD}" srcOrd="1" destOrd="0" presId="urn:microsoft.com/office/officeart/2005/8/layout/list1"/>
    <dgm:cxn modelId="{D205B994-A16E-46E3-97FD-26D7202D692B}" type="presParOf" srcId="{215E7C2A-2E05-4FCB-82F3-3E75279EDC54}" destId="{8D73A12A-1D5D-4FE2-AAD1-073A0456625C}" srcOrd="2" destOrd="0" presId="urn:microsoft.com/office/officeart/2005/8/layout/list1"/>
    <dgm:cxn modelId="{23FAF1C0-2A39-4A07-90D8-43FB7CE46FDF}" type="presParOf" srcId="{215E7C2A-2E05-4FCB-82F3-3E75279EDC54}" destId="{30F1FCEF-534C-415C-8D21-A3D010E578F6}" srcOrd="3" destOrd="0" presId="urn:microsoft.com/office/officeart/2005/8/layout/list1"/>
    <dgm:cxn modelId="{64F6EA82-4D04-415C-8D36-B3AE094633DC}" type="presParOf" srcId="{215E7C2A-2E05-4FCB-82F3-3E75279EDC54}" destId="{1D768B52-B2D9-47BE-BB17-0217EF3CF1BC}" srcOrd="4" destOrd="0" presId="urn:microsoft.com/office/officeart/2005/8/layout/list1"/>
    <dgm:cxn modelId="{2767A615-70EA-4D0F-A9FE-6B0C5971D533}" type="presParOf" srcId="{1D768B52-B2D9-47BE-BB17-0217EF3CF1BC}" destId="{EFFF275F-8047-431C-9586-B42635226881}" srcOrd="0" destOrd="0" presId="urn:microsoft.com/office/officeart/2005/8/layout/list1"/>
    <dgm:cxn modelId="{5C186CC5-3418-44A7-8747-58F10DB5A1B3}" type="presParOf" srcId="{1D768B52-B2D9-47BE-BB17-0217EF3CF1BC}" destId="{E443069F-857F-4A28-9EC6-9B199C8A14FA}" srcOrd="1" destOrd="0" presId="urn:microsoft.com/office/officeart/2005/8/layout/list1"/>
    <dgm:cxn modelId="{5E31AE08-A282-4B81-AF39-3942CA4C3A13}" type="presParOf" srcId="{215E7C2A-2E05-4FCB-82F3-3E75279EDC54}" destId="{3E76B4F5-2B72-4F2E-92BF-592FCBB604E4}" srcOrd="5" destOrd="0" presId="urn:microsoft.com/office/officeart/2005/8/layout/list1"/>
    <dgm:cxn modelId="{8D17173C-E4F3-4F0E-B3AD-E24C9F4D153A}" type="presParOf" srcId="{215E7C2A-2E05-4FCB-82F3-3E75279EDC54}" destId="{0279C902-CC2E-47E3-9A08-C17A147AC5A3}" srcOrd="6" destOrd="0" presId="urn:microsoft.com/office/officeart/2005/8/layout/list1"/>
    <dgm:cxn modelId="{36D2640A-DCDE-4048-9229-8AD52E722B4C}" type="presParOf" srcId="{215E7C2A-2E05-4FCB-82F3-3E75279EDC54}" destId="{018A2518-2DB2-4A4F-A63E-E0AAE9305043}" srcOrd="7" destOrd="0" presId="urn:microsoft.com/office/officeart/2005/8/layout/list1"/>
    <dgm:cxn modelId="{3AA80BF0-FD20-4C65-9902-304FA6A86AAA}" type="presParOf" srcId="{215E7C2A-2E05-4FCB-82F3-3E75279EDC54}" destId="{F2FBD798-D7B8-449D-B45C-237F6A9BEC6D}" srcOrd="8" destOrd="0" presId="urn:microsoft.com/office/officeart/2005/8/layout/list1"/>
    <dgm:cxn modelId="{7D83B9EE-40BE-4445-8A39-D4493DB089BB}" type="presParOf" srcId="{F2FBD798-D7B8-449D-B45C-237F6A9BEC6D}" destId="{2A282464-C429-4E3B-A76D-C1C12B2CA5B7}" srcOrd="0" destOrd="0" presId="urn:microsoft.com/office/officeart/2005/8/layout/list1"/>
    <dgm:cxn modelId="{B1D7E903-7C09-48D7-9A11-997270046ED6}" type="presParOf" srcId="{F2FBD798-D7B8-449D-B45C-237F6A9BEC6D}" destId="{4ED0A088-707E-4122-BFED-932F7FF3B618}" srcOrd="1" destOrd="0" presId="urn:microsoft.com/office/officeart/2005/8/layout/list1"/>
    <dgm:cxn modelId="{A529D19A-9240-4314-B219-6BF5D7C48F1E}" type="presParOf" srcId="{215E7C2A-2E05-4FCB-82F3-3E75279EDC54}" destId="{5CF8F524-8F80-46D6-90C8-DCABF1CC3215}" srcOrd="9" destOrd="0" presId="urn:microsoft.com/office/officeart/2005/8/layout/list1"/>
    <dgm:cxn modelId="{5A47C48F-3C4E-431A-9791-26904C4F767E}" type="presParOf" srcId="{215E7C2A-2E05-4FCB-82F3-3E75279EDC54}" destId="{A7D8FC0A-75CD-4B6A-B2DE-22651C52FEC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EAE86-AFFB-45B6-BBD2-BED4730A4F7D}">
      <dsp:nvSpPr>
        <dsp:cNvPr id="0" name=""/>
        <dsp:cNvSpPr/>
      </dsp:nvSpPr>
      <dsp:spPr>
        <a:xfrm>
          <a:off x="171782" y="0"/>
          <a:ext cx="2755684" cy="16534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Business Case – Structured Problem Solving</a:t>
          </a:r>
          <a:endParaRPr lang="en-US" sz="2400" kern="1200" dirty="0"/>
        </a:p>
      </dsp:txBody>
      <dsp:txXfrm>
        <a:off x="171782" y="0"/>
        <a:ext cx="2755684" cy="1653410"/>
      </dsp:txXfrm>
    </dsp:sp>
    <dsp:sp modelId="{34312607-FFB5-43BD-956A-FD50699E89D4}">
      <dsp:nvSpPr>
        <dsp:cNvPr id="0" name=""/>
        <dsp:cNvSpPr/>
      </dsp:nvSpPr>
      <dsp:spPr>
        <a:xfrm>
          <a:off x="3203035" y="2094"/>
          <a:ext cx="2755684" cy="165341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Preliminary Steps - Data loading</a:t>
          </a:r>
          <a:endParaRPr lang="en-US" sz="2400" kern="1200" dirty="0"/>
        </a:p>
      </dsp:txBody>
      <dsp:txXfrm>
        <a:off x="3203035" y="2094"/>
        <a:ext cx="2755684" cy="1653410"/>
      </dsp:txXfrm>
    </dsp:sp>
    <dsp:sp modelId="{8BA30A8B-4580-4B1D-B815-B9BAB2FE6F3F}">
      <dsp:nvSpPr>
        <dsp:cNvPr id="0" name=""/>
        <dsp:cNvSpPr/>
      </dsp:nvSpPr>
      <dsp:spPr>
        <a:xfrm>
          <a:off x="6234288" y="2094"/>
          <a:ext cx="2755684" cy="165341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Data Exploration</a:t>
          </a:r>
          <a:endParaRPr lang="en-US" sz="2400" kern="1200" dirty="0"/>
        </a:p>
      </dsp:txBody>
      <dsp:txXfrm>
        <a:off x="6234288" y="2094"/>
        <a:ext cx="2755684" cy="1653410"/>
      </dsp:txXfrm>
    </dsp:sp>
    <dsp:sp modelId="{012F228F-DA12-415A-9839-72492AAA101C}">
      <dsp:nvSpPr>
        <dsp:cNvPr id="0" name=""/>
        <dsp:cNvSpPr/>
      </dsp:nvSpPr>
      <dsp:spPr>
        <a:xfrm>
          <a:off x="171782" y="1931073"/>
          <a:ext cx="2755684" cy="16534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Stock Analysis and Portfolio Management - CAPM</a:t>
          </a:r>
          <a:endParaRPr lang="en-US" sz="2400" kern="1200" dirty="0"/>
        </a:p>
      </dsp:txBody>
      <dsp:txXfrm>
        <a:off x="171782" y="1931073"/>
        <a:ext cx="2755684" cy="1653410"/>
      </dsp:txXfrm>
    </dsp:sp>
    <dsp:sp modelId="{B2401BBA-7BC1-41F6-A8DF-5452E5C9480D}">
      <dsp:nvSpPr>
        <dsp:cNvPr id="0" name=""/>
        <dsp:cNvSpPr/>
      </dsp:nvSpPr>
      <dsp:spPr>
        <a:xfrm>
          <a:off x="3203035" y="1931073"/>
          <a:ext cx="2755684" cy="16534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Stock Price Prediction - Validation</a:t>
          </a:r>
          <a:endParaRPr lang="en-US" sz="2400" kern="1200" dirty="0"/>
        </a:p>
      </dsp:txBody>
      <dsp:txXfrm>
        <a:off x="3203035" y="1931073"/>
        <a:ext cx="2755684" cy="1653410"/>
      </dsp:txXfrm>
    </dsp:sp>
    <dsp:sp modelId="{8FDD86D5-F07B-4A20-8225-2AF4257936BF}">
      <dsp:nvSpPr>
        <dsp:cNvPr id="0" name=""/>
        <dsp:cNvSpPr/>
      </dsp:nvSpPr>
      <dsp:spPr>
        <a:xfrm>
          <a:off x="6234288" y="1874642"/>
          <a:ext cx="2755684" cy="16534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Reporting</a:t>
          </a:r>
          <a:endParaRPr lang="en-US" sz="2400" kern="1200" dirty="0"/>
        </a:p>
      </dsp:txBody>
      <dsp:txXfrm>
        <a:off x="6234288" y="1874642"/>
        <a:ext cx="2755684" cy="16534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D916F4-BD66-47CD-8FBC-6887FFEB7FC1}">
      <dsp:nvSpPr>
        <dsp:cNvPr id="0" name=""/>
        <dsp:cNvSpPr/>
      </dsp:nvSpPr>
      <dsp:spPr>
        <a:xfrm>
          <a:off x="192014" y="744234"/>
          <a:ext cx="910089" cy="9100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409B74-D8E8-4802-A4A8-C5EAE221F134}">
      <dsp:nvSpPr>
        <dsp:cNvPr id="0" name=""/>
        <dsp:cNvSpPr/>
      </dsp:nvSpPr>
      <dsp:spPr>
        <a:xfrm>
          <a:off x="383133" y="935353"/>
          <a:ext cx="527852" cy="5278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672FA-0DFA-4CBF-A90A-5D74E090C8E3}">
      <dsp:nvSpPr>
        <dsp:cNvPr id="0" name=""/>
        <dsp:cNvSpPr/>
      </dsp:nvSpPr>
      <dsp:spPr>
        <a:xfrm>
          <a:off x="1297124" y="744234"/>
          <a:ext cx="2145211" cy="910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Understanding the Domain/Variables</a:t>
          </a:r>
        </a:p>
      </dsp:txBody>
      <dsp:txXfrm>
        <a:off x="1297124" y="744234"/>
        <a:ext cx="2145211" cy="910089"/>
      </dsp:txXfrm>
    </dsp:sp>
    <dsp:sp modelId="{BA6E73EA-75E2-462C-AA02-45197AE6A8AB}">
      <dsp:nvSpPr>
        <dsp:cNvPr id="0" name=""/>
        <dsp:cNvSpPr/>
      </dsp:nvSpPr>
      <dsp:spPr>
        <a:xfrm>
          <a:off x="3816122" y="744234"/>
          <a:ext cx="910089" cy="9100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D86077-DF2B-46D3-AD12-7E17BA176919}">
      <dsp:nvSpPr>
        <dsp:cNvPr id="0" name=""/>
        <dsp:cNvSpPr/>
      </dsp:nvSpPr>
      <dsp:spPr>
        <a:xfrm>
          <a:off x="4007241" y="935353"/>
          <a:ext cx="527852" cy="5278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EB3FB-B77A-4ADE-BC4B-2F902FCB706E}">
      <dsp:nvSpPr>
        <dsp:cNvPr id="0" name=""/>
        <dsp:cNvSpPr/>
      </dsp:nvSpPr>
      <dsp:spPr>
        <a:xfrm>
          <a:off x="4921231" y="744234"/>
          <a:ext cx="2145211" cy="910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Read/Load the Dataset</a:t>
          </a:r>
        </a:p>
      </dsp:txBody>
      <dsp:txXfrm>
        <a:off x="4921231" y="744234"/>
        <a:ext cx="2145211" cy="910089"/>
      </dsp:txXfrm>
    </dsp:sp>
    <dsp:sp modelId="{C0B370FC-DED7-4FA4-9999-E5FB0C526BF0}">
      <dsp:nvSpPr>
        <dsp:cNvPr id="0" name=""/>
        <dsp:cNvSpPr/>
      </dsp:nvSpPr>
      <dsp:spPr>
        <a:xfrm>
          <a:off x="7440230" y="744234"/>
          <a:ext cx="910089" cy="9100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62301-ACDF-4DEC-99D6-1D4763A7E580}">
      <dsp:nvSpPr>
        <dsp:cNvPr id="0" name=""/>
        <dsp:cNvSpPr/>
      </dsp:nvSpPr>
      <dsp:spPr>
        <a:xfrm>
          <a:off x="7631349" y="935353"/>
          <a:ext cx="527852" cy="5278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31462B-67E6-42C6-AA65-39BA1A6DAE55}">
      <dsp:nvSpPr>
        <dsp:cNvPr id="0" name=""/>
        <dsp:cNvSpPr/>
      </dsp:nvSpPr>
      <dsp:spPr>
        <a:xfrm>
          <a:off x="8545339" y="744234"/>
          <a:ext cx="2145211" cy="910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Inspect/Check the structure of </a:t>
          </a:r>
          <a:r>
            <a:rPr lang="en-US" sz="1800" kern="1200" dirty="0" err="1"/>
            <a:t>dataframe</a:t>
          </a:r>
          <a:endParaRPr lang="en-US" sz="1800" kern="1200" dirty="0"/>
        </a:p>
      </dsp:txBody>
      <dsp:txXfrm>
        <a:off x="8545339" y="744234"/>
        <a:ext cx="2145211" cy="910089"/>
      </dsp:txXfrm>
    </dsp:sp>
    <dsp:sp modelId="{475EE6C8-70E0-4CA5-BA2C-D13BD08AF284}">
      <dsp:nvSpPr>
        <dsp:cNvPr id="0" name=""/>
        <dsp:cNvSpPr/>
      </dsp:nvSpPr>
      <dsp:spPr>
        <a:xfrm>
          <a:off x="192014" y="2331999"/>
          <a:ext cx="910089" cy="9100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120D4-B7AC-4195-8A79-54B9D17347E1}">
      <dsp:nvSpPr>
        <dsp:cNvPr id="0" name=""/>
        <dsp:cNvSpPr/>
      </dsp:nvSpPr>
      <dsp:spPr>
        <a:xfrm>
          <a:off x="383133" y="2523118"/>
          <a:ext cx="527852" cy="5278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915B50-8A4B-4DF2-A41A-72142D2CFE2B}">
      <dsp:nvSpPr>
        <dsp:cNvPr id="0" name=""/>
        <dsp:cNvSpPr/>
      </dsp:nvSpPr>
      <dsp:spPr>
        <a:xfrm>
          <a:off x="1297124" y="2331999"/>
          <a:ext cx="2145211" cy="910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</a:t>
          </a:r>
          <a:r>
            <a:rPr lang="en-US" sz="1800" kern="1200" baseline="0" dirty="0"/>
            <a:t> Cleaning</a:t>
          </a:r>
          <a:endParaRPr lang="en-US" sz="1800" kern="1200" dirty="0"/>
        </a:p>
      </dsp:txBody>
      <dsp:txXfrm>
        <a:off x="1297124" y="2331999"/>
        <a:ext cx="2145211" cy="910089"/>
      </dsp:txXfrm>
    </dsp:sp>
    <dsp:sp modelId="{5463D8AC-6C13-4392-9B92-02A0A53DBBDE}">
      <dsp:nvSpPr>
        <dsp:cNvPr id="0" name=""/>
        <dsp:cNvSpPr/>
      </dsp:nvSpPr>
      <dsp:spPr>
        <a:xfrm>
          <a:off x="3816122" y="2331999"/>
          <a:ext cx="910089" cy="9100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04F39-189B-4148-B541-CF8177D61C68}">
      <dsp:nvSpPr>
        <dsp:cNvPr id="0" name=""/>
        <dsp:cNvSpPr/>
      </dsp:nvSpPr>
      <dsp:spPr>
        <a:xfrm>
          <a:off x="4007241" y="2523118"/>
          <a:ext cx="527852" cy="52785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5A38D-D83B-4FD4-9A0E-6CCAEEE85C04}">
      <dsp:nvSpPr>
        <dsp:cNvPr id="0" name=""/>
        <dsp:cNvSpPr/>
      </dsp:nvSpPr>
      <dsp:spPr>
        <a:xfrm>
          <a:off x="4921231" y="2331999"/>
          <a:ext cx="2145211" cy="910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Merge the different stock files</a:t>
          </a:r>
        </a:p>
      </dsp:txBody>
      <dsp:txXfrm>
        <a:off x="4921231" y="2331999"/>
        <a:ext cx="2145211" cy="910089"/>
      </dsp:txXfrm>
    </dsp:sp>
    <dsp:sp modelId="{5A48EC45-6987-41C2-BA6F-2498E0F83410}">
      <dsp:nvSpPr>
        <dsp:cNvPr id="0" name=""/>
        <dsp:cNvSpPr/>
      </dsp:nvSpPr>
      <dsp:spPr>
        <a:xfrm>
          <a:off x="7440230" y="2331999"/>
          <a:ext cx="910089" cy="9100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31D43C-12FB-43A6-B4A7-14311EBF59CF}">
      <dsp:nvSpPr>
        <dsp:cNvPr id="0" name=""/>
        <dsp:cNvSpPr/>
      </dsp:nvSpPr>
      <dsp:spPr>
        <a:xfrm>
          <a:off x="7631349" y="2523118"/>
          <a:ext cx="527852" cy="52785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7623D-B311-4B43-83F9-C0185B54A355}">
      <dsp:nvSpPr>
        <dsp:cNvPr id="0" name=""/>
        <dsp:cNvSpPr/>
      </dsp:nvSpPr>
      <dsp:spPr>
        <a:xfrm>
          <a:off x="8545339" y="2331999"/>
          <a:ext cx="2145211" cy="910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Keep the required attributes</a:t>
          </a:r>
        </a:p>
      </dsp:txBody>
      <dsp:txXfrm>
        <a:off x="8545339" y="2331999"/>
        <a:ext cx="2145211" cy="910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3A12A-1D5D-4FE2-AAD1-073A0456625C}">
      <dsp:nvSpPr>
        <dsp:cNvPr id="0" name=""/>
        <dsp:cNvSpPr/>
      </dsp:nvSpPr>
      <dsp:spPr>
        <a:xfrm>
          <a:off x="0" y="381724"/>
          <a:ext cx="10882566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2052D3-7D30-4955-91E6-EECE1BC97778}">
      <dsp:nvSpPr>
        <dsp:cNvPr id="0" name=""/>
        <dsp:cNvSpPr/>
      </dsp:nvSpPr>
      <dsp:spPr>
        <a:xfrm>
          <a:off x="544128" y="57004"/>
          <a:ext cx="7617796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935" tIns="0" rIns="28793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Daily and Normalized Stock Price Visualization</a:t>
          </a:r>
        </a:p>
      </dsp:txBody>
      <dsp:txXfrm>
        <a:off x="575831" y="88707"/>
        <a:ext cx="7554390" cy="586034"/>
      </dsp:txXfrm>
    </dsp:sp>
    <dsp:sp modelId="{0279C902-CC2E-47E3-9A08-C17A147AC5A3}">
      <dsp:nvSpPr>
        <dsp:cNvPr id="0" name=""/>
        <dsp:cNvSpPr/>
      </dsp:nvSpPr>
      <dsp:spPr>
        <a:xfrm>
          <a:off x="0" y="1413770"/>
          <a:ext cx="10882566" cy="1871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608" tIns="458216" rIns="84460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Returns – Daily Returns, Mean of Returns, Annualized Returns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Statistical Summary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Risk/Volatility – Standard Deviation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Cumulative Returns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Correlation among stocks and different industry Groups</a:t>
          </a:r>
        </a:p>
      </dsp:txBody>
      <dsp:txXfrm>
        <a:off x="0" y="1413770"/>
        <a:ext cx="10882566" cy="1871100"/>
      </dsp:txXfrm>
    </dsp:sp>
    <dsp:sp modelId="{E443069F-857F-4A28-9EC6-9B199C8A14FA}">
      <dsp:nvSpPr>
        <dsp:cNvPr id="0" name=""/>
        <dsp:cNvSpPr/>
      </dsp:nvSpPr>
      <dsp:spPr>
        <a:xfrm>
          <a:off x="544128" y="1054924"/>
          <a:ext cx="7617796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935" tIns="0" rIns="28793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Perform calculation of various metrics –</a:t>
          </a:r>
        </a:p>
      </dsp:txBody>
      <dsp:txXfrm>
        <a:off x="575831" y="1086627"/>
        <a:ext cx="7554390" cy="586034"/>
      </dsp:txXfrm>
    </dsp:sp>
    <dsp:sp modelId="{A7D8FC0A-75CD-4B6A-B2DE-22651C52FECC}">
      <dsp:nvSpPr>
        <dsp:cNvPr id="0" name=""/>
        <dsp:cNvSpPr/>
      </dsp:nvSpPr>
      <dsp:spPr>
        <a:xfrm>
          <a:off x="0" y="3694265"/>
          <a:ext cx="10882566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0A088-707E-4122-BFED-932F7FF3B618}">
      <dsp:nvSpPr>
        <dsp:cNvPr id="0" name=""/>
        <dsp:cNvSpPr/>
      </dsp:nvSpPr>
      <dsp:spPr>
        <a:xfrm>
          <a:off x="544128" y="3369545"/>
          <a:ext cx="7617796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935" tIns="0" rIns="28793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Comparison &amp; Findings</a:t>
          </a:r>
        </a:p>
      </dsp:txBody>
      <dsp:txXfrm>
        <a:off x="575831" y="3401248"/>
        <a:ext cx="7554390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AE982-901C-4536-BBF4-0C6317EA89FA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48DDA-0B9B-453E-817A-EAB569CE1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065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7272-964D-43AA-9F88-13BEB3C7C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4DC01-515A-4965-A40E-2119FAD12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26510-F7B2-4057-9995-CEC6C3C8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79D5-24BF-412E-A8DE-96CFD4928C4A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4D9EC-4396-4C52-8519-DE0D1434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C24DC-8882-43FB-B434-46F6298C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B4F5-3B3F-4201-BD6D-ACC14400E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73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2718-35A3-4C4C-A0AA-853D1EC2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0E8FE-3242-49F1-AE04-930C1D9C2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30F5E-30D5-46C1-B883-C188D035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79D5-24BF-412E-A8DE-96CFD4928C4A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01804-62FE-4479-8D39-AA3BE0E2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65ED0-1E0B-4967-B6DA-C9D925A5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B4F5-3B3F-4201-BD6D-ACC14400E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61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162DAC-0746-4CFD-896D-2928DFF20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6E321-E8FF-4A98-BF0D-B8622F8B0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D5788-9CD5-43F2-8819-19CCC5B5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79D5-24BF-412E-A8DE-96CFD4928C4A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6EEFC-001D-4D82-A1FE-7E781394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B8A59-01FD-4857-8D70-BB6D0932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B4F5-3B3F-4201-BD6D-ACC14400E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79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7217-B8C7-413A-BEBB-0B20504E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5E0AE-DD62-4804-997C-A2B6F70D1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B2E67-231E-45DB-B646-F8A28A8B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79D5-24BF-412E-A8DE-96CFD4928C4A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31868-CB10-49D1-A905-8F43ADE9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1ADAF-572A-4643-9BA8-E0B69D3E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B4F5-3B3F-4201-BD6D-ACC14400E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76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1327-18DC-4C6D-9606-9B9DC309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164D6-62E9-435C-9223-E4CBF2086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04625-B557-42F8-84CD-B34719E75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79D5-24BF-412E-A8DE-96CFD4928C4A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AC1C7-D39F-44ED-B103-F5F665D8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76F1C-6AA7-431E-ACFE-ABD157ED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B4F5-3B3F-4201-BD6D-ACC14400E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84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E04E-27F7-447A-8663-94AF153C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11525-BFD5-4332-962C-5389E5C72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53D72-3D2F-4595-A27A-B8DA9113D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7BF2C-90B9-4964-A5FA-AD7FA53B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79D5-24BF-412E-A8DE-96CFD4928C4A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F31FC-431A-4434-B424-DFA412FD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0AC4B-76A9-49B5-BD96-D902C9FA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B4F5-3B3F-4201-BD6D-ACC14400E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39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177F-23D3-4EF6-A114-16A28694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E6DCB-6639-40FB-B4F1-87B06900B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CEDE9-33BC-4060-A919-CB10AB747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6EE8A-86A8-4991-8AFC-897634716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4CB40E-AE91-4D68-AC08-FAC328402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108550-2A8F-4A81-9890-A79C90194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79D5-24BF-412E-A8DE-96CFD4928C4A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7A946-BE5C-414C-8564-AD313F06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1F57A-751E-4808-B895-50FECD47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B4F5-3B3F-4201-BD6D-ACC14400E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61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AABDB-E28A-49AE-8F02-F63BB1129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03215-B31A-4C6D-B562-F27B7FF9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79D5-24BF-412E-A8DE-96CFD4928C4A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AC49C-3AB0-472B-92EB-7F1656C3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A07FF-8A85-451F-9854-B9220E52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B4F5-3B3F-4201-BD6D-ACC14400E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16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CD774-832D-4867-9EED-1F0FBE85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79D5-24BF-412E-A8DE-96CFD4928C4A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2E39A-C02E-4399-9CD3-43A94F34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90E9F-521A-4AC2-A513-E778884E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B4F5-3B3F-4201-BD6D-ACC14400E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23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233E-079C-4131-B24A-CD0DC336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1146B-1B9F-4023-9987-E516161D3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922E6-124D-4D31-B06A-4768C1FB3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9D242-D8E3-4702-BE2D-EE0E39F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79D5-24BF-412E-A8DE-96CFD4928C4A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0B7-79AB-44EF-889F-6EBEB196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D2126-69EA-4592-A202-2C7BC733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B4F5-3B3F-4201-BD6D-ACC14400E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66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F122-F3F3-40EB-AB01-CEE6A36B1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B1CE08-E3DF-4412-A13C-5E5DEC080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6B6BF-6A65-4062-A9F8-B25ED8D2B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2E1FE-A614-491B-A02E-37A4CBE0A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79D5-24BF-412E-A8DE-96CFD4928C4A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84696-65B0-4057-A552-EBC01347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D22C5-4445-4592-8379-D826401A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B4F5-3B3F-4201-BD6D-ACC14400E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84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0BD03-7C4F-461A-BAA8-C291DB7B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7A511-46DE-44F2-AD0A-68355FA51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63226-5DF9-4F6C-84FC-DE294EA70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D79D5-24BF-412E-A8DE-96CFD4928C4A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2C7B6-D835-435C-AC55-BF7BE26F4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84F08-33D9-4D06-96F4-CC618DFA7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9B4F5-3B3F-4201-BD6D-ACC14400E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4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9CB2D7-779C-4EE6-A0B3-9DDE37B49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2" y="891652"/>
            <a:ext cx="4412021" cy="3030724"/>
          </a:xfrm>
        </p:spPr>
        <p:txBody>
          <a:bodyPr anchor="b">
            <a:normAutofit/>
          </a:bodyPr>
          <a:lstStyle/>
          <a:p>
            <a:pPr algn="r"/>
            <a:r>
              <a:rPr lang="en-US" sz="4400" b="1" dirty="0">
                <a:solidFill>
                  <a:srgbClr val="FFFFFF"/>
                </a:solidFill>
              </a:rPr>
              <a:t>Stock Analysis &amp; Portfolio Management</a:t>
            </a:r>
            <a:endParaRPr lang="en-IN" sz="44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9CCC7-5139-4F5D-ADB2-274E6FFF2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791" y="4745317"/>
            <a:ext cx="4126272" cy="137514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  By –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			Sakshi Agarwal</a:t>
            </a:r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3" name="Picture 9" descr="Stock market graph on display">
            <a:extLst>
              <a:ext uri="{FF2B5EF4-FFF2-40B4-BE49-F238E27FC236}">
                <a16:creationId xmlns:a16="http://schemas.microsoft.com/office/drawing/2014/main" id="{410398BF-0757-495D-B50F-65A7AF0B2E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59" r="34677"/>
          <a:stretch/>
        </p:blipFill>
        <p:spPr>
          <a:xfrm>
            <a:off x="6328739" y="457199"/>
            <a:ext cx="5142841" cy="58991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1690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4E64-5C54-41CE-9F69-8074795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4538"/>
            <a:ext cx="10637235" cy="103366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</a:rPr>
              <a:t>Distribution – Stock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2754-F402-4903-9980-1F38323F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1885278"/>
            <a:ext cx="11407805" cy="45599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A6DAB9-28AB-4F6F-A822-A0BBF9CAD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4" y="1590741"/>
            <a:ext cx="11928167" cy="520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70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4E64-5C54-41CE-9F69-8074795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4538"/>
            <a:ext cx="10637235" cy="103366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</a:rPr>
              <a:t>Distribution – Stock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2754-F402-4903-9980-1F38323F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1885278"/>
            <a:ext cx="11407805" cy="45599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F4CE10-4423-40F0-965A-99C51B65A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3" y="1590741"/>
            <a:ext cx="11978934" cy="520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3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4E64-5C54-41CE-9F69-8074795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4538"/>
            <a:ext cx="10637235" cy="103366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</a:rPr>
              <a:t>Distribution – Market Index S&amp;P500 Price &amp; 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2754-F402-4903-9980-1F38323F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1885278"/>
            <a:ext cx="11407805" cy="45599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2B316-27C8-40D2-884B-84A24811E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50" y="2220665"/>
            <a:ext cx="5364401" cy="3595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01130D-86B6-4AB0-94CC-22F981448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036" y="2220665"/>
            <a:ext cx="5916960" cy="35320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5D82FB-A2A0-473F-990B-93054C89BD12}"/>
              </a:ext>
            </a:extLst>
          </p:cNvPr>
          <p:cNvSpPr txBox="1"/>
          <p:nvPr/>
        </p:nvSpPr>
        <p:spPr>
          <a:xfrm>
            <a:off x="459350" y="6088117"/>
            <a:ext cx="927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S&amp;P500 Returns is normally distributed while Price is more dispersed.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512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4E64-5C54-41CE-9F69-8074795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4538"/>
            <a:ext cx="10637235" cy="103366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</a:rPr>
              <a:t>Correlation Heatmap – Industry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2754-F402-4903-9980-1F38323F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1885278"/>
            <a:ext cx="11407805" cy="46781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7882EE-2B2B-4488-8819-4928825DB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07" y="2346943"/>
            <a:ext cx="5131088" cy="33495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DA84EC-86F0-476C-8468-5F833DB09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006" y="2346943"/>
            <a:ext cx="5131087" cy="33495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472C94-E8D9-4E4B-A293-4FB16E862DE3}"/>
              </a:ext>
            </a:extLst>
          </p:cNvPr>
          <p:cNvSpPr txBox="1"/>
          <p:nvPr/>
        </p:nvSpPr>
        <p:spPr>
          <a:xfrm>
            <a:off x="1012054" y="1766456"/>
            <a:ext cx="30539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	     </a:t>
            </a:r>
            <a:r>
              <a:rPr lang="en-US" sz="2400" dirty="0"/>
              <a:t>Aviation</a:t>
            </a: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28CAE5-155A-4A4E-A4FB-D16602AC62C7}"/>
              </a:ext>
            </a:extLst>
          </p:cNvPr>
          <p:cNvSpPr txBox="1"/>
          <p:nvPr/>
        </p:nvSpPr>
        <p:spPr>
          <a:xfrm>
            <a:off x="7253057" y="1766456"/>
            <a:ext cx="25390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     </a:t>
            </a:r>
            <a:r>
              <a:rPr lang="en-US" sz="2400" dirty="0"/>
              <a:t>Finance</a:t>
            </a:r>
            <a:r>
              <a:rPr lang="en-US" sz="1800" dirty="0"/>
              <a:t>  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8BA39-945C-48C9-B26D-FE352C5B0596}"/>
              </a:ext>
            </a:extLst>
          </p:cNvPr>
          <p:cNvSpPr txBox="1"/>
          <p:nvPr/>
        </p:nvSpPr>
        <p:spPr>
          <a:xfrm>
            <a:off x="630315" y="5978687"/>
            <a:ext cx="8797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Aviation – none of the stocks are correlated with Market Index.</a:t>
            </a:r>
          </a:p>
          <a:p>
            <a:r>
              <a:rPr lang="en-US" sz="1600" dirty="0"/>
              <a:t>In Finance – Goldman Sachs, Deutsche Bank &amp; Credit Suisse have correlation with S&amp;P500.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8945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4E64-5C54-41CE-9F69-8074795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4538"/>
            <a:ext cx="10637235" cy="103366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</a:rPr>
              <a:t>Correlation Heatmap – Industry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2754-F402-4903-9980-1F38323F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1885278"/>
            <a:ext cx="11407805" cy="45599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472C94-E8D9-4E4B-A293-4FB16E862DE3}"/>
              </a:ext>
            </a:extLst>
          </p:cNvPr>
          <p:cNvSpPr txBox="1"/>
          <p:nvPr/>
        </p:nvSpPr>
        <p:spPr>
          <a:xfrm>
            <a:off x="914400" y="1811046"/>
            <a:ext cx="31515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	</a:t>
            </a:r>
            <a:r>
              <a:rPr lang="en-US" sz="2400" dirty="0"/>
              <a:t>Healthcare</a:t>
            </a: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28CAE5-155A-4A4E-A4FB-D16602AC62C7}"/>
              </a:ext>
            </a:extLst>
          </p:cNvPr>
          <p:cNvSpPr txBox="1"/>
          <p:nvPr/>
        </p:nvSpPr>
        <p:spPr>
          <a:xfrm>
            <a:off x="7448365" y="1811046"/>
            <a:ext cx="23437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     </a:t>
            </a:r>
            <a:r>
              <a:rPr lang="en-US" sz="2400" dirty="0"/>
              <a:t>Technology</a:t>
            </a:r>
            <a:r>
              <a:rPr lang="en-US" sz="1800" dirty="0"/>
              <a:t>   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D6B587D-212E-4037-9A1C-D9E87F49C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50" y="2385355"/>
            <a:ext cx="5124704" cy="33242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77D1EA2-1123-4149-8423-36D10F586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461" y="2385355"/>
            <a:ext cx="5837877" cy="3105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DDF5B4-11FF-4A1D-A9CD-BD596D6466E3}"/>
              </a:ext>
            </a:extLst>
          </p:cNvPr>
          <p:cNvSpPr txBox="1"/>
          <p:nvPr/>
        </p:nvSpPr>
        <p:spPr>
          <a:xfrm>
            <a:off x="630316" y="5877948"/>
            <a:ext cx="74849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Healthcare – Johnson &amp; Johnson and Merck and CO are correlated with Market Index.</a:t>
            </a:r>
          </a:p>
          <a:p>
            <a:r>
              <a:rPr lang="en-US" sz="1600" dirty="0"/>
              <a:t>In Technology – Google &amp; Apple are correlated with S&amp;P500.</a:t>
            </a: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74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4E64-5C54-41CE-9F69-8074795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4538"/>
            <a:ext cx="10637235" cy="103366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</a:rPr>
              <a:t>Correlation 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2754-F402-4903-9980-1F38323F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1885278"/>
            <a:ext cx="11407805" cy="45599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472C94-E8D9-4E4B-A293-4FB16E862DE3}"/>
              </a:ext>
            </a:extLst>
          </p:cNvPr>
          <p:cNvSpPr txBox="1"/>
          <p:nvPr/>
        </p:nvSpPr>
        <p:spPr>
          <a:xfrm>
            <a:off x="1083076" y="2094678"/>
            <a:ext cx="2982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	</a:t>
            </a: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28CAE5-155A-4A4E-A4FB-D16602AC62C7}"/>
              </a:ext>
            </a:extLst>
          </p:cNvPr>
          <p:cNvSpPr txBox="1"/>
          <p:nvPr/>
        </p:nvSpPr>
        <p:spPr>
          <a:xfrm>
            <a:off x="7643674" y="2094678"/>
            <a:ext cx="2148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        </a:t>
            </a:r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1FAACE5-2664-4887-A521-1C0B0EE9C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3" y="1614728"/>
            <a:ext cx="12014447" cy="526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65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4E64-5C54-41CE-9F69-8074795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4538"/>
            <a:ext cx="10637235" cy="103366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</a:rPr>
              <a:t>Comparisons &amp; Findings – 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2754-F402-4903-9980-1F38323F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1885278"/>
            <a:ext cx="11407805" cy="45599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472C94-E8D9-4E4B-A293-4FB16E862DE3}"/>
              </a:ext>
            </a:extLst>
          </p:cNvPr>
          <p:cNvSpPr txBox="1"/>
          <p:nvPr/>
        </p:nvSpPr>
        <p:spPr>
          <a:xfrm>
            <a:off x="1083076" y="2094678"/>
            <a:ext cx="2982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	</a:t>
            </a: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28CAE5-155A-4A4E-A4FB-D16602AC62C7}"/>
              </a:ext>
            </a:extLst>
          </p:cNvPr>
          <p:cNvSpPr txBox="1"/>
          <p:nvPr/>
        </p:nvSpPr>
        <p:spPr>
          <a:xfrm>
            <a:off x="7643674" y="2094678"/>
            <a:ext cx="2148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        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7BE88F-2B92-4B80-B4C8-166051BB5EA0}"/>
              </a:ext>
            </a:extLst>
          </p:cNvPr>
          <p:cNvSpPr txBox="1"/>
          <p:nvPr/>
        </p:nvSpPr>
        <p:spPr>
          <a:xfrm>
            <a:off x="133165" y="1775534"/>
            <a:ext cx="119064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en-US" sz="1600" b="0" i="0" dirty="0">
                <a:solidFill>
                  <a:srgbClr val="000000"/>
                </a:solidFill>
                <a:effectLst/>
              </a:rPr>
            </a:br>
            <a:r>
              <a:rPr lang="en-US" sz="1600" b="1" i="0" u="sng" dirty="0">
                <a:solidFill>
                  <a:srgbClr val="000000"/>
                </a:solidFill>
                <a:effectLst/>
              </a:rPr>
              <a:t>Daily Stock Prices 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–</a:t>
            </a:r>
          </a:p>
          <a:p>
            <a:pPr algn="l"/>
            <a:endParaRPr lang="en-US" sz="1600" b="0" i="0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</a:rPr>
              <a:t>Highest Stock prices - 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Amazon , Apple and Google.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Prices of Bausch Health, Hawaiian Holdings, American Airlines have dropped in recent years.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Apple &amp; Goldman Sachs seems to be normally distributed with S&amp;P500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</a:rPr>
              <a:t>S&amp;P500 Index Price is more dispersed from mean.</a:t>
            </a:r>
          </a:p>
          <a:p>
            <a:pPr algn="l"/>
            <a:endParaRPr lang="en-US" sz="1600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1600" b="1" i="0" u="sng" dirty="0">
                <a:solidFill>
                  <a:srgbClr val="000000"/>
                </a:solidFill>
                <a:effectLst/>
              </a:rPr>
              <a:t>Daily Returns –</a:t>
            </a:r>
          </a:p>
          <a:p>
            <a:pPr algn="l"/>
            <a:endParaRPr lang="en-US" sz="1600" b="0" i="0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S&amp;P500 Returns is normally distributed.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All the stock returns are normally distributed.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600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1600" b="1" i="0" u="sng" dirty="0">
                <a:solidFill>
                  <a:srgbClr val="000000"/>
                </a:solidFill>
                <a:effectLst/>
              </a:rPr>
              <a:t>Average Daily Returns, Annualized and Cumulative Returns –</a:t>
            </a:r>
          </a:p>
          <a:p>
            <a:pPr algn="l"/>
            <a:endParaRPr lang="en-US" sz="1600" b="0" i="0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Amazon has highest Returns followed by Apple &amp; Google.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Deutsche Bank has lowest Returns.</a:t>
            </a:r>
          </a:p>
          <a:p>
            <a:pPr algn="l"/>
            <a:endParaRPr lang="en-US" sz="16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12720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4E64-5C54-41CE-9F69-8074795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4538"/>
            <a:ext cx="10637235" cy="103366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</a:rPr>
              <a:t>Comparisons &amp; Findings –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2754-F402-4903-9980-1F38323F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1885278"/>
            <a:ext cx="11407805" cy="45599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472C94-E8D9-4E4B-A293-4FB16E862DE3}"/>
              </a:ext>
            </a:extLst>
          </p:cNvPr>
          <p:cNvSpPr txBox="1"/>
          <p:nvPr/>
        </p:nvSpPr>
        <p:spPr>
          <a:xfrm>
            <a:off x="1083076" y="2094678"/>
            <a:ext cx="2982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	</a:t>
            </a: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28CAE5-155A-4A4E-A4FB-D16602AC62C7}"/>
              </a:ext>
            </a:extLst>
          </p:cNvPr>
          <p:cNvSpPr txBox="1"/>
          <p:nvPr/>
        </p:nvSpPr>
        <p:spPr>
          <a:xfrm>
            <a:off x="7643674" y="2094678"/>
            <a:ext cx="2148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        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7BE88F-2B92-4B80-B4C8-166051BB5EA0}"/>
              </a:ext>
            </a:extLst>
          </p:cNvPr>
          <p:cNvSpPr txBox="1"/>
          <p:nvPr/>
        </p:nvSpPr>
        <p:spPr>
          <a:xfrm>
            <a:off x="115410" y="1766657"/>
            <a:ext cx="1192419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600" b="1" i="0" u="sng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1600" b="1" i="0" u="sng" dirty="0">
                <a:solidFill>
                  <a:srgbClr val="000000"/>
                </a:solidFill>
                <a:effectLst/>
              </a:rPr>
              <a:t>Risk and Annualized Risk –</a:t>
            </a:r>
          </a:p>
          <a:p>
            <a:pPr algn="l"/>
            <a:endParaRPr lang="en-US" sz="1600" b="0" i="0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Most Risky Assets - Bausch Health, American Airlines Group &amp; Hawaiian Holdings.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Johnson &amp; Johnson is least risky asset.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600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1600" b="1" i="0" u="sng" dirty="0">
                <a:solidFill>
                  <a:srgbClr val="000000"/>
                </a:solidFill>
                <a:effectLst/>
              </a:rPr>
              <a:t>Correlation Analysis –</a:t>
            </a:r>
          </a:p>
          <a:p>
            <a:pPr algn="l"/>
            <a:endParaRPr lang="en-US" sz="1600" b="0" i="0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Aviation – none of the stocks are correlated with Market Index.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Finance – Goldman Sachs, Deutsche Bank &amp; Credit Suisse have correlation with S&amp;P500.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Healthcare – Johnson &amp; Johnson and Merck and CO are correlated with Market Index.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Technology – Google &amp; Apple are correlated with S&amp;P500.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Among each other – Deutsche Bank &amp; Credit Suisse have strong correlation with each other, and American Airlines &amp; Alaska Air Group are also correlated with each other along with Hawaiian Holdings.</a:t>
            </a:r>
          </a:p>
        </p:txBody>
      </p:sp>
    </p:spTree>
    <p:extLst>
      <p:ext uri="{BB962C8B-B14F-4D97-AF65-F5344CB8AC3E}">
        <p14:creationId xmlns:p14="http://schemas.microsoft.com/office/powerpoint/2010/main" val="2458315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Graph on document with pen">
            <a:extLst>
              <a:ext uri="{FF2B5EF4-FFF2-40B4-BE49-F238E27FC236}">
                <a16:creationId xmlns:a16="http://schemas.microsoft.com/office/drawing/2014/main" id="{25D82D40-58CC-484F-AC1B-07C905D0C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52" r="3531"/>
          <a:stretch/>
        </p:blipFill>
        <p:spPr>
          <a:xfrm>
            <a:off x="4038603" y="10"/>
            <a:ext cx="8160026" cy="6875809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19D40-3E7C-49B0-89B7-C471ECABE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985" y="239697"/>
            <a:ext cx="3488924" cy="6242093"/>
          </a:xfrm>
        </p:spPr>
        <p:txBody>
          <a:bodyPr anchor="t">
            <a:normAutofit/>
          </a:bodyPr>
          <a:lstStyle/>
          <a:p>
            <a:pPr algn="r"/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b="1" dirty="0">
                <a:solidFill>
                  <a:srgbClr val="FFFFFF"/>
                </a:solidFill>
              </a:rPr>
              <a:t>Stock Analysis and Portfolio Management – CAPM</a:t>
            </a:r>
            <a:endParaRPr lang="en-IN" sz="40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36589-BA35-4A97-AFD7-1097B97CE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922" y="674703"/>
            <a:ext cx="2808844" cy="1451493"/>
          </a:xfrm>
        </p:spPr>
        <p:txBody>
          <a:bodyPr anchor="b">
            <a:normAutofit/>
          </a:bodyPr>
          <a:lstStyle/>
          <a:p>
            <a:pPr algn="r"/>
            <a:endParaRPr lang="en-I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217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4E64-5C54-41CE-9F69-8074795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4538"/>
            <a:ext cx="10637235" cy="103366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Distribution – Daily Returns</a:t>
            </a:r>
            <a:endParaRPr lang="en-US" sz="3600" b="1" i="0" dirty="0">
              <a:solidFill>
                <a:srgbClr val="FFFFFF"/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2754-F402-4903-9980-1F38323F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1885278"/>
            <a:ext cx="11407805" cy="45599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472C94-E8D9-4E4B-A293-4FB16E862DE3}"/>
              </a:ext>
            </a:extLst>
          </p:cNvPr>
          <p:cNvSpPr txBox="1"/>
          <p:nvPr/>
        </p:nvSpPr>
        <p:spPr>
          <a:xfrm>
            <a:off x="1083076" y="2094678"/>
            <a:ext cx="2982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	</a:t>
            </a: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28CAE5-155A-4A4E-A4FB-D16602AC62C7}"/>
              </a:ext>
            </a:extLst>
          </p:cNvPr>
          <p:cNvSpPr txBox="1"/>
          <p:nvPr/>
        </p:nvSpPr>
        <p:spPr>
          <a:xfrm>
            <a:off x="7643674" y="2094678"/>
            <a:ext cx="2148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        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157A70-A466-4F3C-BB89-CF7BC2EA6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51" y="1713392"/>
            <a:ext cx="11455556" cy="491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3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4E64-5C54-41CE-9F69-8074795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4538"/>
            <a:ext cx="10637235" cy="103366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</a:rPr>
              <a:t>Business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2754-F402-4903-9980-1F38323F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1731146"/>
            <a:ext cx="11732646" cy="466077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</a:rPr>
              <a:t>With lack of skill or shortage of time, a need to identify right investment opportunity for individual/business to get maximum returns has given rise to dedicated individuals called Portfolio Managers investing on their behalf with commission.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The</a:t>
            </a:r>
            <a:r>
              <a:rPr lang="en-US" sz="1600" b="0" i="0" dirty="0">
                <a:effectLst/>
              </a:rPr>
              <a:t> main objective of Portfolio Manager is to realize the investor needs and suggest a suitable portfolio that meets all the expectations. They are responsible for establishing the best investment strategy, selecting appropriate investments along with right allocation.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</a:rPr>
              <a:t>I am working at an investment firm that manages accounts for private clients</a:t>
            </a:r>
            <a:r>
              <a:rPr lang="en-US" sz="1600" dirty="0"/>
              <a:t> and my </a:t>
            </a:r>
            <a:r>
              <a:rPr lang="en-US" sz="1600" b="0" i="0" dirty="0">
                <a:effectLst/>
              </a:rPr>
              <a:t>role is to analyze a portfolio of stocks to provide consultation on investment management based on client’s requirement.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</a:rPr>
              <a:t>Our investor is Ms. Alexandra </a:t>
            </a:r>
            <a:r>
              <a:rPr lang="en-US" sz="1600" b="0" i="0" dirty="0" err="1">
                <a:effectLst/>
              </a:rPr>
              <a:t>Koslishnyick</a:t>
            </a:r>
            <a:r>
              <a:rPr lang="en-US" sz="1600" b="0" i="0" dirty="0">
                <a:effectLst/>
              </a:rPr>
              <a:t> who is a potential client, and we are required to create a portfolio for her which gives decent returns and involves low risk.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Here, we are provided with 12 different stock price data that belongs to 4 Industry Groups – Aviation, Finance, Healthcare &amp; Technology along with price of Market Index S&amp;P500.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The dataset contains 10 years of data from 1st Oct 2010 to 30th Sep 2020.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427880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4E64-5C54-41CE-9F69-8074795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4538"/>
            <a:ext cx="10990554" cy="103366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</a:rPr>
              <a:t>Annualized Risk, Annualized Returns &amp; Cumulative 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2754-F402-4903-9980-1F38323F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1885278"/>
            <a:ext cx="11407805" cy="400061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837452-0A4E-4998-BB25-7D857CC209F3}"/>
              </a:ext>
            </a:extLst>
          </p:cNvPr>
          <p:cNvSpPr txBox="1"/>
          <p:nvPr/>
        </p:nvSpPr>
        <p:spPr>
          <a:xfrm>
            <a:off x="630315" y="6002615"/>
            <a:ext cx="10715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Annualized &amp; Cumulative Returns are high for Amazon and low for Deutsche Bank while Annualized Risk is high for Bausch Health and low for Johnson &amp; Johnson.</a:t>
            </a:r>
            <a:endParaRPr lang="en-IN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9141AF-A25A-44C4-8558-28BA3E6B6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3" y="1891970"/>
            <a:ext cx="5919555" cy="36861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3035A9-1E4C-44F2-BF6D-BFA619E30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8" y="1852806"/>
            <a:ext cx="6039434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30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4E64-5C54-41CE-9F69-8074795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9" y="294538"/>
            <a:ext cx="10992342" cy="103366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Stock vs Market Returns – Scatter Plot</a:t>
            </a:r>
            <a:endParaRPr lang="en-US" sz="3600" b="1" i="0" dirty="0">
              <a:solidFill>
                <a:srgbClr val="FFFFFF"/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2754-F402-4903-9980-1F38323F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1885278"/>
            <a:ext cx="11407805" cy="45599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472C94-E8D9-4E4B-A293-4FB16E862DE3}"/>
              </a:ext>
            </a:extLst>
          </p:cNvPr>
          <p:cNvSpPr txBox="1"/>
          <p:nvPr/>
        </p:nvSpPr>
        <p:spPr>
          <a:xfrm>
            <a:off x="1083076" y="2094678"/>
            <a:ext cx="2982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	</a:t>
            </a: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28CAE5-155A-4A4E-A4FB-D16602AC62C7}"/>
              </a:ext>
            </a:extLst>
          </p:cNvPr>
          <p:cNvSpPr txBox="1"/>
          <p:nvPr/>
        </p:nvSpPr>
        <p:spPr>
          <a:xfrm>
            <a:off x="7643674" y="2094678"/>
            <a:ext cx="2148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        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21F71F7-2790-48A1-80E2-B30DAFF8F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8" y="1603915"/>
            <a:ext cx="11265764" cy="510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4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4E64-5C54-41CE-9F69-8074795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9" y="294538"/>
            <a:ext cx="10992342" cy="103366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Stock vs Market Returns – Scatter Plot</a:t>
            </a:r>
            <a:endParaRPr lang="en-US" sz="3600" b="1" i="0" dirty="0">
              <a:solidFill>
                <a:srgbClr val="FFFFFF"/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2754-F402-4903-9980-1F38323F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1885278"/>
            <a:ext cx="11407805" cy="45599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472C94-E8D9-4E4B-A293-4FB16E862DE3}"/>
              </a:ext>
            </a:extLst>
          </p:cNvPr>
          <p:cNvSpPr txBox="1"/>
          <p:nvPr/>
        </p:nvSpPr>
        <p:spPr>
          <a:xfrm>
            <a:off x="1083076" y="2094678"/>
            <a:ext cx="2982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	</a:t>
            </a: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28CAE5-155A-4A4E-A4FB-D16602AC62C7}"/>
              </a:ext>
            </a:extLst>
          </p:cNvPr>
          <p:cNvSpPr txBox="1"/>
          <p:nvPr/>
        </p:nvSpPr>
        <p:spPr>
          <a:xfrm>
            <a:off x="7643674" y="2094678"/>
            <a:ext cx="2148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        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8F66F4-7DB3-48D6-9BF4-755069CD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61" y="1576447"/>
            <a:ext cx="11478827" cy="517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38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4E64-5C54-41CE-9F69-8074795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4538"/>
            <a:ext cx="10637235" cy="103366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</a:rPr>
              <a:t>Beta Coefficient –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2754-F402-4903-9980-1F38323F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5" y="2015231"/>
            <a:ext cx="10882566" cy="39863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dirty="0"/>
              <a:t>Stock – American Airlines Group Inc</a:t>
            </a:r>
          </a:p>
          <a:p>
            <a:pPr marL="0" indent="0">
              <a:buNone/>
            </a:pPr>
            <a:r>
              <a:rPr lang="en-US" sz="1600" dirty="0"/>
              <a:t>Industry – Aviation</a:t>
            </a:r>
          </a:p>
          <a:p>
            <a:pPr marL="0" indent="0">
              <a:buNone/>
            </a:pPr>
            <a:r>
              <a:rPr lang="en-US" sz="1600" dirty="0"/>
              <a:t>Beta Value – 1.3536</a:t>
            </a:r>
          </a:p>
          <a:p>
            <a:pPr marL="0" indent="0">
              <a:buNone/>
            </a:pPr>
            <a:r>
              <a:rPr lang="en-US" sz="1600" dirty="0"/>
              <a:t>Adj R-square – 20.5%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			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D510E-AF83-405F-AA7E-6554B6EB4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169" y="1597432"/>
            <a:ext cx="8507766" cy="496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65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4E64-5C54-41CE-9F69-8074795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4538"/>
            <a:ext cx="10637235" cy="103366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</a:rPr>
              <a:t>Beta Coefficient –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2754-F402-4903-9980-1F38323F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5" y="2015231"/>
            <a:ext cx="10882566" cy="39863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dirty="0"/>
              <a:t>Stock – Apple Inc</a:t>
            </a:r>
          </a:p>
          <a:p>
            <a:pPr marL="0" indent="0">
              <a:buNone/>
            </a:pPr>
            <a:r>
              <a:rPr lang="en-US" sz="1600" dirty="0"/>
              <a:t>Industry – Technology</a:t>
            </a:r>
          </a:p>
          <a:p>
            <a:pPr marL="0" indent="0">
              <a:buNone/>
            </a:pPr>
            <a:r>
              <a:rPr lang="en-US" sz="1600" dirty="0"/>
              <a:t>Beta Value – 1.0633</a:t>
            </a:r>
          </a:p>
          <a:p>
            <a:pPr marL="0" indent="0">
              <a:buNone/>
            </a:pPr>
            <a:r>
              <a:rPr lang="en-US" sz="1600" dirty="0"/>
              <a:t>Adj R-square – 43.1%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			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D276EE-71EF-4491-BE7B-25B45B5A4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765" y="1590741"/>
            <a:ext cx="8188170" cy="497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97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4E64-5C54-41CE-9F69-8074795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4538"/>
            <a:ext cx="10637235" cy="103366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</a:rPr>
              <a:t>Beta Coefficient –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2754-F402-4903-9980-1F38323F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5" y="2015231"/>
            <a:ext cx="10882566" cy="39863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dirty="0"/>
              <a:t>Stock – Merck and CO inc.</a:t>
            </a:r>
          </a:p>
          <a:p>
            <a:pPr marL="0" indent="0">
              <a:buNone/>
            </a:pPr>
            <a:r>
              <a:rPr lang="en-US" sz="1600" dirty="0"/>
              <a:t>Industry – Healthcare</a:t>
            </a:r>
          </a:p>
          <a:p>
            <a:pPr marL="0" indent="0">
              <a:buNone/>
            </a:pPr>
            <a:r>
              <a:rPr lang="en-US" sz="1600" dirty="0"/>
              <a:t>Beta Value – 0.7335</a:t>
            </a:r>
          </a:p>
          <a:p>
            <a:pPr marL="0" indent="0">
              <a:buNone/>
            </a:pPr>
            <a:r>
              <a:rPr lang="en-US" sz="1600" dirty="0"/>
              <a:t>Adj R-square – 37.8%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			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59B3F-BF90-4969-A9C5-C3ED9B571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880" y="1597432"/>
            <a:ext cx="8316690" cy="516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02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4E64-5C54-41CE-9F69-8074795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4538"/>
            <a:ext cx="10637235" cy="103366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</a:rPr>
              <a:t>Beta Coefficient –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2754-F402-4903-9980-1F38323F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5" y="2015231"/>
            <a:ext cx="10882566" cy="39863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dirty="0"/>
              <a:t>Stock – Goldman Sachs</a:t>
            </a:r>
          </a:p>
          <a:p>
            <a:pPr marL="0" indent="0">
              <a:buNone/>
            </a:pPr>
            <a:r>
              <a:rPr lang="en-US" sz="1600" dirty="0"/>
              <a:t>Industry – Finance</a:t>
            </a:r>
          </a:p>
          <a:p>
            <a:pPr marL="0" indent="0">
              <a:buNone/>
            </a:pPr>
            <a:r>
              <a:rPr lang="en-US" sz="1600" dirty="0"/>
              <a:t>Beta Value – 1.3013</a:t>
            </a:r>
          </a:p>
          <a:p>
            <a:pPr marL="0" indent="0">
              <a:buNone/>
            </a:pPr>
            <a:r>
              <a:rPr lang="en-US" sz="1600" dirty="0"/>
              <a:t>Adj R-square – 60.2%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			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AEA08-063D-44B8-A74B-CD93C750D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752" y="1590741"/>
            <a:ext cx="8500183" cy="526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20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4E64-5C54-41CE-9F69-8074795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4538"/>
            <a:ext cx="10637235" cy="103366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</a:rPr>
              <a:t>Beta Coefficient –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2754-F402-4903-9980-1F38323F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71" y="2032986"/>
            <a:ext cx="11094910" cy="41812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Other Stocks – </a:t>
            </a:r>
          </a:p>
          <a:p>
            <a:pPr marL="0" indent="0">
              <a:buNone/>
            </a:pPr>
            <a:r>
              <a:rPr lang="en-US" sz="1600" dirty="0"/>
              <a:t>Alaska Air Group Inc – 1.231512</a:t>
            </a:r>
          </a:p>
          <a:p>
            <a:pPr marL="0" indent="0">
              <a:buNone/>
            </a:pPr>
            <a:r>
              <a:rPr lang="en-US" sz="1600" dirty="0"/>
              <a:t>Amazon – 0.998802</a:t>
            </a:r>
          </a:p>
          <a:p>
            <a:pPr marL="0" indent="0">
              <a:buNone/>
            </a:pPr>
            <a:r>
              <a:rPr lang="en-US" sz="1600" dirty="0"/>
              <a:t>Bausch Health Companies Inc – 1.315971</a:t>
            </a:r>
          </a:p>
          <a:p>
            <a:pPr marL="0" indent="0">
              <a:buNone/>
            </a:pPr>
            <a:r>
              <a:rPr lang="en-US" sz="1600" dirty="0"/>
              <a:t>Credit Suisse – 1.370002</a:t>
            </a:r>
          </a:p>
          <a:p>
            <a:pPr marL="0" indent="0">
              <a:buNone/>
            </a:pPr>
            <a:r>
              <a:rPr lang="en-US" sz="1600" dirty="0"/>
              <a:t>Deutsche Bank – 1.537546</a:t>
            </a:r>
          </a:p>
          <a:p>
            <a:pPr marL="0" indent="0">
              <a:buNone/>
            </a:pPr>
            <a:r>
              <a:rPr lang="en-US" sz="1600" dirty="0"/>
              <a:t>Google – 1.013338</a:t>
            </a:r>
          </a:p>
          <a:p>
            <a:pPr marL="0" indent="0">
              <a:buNone/>
            </a:pPr>
            <a:r>
              <a:rPr lang="en-US" sz="1600" dirty="0"/>
              <a:t>Hawaiian Holdings Inc – 1.233534</a:t>
            </a:r>
          </a:p>
          <a:p>
            <a:pPr marL="0" indent="0">
              <a:buNone/>
            </a:pPr>
            <a:r>
              <a:rPr lang="en-US" sz="1600" dirty="0"/>
              <a:t>Johnson &amp; Johnson – 0.662233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IN" sz="1400" dirty="0"/>
              <a:t>							</a:t>
            </a:r>
            <a:r>
              <a:rPr lang="en-IN" sz="1600" b="1" i="1" dirty="0"/>
              <a:t>Stocks</a:t>
            </a:r>
            <a:r>
              <a:rPr lang="en-IN" sz="1400" dirty="0"/>
              <a:t> </a:t>
            </a:r>
            <a:r>
              <a:rPr lang="en-IN" sz="1600" b="1" i="1" dirty="0"/>
              <a:t>– Volatility/Beta Plot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DECBCD-F9A8-4A3E-B621-4EFB6BDD3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158" y="2126341"/>
            <a:ext cx="59245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09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4E64-5C54-41CE-9F69-8074795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4538"/>
            <a:ext cx="10637235" cy="103366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</a:rPr>
              <a:t>Comparisons &amp; Findings – 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2754-F402-4903-9980-1F38323F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19923"/>
            <a:ext cx="11363417" cy="4438834"/>
          </a:xfrm>
        </p:spPr>
        <p:txBody>
          <a:bodyPr anchor="ctr">
            <a:normAutofit fontScale="32500" lnSpcReduction="20000"/>
          </a:bodyPr>
          <a:lstStyle/>
          <a:p>
            <a:pPr algn="l">
              <a:buFont typeface="Wingdings" panose="05000000000000000000" pitchFamily="2" charset="2"/>
              <a:buChar char="Ø"/>
            </a:pPr>
            <a:endParaRPr lang="en-US" sz="4000" b="0" i="0" dirty="0">
              <a:solidFill>
                <a:srgbClr val="000000"/>
              </a:solidFill>
              <a:effectLst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4900" b="0" i="0" dirty="0">
                <a:solidFill>
                  <a:srgbClr val="000000"/>
                </a:solidFill>
                <a:effectLst/>
              </a:rPr>
              <a:t>On observing the Scatter Plots of stocks with Market Index, we can see that Apple , Goldman Sachs and </a:t>
            </a:r>
            <a:r>
              <a:rPr lang="en-US" sz="4900" dirty="0"/>
              <a:t>Deutsche Bank </a:t>
            </a:r>
            <a:r>
              <a:rPr lang="en-US" sz="4900" b="0" i="0" dirty="0">
                <a:solidFill>
                  <a:srgbClr val="000000"/>
                </a:solidFill>
                <a:effectLst/>
              </a:rPr>
              <a:t>seems </a:t>
            </a:r>
          </a:p>
          <a:p>
            <a:pPr marL="0" indent="0" algn="l">
              <a:buNone/>
            </a:pPr>
            <a:r>
              <a:rPr lang="en-US" sz="4900" b="0" i="0" dirty="0">
                <a:solidFill>
                  <a:srgbClr val="000000"/>
                </a:solidFill>
                <a:effectLst/>
              </a:rPr>
              <a:t>     to be correlated with the market index.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4900" b="0" i="0" dirty="0">
                <a:solidFill>
                  <a:srgbClr val="000000"/>
                </a:solidFill>
                <a:effectLst/>
              </a:rPr>
              <a:t>Beta Values for American Airlines, Alaska Air, </a:t>
            </a:r>
            <a:r>
              <a:rPr lang="en-US" sz="4900" dirty="0"/>
              <a:t>Bausch Health</a:t>
            </a:r>
            <a:r>
              <a:rPr lang="en-US" sz="49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sz="4900" dirty="0"/>
              <a:t>Credit Suisse</a:t>
            </a:r>
            <a:r>
              <a:rPr lang="en-US" sz="49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sz="4900" dirty="0"/>
              <a:t>Deutsche Bank</a:t>
            </a:r>
            <a:r>
              <a:rPr lang="en-US" sz="4900" b="0" i="0" dirty="0">
                <a:solidFill>
                  <a:srgbClr val="000000"/>
                </a:solidFill>
                <a:effectLst/>
              </a:rPr>
              <a:t>, Goldman Sachs, </a:t>
            </a:r>
            <a:r>
              <a:rPr lang="en-US" sz="4900" dirty="0"/>
              <a:t>Hawaiian Holdings</a:t>
            </a:r>
          </a:p>
          <a:p>
            <a:pPr marL="0" indent="0" algn="l">
              <a:buNone/>
            </a:pPr>
            <a:r>
              <a:rPr lang="en-US" sz="4900" b="0" i="0" dirty="0">
                <a:solidFill>
                  <a:srgbClr val="000000"/>
                </a:solidFill>
                <a:effectLst/>
              </a:rPr>
              <a:t>      are depicting high volatility with respect to Market.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4900" b="0" i="0" dirty="0">
                <a:solidFill>
                  <a:srgbClr val="000000"/>
                </a:solidFill>
                <a:effectLst/>
              </a:rPr>
              <a:t>Beta values for Apple, Amazon, Google are correlated with the market.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4900" b="0" i="0" dirty="0">
                <a:solidFill>
                  <a:srgbClr val="000000"/>
                </a:solidFill>
                <a:effectLst/>
              </a:rPr>
              <a:t>Beta values for Johnson &amp; Johnson </a:t>
            </a:r>
            <a:r>
              <a:rPr lang="en-US" sz="4900" dirty="0">
                <a:solidFill>
                  <a:srgbClr val="000000"/>
                </a:solidFill>
              </a:rPr>
              <a:t>and Merck and CO </a:t>
            </a:r>
            <a:r>
              <a:rPr lang="en-US" sz="4900" b="0" i="0" dirty="0">
                <a:solidFill>
                  <a:srgbClr val="000000"/>
                </a:solidFill>
                <a:effectLst/>
              </a:rPr>
              <a:t>are less volatile than the market.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4900" b="0" i="0" dirty="0">
                <a:solidFill>
                  <a:srgbClr val="000000"/>
                </a:solidFill>
                <a:effectLst/>
              </a:rPr>
              <a:t>The Annualized Market Returns S&amp;P500 is </a:t>
            </a:r>
            <a:r>
              <a:rPr lang="en-US" sz="4900" b="1" i="0" dirty="0">
                <a:solidFill>
                  <a:srgbClr val="000000"/>
                </a:solidFill>
                <a:effectLst/>
              </a:rPr>
              <a:t>12.3%</a:t>
            </a:r>
            <a:r>
              <a:rPr lang="en-US" sz="49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4900" b="0" i="0" dirty="0">
                <a:solidFill>
                  <a:srgbClr val="000000"/>
                </a:solidFill>
                <a:effectLst/>
              </a:rPr>
              <a:t>Risk Free Rate given is </a:t>
            </a:r>
            <a:r>
              <a:rPr lang="en-US" sz="4900" b="1" i="0" dirty="0">
                <a:solidFill>
                  <a:srgbClr val="000000"/>
                </a:solidFill>
                <a:effectLst/>
              </a:rPr>
              <a:t>0.75%</a:t>
            </a:r>
            <a:r>
              <a:rPr lang="en-US" sz="49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4900" b="0" i="0" dirty="0">
                <a:solidFill>
                  <a:srgbClr val="000000"/>
                </a:solidFill>
                <a:effectLst/>
              </a:rPr>
              <a:t>Expected Returns are hence calculated based on above metrics.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4900" b="0" i="0" dirty="0">
                <a:solidFill>
                  <a:srgbClr val="000000"/>
                </a:solidFill>
                <a:effectLst/>
              </a:rPr>
              <a:t>We will now compare the stocks with respect to below parameters for selection –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900" b="0" i="0" dirty="0">
                <a:solidFill>
                  <a:srgbClr val="000000"/>
                </a:solidFill>
                <a:effectLst/>
              </a:rPr>
              <a:t>Beta Value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900" b="0" i="0" dirty="0">
                <a:solidFill>
                  <a:srgbClr val="000000"/>
                </a:solidFill>
                <a:effectLst/>
              </a:rPr>
              <a:t>Annualized Risk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900" b="0" i="0" dirty="0">
                <a:solidFill>
                  <a:srgbClr val="000000"/>
                </a:solidFill>
                <a:effectLst/>
              </a:rPr>
              <a:t>Cumulative Returns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900" b="0" i="0" dirty="0">
                <a:solidFill>
                  <a:srgbClr val="000000"/>
                </a:solidFill>
                <a:effectLst/>
              </a:rPr>
              <a:t>Annualized Returns</a:t>
            </a:r>
          </a:p>
          <a:p>
            <a:pPr marL="457200" lvl="1" indent="0" algn="l">
              <a:buNone/>
            </a:pPr>
            <a:endParaRPr lang="en-US" sz="4000" b="0" i="0" dirty="0">
              <a:solidFill>
                <a:srgbClr val="000000"/>
              </a:solidFill>
              <a:effectLst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sz="16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11389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4E64-5C54-41CE-9F69-8074795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4538"/>
            <a:ext cx="10637235" cy="103366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</a:rPr>
              <a:t>Comparisons &amp; Findings – 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2754-F402-4903-9980-1F38323F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97" y="1811045"/>
            <a:ext cx="11416684" cy="3950564"/>
          </a:xfrm>
        </p:spPr>
        <p:txBody>
          <a:bodyPr anchor="ctr">
            <a:normAutofit/>
          </a:bodyPr>
          <a:lstStyle/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</a:rPr>
              <a:t>Comparing the Beta values for different stocks as - </a:t>
            </a:r>
            <a:endParaRPr lang="en-US" sz="1600" b="1" dirty="0">
              <a:solidFill>
                <a:srgbClr val="000000"/>
              </a:solidFill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600" b="1" i="0" dirty="0">
                <a:solidFill>
                  <a:srgbClr val="000000"/>
                </a:solidFill>
                <a:effectLst/>
              </a:rPr>
              <a:t>Beta ~1:</a:t>
            </a: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Google, Apple, Amazon - Low Risk, High Returns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600" b="1" i="0" dirty="0">
                <a:solidFill>
                  <a:srgbClr val="000000"/>
                </a:solidFill>
                <a:effectLst/>
              </a:rPr>
              <a:t>Beta &gt;1:</a:t>
            </a: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Deutsche Bank, Credit Suisse, Bausch Health - Negative Cumulative Returns, High Risk</a:t>
            </a: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American Airlines Group - Good Returns, High Risk</a:t>
            </a: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Goldman Sachs - Good Returns, Low Risk</a:t>
            </a: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Alaska Air Group - Good Returns, Less Risk</a:t>
            </a: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Hawaiian Holdings - High Returns, High Risk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600" b="1" i="0" dirty="0">
                <a:solidFill>
                  <a:srgbClr val="000000"/>
                </a:solidFill>
                <a:effectLst/>
              </a:rPr>
              <a:t>Beta &lt;1:</a:t>
            </a: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Johnson &amp; Johnson, Merck and CO - High Returns, Less Risk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9113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4E64-5C54-41CE-9F69-8074795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4538"/>
            <a:ext cx="10637235" cy="103366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</a:rPr>
              <a:t>Process Steps</a:t>
            </a: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789E2DAF-D1DC-40F5-AB92-FD1C880D3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908004"/>
              </p:ext>
            </p:extLst>
          </p:nvPr>
        </p:nvGraphicFramePr>
        <p:xfrm>
          <a:off x="1358283" y="2494625"/>
          <a:ext cx="9161756" cy="3586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9280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4E64-5C54-41CE-9F69-8074795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4538"/>
            <a:ext cx="10637235" cy="103366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</a:rPr>
              <a:t>Stock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2754-F402-4903-9980-1F38323F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20" y="1885279"/>
            <a:ext cx="6516211" cy="2944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dirty="0"/>
              <a:t>Based on the analysis using Beta Value, Risk &amp; Returns of stocks along with </a:t>
            </a:r>
          </a:p>
          <a:p>
            <a:pPr marL="0" indent="0">
              <a:buNone/>
            </a:pPr>
            <a:r>
              <a:rPr lang="en-US" sz="1600" dirty="0"/>
              <a:t>the Investor Persona, we are choosing below stocks for our portfolio –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Google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Apple Inc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Goldman Sachs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Alaska Air Group Inc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006BA-ABCF-4604-8044-0BCEA28B7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514" y="1981937"/>
            <a:ext cx="46101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25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4E64-5C54-41CE-9F69-8074795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4538"/>
            <a:ext cx="10637235" cy="103366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</a:rPr>
              <a:t>Portfolio Beta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2754-F402-4903-9980-1F38323F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50" y="1841918"/>
            <a:ext cx="10435840" cy="123863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600" dirty="0"/>
              <a:t>Portfolio Beta – For  a portfolio, the overall risk can be calculated as the weighted average of the risk of all the securities.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0DFDC-2D10-4C5E-A5D9-1D055B98F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26" y="3180862"/>
            <a:ext cx="4276307" cy="18918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1005A7-4D72-4AF4-8AC1-517B1D743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499" y="3429000"/>
            <a:ext cx="4524375" cy="1343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341D8B-F051-4128-BCB7-872859C291DB}"/>
              </a:ext>
            </a:extLst>
          </p:cNvPr>
          <p:cNvSpPr txBox="1"/>
          <p:nvPr/>
        </p:nvSpPr>
        <p:spPr>
          <a:xfrm>
            <a:off x="550417" y="5796055"/>
            <a:ext cx="6454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Result:- For our portfolio, Portfolio Beta is </a:t>
            </a:r>
            <a:r>
              <a:rPr lang="en-US" sz="1600" b="1" dirty="0"/>
              <a:t>1.1524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45197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4E64-5C54-41CE-9F69-8074795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4538"/>
            <a:ext cx="10637235" cy="103366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</a:rPr>
              <a:t>Portfolio 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2754-F402-4903-9980-1F38323F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19" y="1819923"/>
            <a:ext cx="10306974" cy="1375355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700" dirty="0"/>
              <a:t>Portfolio Returns – is the measure of returns of the Portfolio and calculated using Portfolio Beta times market returns and risk-free return.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6EEB8D-D04A-424E-85DC-E523D2379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96" y="2933727"/>
            <a:ext cx="4493478" cy="20929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745A92-3E9F-4150-A3F9-4874B760A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673" y="3313432"/>
            <a:ext cx="5286375" cy="1333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C3875F-EFD9-4956-8EE4-99DAE35AF528}"/>
              </a:ext>
            </a:extLst>
          </p:cNvPr>
          <p:cNvSpPr txBox="1"/>
          <p:nvPr/>
        </p:nvSpPr>
        <p:spPr>
          <a:xfrm>
            <a:off x="630315" y="5955776"/>
            <a:ext cx="6622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Result:- For our portfolio, Portfolio Returns is </a:t>
            </a:r>
            <a:r>
              <a:rPr lang="en-US" sz="1600" b="1" dirty="0"/>
              <a:t>14.1%.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252831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4E64-5C54-41CE-9F69-8074795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4538"/>
            <a:ext cx="10637235" cy="103366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</a:rPr>
              <a:t>Portfolio Risk – Standard Deviation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2754-F402-4903-9980-1F38323F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28" y="1891970"/>
            <a:ext cx="10009712" cy="2150860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br>
              <a:rPr lang="en-US" sz="1400" dirty="0"/>
            </a:b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6400" dirty="0"/>
              <a:t>Portfolio Risk – is the measure of risk in the portfolio and calculated using </a:t>
            </a:r>
          </a:p>
          <a:p>
            <a:pPr marL="0" indent="0">
              <a:buNone/>
            </a:pPr>
            <a:endParaRPr lang="en-US" sz="6400" dirty="0"/>
          </a:p>
          <a:p>
            <a:r>
              <a:rPr lang="en-US" sz="6400" dirty="0"/>
              <a:t>Portfolio Weight Array</a:t>
            </a:r>
          </a:p>
          <a:p>
            <a:r>
              <a:rPr lang="en-US" sz="6400" dirty="0"/>
              <a:t>Portfolio Covariance Matrix</a:t>
            </a:r>
          </a:p>
          <a:p>
            <a:r>
              <a:rPr lang="en-US" sz="6400" dirty="0"/>
              <a:t>Transpose of Portfolio Weight Array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28F05C-2E05-4D9D-9FF1-0257584DE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181" y="3236046"/>
            <a:ext cx="5095782" cy="2090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49CA81-4893-4F3C-B9BF-E41184E24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96" y="4012149"/>
            <a:ext cx="4324350" cy="1314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CA1C10-FDB2-462F-BFBD-7EA8ECC3D16B}"/>
              </a:ext>
            </a:extLst>
          </p:cNvPr>
          <p:cNvSpPr txBox="1"/>
          <p:nvPr/>
        </p:nvSpPr>
        <p:spPr>
          <a:xfrm>
            <a:off x="630315" y="6036816"/>
            <a:ext cx="5465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Result:- For our portfolio, Portfolio Risk is </a:t>
            </a:r>
            <a:r>
              <a:rPr lang="en-US" sz="1600" b="1" dirty="0"/>
              <a:t>22.91%.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998311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4E64-5C54-41CE-9F69-8074795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4538"/>
            <a:ext cx="10637235" cy="103366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</a:rPr>
              <a:t>Sharpe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2754-F402-4903-9980-1F38323F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29" y="1891969"/>
            <a:ext cx="10196142" cy="1418369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br>
              <a:rPr lang="en-US" sz="1400" dirty="0"/>
            </a:b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6400" dirty="0"/>
              <a:t>Sharpe Ratio - </a:t>
            </a:r>
            <a:r>
              <a:rPr lang="en-US" sz="6400" b="0" i="0" dirty="0">
                <a:solidFill>
                  <a:srgbClr val="091E42"/>
                </a:solidFill>
                <a:effectLst/>
                <a:latin typeface="freight-text-pro"/>
              </a:rPr>
              <a:t>helps the investor to realize the excess returns earned to endure the extra volatility of a riskier asset. </a:t>
            </a:r>
            <a:endParaRPr lang="en-US" sz="6400" dirty="0"/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EFC508-D986-4F2D-8655-36823838F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593" y="2961736"/>
            <a:ext cx="3790950" cy="2057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AA0670-EFCB-4EE2-80A8-B1E6F4AD20E5}"/>
              </a:ext>
            </a:extLst>
          </p:cNvPr>
          <p:cNvSpPr txBox="1"/>
          <p:nvPr/>
        </p:nvSpPr>
        <p:spPr>
          <a:xfrm>
            <a:off x="932155" y="5859262"/>
            <a:ext cx="55396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Result:- For our portfolio, Sharpe Ratio comes is </a:t>
            </a:r>
            <a:r>
              <a:rPr lang="en-US" sz="1600" b="1" dirty="0"/>
              <a:t>0.58</a:t>
            </a:r>
            <a:endParaRPr lang="en-IN" sz="1600" b="1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E870A-3B2F-484B-A7D6-2DC1445BF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500" y="2972833"/>
            <a:ext cx="63246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95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Graph on document with pen">
            <a:extLst>
              <a:ext uri="{FF2B5EF4-FFF2-40B4-BE49-F238E27FC236}">
                <a16:creationId xmlns:a16="http://schemas.microsoft.com/office/drawing/2014/main" id="{25D82D40-58CC-484F-AC1B-07C905D0C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52" r="3531"/>
          <a:stretch/>
        </p:blipFill>
        <p:spPr>
          <a:xfrm>
            <a:off x="4038603" y="10"/>
            <a:ext cx="8160026" cy="6875809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19D40-3E7C-49B0-89B7-C471ECABE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985" y="239697"/>
            <a:ext cx="3222782" cy="6242093"/>
          </a:xfrm>
        </p:spPr>
        <p:txBody>
          <a:bodyPr anchor="t">
            <a:normAutofit/>
          </a:bodyPr>
          <a:lstStyle/>
          <a:p>
            <a:pPr algn="r"/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b="1" dirty="0">
                <a:solidFill>
                  <a:srgbClr val="FFFFFF"/>
                </a:solidFill>
              </a:rPr>
              <a:t>Stock Price Prediction – Validation</a:t>
            </a:r>
            <a:br>
              <a:rPr lang="en-US" sz="4000" b="1" dirty="0">
                <a:solidFill>
                  <a:srgbClr val="FFFFFF"/>
                </a:solidFill>
              </a:rPr>
            </a:br>
            <a:endParaRPr lang="en-IN" sz="40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36589-BA35-4A97-AFD7-1097B97CE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922" y="674703"/>
            <a:ext cx="2808844" cy="1451493"/>
          </a:xfrm>
        </p:spPr>
        <p:txBody>
          <a:bodyPr anchor="b">
            <a:normAutofit/>
          </a:bodyPr>
          <a:lstStyle/>
          <a:p>
            <a:pPr algn="r"/>
            <a:endParaRPr lang="en-I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390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4E64-5C54-41CE-9F69-8074795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4538"/>
            <a:ext cx="10637235" cy="103366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Selected Stocks – Returns &amp; Beta Plot</a:t>
            </a:r>
            <a:endParaRPr lang="en-US" sz="3600" b="1" i="0" dirty="0">
              <a:solidFill>
                <a:srgbClr val="FFFFFF"/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2754-F402-4903-9980-1F38323F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29" y="1891970"/>
            <a:ext cx="9219598" cy="2289414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br>
              <a:rPr lang="en-US" sz="1400" dirty="0"/>
            </a:br>
            <a:endParaRPr lang="en-US" sz="1500" dirty="0"/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CC51BF-62D9-45FD-8622-9FD0FAA6C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48" y="2338342"/>
            <a:ext cx="6108531" cy="3181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F2D0DD-77F0-4847-9190-5436AC406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108" y="2376442"/>
            <a:ext cx="5007006" cy="31432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9EF2106-13AA-45D2-B6CF-7CCA53C071B0}"/>
              </a:ext>
            </a:extLst>
          </p:cNvPr>
          <p:cNvSpPr txBox="1"/>
          <p:nvPr/>
        </p:nvSpPr>
        <p:spPr>
          <a:xfrm>
            <a:off x="399148" y="5832629"/>
            <a:ext cx="1094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Expected Returns &amp; Beta value for Google is less among all selected stocks while Goldman Sachs has the highest value.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3285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4E64-5C54-41CE-9F69-8074795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4538"/>
            <a:ext cx="10637235" cy="103366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</a:rPr>
              <a:t>Model Building &amp;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2754-F402-4903-9980-1F38323F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29" y="1891970"/>
            <a:ext cx="8731326" cy="2289414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br>
              <a:rPr lang="en-US" sz="1400" dirty="0"/>
            </a:br>
            <a:endParaRPr lang="en-US" sz="1500" dirty="0"/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4C052-94B0-4F7F-A763-918CA447F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612" y="2180926"/>
            <a:ext cx="8263769" cy="4382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80688A-BCE4-4696-81B8-C7572E629E7F}"/>
              </a:ext>
            </a:extLst>
          </p:cNvPr>
          <p:cNvSpPr txBox="1"/>
          <p:nvPr/>
        </p:nvSpPr>
        <p:spPr>
          <a:xfrm>
            <a:off x="1908699" y="1704513"/>
            <a:ext cx="786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Apple Close Price and Volume Prediction – Train, Test and Forecast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1368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4E64-5C54-41CE-9F69-8074795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4538"/>
            <a:ext cx="10637235" cy="103366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</a:rPr>
              <a:t>Model Building &amp;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2754-F402-4903-9980-1F38323F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9115" y="1775534"/>
            <a:ext cx="7190911" cy="315157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800" dirty="0"/>
              <a:t>Apple Close Price and Volume Prediction – Test and Forecast</a:t>
            </a: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73BB3E-2C9D-407A-A823-E060E8B49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41" y="2192785"/>
            <a:ext cx="8202967" cy="447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36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4E64-5C54-41CE-9F69-8074795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4538"/>
            <a:ext cx="10637235" cy="103366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</a:rPr>
              <a:t>Model Building &amp;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2754-F402-4903-9980-1F38323F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29" y="1891970"/>
            <a:ext cx="9219598" cy="2289414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br>
              <a:rPr lang="en-US" sz="1400" dirty="0"/>
            </a:br>
            <a:endParaRPr lang="en-US" sz="1500" dirty="0"/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7C61F-8AD6-415A-90CF-648BF3F71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638" y="1998766"/>
            <a:ext cx="7705818" cy="48930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6F7C6C-178B-46B0-8CEA-4F9AD9A744DF}"/>
              </a:ext>
            </a:extLst>
          </p:cNvPr>
          <p:cNvSpPr txBox="1"/>
          <p:nvPr/>
        </p:nvSpPr>
        <p:spPr>
          <a:xfrm>
            <a:off x="2111544" y="1629434"/>
            <a:ext cx="8053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Alaska Air Group</a:t>
            </a:r>
            <a:r>
              <a:rPr lang="en-US" dirty="0"/>
              <a:t> Close Price and Volume Prediction – Train, Test and Forecast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070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4E64-5C54-41CE-9F69-8074795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4538"/>
            <a:ext cx="10637235" cy="103366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Preliminary Step - Data Loading</a:t>
            </a:r>
            <a:endParaRPr lang="en-US" sz="3600" b="1" i="0" dirty="0">
              <a:solidFill>
                <a:srgbClr val="FFFFFF"/>
              </a:solidFill>
              <a:effectLst/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C03F68F7-0FB9-4596-9FDC-BB45C85F37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297947"/>
              </p:ext>
            </p:extLst>
          </p:nvPr>
        </p:nvGraphicFramePr>
        <p:xfrm>
          <a:off x="213065" y="2015231"/>
          <a:ext cx="10882566" cy="3986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22250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4E64-5C54-41CE-9F69-8074795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4538"/>
            <a:ext cx="10637235" cy="103366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</a:rPr>
              <a:t>Model Building &amp;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2754-F402-4903-9980-1F38323F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29" y="1891970"/>
            <a:ext cx="9219598" cy="2289414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br>
              <a:rPr lang="en-US" sz="1400" dirty="0"/>
            </a:br>
            <a:endParaRPr lang="en-US" sz="1500" dirty="0"/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0878CE-2158-4931-9805-931BAA2B6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003" y="2000690"/>
            <a:ext cx="8611340" cy="478222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47D2B1-B1B8-4F95-BD9C-A603CA8BEFBC}"/>
              </a:ext>
            </a:extLst>
          </p:cNvPr>
          <p:cNvSpPr txBox="1">
            <a:spLocks/>
          </p:cNvSpPr>
          <p:nvPr/>
        </p:nvSpPr>
        <p:spPr>
          <a:xfrm>
            <a:off x="2734322" y="1622746"/>
            <a:ext cx="6944621" cy="377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Alaska Air Group Close Price and Volume Prediction – Test and Forecast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0701971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4E64-5C54-41CE-9F69-8074795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4538"/>
            <a:ext cx="10637235" cy="103366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</a:rPr>
              <a:t>Model Building &amp;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2754-F402-4903-9980-1F38323F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29" y="1891970"/>
            <a:ext cx="9219598" cy="2289414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br>
              <a:rPr lang="en-US" sz="1400" dirty="0"/>
            </a:br>
            <a:endParaRPr lang="en-US" sz="1500" dirty="0"/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53DBE-9557-4896-8D73-C599718A4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353" y="2106374"/>
            <a:ext cx="8398275" cy="46140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D8B529-473E-4E68-9E96-F01ADB292ABE}"/>
              </a:ext>
            </a:extLst>
          </p:cNvPr>
          <p:cNvSpPr txBox="1"/>
          <p:nvPr/>
        </p:nvSpPr>
        <p:spPr>
          <a:xfrm>
            <a:off x="2183908" y="1737042"/>
            <a:ext cx="8398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Google Close Price and Volume Prediction – Train, Test and Forecast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1712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4E64-5C54-41CE-9F69-8074795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4538"/>
            <a:ext cx="10637235" cy="103366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</a:rPr>
              <a:t>Model Building &amp;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2754-F402-4903-9980-1F38323F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29" y="1891970"/>
            <a:ext cx="9219598" cy="2289414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br>
              <a:rPr lang="en-US" sz="1400" dirty="0"/>
            </a:br>
            <a:endParaRPr lang="en-US" sz="1500" dirty="0"/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A7149-CA88-4285-80F3-485585ED8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88" y="2030768"/>
            <a:ext cx="8299327" cy="46629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81B969-5D2A-4EA0-983A-AEEF51E824F5}"/>
              </a:ext>
            </a:extLst>
          </p:cNvPr>
          <p:cNvSpPr txBox="1"/>
          <p:nvPr/>
        </p:nvSpPr>
        <p:spPr>
          <a:xfrm>
            <a:off x="2849732" y="1629434"/>
            <a:ext cx="7075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Google Close Price and Volume Prediction – Test and Forecast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144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4E64-5C54-41CE-9F69-8074795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4538"/>
            <a:ext cx="10637235" cy="103366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</a:rPr>
              <a:t>Model Building &amp;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2754-F402-4903-9980-1F38323F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417" y="1713390"/>
            <a:ext cx="8123068" cy="36211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800" dirty="0"/>
              <a:t>Goldman Sachs Close Price and Volume Prediction – Train, Test and Forecast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44E11-FF3B-4DC7-BD12-4AD7D6DEC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417" y="2191465"/>
            <a:ext cx="8353888" cy="45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981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4E64-5C54-41CE-9F69-8074795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4538"/>
            <a:ext cx="10637235" cy="103366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</a:rPr>
              <a:t>Model Building &amp;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2754-F402-4903-9980-1F38323F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561" y="1885279"/>
            <a:ext cx="7750206" cy="336325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800" dirty="0"/>
              <a:t>Goldman Sachs Close Price and Volume Prediction – Test and Forecast</a:t>
            </a: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2D4411-4D67-4AAF-ACC8-0D3E3A788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780" y="2290438"/>
            <a:ext cx="8540652" cy="43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960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4E64-5C54-41CE-9F69-8074795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4538"/>
            <a:ext cx="10637235" cy="103366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</a:rPr>
              <a:t>Comparison &amp; Findings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AEE24A-583B-418F-8E66-BC783B6B2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299" y="2075884"/>
            <a:ext cx="3130118" cy="23644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271BB8-E8FD-496C-A41D-6DB968C85B55}"/>
              </a:ext>
            </a:extLst>
          </p:cNvPr>
          <p:cNvSpPr txBox="1"/>
          <p:nvPr/>
        </p:nvSpPr>
        <p:spPr>
          <a:xfrm>
            <a:off x="213064" y="2068497"/>
            <a:ext cx="695565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Selected the test/validated set for 3 days for prediction/forecasting.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0" i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</a:rPr>
              <a:t>Alaska Air Group has close prediction with the test dataset as observed from the visuals/plots.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Alaska Air Group has the least RMSE and MAPE values when compared with the other selected stocks.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Google stock has the highest RMSE among all the selected stocks.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Apple has highest MAPE value among all the stocks.</a:t>
            </a:r>
          </a:p>
        </p:txBody>
      </p:sp>
    </p:spTree>
    <p:extLst>
      <p:ext uri="{BB962C8B-B14F-4D97-AF65-F5344CB8AC3E}">
        <p14:creationId xmlns:p14="http://schemas.microsoft.com/office/powerpoint/2010/main" val="38819982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4E64-5C54-41CE-9F69-8074795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4538"/>
            <a:ext cx="10637235" cy="103366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2754-F402-4903-9980-1F38323F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29" y="1891970"/>
            <a:ext cx="5295668" cy="2289414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br>
              <a:rPr lang="en-US" sz="1400" dirty="0"/>
            </a:br>
            <a:endParaRPr lang="en-US" sz="1500" dirty="0"/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407796-C3A6-47AF-9485-8085E42E6C12}"/>
              </a:ext>
            </a:extLst>
          </p:cNvPr>
          <p:cNvSpPr txBox="1"/>
          <p:nvPr/>
        </p:nvSpPr>
        <p:spPr>
          <a:xfrm>
            <a:off x="79900" y="1020932"/>
            <a:ext cx="12112096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Portfolio creation for our Investor – </a:t>
            </a:r>
            <a:r>
              <a:rPr lang="en-US" sz="1600" b="0" i="0" dirty="0">
                <a:effectLst/>
              </a:rPr>
              <a:t>Ms. Alexandra </a:t>
            </a:r>
            <a:r>
              <a:rPr lang="en-US" sz="1600" b="0" i="0" dirty="0" err="1">
                <a:effectLst/>
              </a:rPr>
              <a:t>Koslishnyick</a:t>
            </a:r>
            <a:r>
              <a:rPr lang="en-US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 investor wishes to invest in stocks which shows promise but also are stable.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All the stock files are merged/concatenated to a single dataset.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Datasets with NULL values and Inappropriate datatype ‘Date’ column were correctly handled.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No Outliers present in the dataset.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Calculation of different metrics – Returns, Risk/Volatility, Correlation Analysis.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Visualization/Comparison of various Stock/Normalized Stock Prices with Market Index S&amp;P500.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Calculation of Beta values of stock with Market Index using Linear Regression.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Stocks Selected are – </a:t>
            </a:r>
            <a:r>
              <a:rPr lang="en-US" sz="1600" b="1" dirty="0"/>
              <a:t>Google, Apple, Goldman Sachs and Alaska Air Group.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CAPM Model for calculation of Expected Returns, Portfolio Beta and overall Portfolio Returns.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Portfolio Beta is </a:t>
            </a:r>
            <a:r>
              <a:rPr lang="en-US" sz="1600" b="1" dirty="0"/>
              <a:t>1.1524 </a:t>
            </a:r>
            <a:r>
              <a:rPr lang="en-US" sz="1600" dirty="0"/>
              <a:t>and Portfolio Returns is </a:t>
            </a:r>
            <a:r>
              <a:rPr lang="en-US" sz="1600" b="1" dirty="0"/>
              <a:t>14.1%.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CAPM Validation using Sharpe Ratio and Portfolio Risk.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Sharpe Ratio is</a:t>
            </a:r>
            <a:r>
              <a:rPr lang="en-US" sz="1600" b="1" dirty="0"/>
              <a:t> 0.58 </a:t>
            </a:r>
            <a:r>
              <a:rPr lang="en-US" sz="1600" dirty="0"/>
              <a:t>and</a:t>
            </a:r>
            <a:r>
              <a:rPr lang="en-US" sz="1600" b="1" dirty="0"/>
              <a:t> </a:t>
            </a:r>
            <a:r>
              <a:rPr lang="en-US" sz="1600" dirty="0"/>
              <a:t>Portfolio Risk is </a:t>
            </a:r>
            <a:r>
              <a:rPr lang="en-US" sz="1600" b="1" dirty="0"/>
              <a:t>22.91%.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Model Building using VAR method and evaluation using RMSE &amp; MAPE values.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Alaska Air Group has the least RMSE and MAPE values compared with other stocks selected.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Google has highest RMSE value and Apple has highest MAPE value.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1640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4E64-5C54-41CE-9F69-8074795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4538"/>
            <a:ext cx="10637235" cy="103366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</a:rPr>
              <a:t>Data Cleaning/Merging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2754-F402-4903-9980-1F38323F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1885278"/>
            <a:ext cx="11407805" cy="4559909"/>
          </a:xfrm>
        </p:spPr>
        <p:txBody>
          <a:bodyPr anchor="ctr">
            <a:normAutofit fontScale="85000" lnSpcReduction="20000"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Convert/Fix Incorrect Datatypes – Date Column.  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Set The Date column as Index.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Handling Missing Values.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No outliers present.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Merge the stock files into single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Removing extra records from few datasets.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Keep only the required columns – Close Price &amp; Volume.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US" sz="1600" i="1" dirty="0"/>
              <a:t>The screenshot shows NULL records in one of the stock file which </a:t>
            </a:r>
          </a:p>
          <a:p>
            <a:pPr marL="0" indent="0">
              <a:buNone/>
            </a:pPr>
            <a:r>
              <a:rPr lang="en-US" sz="1600" i="1" dirty="0"/>
              <a:t>has been removed from the dataset.</a:t>
            </a:r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E02EA-E05B-4CA1-B4FA-D0738A524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298" y="2370338"/>
            <a:ext cx="5443799" cy="354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6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4E64-5C54-41CE-9F69-8074795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4538"/>
            <a:ext cx="10637235" cy="103366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</a:rPr>
              <a:t>Data Exploration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9649FAE2-7D60-4510-9725-DFB4211DD3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239987"/>
              </p:ext>
            </p:extLst>
          </p:nvPr>
        </p:nvGraphicFramePr>
        <p:xfrm>
          <a:off x="213065" y="2015231"/>
          <a:ext cx="10882566" cy="4305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544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4E64-5C54-41CE-9F69-8074795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4538"/>
            <a:ext cx="10637235" cy="103366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</a:rPr>
              <a:t>Daily Stock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2754-F402-4903-9980-1F38323F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1885278"/>
            <a:ext cx="11407805" cy="45599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18DEC6-1829-439A-BAC4-DA48C8F88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46" y="1622745"/>
            <a:ext cx="10875237" cy="523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4E64-5C54-41CE-9F69-8074795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4538"/>
            <a:ext cx="10637235" cy="103366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</a:rPr>
              <a:t>Daily Stock Prices - Normalized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2754-F402-4903-9980-1F38323F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1885278"/>
            <a:ext cx="11407805" cy="45599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D4A0DC-3C38-4C4C-9C20-0733B49A0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0" y="1608496"/>
            <a:ext cx="11153775" cy="526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0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4E64-5C54-41CE-9F69-8074795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294538"/>
            <a:ext cx="10637235" cy="103366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</a:rPr>
              <a:t>Distribution – Stock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2754-F402-4903-9980-1F38323F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1885278"/>
            <a:ext cx="11407805" cy="45599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48413-7914-4AEA-8250-DEC0383A4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27" y="1740994"/>
            <a:ext cx="5930284" cy="4172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B1E8F-07D6-4C4A-8C70-BFEE49CE1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478" y="1741716"/>
            <a:ext cx="5409458" cy="4172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75616-2CB8-41AE-99A8-C0241874F100}"/>
              </a:ext>
            </a:extLst>
          </p:cNvPr>
          <p:cNvSpPr txBox="1"/>
          <p:nvPr/>
        </p:nvSpPr>
        <p:spPr>
          <a:xfrm>
            <a:off x="559293" y="6214369"/>
            <a:ext cx="6507332" cy="37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Plot for various stocks provided.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00450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4339</TotalTime>
  <Words>1882</Words>
  <Application>Microsoft Office PowerPoint</Application>
  <PresentationFormat>Widescreen</PresentationFormat>
  <Paragraphs>515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freight-text-pro</vt:lpstr>
      <vt:lpstr>Wingdings</vt:lpstr>
      <vt:lpstr>Office Theme</vt:lpstr>
      <vt:lpstr>Stock Analysis &amp; Portfolio Management</vt:lpstr>
      <vt:lpstr>Business Case</vt:lpstr>
      <vt:lpstr>Process Steps</vt:lpstr>
      <vt:lpstr>Preliminary Step - Data Loading</vt:lpstr>
      <vt:lpstr>Data Cleaning/Merging</vt:lpstr>
      <vt:lpstr>Data Exploration</vt:lpstr>
      <vt:lpstr>Daily Stock Prices</vt:lpstr>
      <vt:lpstr>Daily Stock Prices - Normalized</vt:lpstr>
      <vt:lpstr>Distribution – Stock Prices</vt:lpstr>
      <vt:lpstr>Distribution – Stock Prices</vt:lpstr>
      <vt:lpstr>Distribution – Stock Prices</vt:lpstr>
      <vt:lpstr>Distribution – Market Index S&amp;P500 Price &amp; Returns</vt:lpstr>
      <vt:lpstr>Correlation Heatmap – Industry Groups</vt:lpstr>
      <vt:lpstr>Correlation Heatmap – Industry Groups</vt:lpstr>
      <vt:lpstr>Correlation Heatmap</vt:lpstr>
      <vt:lpstr>Comparisons &amp; Findings – I </vt:lpstr>
      <vt:lpstr>Comparisons &amp; Findings – II</vt:lpstr>
      <vt:lpstr>     Stock Analysis and Portfolio Management – CAPM</vt:lpstr>
      <vt:lpstr>Distribution – Daily Returns</vt:lpstr>
      <vt:lpstr>Annualized Risk, Annualized Returns &amp; Cumulative Returns</vt:lpstr>
      <vt:lpstr>Stock vs Market Returns – Scatter Plot</vt:lpstr>
      <vt:lpstr>Stock vs Market Returns – Scatter Plot</vt:lpstr>
      <vt:lpstr>Beta Coefficient – Linear Regression</vt:lpstr>
      <vt:lpstr>Beta Coefficient – Linear Regression</vt:lpstr>
      <vt:lpstr>Beta Coefficient – Linear Regression</vt:lpstr>
      <vt:lpstr>Beta Coefficient – Linear Regression</vt:lpstr>
      <vt:lpstr>Beta Coefficient – Linear Regression</vt:lpstr>
      <vt:lpstr>Comparisons &amp; Findings – I </vt:lpstr>
      <vt:lpstr>Comparisons &amp; Findings – II </vt:lpstr>
      <vt:lpstr>Stock Selection</vt:lpstr>
      <vt:lpstr>Portfolio Beta</vt:lpstr>
      <vt:lpstr>Portfolio Returns</vt:lpstr>
      <vt:lpstr>Portfolio Risk – Standard Deviation</vt:lpstr>
      <vt:lpstr>Sharpe Ratio</vt:lpstr>
      <vt:lpstr>     Stock Price Prediction – Validation </vt:lpstr>
      <vt:lpstr>Selected Stocks – Returns &amp; Beta Plot</vt:lpstr>
      <vt:lpstr>Model Building &amp; Forecasting</vt:lpstr>
      <vt:lpstr>Model Building &amp; Forecasting</vt:lpstr>
      <vt:lpstr>Model Building &amp; Forecasting</vt:lpstr>
      <vt:lpstr>Model Building &amp; Forecasting</vt:lpstr>
      <vt:lpstr>Model Building &amp; Forecasting</vt:lpstr>
      <vt:lpstr>Model Building &amp; Forecasting</vt:lpstr>
      <vt:lpstr>Model Building &amp; Forecasting</vt:lpstr>
      <vt:lpstr>Model Building &amp; Forecasting</vt:lpstr>
      <vt:lpstr>Comparison &amp; Findings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– CASE STUDY</dc:title>
  <dc:creator>Aditya Yogi</dc:creator>
  <cp:lastModifiedBy>Aditya Yogi</cp:lastModifiedBy>
  <cp:revision>405</cp:revision>
  <dcterms:created xsi:type="dcterms:W3CDTF">2021-06-13T08:39:56Z</dcterms:created>
  <dcterms:modified xsi:type="dcterms:W3CDTF">2022-01-09T13:18:25Z</dcterms:modified>
</cp:coreProperties>
</file>