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5" r:id="rId5"/>
    <p:sldId id="281" r:id="rId6"/>
    <p:sldId id="260" r:id="rId7"/>
    <p:sldId id="282" r:id="rId8"/>
    <p:sldId id="261" r:id="rId9"/>
    <p:sldId id="280" r:id="rId10"/>
    <p:sldId id="284" r:id="rId11"/>
    <p:sldId id="262" r:id="rId12"/>
    <p:sldId id="264" r:id="rId13"/>
    <p:sldId id="265" r:id="rId14"/>
    <p:sldId id="266" r:id="rId15"/>
    <p:sldId id="267" r:id="rId16"/>
    <p:sldId id="268" r:id="rId17"/>
    <p:sldId id="269" r:id="rId18"/>
    <p:sldId id="270" r:id="rId19"/>
    <p:sldId id="271" r:id="rId20"/>
    <p:sldId id="272" r:id="rId21"/>
    <p:sldId id="273" r:id="rId22"/>
    <p:sldId id="274" r:id="rId23"/>
    <p:sldId id="286" r:id="rId24"/>
    <p:sldId id="275" r:id="rId25"/>
    <p:sldId id="277" r:id="rId26"/>
    <p:sldId id="276" r:id="rId27"/>
    <p:sldId id="278" r:id="rId28"/>
    <p:sldId id="279"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B45F8C-D811-4B8C-A767-82813E98A58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E04961B-51C7-4865-9273-821CEF2FAB7E}">
      <dgm:prSet custT="1"/>
      <dgm:spPr/>
      <dgm:t>
        <a:bodyPr/>
        <a:lstStyle/>
        <a:p>
          <a:r>
            <a:rPr lang="en-US" sz="1600"/>
            <a:t>Understanding the Domain/Variables</a:t>
          </a:r>
          <a:endParaRPr lang="en-US" sz="1600" dirty="0"/>
        </a:p>
      </dgm:t>
    </dgm:pt>
    <dgm:pt modelId="{1F236DD1-8495-4EAE-A31B-C53B0E62532C}" type="parTrans" cxnId="{89D72AF4-A7BE-4302-A3F3-15A79DFB817F}">
      <dgm:prSet/>
      <dgm:spPr/>
      <dgm:t>
        <a:bodyPr/>
        <a:lstStyle/>
        <a:p>
          <a:endParaRPr lang="en-US"/>
        </a:p>
      </dgm:t>
    </dgm:pt>
    <dgm:pt modelId="{63F7AC04-A574-4721-8520-57F0AD14740C}" type="sibTrans" cxnId="{89D72AF4-A7BE-4302-A3F3-15A79DFB817F}">
      <dgm:prSet/>
      <dgm:spPr/>
      <dgm:t>
        <a:bodyPr/>
        <a:lstStyle/>
        <a:p>
          <a:endParaRPr lang="en-US"/>
        </a:p>
      </dgm:t>
    </dgm:pt>
    <dgm:pt modelId="{CEA718C7-EA9B-4CEB-8AEF-E984E9F62FFF}">
      <dgm:prSet custT="1"/>
      <dgm:spPr/>
      <dgm:t>
        <a:bodyPr/>
        <a:lstStyle/>
        <a:p>
          <a:r>
            <a:rPr lang="en-US" sz="1600"/>
            <a:t>Read/Load the Dataset</a:t>
          </a:r>
          <a:endParaRPr lang="en-US" sz="1600" dirty="0"/>
        </a:p>
      </dgm:t>
    </dgm:pt>
    <dgm:pt modelId="{BC3AB786-8ADD-47BD-83F0-B20499EC956A}" type="parTrans" cxnId="{6DE63031-43FC-47CD-BB60-ADB3AA014F2C}">
      <dgm:prSet/>
      <dgm:spPr/>
      <dgm:t>
        <a:bodyPr/>
        <a:lstStyle/>
        <a:p>
          <a:endParaRPr lang="en-US"/>
        </a:p>
      </dgm:t>
    </dgm:pt>
    <dgm:pt modelId="{01399679-7B2B-413D-8610-191C1D0045A6}" type="sibTrans" cxnId="{6DE63031-43FC-47CD-BB60-ADB3AA014F2C}">
      <dgm:prSet/>
      <dgm:spPr/>
      <dgm:t>
        <a:bodyPr/>
        <a:lstStyle/>
        <a:p>
          <a:endParaRPr lang="en-US"/>
        </a:p>
      </dgm:t>
    </dgm:pt>
    <dgm:pt modelId="{9CFF78D8-D353-4265-A1D5-C223BFC4CA25}">
      <dgm:prSet custT="1"/>
      <dgm:spPr/>
      <dgm:t>
        <a:bodyPr/>
        <a:lstStyle/>
        <a:p>
          <a:r>
            <a:rPr lang="en-US" sz="1600"/>
            <a:t>Inspect the Dataframe/Check the structure of the data</a:t>
          </a:r>
        </a:p>
      </dgm:t>
    </dgm:pt>
    <dgm:pt modelId="{C0180D86-A323-49AA-9940-E11E4B86F77D}" type="parTrans" cxnId="{39FF8F3D-9A7E-428E-A9DE-FCAD8BC9815E}">
      <dgm:prSet/>
      <dgm:spPr/>
      <dgm:t>
        <a:bodyPr/>
        <a:lstStyle/>
        <a:p>
          <a:endParaRPr lang="en-US"/>
        </a:p>
      </dgm:t>
    </dgm:pt>
    <dgm:pt modelId="{0D05FBCD-E2FF-4D5B-8E12-AC5FC6B2C329}" type="sibTrans" cxnId="{39FF8F3D-9A7E-428E-A9DE-FCAD8BC9815E}">
      <dgm:prSet/>
      <dgm:spPr/>
      <dgm:t>
        <a:bodyPr/>
        <a:lstStyle/>
        <a:p>
          <a:endParaRPr lang="en-US"/>
        </a:p>
      </dgm:t>
    </dgm:pt>
    <dgm:pt modelId="{6D0CB6F2-195B-4E11-8738-4CC347F427B4}">
      <dgm:prSet custT="1"/>
      <dgm:spPr/>
      <dgm:t>
        <a:bodyPr/>
        <a:lstStyle/>
        <a:p>
          <a:r>
            <a:rPr lang="en-US" sz="1600"/>
            <a:t>Handling Missing Values</a:t>
          </a:r>
        </a:p>
      </dgm:t>
    </dgm:pt>
    <dgm:pt modelId="{45D3DF00-B7DF-4F24-8CF2-F30E357A260B}" type="parTrans" cxnId="{9EC9043A-F112-4D18-9AB8-4AE0F9928270}">
      <dgm:prSet/>
      <dgm:spPr/>
      <dgm:t>
        <a:bodyPr/>
        <a:lstStyle/>
        <a:p>
          <a:endParaRPr lang="en-US"/>
        </a:p>
      </dgm:t>
    </dgm:pt>
    <dgm:pt modelId="{2401BBDC-F867-4D01-9A8B-F0CB938C81DB}" type="sibTrans" cxnId="{9EC9043A-F112-4D18-9AB8-4AE0F9928270}">
      <dgm:prSet/>
      <dgm:spPr/>
      <dgm:t>
        <a:bodyPr/>
        <a:lstStyle/>
        <a:p>
          <a:endParaRPr lang="en-US"/>
        </a:p>
      </dgm:t>
    </dgm:pt>
    <dgm:pt modelId="{9BD595B1-97BB-435E-B8DD-04D3E5AF7A90}">
      <dgm:prSet custT="1"/>
      <dgm:spPr/>
      <dgm:t>
        <a:bodyPr/>
        <a:lstStyle/>
        <a:p>
          <a:r>
            <a:rPr lang="en-US" sz="1600"/>
            <a:t>Handling Incorrect Column Datatypes</a:t>
          </a:r>
          <a:endParaRPr lang="en-US" sz="1600" dirty="0"/>
        </a:p>
      </dgm:t>
    </dgm:pt>
    <dgm:pt modelId="{55975915-CC23-42C9-898A-0D70820CFDFD}" type="parTrans" cxnId="{F5891A0C-96A2-4335-8150-7ED880DDC5B6}">
      <dgm:prSet/>
      <dgm:spPr/>
      <dgm:t>
        <a:bodyPr/>
        <a:lstStyle/>
        <a:p>
          <a:endParaRPr lang="en-US"/>
        </a:p>
      </dgm:t>
    </dgm:pt>
    <dgm:pt modelId="{68586788-957B-4BC5-839C-F1D028722803}" type="sibTrans" cxnId="{F5891A0C-96A2-4335-8150-7ED880DDC5B6}">
      <dgm:prSet/>
      <dgm:spPr/>
      <dgm:t>
        <a:bodyPr/>
        <a:lstStyle/>
        <a:p>
          <a:endParaRPr lang="en-US"/>
        </a:p>
      </dgm:t>
    </dgm:pt>
    <dgm:pt modelId="{C89F76A3-D945-47A7-AE19-ED3EE6B59FC3}">
      <dgm:prSet custT="1"/>
      <dgm:spPr/>
      <dgm:t>
        <a:bodyPr/>
        <a:lstStyle/>
        <a:p>
          <a:r>
            <a:rPr lang="en-US" sz="1600"/>
            <a:t>Handling Outliers</a:t>
          </a:r>
        </a:p>
      </dgm:t>
    </dgm:pt>
    <dgm:pt modelId="{1D38FC40-1154-43A5-AF70-CCB1BCB5509D}" type="parTrans" cxnId="{401BD57B-5A33-4B8F-8DF6-401959EB84DE}">
      <dgm:prSet/>
      <dgm:spPr/>
      <dgm:t>
        <a:bodyPr/>
        <a:lstStyle/>
        <a:p>
          <a:endParaRPr lang="en-US"/>
        </a:p>
      </dgm:t>
    </dgm:pt>
    <dgm:pt modelId="{B21F20F6-1554-496F-8108-C3EA7E61BD39}" type="sibTrans" cxnId="{401BD57B-5A33-4B8F-8DF6-401959EB84DE}">
      <dgm:prSet/>
      <dgm:spPr/>
      <dgm:t>
        <a:bodyPr/>
        <a:lstStyle/>
        <a:p>
          <a:endParaRPr lang="en-US"/>
        </a:p>
      </dgm:t>
    </dgm:pt>
    <dgm:pt modelId="{258C78FC-84DD-421D-85D6-79419936628C}">
      <dgm:prSet custT="1"/>
      <dgm:spPr/>
      <dgm:t>
        <a:bodyPr/>
        <a:lstStyle/>
        <a:p>
          <a:r>
            <a:rPr lang="en-US" sz="1600"/>
            <a:t>Handling Incorrect Values in data</a:t>
          </a:r>
          <a:endParaRPr lang="en-US" sz="1600" dirty="0"/>
        </a:p>
      </dgm:t>
    </dgm:pt>
    <dgm:pt modelId="{EE922EB2-8611-40FF-ACFC-2DF7352E66F7}" type="parTrans" cxnId="{7B52DF51-71F7-4F39-90B6-DDB9A44ADA03}">
      <dgm:prSet/>
      <dgm:spPr/>
      <dgm:t>
        <a:bodyPr/>
        <a:lstStyle/>
        <a:p>
          <a:endParaRPr lang="en-US"/>
        </a:p>
      </dgm:t>
    </dgm:pt>
    <dgm:pt modelId="{B620E86B-874F-4B37-963F-A16C99BCA7C6}" type="sibTrans" cxnId="{7B52DF51-71F7-4F39-90B6-DDB9A44ADA03}">
      <dgm:prSet/>
      <dgm:spPr/>
      <dgm:t>
        <a:bodyPr/>
        <a:lstStyle/>
        <a:p>
          <a:endParaRPr lang="en-US"/>
        </a:p>
      </dgm:t>
    </dgm:pt>
    <dgm:pt modelId="{391ADA54-7A0A-424D-935D-54E39C26CE44}">
      <dgm:prSet custT="1"/>
      <dgm:spPr/>
      <dgm:t>
        <a:bodyPr/>
        <a:lstStyle/>
        <a:p>
          <a:r>
            <a:rPr lang="en-US" sz="1600"/>
            <a:t>Check the Imbalance Percentage/Ratio</a:t>
          </a:r>
          <a:endParaRPr lang="en-US" sz="1600" dirty="0"/>
        </a:p>
      </dgm:t>
    </dgm:pt>
    <dgm:pt modelId="{C3A9E0D7-3F43-48EF-8BBC-3B3DEBD7F017}" type="parTrans" cxnId="{6B41CF69-9F18-4096-89E1-F93D4B1A7428}">
      <dgm:prSet/>
      <dgm:spPr/>
      <dgm:t>
        <a:bodyPr/>
        <a:lstStyle/>
        <a:p>
          <a:endParaRPr lang="en-US"/>
        </a:p>
      </dgm:t>
    </dgm:pt>
    <dgm:pt modelId="{CA2C446F-1679-4D86-A48F-F7E568878D44}" type="sibTrans" cxnId="{6B41CF69-9F18-4096-89E1-F93D4B1A7428}">
      <dgm:prSet/>
      <dgm:spPr/>
      <dgm:t>
        <a:bodyPr/>
        <a:lstStyle/>
        <a:p>
          <a:endParaRPr lang="en-US"/>
        </a:p>
      </dgm:t>
    </dgm:pt>
    <dgm:pt modelId="{25B33DC1-1861-4BB8-9A9D-377BF74E3CB5}">
      <dgm:prSet custT="1"/>
      <dgm:spPr/>
      <dgm:t>
        <a:bodyPr/>
        <a:lstStyle/>
        <a:p>
          <a:r>
            <a:rPr lang="en-US" sz="1600"/>
            <a:t>Perform Univariate Analysis</a:t>
          </a:r>
        </a:p>
      </dgm:t>
    </dgm:pt>
    <dgm:pt modelId="{E350B368-F759-48ED-9668-FC12B0048E54}" type="parTrans" cxnId="{7A808F95-29F2-4939-AE93-A65254D77D0D}">
      <dgm:prSet/>
      <dgm:spPr/>
      <dgm:t>
        <a:bodyPr/>
        <a:lstStyle/>
        <a:p>
          <a:endParaRPr lang="en-US"/>
        </a:p>
      </dgm:t>
    </dgm:pt>
    <dgm:pt modelId="{7B8720B7-D7E8-4021-9A0A-ACF53A7B1F4D}" type="sibTrans" cxnId="{7A808F95-29F2-4939-AE93-A65254D77D0D}">
      <dgm:prSet/>
      <dgm:spPr/>
      <dgm:t>
        <a:bodyPr/>
        <a:lstStyle/>
        <a:p>
          <a:endParaRPr lang="en-US"/>
        </a:p>
      </dgm:t>
    </dgm:pt>
    <dgm:pt modelId="{4F14C0A3-150D-48B7-91F3-76C458299B25}">
      <dgm:prSet custT="1"/>
      <dgm:spPr/>
      <dgm:t>
        <a:bodyPr/>
        <a:lstStyle/>
        <a:p>
          <a:r>
            <a:rPr lang="en-US" sz="1600"/>
            <a:t>Perform Bivariate Analysis</a:t>
          </a:r>
          <a:endParaRPr lang="en-US" sz="1600" dirty="0"/>
        </a:p>
      </dgm:t>
    </dgm:pt>
    <dgm:pt modelId="{D6C757F8-C6ED-4EE2-992D-CDEAD6643215}" type="parTrans" cxnId="{D566F782-2898-4DC8-A042-18CA8979C488}">
      <dgm:prSet/>
      <dgm:spPr/>
      <dgm:t>
        <a:bodyPr/>
        <a:lstStyle/>
        <a:p>
          <a:endParaRPr lang="en-US"/>
        </a:p>
      </dgm:t>
    </dgm:pt>
    <dgm:pt modelId="{DF9FFB65-448A-45AF-8262-8BCE71E5F7D6}" type="sibTrans" cxnId="{D566F782-2898-4DC8-A042-18CA8979C488}">
      <dgm:prSet/>
      <dgm:spPr/>
      <dgm:t>
        <a:bodyPr/>
        <a:lstStyle/>
        <a:p>
          <a:endParaRPr lang="en-US"/>
        </a:p>
      </dgm:t>
    </dgm:pt>
    <dgm:pt modelId="{A24713D6-3489-4444-949A-C131F43AD6D2}" type="pres">
      <dgm:prSet presAssocID="{F7B45F8C-D811-4B8C-A767-82813E98A582}" presName="linear" presStyleCnt="0">
        <dgm:presLayoutVars>
          <dgm:animLvl val="lvl"/>
          <dgm:resizeHandles val="exact"/>
        </dgm:presLayoutVars>
      </dgm:prSet>
      <dgm:spPr/>
    </dgm:pt>
    <dgm:pt modelId="{4B3368CA-3EDE-4723-9865-79C0F11440DD}" type="pres">
      <dgm:prSet presAssocID="{8E04961B-51C7-4865-9273-821CEF2FAB7E}" presName="parentText" presStyleLbl="node1" presStyleIdx="0" presStyleCnt="10" custLinFactNeighborX="0">
        <dgm:presLayoutVars>
          <dgm:chMax val="0"/>
          <dgm:bulletEnabled val="1"/>
        </dgm:presLayoutVars>
      </dgm:prSet>
      <dgm:spPr/>
    </dgm:pt>
    <dgm:pt modelId="{85C0E099-0454-482A-9249-5235B2FEFB4B}" type="pres">
      <dgm:prSet presAssocID="{63F7AC04-A574-4721-8520-57F0AD14740C}" presName="spacer" presStyleCnt="0"/>
      <dgm:spPr/>
    </dgm:pt>
    <dgm:pt modelId="{52E838A8-124F-4017-9165-053E21AD116B}" type="pres">
      <dgm:prSet presAssocID="{CEA718C7-EA9B-4CEB-8AEF-E984E9F62FFF}" presName="parentText" presStyleLbl="node1" presStyleIdx="1" presStyleCnt="10">
        <dgm:presLayoutVars>
          <dgm:chMax val="0"/>
          <dgm:bulletEnabled val="1"/>
        </dgm:presLayoutVars>
      </dgm:prSet>
      <dgm:spPr/>
    </dgm:pt>
    <dgm:pt modelId="{3FFEC3CE-BF87-4685-BD2E-1FD4940EE07A}" type="pres">
      <dgm:prSet presAssocID="{01399679-7B2B-413D-8610-191C1D0045A6}" presName="spacer" presStyleCnt="0"/>
      <dgm:spPr/>
    </dgm:pt>
    <dgm:pt modelId="{45489065-2469-4BD0-BC59-93E0F6F7E685}" type="pres">
      <dgm:prSet presAssocID="{9CFF78D8-D353-4265-A1D5-C223BFC4CA25}" presName="parentText" presStyleLbl="node1" presStyleIdx="2" presStyleCnt="10">
        <dgm:presLayoutVars>
          <dgm:chMax val="0"/>
          <dgm:bulletEnabled val="1"/>
        </dgm:presLayoutVars>
      </dgm:prSet>
      <dgm:spPr/>
    </dgm:pt>
    <dgm:pt modelId="{B27437E1-F576-4EC2-A005-7EF760F09006}" type="pres">
      <dgm:prSet presAssocID="{0D05FBCD-E2FF-4D5B-8E12-AC5FC6B2C329}" presName="spacer" presStyleCnt="0"/>
      <dgm:spPr/>
    </dgm:pt>
    <dgm:pt modelId="{9D1D12EA-17F5-4741-80C7-0C9127B463DE}" type="pres">
      <dgm:prSet presAssocID="{6D0CB6F2-195B-4E11-8738-4CC347F427B4}" presName="parentText" presStyleLbl="node1" presStyleIdx="3" presStyleCnt="10" custLinFactNeighborX="0" custLinFactNeighborY="4358">
        <dgm:presLayoutVars>
          <dgm:chMax val="0"/>
          <dgm:bulletEnabled val="1"/>
        </dgm:presLayoutVars>
      </dgm:prSet>
      <dgm:spPr/>
    </dgm:pt>
    <dgm:pt modelId="{D13928B8-628D-4CCC-80AE-8F17DBF78316}" type="pres">
      <dgm:prSet presAssocID="{2401BBDC-F867-4D01-9A8B-F0CB938C81DB}" presName="spacer" presStyleCnt="0"/>
      <dgm:spPr/>
    </dgm:pt>
    <dgm:pt modelId="{23EA3AB9-9B40-4571-8A42-7F58B133EBBC}" type="pres">
      <dgm:prSet presAssocID="{9BD595B1-97BB-435E-B8DD-04D3E5AF7A90}" presName="parentText" presStyleLbl="node1" presStyleIdx="4" presStyleCnt="10" custLinFactNeighborX="25263" custLinFactNeighborY="-24499">
        <dgm:presLayoutVars>
          <dgm:chMax val="0"/>
          <dgm:bulletEnabled val="1"/>
        </dgm:presLayoutVars>
      </dgm:prSet>
      <dgm:spPr/>
    </dgm:pt>
    <dgm:pt modelId="{66F238A6-ED44-4A3F-9092-4FFC461910E5}" type="pres">
      <dgm:prSet presAssocID="{68586788-957B-4BC5-839C-F1D028722803}" presName="spacer" presStyleCnt="0"/>
      <dgm:spPr/>
    </dgm:pt>
    <dgm:pt modelId="{7C5FF8F8-2532-49C2-87F8-D0F34821681E}" type="pres">
      <dgm:prSet presAssocID="{C89F76A3-D945-47A7-AE19-ED3EE6B59FC3}" presName="parentText" presStyleLbl="node1" presStyleIdx="5" presStyleCnt="10" custLinFactNeighborX="0">
        <dgm:presLayoutVars>
          <dgm:chMax val="0"/>
          <dgm:bulletEnabled val="1"/>
        </dgm:presLayoutVars>
      </dgm:prSet>
      <dgm:spPr/>
    </dgm:pt>
    <dgm:pt modelId="{A6EAA496-531A-4468-94E6-B45602391D4A}" type="pres">
      <dgm:prSet presAssocID="{B21F20F6-1554-496F-8108-C3EA7E61BD39}" presName="spacer" presStyleCnt="0"/>
      <dgm:spPr/>
    </dgm:pt>
    <dgm:pt modelId="{D5638191-5EB9-4D4F-9320-76A4237150E0}" type="pres">
      <dgm:prSet presAssocID="{258C78FC-84DD-421D-85D6-79419936628C}" presName="parentText" presStyleLbl="node1" presStyleIdx="6" presStyleCnt="10">
        <dgm:presLayoutVars>
          <dgm:chMax val="0"/>
          <dgm:bulletEnabled val="1"/>
        </dgm:presLayoutVars>
      </dgm:prSet>
      <dgm:spPr/>
    </dgm:pt>
    <dgm:pt modelId="{3220A05A-78B0-4F46-84A3-847EEBEEAB5F}" type="pres">
      <dgm:prSet presAssocID="{B620E86B-874F-4B37-963F-A16C99BCA7C6}" presName="spacer" presStyleCnt="0"/>
      <dgm:spPr/>
    </dgm:pt>
    <dgm:pt modelId="{CE258B2C-A9CA-4BA4-A2B4-273493DE5F8C}" type="pres">
      <dgm:prSet presAssocID="{391ADA54-7A0A-424D-935D-54E39C26CE44}" presName="parentText" presStyleLbl="node1" presStyleIdx="7" presStyleCnt="10">
        <dgm:presLayoutVars>
          <dgm:chMax val="0"/>
          <dgm:bulletEnabled val="1"/>
        </dgm:presLayoutVars>
      </dgm:prSet>
      <dgm:spPr/>
    </dgm:pt>
    <dgm:pt modelId="{DF89E209-1E2A-417E-9481-2C26A34224BA}" type="pres">
      <dgm:prSet presAssocID="{CA2C446F-1679-4D86-A48F-F7E568878D44}" presName="spacer" presStyleCnt="0"/>
      <dgm:spPr/>
    </dgm:pt>
    <dgm:pt modelId="{D86E8DB5-AC52-43E3-96C4-21654ECE83CD}" type="pres">
      <dgm:prSet presAssocID="{25B33DC1-1861-4BB8-9A9D-377BF74E3CB5}" presName="parentText" presStyleLbl="node1" presStyleIdx="8" presStyleCnt="10" custLinFactNeighborX="0">
        <dgm:presLayoutVars>
          <dgm:chMax val="0"/>
          <dgm:bulletEnabled val="1"/>
        </dgm:presLayoutVars>
      </dgm:prSet>
      <dgm:spPr/>
    </dgm:pt>
    <dgm:pt modelId="{FD04FBF6-7158-4647-A968-F2896A8B1C3B}" type="pres">
      <dgm:prSet presAssocID="{7B8720B7-D7E8-4021-9A0A-ACF53A7B1F4D}" presName="spacer" presStyleCnt="0"/>
      <dgm:spPr/>
    </dgm:pt>
    <dgm:pt modelId="{5F75F921-784C-4951-BA9B-56B4C2346FCE}" type="pres">
      <dgm:prSet presAssocID="{4F14C0A3-150D-48B7-91F3-76C458299B25}" presName="parentText" presStyleLbl="node1" presStyleIdx="9" presStyleCnt="10" custLinFactNeighborX="-14526" custLinFactNeighborY="72228">
        <dgm:presLayoutVars>
          <dgm:chMax val="0"/>
          <dgm:bulletEnabled val="1"/>
        </dgm:presLayoutVars>
      </dgm:prSet>
      <dgm:spPr/>
    </dgm:pt>
  </dgm:ptLst>
  <dgm:cxnLst>
    <dgm:cxn modelId="{9799C609-1847-4613-9BC7-58944106C8A3}" type="presOf" srcId="{25B33DC1-1861-4BB8-9A9D-377BF74E3CB5}" destId="{D86E8DB5-AC52-43E3-96C4-21654ECE83CD}" srcOrd="0" destOrd="0" presId="urn:microsoft.com/office/officeart/2005/8/layout/vList2"/>
    <dgm:cxn modelId="{F5891A0C-96A2-4335-8150-7ED880DDC5B6}" srcId="{F7B45F8C-D811-4B8C-A767-82813E98A582}" destId="{9BD595B1-97BB-435E-B8DD-04D3E5AF7A90}" srcOrd="4" destOrd="0" parTransId="{55975915-CC23-42C9-898A-0D70820CFDFD}" sibTransId="{68586788-957B-4BC5-839C-F1D028722803}"/>
    <dgm:cxn modelId="{ABBAB927-3A35-45A7-8581-AF788034C0E9}" type="presOf" srcId="{CEA718C7-EA9B-4CEB-8AEF-E984E9F62FFF}" destId="{52E838A8-124F-4017-9165-053E21AD116B}" srcOrd="0" destOrd="0" presId="urn:microsoft.com/office/officeart/2005/8/layout/vList2"/>
    <dgm:cxn modelId="{6DE63031-43FC-47CD-BB60-ADB3AA014F2C}" srcId="{F7B45F8C-D811-4B8C-A767-82813E98A582}" destId="{CEA718C7-EA9B-4CEB-8AEF-E984E9F62FFF}" srcOrd="1" destOrd="0" parTransId="{BC3AB786-8ADD-47BD-83F0-B20499EC956A}" sibTransId="{01399679-7B2B-413D-8610-191C1D0045A6}"/>
    <dgm:cxn modelId="{9EC9043A-F112-4D18-9AB8-4AE0F9928270}" srcId="{F7B45F8C-D811-4B8C-A767-82813E98A582}" destId="{6D0CB6F2-195B-4E11-8738-4CC347F427B4}" srcOrd="3" destOrd="0" parTransId="{45D3DF00-B7DF-4F24-8CF2-F30E357A260B}" sibTransId="{2401BBDC-F867-4D01-9A8B-F0CB938C81DB}"/>
    <dgm:cxn modelId="{39FF8F3D-9A7E-428E-A9DE-FCAD8BC9815E}" srcId="{F7B45F8C-D811-4B8C-A767-82813E98A582}" destId="{9CFF78D8-D353-4265-A1D5-C223BFC4CA25}" srcOrd="2" destOrd="0" parTransId="{C0180D86-A323-49AA-9940-E11E4B86F77D}" sibTransId="{0D05FBCD-E2FF-4D5B-8E12-AC5FC6B2C329}"/>
    <dgm:cxn modelId="{6B41CF69-9F18-4096-89E1-F93D4B1A7428}" srcId="{F7B45F8C-D811-4B8C-A767-82813E98A582}" destId="{391ADA54-7A0A-424D-935D-54E39C26CE44}" srcOrd="7" destOrd="0" parTransId="{C3A9E0D7-3F43-48EF-8BBC-3B3DEBD7F017}" sibTransId="{CA2C446F-1679-4D86-A48F-F7E568878D44}"/>
    <dgm:cxn modelId="{7B52DF51-71F7-4F39-90B6-DDB9A44ADA03}" srcId="{F7B45F8C-D811-4B8C-A767-82813E98A582}" destId="{258C78FC-84DD-421D-85D6-79419936628C}" srcOrd="6" destOrd="0" parTransId="{EE922EB2-8611-40FF-ACFC-2DF7352E66F7}" sibTransId="{B620E86B-874F-4B37-963F-A16C99BCA7C6}"/>
    <dgm:cxn modelId="{7C82BA73-5BCE-4F55-B8B8-32CFEE167078}" type="presOf" srcId="{C89F76A3-D945-47A7-AE19-ED3EE6B59FC3}" destId="{7C5FF8F8-2532-49C2-87F8-D0F34821681E}" srcOrd="0" destOrd="0" presId="urn:microsoft.com/office/officeart/2005/8/layout/vList2"/>
    <dgm:cxn modelId="{401BD57B-5A33-4B8F-8DF6-401959EB84DE}" srcId="{F7B45F8C-D811-4B8C-A767-82813E98A582}" destId="{C89F76A3-D945-47A7-AE19-ED3EE6B59FC3}" srcOrd="5" destOrd="0" parTransId="{1D38FC40-1154-43A5-AF70-CCB1BCB5509D}" sibTransId="{B21F20F6-1554-496F-8108-C3EA7E61BD39}"/>
    <dgm:cxn modelId="{D566F782-2898-4DC8-A042-18CA8979C488}" srcId="{F7B45F8C-D811-4B8C-A767-82813E98A582}" destId="{4F14C0A3-150D-48B7-91F3-76C458299B25}" srcOrd="9" destOrd="0" parTransId="{D6C757F8-C6ED-4EE2-992D-CDEAD6643215}" sibTransId="{DF9FFB65-448A-45AF-8262-8BCE71E5F7D6}"/>
    <dgm:cxn modelId="{20E8A991-F1D2-4E5D-9EC6-E8D0C1FABEFF}" type="presOf" srcId="{4F14C0A3-150D-48B7-91F3-76C458299B25}" destId="{5F75F921-784C-4951-BA9B-56B4C2346FCE}" srcOrd="0" destOrd="0" presId="urn:microsoft.com/office/officeart/2005/8/layout/vList2"/>
    <dgm:cxn modelId="{7A808F95-29F2-4939-AE93-A65254D77D0D}" srcId="{F7B45F8C-D811-4B8C-A767-82813E98A582}" destId="{25B33DC1-1861-4BB8-9A9D-377BF74E3CB5}" srcOrd="8" destOrd="0" parTransId="{E350B368-F759-48ED-9668-FC12B0048E54}" sibTransId="{7B8720B7-D7E8-4021-9A0A-ACF53A7B1F4D}"/>
    <dgm:cxn modelId="{FF6F03B7-5F29-4471-96E1-A03328B22B65}" type="presOf" srcId="{8E04961B-51C7-4865-9273-821CEF2FAB7E}" destId="{4B3368CA-3EDE-4723-9865-79C0F11440DD}" srcOrd="0" destOrd="0" presId="urn:microsoft.com/office/officeart/2005/8/layout/vList2"/>
    <dgm:cxn modelId="{DD5417C4-0E46-43F4-871F-AEAC8630B66A}" type="presOf" srcId="{9CFF78D8-D353-4265-A1D5-C223BFC4CA25}" destId="{45489065-2469-4BD0-BC59-93E0F6F7E685}" srcOrd="0" destOrd="0" presId="urn:microsoft.com/office/officeart/2005/8/layout/vList2"/>
    <dgm:cxn modelId="{6A6B6BC7-672B-4156-BBA2-3E70CB084B5E}" type="presOf" srcId="{F7B45F8C-D811-4B8C-A767-82813E98A582}" destId="{A24713D6-3489-4444-949A-C131F43AD6D2}" srcOrd="0" destOrd="0" presId="urn:microsoft.com/office/officeart/2005/8/layout/vList2"/>
    <dgm:cxn modelId="{AD90A5CB-087E-4FFC-909B-B3A9375DFDF6}" type="presOf" srcId="{6D0CB6F2-195B-4E11-8738-4CC347F427B4}" destId="{9D1D12EA-17F5-4741-80C7-0C9127B463DE}" srcOrd="0" destOrd="0" presId="urn:microsoft.com/office/officeart/2005/8/layout/vList2"/>
    <dgm:cxn modelId="{720DEDCF-25C4-4D3B-8759-500219CE8D53}" type="presOf" srcId="{258C78FC-84DD-421D-85D6-79419936628C}" destId="{D5638191-5EB9-4D4F-9320-76A4237150E0}" srcOrd="0" destOrd="0" presId="urn:microsoft.com/office/officeart/2005/8/layout/vList2"/>
    <dgm:cxn modelId="{677282D0-AB1F-423D-898F-A0A0D2D9285E}" type="presOf" srcId="{9BD595B1-97BB-435E-B8DD-04D3E5AF7A90}" destId="{23EA3AB9-9B40-4571-8A42-7F58B133EBBC}" srcOrd="0" destOrd="0" presId="urn:microsoft.com/office/officeart/2005/8/layout/vList2"/>
    <dgm:cxn modelId="{C3374AF1-853F-411C-85E6-AB021470570E}" type="presOf" srcId="{391ADA54-7A0A-424D-935D-54E39C26CE44}" destId="{CE258B2C-A9CA-4BA4-A2B4-273493DE5F8C}" srcOrd="0" destOrd="0" presId="urn:microsoft.com/office/officeart/2005/8/layout/vList2"/>
    <dgm:cxn modelId="{89D72AF4-A7BE-4302-A3F3-15A79DFB817F}" srcId="{F7B45F8C-D811-4B8C-A767-82813E98A582}" destId="{8E04961B-51C7-4865-9273-821CEF2FAB7E}" srcOrd="0" destOrd="0" parTransId="{1F236DD1-8495-4EAE-A31B-C53B0E62532C}" sibTransId="{63F7AC04-A574-4721-8520-57F0AD14740C}"/>
    <dgm:cxn modelId="{E1E5B4DC-3DBE-429E-8D1C-360491AF390C}" type="presParOf" srcId="{A24713D6-3489-4444-949A-C131F43AD6D2}" destId="{4B3368CA-3EDE-4723-9865-79C0F11440DD}" srcOrd="0" destOrd="0" presId="urn:microsoft.com/office/officeart/2005/8/layout/vList2"/>
    <dgm:cxn modelId="{3ADE553C-743B-4D1B-AC36-F5AD9DB188FD}" type="presParOf" srcId="{A24713D6-3489-4444-949A-C131F43AD6D2}" destId="{85C0E099-0454-482A-9249-5235B2FEFB4B}" srcOrd="1" destOrd="0" presId="urn:microsoft.com/office/officeart/2005/8/layout/vList2"/>
    <dgm:cxn modelId="{E1ECED90-2163-4254-8868-42595C820243}" type="presParOf" srcId="{A24713D6-3489-4444-949A-C131F43AD6D2}" destId="{52E838A8-124F-4017-9165-053E21AD116B}" srcOrd="2" destOrd="0" presId="urn:microsoft.com/office/officeart/2005/8/layout/vList2"/>
    <dgm:cxn modelId="{F0EEE685-7118-4E80-9F9F-21D78A9EBB00}" type="presParOf" srcId="{A24713D6-3489-4444-949A-C131F43AD6D2}" destId="{3FFEC3CE-BF87-4685-BD2E-1FD4940EE07A}" srcOrd="3" destOrd="0" presId="urn:microsoft.com/office/officeart/2005/8/layout/vList2"/>
    <dgm:cxn modelId="{58658AF2-4C70-443B-B623-D4013AFDB92F}" type="presParOf" srcId="{A24713D6-3489-4444-949A-C131F43AD6D2}" destId="{45489065-2469-4BD0-BC59-93E0F6F7E685}" srcOrd="4" destOrd="0" presId="urn:microsoft.com/office/officeart/2005/8/layout/vList2"/>
    <dgm:cxn modelId="{DDB29628-9BDC-4119-B08A-ECED9A3EE004}" type="presParOf" srcId="{A24713D6-3489-4444-949A-C131F43AD6D2}" destId="{B27437E1-F576-4EC2-A005-7EF760F09006}" srcOrd="5" destOrd="0" presId="urn:microsoft.com/office/officeart/2005/8/layout/vList2"/>
    <dgm:cxn modelId="{39F72454-1F3A-414D-8425-A3A03A2CC771}" type="presParOf" srcId="{A24713D6-3489-4444-949A-C131F43AD6D2}" destId="{9D1D12EA-17F5-4741-80C7-0C9127B463DE}" srcOrd="6" destOrd="0" presId="urn:microsoft.com/office/officeart/2005/8/layout/vList2"/>
    <dgm:cxn modelId="{81F00539-B17E-44C6-938C-565D969103EA}" type="presParOf" srcId="{A24713D6-3489-4444-949A-C131F43AD6D2}" destId="{D13928B8-628D-4CCC-80AE-8F17DBF78316}" srcOrd="7" destOrd="0" presId="urn:microsoft.com/office/officeart/2005/8/layout/vList2"/>
    <dgm:cxn modelId="{9758CDF6-CE79-480D-923F-CFC00C90ECFC}" type="presParOf" srcId="{A24713D6-3489-4444-949A-C131F43AD6D2}" destId="{23EA3AB9-9B40-4571-8A42-7F58B133EBBC}" srcOrd="8" destOrd="0" presId="urn:microsoft.com/office/officeart/2005/8/layout/vList2"/>
    <dgm:cxn modelId="{1A838B1A-08B1-4E91-B05F-C9FF85224290}" type="presParOf" srcId="{A24713D6-3489-4444-949A-C131F43AD6D2}" destId="{66F238A6-ED44-4A3F-9092-4FFC461910E5}" srcOrd="9" destOrd="0" presId="urn:microsoft.com/office/officeart/2005/8/layout/vList2"/>
    <dgm:cxn modelId="{3F405E59-CB64-415D-BF34-87C85C37ED2C}" type="presParOf" srcId="{A24713D6-3489-4444-949A-C131F43AD6D2}" destId="{7C5FF8F8-2532-49C2-87F8-D0F34821681E}" srcOrd="10" destOrd="0" presId="urn:microsoft.com/office/officeart/2005/8/layout/vList2"/>
    <dgm:cxn modelId="{0D38676B-F4BF-4719-BAAF-32F58706B28A}" type="presParOf" srcId="{A24713D6-3489-4444-949A-C131F43AD6D2}" destId="{A6EAA496-531A-4468-94E6-B45602391D4A}" srcOrd="11" destOrd="0" presId="urn:microsoft.com/office/officeart/2005/8/layout/vList2"/>
    <dgm:cxn modelId="{AE10E697-AC18-489D-B327-23DFC568DDF0}" type="presParOf" srcId="{A24713D6-3489-4444-949A-C131F43AD6D2}" destId="{D5638191-5EB9-4D4F-9320-76A4237150E0}" srcOrd="12" destOrd="0" presId="urn:microsoft.com/office/officeart/2005/8/layout/vList2"/>
    <dgm:cxn modelId="{45C3F218-58BB-4B29-BB8D-D972211A42AD}" type="presParOf" srcId="{A24713D6-3489-4444-949A-C131F43AD6D2}" destId="{3220A05A-78B0-4F46-84A3-847EEBEEAB5F}" srcOrd="13" destOrd="0" presId="urn:microsoft.com/office/officeart/2005/8/layout/vList2"/>
    <dgm:cxn modelId="{63836813-1E69-4D27-919A-760323010B1A}" type="presParOf" srcId="{A24713D6-3489-4444-949A-C131F43AD6D2}" destId="{CE258B2C-A9CA-4BA4-A2B4-273493DE5F8C}" srcOrd="14" destOrd="0" presId="urn:microsoft.com/office/officeart/2005/8/layout/vList2"/>
    <dgm:cxn modelId="{CF8F1729-4FB8-4524-BD95-47368D0C778A}" type="presParOf" srcId="{A24713D6-3489-4444-949A-C131F43AD6D2}" destId="{DF89E209-1E2A-417E-9481-2C26A34224BA}" srcOrd="15" destOrd="0" presId="urn:microsoft.com/office/officeart/2005/8/layout/vList2"/>
    <dgm:cxn modelId="{56D4B9F5-8554-426C-8ADC-ED93ADA4F556}" type="presParOf" srcId="{A24713D6-3489-4444-949A-C131F43AD6D2}" destId="{D86E8DB5-AC52-43E3-96C4-21654ECE83CD}" srcOrd="16" destOrd="0" presId="urn:microsoft.com/office/officeart/2005/8/layout/vList2"/>
    <dgm:cxn modelId="{6E868C2E-AD96-471B-B5A5-768DB90B5035}" type="presParOf" srcId="{A24713D6-3489-4444-949A-C131F43AD6D2}" destId="{FD04FBF6-7158-4647-A968-F2896A8B1C3B}" srcOrd="17" destOrd="0" presId="urn:microsoft.com/office/officeart/2005/8/layout/vList2"/>
    <dgm:cxn modelId="{0CFF889E-529B-4CF2-8B7A-569E6F2BAA19}" type="presParOf" srcId="{A24713D6-3489-4444-949A-C131F43AD6D2}" destId="{5F75F921-784C-4951-BA9B-56B4C2346FCE}" srcOrd="1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368CA-3EDE-4723-9865-79C0F11440DD}">
      <dsp:nvSpPr>
        <dsp:cNvPr id="0" name=""/>
        <dsp:cNvSpPr/>
      </dsp:nvSpPr>
      <dsp:spPr>
        <a:xfrm>
          <a:off x="0" y="20048"/>
          <a:ext cx="6586489" cy="3861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Understanding the Domain/Variables</a:t>
          </a:r>
          <a:endParaRPr lang="en-US" sz="1600" kern="1200" dirty="0"/>
        </a:p>
      </dsp:txBody>
      <dsp:txXfrm>
        <a:off x="18848" y="38896"/>
        <a:ext cx="6548793" cy="348404"/>
      </dsp:txXfrm>
    </dsp:sp>
    <dsp:sp modelId="{52E838A8-124F-4017-9165-053E21AD116B}">
      <dsp:nvSpPr>
        <dsp:cNvPr id="0" name=""/>
        <dsp:cNvSpPr/>
      </dsp:nvSpPr>
      <dsp:spPr>
        <a:xfrm>
          <a:off x="0" y="440708"/>
          <a:ext cx="6586489" cy="386100"/>
        </a:xfrm>
        <a:prstGeom prst="roundRect">
          <a:avLst/>
        </a:prstGeom>
        <a:solidFill>
          <a:schemeClr val="accent2">
            <a:hueOff val="-161707"/>
            <a:satOff val="-9325"/>
            <a:lumOff val="9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Read/Load the Dataset</a:t>
          </a:r>
          <a:endParaRPr lang="en-US" sz="1600" kern="1200" dirty="0"/>
        </a:p>
      </dsp:txBody>
      <dsp:txXfrm>
        <a:off x="18848" y="459556"/>
        <a:ext cx="6548793" cy="348404"/>
      </dsp:txXfrm>
    </dsp:sp>
    <dsp:sp modelId="{45489065-2469-4BD0-BC59-93E0F6F7E685}">
      <dsp:nvSpPr>
        <dsp:cNvPr id="0" name=""/>
        <dsp:cNvSpPr/>
      </dsp:nvSpPr>
      <dsp:spPr>
        <a:xfrm>
          <a:off x="0" y="861368"/>
          <a:ext cx="6586489" cy="386100"/>
        </a:xfrm>
        <a:prstGeom prst="roundRect">
          <a:avLst/>
        </a:prstGeom>
        <a:solidFill>
          <a:schemeClr val="accent2">
            <a:hueOff val="-323414"/>
            <a:satOff val="-18651"/>
            <a:lumOff val="19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Inspect the Dataframe/Check the structure of the data</a:t>
          </a:r>
        </a:p>
      </dsp:txBody>
      <dsp:txXfrm>
        <a:off x="18848" y="880216"/>
        <a:ext cx="6548793" cy="348404"/>
      </dsp:txXfrm>
    </dsp:sp>
    <dsp:sp modelId="{9D1D12EA-17F5-4741-80C7-0C9127B463DE}">
      <dsp:nvSpPr>
        <dsp:cNvPr id="0" name=""/>
        <dsp:cNvSpPr/>
      </dsp:nvSpPr>
      <dsp:spPr>
        <a:xfrm>
          <a:off x="0" y="1283535"/>
          <a:ext cx="6586489" cy="38610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Handling Missing Values</a:t>
          </a:r>
        </a:p>
      </dsp:txBody>
      <dsp:txXfrm>
        <a:off x="18848" y="1302383"/>
        <a:ext cx="6548793" cy="348404"/>
      </dsp:txXfrm>
    </dsp:sp>
    <dsp:sp modelId="{23EA3AB9-9B40-4571-8A42-7F58B133EBBC}">
      <dsp:nvSpPr>
        <dsp:cNvPr id="0" name=""/>
        <dsp:cNvSpPr/>
      </dsp:nvSpPr>
      <dsp:spPr>
        <a:xfrm>
          <a:off x="0" y="1694222"/>
          <a:ext cx="6586489" cy="386100"/>
        </a:xfrm>
        <a:prstGeom prst="roundRect">
          <a:avLst/>
        </a:prstGeom>
        <a:solidFill>
          <a:schemeClr val="accent2">
            <a:hueOff val="-646828"/>
            <a:satOff val="-37301"/>
            <a:lumOff val="38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Handling Incorrect Column Datatypes</a:t>
          </a:r>
          <a:endParaRPr lang="en-US" sz="1600" kern="1200" dirty="0"/>
        </a:p>
      </dsp:txBody>
      <dsp:txXfrm>
        <a:off x="18848" y="1713070"/>
        <a:ext cx="6548793" cy="348404"/>
      </dsp:txXfrm>
    </dsp:sp>
    <dsp:sp modelId="{7C5FF8F8-2532-49C2-87F8-D0F34821681E}">
      <dsp:nvSpPr>
        <dsp:cNvPr id="0" name=""/>
        <dsp:cNvSpPr/>
      </dsp:nvSpPr>
      <dsp:spPr>
        <a:xfrm>
          <a:off x="0" y="2123349"/>
          <a:ext cx="6586489" cy="386100"/>
        </a:xfrm>
        <a:prstGeom prst="roundRect">
          <a:avLst/>
        </a:prstGeom>
        <a:solidFill>
          <a:schemeClr val="accent2">
            <a:hueOff val="-808535"/>
            <a:satOff val="-46627"/>
            <a:lumOff val="47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Handling Outliers</a:t>
          </a:r>
        </a:p>
      </dsp:txBody>
      <dsp:txXfrm>
        <a:off x="18848" y="2142197"/>
        <a:ext cx="6548793" cy="348404"/>
      </dsp:txXfrm>
    </dsp:sp>
    <dsp:sp modelId="{D5638191-5EB9-4D4F-9320-76A4237150E0}">
      <dsp:nvSpPr>
        <dsp:cNvPr id="0" name=""/>
        <dsp:cNvSpPr/>
      </dsp:nvSpPr>
      <dsp:spPr>
        <a:xfrm>
          <a:off x="0" y="2544008"/>
          <a:ext cx="6586489" cy="38610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Handling Incorrect Values in data</a:t>
          </a:r>
          <a:endParaRPr lang="en-US" sz="1600" kern="1200" dirty="0"/>
        </a:p>
      </dsp:txBody>
      <dsp:txXfrm>
        <a:off x="18848" y="2562856"/>
        <a:ext cx="6548793" cy="348404"/>
      </dsp:txXfrm>
    </dsp:sp>
    <dsp:sp modelId="{CE258B2C-A9CA-4BA4-A2B4-273493DE5F8C}">
      <dsp:nvSpPr>
        <dsp:cNvPr id="0" name=""/>
        <dsp:cNvSpPr/>
      </dsp:nvSpPr>
      <dsp:spPr>
        <a:xfrm>
          <a:off x="0" y="2964668"/>
          <a:ext cx="6586489" cy="386100"/>
        </a:xfrm>
        <a:prstGeom prst="roundRect">
          <a:avLst/>
        </a:prstGeom>
        <a:solidFill>
          <a:schemeClr val="accent2">
            <a:hueOff val="-1131949"/>
            <a:satOff val="-65277"/>
            <a:lumOff val="671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Check the Imbalance Percentage/Ratio</a:t>
          </a:r>
          <a:endParaRPr lang="en-US" sz="1600" kern="1200" dirty="0"/>
        </a:p>
      </dsp:txBody>
      <dsp:txXfrm>
        <a:off x="18848" y="2983516"/>
        <a:ext cx="6548793" cy="348404"/>
      </dsp:txXfrm>
    </dsp:sp>
    <dsp:sp modelId="{D86E8DB5-AC52-43E3-96C4-21654ECE83CD}">
      <dsp:nvSpPr>
        <dsp:cNvPr id="0" name=""/>
        <dsp:cNvSpPr/>
      </dsp:nvSpPr>
      <dsp:spPr>
        <a:xfrm>
          <a:off x="0" y="3385328"/>
          <a:ext cx="6586489" cy="386100"/>
        </a:xfrm>
        <a:prstGeom prst="roundRect">
          <a:avLst/>
        </a:prstGeom>
        <a:solidFill>
          <a:schemeClr val="accent2">
            <a:hueOff val="-1293656"/>
            <a:satOff val="-74603"/>
            <a:lumOff val="76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Perform Univariate Analysis</a:t>
          </a:r>
        </a:p>
      </dsp:txBody>
      <dsp:txXfrm>
        <a:off x="18848" y="3404176"/>
        <a:ext cx="6548793" cy="348404"/>
      </dsp:txXfrm>
    </dsp:sp>
    <dsp:sp modelId="{5F75F921-784C-4951-BA9B-56B4C2346FCE}">
      <dsp:nvSpPr>
        <dsp:cNvPr id="0" name=""/>
        <dsp:cNvSpPr/>
      </dsp:nvSpPr>
      <dsp:spPr>
        <a:xfrm>
          <a:off x="0" y="3826038"/>
          <a:ext cx="6586489" cy="3861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Perform Bivariate Analysis</a:t>
          </a:r>
          <a:endParaRPr lang="en-US" sz="1600" kern="1200" dirty="0"/>
        </a:p>
      </dsp:txBody>
      <dsp:txXfrm>
        <a:off x="18848" y="3844886"/>
        <a:ext cx="6548793" cy="34840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9CDFF-AE30-4950-8137-61172D5827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0A8830-F7BC-4B85-858C-8A091ED4A3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6F162C9-4CFB-468C-94B6-CCD83FE7F2A9}"/>
              </a:ext>
            </a:extLst>
          </p:cNvPr>
          <p:cNvSpPr>
            <a:spLocks noGrp="1"/>
          </p:cNvSpPr>
          <p:nvPr>
            <p:ph type="dt" sz="half" idx="10"/>
          </p:nvPr>
        </p:nvSpPr>
        <p:spPr/>
        <p:txBody>
          <a:bodyPr/>
          <a:lstStyle/>
          <a:p>
            <a:fld id="{758D587B-0EAB-4C02-B343-3C12A688DED2}" type="datetimeFigureOut">
              <a:rPr lang="en-IN" smtClean="0"/>
              <a:t>05-04-2021</a:t>
            </a:fld>
            <a:endParaRPr lang="en-IN"/>
          </a:p>
        </p:txBody>
      </p:sp>
      <p:sp>
        <p:nvSpPr>
          <p:cNvPr id="5" name="Footer Placeholder 4">
            <a:extLst>
              <a:ext uri="{FF2B5EF4-FFF2-40B4-BE49-F238E27FC236}">
                <a16:creationId xmlns:a16="http://schemas.microsoft.com/office/drawing/2014/main" id="{A4DEC457-50E9-42E3-930E-48BF399A43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EB394E-4D25-4C62-99E7-07F4F21E0BE1}"/>
              </a:ext>
            </a:extLst>
          </p:cNvPr>
          <p:cNvSpPr>
            <a:spLocks noGrp="1"/>
          </p:cNvSpPr>
          <p:nvPr>
            <p:ph type="sldNum" sz="quarter" idx="12"/>
          </p:nvPr>
        </p:nvSpPr>
        <p:spPr/>
        <p:txBody>
          <a:bodyPr/>
          <a:lstStyle/>
          <a:p>
            <a:fld id="{209BAEFC-B16E-4062-A928-1DA195687572}" type="slidenum">
              <a:rPr lang="en-IN" smtClean="0"/>
              <a:t>‹#›</a:t>
            </a:fld>
            <a:endParaRPr lang="en-IN"/>
          </a:p>
        </p:txBody>
      </p:sp>
    </p:spTree>
    <p:extLst>
      <p:ext uri="{BB962C8B-B14F-4D97-AF65-F5344CB8AC3E}">
        <p14:creationId xmlns:p14="http://schemas.microsoft.com/office/powerpoint/2010/main" val="2477051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F9F81-9F94-4476-B230-20356DC9430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D74EB7-B35E-4546-B4E6-549B9EF871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6E7447-AE76-4958-9A5C-426B6FA4BCDB}"/>
              </a:ext>
            </a:extLst>
          </p:cNvPr>
          <p:cNvSpPr>
            <a:spLocks noGrp="1"/>
          </p:cNvSpPr>
          <p:nvPr>
            <p:ph type="dt" sz="half" idx="10"/>
          </p:nvPr>
        </p:nvSpPr>
        <p:spPr/>
        <p:txBody>
          <a:bodyPr/>
          <a:lstStyle/>
          <a:p>
            <a:fld id="{758D587B-0EAB-4C02-B343-3C12A688DED2}" type="datetimeFigureOut">
              <a:rPr lang="en-IN" smtClean="0"/>
              <a:t>05-04-2021</a:t>
            </a:fld>
            <a:endParaRPr lang="en-IN"/>
          </a:p>
        </p:txBody>
      </p:sp>
      <p:sp>
        <p:nvSpPr>
          <p:cNvPr id="5" name="Footer Placeholder 4">
            <a:extLst>
              <a:ext uri="{FF2B5EF4-FFF2-40B4-BE49-F238E27FC236}">
                <a16:creationId xmlns:a16="http://schemas.microsoft.com/office/drawing/2014/main" id="{2EA37395-ED10-4529-BF74-17B419448E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3C631F-7025-476B-BBFD-28E5BC6F1C83}"/>
              </a:ext>
            </a:extLst>
          </p:cNvPr>
          <p:cNvSpPr>
            <a:spLocks noGrp="1"/>
          </p:cNvSpPr>
          <p:nvPr>
            <p:ph type="sldNum" sz="quarter" idx="12"/>
          </p:nvPr>
        </p:nvSpPr>
        <p:spPr/>
        <p:txBody>
          <a:bodyPr/>
          <a:lstStyle/>
          <a:p>
            <a:fld id="{209BAEFC-B16E-4062-A928-1DA195687572}" type="slidenum">
              <a:rPr lang="en-IN" smtClean="0"/>
              <a:t>‹#›</a:t>
            </a:fld>
            <a:endParaRPr lang="en-IN"/>
          </a:p>
        </p:txBody>
      </p:sp>
    </p:spTree>
    <p:extLst>
      <p:ext uri="{BB962C8B-B14F-4D97-AF65-F5344CB8AC3E}">
        <p14:creationId xmlns:p14="http://schemas.microsoft.com/office/powerpoint/2010/main" val="2630891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B53308-9453-4967-A127-4621AF0F4C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DD6693-7409-4109-9673-B8023AFF1E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591275-A42D-4E16-B5CA-2F079642A643}"/>
              </a:ext>
            </a:extLst>
          </p:cNvPr>
          <p:cNvSpPr>
            <a:spLocks noGrp="1"/>
          </p:cNvSpPr>
          <p:nvPr>
            <p:ph type="dt" sz="half" idx="10"/>
          </p:nvPr>
        </p:nvSpPr>
        <p:spPr/>
        <p:txBody>
          <a:bodyPr/>
          <a:lstStyle/>
          <a:p>
            <a:fld id="{758D587B-0EAB-4C02-B343-3C12A688DED2}" type="datetimeFigureOut">
              <a:rPr lang="en-IN" smtClean="0"/>
              <a:t>05-04-2021</a:t>
            </a:fld>
            <a:endParaRPr lang="en-IN"/>
          </a:p>
        </p:txBody>
      </p:sp>
      <p:sp>
        <p:nvSpPr>
          <p:cNvPr id="5" name="Footer Placeholder 4">
            <a:extLst>
              <a:ext uri="{FF2B5EF4-FFF2-40B4-BE49-F238E27FC236}">
                <a16:creationId xmlns:a16="http://schemas.microsoft.com/office/drawing/2014/main" id="{39CF692C-2624-4976-AB3B-1FC39FDF9D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8585EA-3813-4BE3-A6BB-BC14470F8919}"/>
              </a:ext>
            </a:extLst>
          </p:cNvPr>
          <p:cNvSpPr>
            <a:spLocks noGrp="1"/>
          </p:cNvSpPr>
          <p:nvPr>
            <p:ph type="sldNum" sz="quarter" idx="12"/>
          </p:nvPr>
        </p:nvSpPr>
        <p:spPr/>
        <p:txBody>
          <a:bodyPr/>
          <a:lstStyle/>
          <a:p>
            <a:fld id="{209BAEFC-B16E-4062-A928-1DA195687572}" type="slidenum">
              <a:rPr lang="en-IN" smtClean="0"/>
              <a:t>‹#›</a:t>
            </a:fld>
            <a:endParaRPr lang="en-IN"/>
          </a:p>
        </p:txBody>
      </p:sp>
    </p:spTree>
    <p:extLst>
      <p:ext uri="{BB962C8B-B14F-4D97-AF65-F5344CB8AC3E}">
        <p14:creationId xmlns:p14="http://schemas.microsoft.com/office/powerpoint/2010/main" val="871686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E5058-D132-42E0-A5CB-0CEC779515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D9BEE4-18BE-4DBC-BCF6-8E94D67573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1387C7-85DE-4CC3-AA99-907D59846BEF}"/>
              </a:ext>
            </a:extLst>
          </p:cNvPr>
          <p:cNvSpPr>
            <a:spLocks noGrp="1"/>
          </p:cNvSpPr>
          <p:nvPr>
            <p:ph type="dt" sz="half" idx="10"/>
          </p:nvPr>
        </p:nvSpPr>
        <p:spPr/>
        <p:txBody>
          <a:bodyPr/>
          <a:lstStyle/>
          <a:p>
            <a:fld id="{758D587B-0EAB-4C02-B343-3C12A688DED2}" type="datetimeFigureOut">
              <a:rPr lang="en-IN" smtClean="0"/>
              <a:t>05-04-2021</a:t>
            </a:fld>
            <a:endParaRPr lang="en-IN"/>
          </a:p>
        </p:txBody>
      </p:sp>
      <p:sp>
        <p:nvSpPr>
          <p:cNvPr id="5" name="Footer Placeholder 4">
            <a:extLst>
              <a:ext uri="{FF2B5EF4-FFF2-40B4-BE49-F238E27FC236}">
                <a16:creationId xmlns:a16="http://schemas.microsoft.com/office/drawing/2014/main" id="{9E554E60-6096-4F85-8BC9-ECCACA2F9D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776DBB-85BC-4D21-9E63-FD993A7A78A0}"/>
              </a:ext>
            </a:extLst>
          </p:cNvPr>
          <p:cNvSpPr>
            <a:spLocks noGrp="1"/>
          </p:cNvSpPr>
          <p:nvPr>
            <p:ph type="sldNum" sz="quarter" idx="12"/>
          </p:nvPr>
        </p:nvSpPr>
        <p:spPr/>
        <p:txBody>
          <a:bodyPr/>
          <a:lstStyle/>
          <a:p>
            <a:fld id="{209BAEFC-B16E-4062-A928-1DA195687572}" type="slidenum">
              <a:rPr lang="en-IN" smtClean="0"/>
              <a:t>‹#›</a:t>
            </a:fld>
            <a:endParaRPr lang="en-IN"/>
          </a:p>
        </p:txBody>
      </p:sp>
    </p:spTree>
    <p:extLst>
      <p:ext uri="{BB962C8B-B14F-4D97-AF65-F5344CB8AC3E}">
        <p14:creationId xmlns:p14="http://schemas.microsoft.com/office/powerpoint/2010/main" val="1022140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69D9E-8500-4AE0-AF94-67E69B1646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70CB54D-2FF9-422D-9AC0-7777309BC4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37ECE8-23DF-43BF-8C5C-A4327C7A3050}"/>
              </a:ext>
            </a:extLst>
          </p:cNvPr>
          <p:cNvSpPr>
            <a:spLocks noGrp="1"/>
          </p:cNvSpPr>
          <p:nvPr>
            <p:ph type="dt" sz="half" idx="10"/>
          </p:nvPr>
        </p:nvSpPr>
        <p:spPr/>
        <p:txBody>
          <a:bodyPr/>
          <a:lstStyle/>
          <a:p>
            <a:fld id="{758D587B-0EAB-4C02-B343-3C12A688DED2}" type="datetimeFigureOut">
              <a:rPr lang="en-IN" smtClean="0"/>
              <a:t>05-04-2021</a:t>
            </a:fld>
            <a:endParaRPr lang="en-IN"/>
          </a:p>
        </p:txBody>
      </p:sp>
      <p:sp>
        <p:nvSpPr>
          <p:cNvPr id="5" name="Footer Placeholder 4">
            <a:extLst>
              <a:ext uri="{FF2B5EF4-FFF2-40B4-BE49-F238E27FC236}">
                <a16:creationId xmlns:a16="http://schemas.microsoft.com/office/drawing/2014/main" id="{6907A9CA-ED86-41B9-AC12-724BF2345B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D35845-91E6-420B-9A28-7C1FA5034EAE}"/>
              </a:ext>
            </a:extLst>
          </p:cNvPr>
          <p:cNvSpPr>
            <a:spLocks noGrp="1"/>
          </p:cNvSpPr>
          <p:nvPr>
            <p:ph type="sldNum" sz="quarter" idx="12"/>
          </p:nvPr>
        </p:nvSpPr>
        <p:spPr/>
        <p:txBody>
          <a:bodyPr/>
          <a:lstStyle/>
          <a:p>
            <a:fld id="{209BAEFC-B16E-4062-A928-1DA195687572}" type="slidenum">
              <a:rPr lang="en-IN" smtClean="0"/>
              <a:t>‹#›</a:t>
            </a:fld>
            <a:endParaRPr lang="en-IN"/>
          </a:p>
        </p:txBody>
      </p:sp>
    </p:spTree>
    <p:extLst>
      <p:ext uri="{BB962C8B-B14F-4D97-AF65-F5344CB8AC3E}">
        <p14:creationId xmlns:p14="http://schemas.microsoft.com/office/powerpoint/2010/main" val="1402205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4C148-6930-4157-9FC3-D80EDF6F20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25B7F2-2A0A-46D0-823B-52FB5AB054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250A61-AFF0-4610-99E6-7683C79F9B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BB63F0D-3499-4A8D-A988-33795025089B}"/>
              </a:ext>
            </a:extLst>
          </p:cNvPr>
          <p:cNvSpPr>
            <a:spLocks noGrp="1"/>
          </p:cNvSpPr>
          <p:nvPr>
            <p:ph type="dt" sz="half" idx="10"/>
          </p:nvPr>
        </p:nvSpPr>
        <p:spPr/>
        <p:txBody>
          <a:bodyPr/>
          <a:lstStyle/>
          <a:p>
            <a:fld id="{758D587B-0EAB-4C02-B343-3C12A688DED2}" type="datetimeFigureOut">
              <a:rPr lang="en-IN" smtClean="0"/>
              <a:t>05-04-2021</a:t>
            </a:fld>
            <a:endParaRPr lang="en-IN"/>
          </a:p>
        </p:txBody>
      </p:sp>
      <p:sp>
        <p:nvSpPr>
          <p:cNvPr id="6" name="Footer Placeholder 5">
            <a:extLst>
              <a:ext uri="{FF2B5EF4-FFF2-40B4-BE49-F238E27FC236}">
                <a16:creationId xmlns:a16="http://schemas.microsoft.com/office/drawing/2014/main" id="{A3A86182-6B27-4E60-8C57-D42ADBAE0F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A5F42A-A3F4-4385-8CFF-CD92A9C03D0A}"/>
              </a:ext>
            </a:extLst>
          </p:cNvPr>
          <p:cNvSpPr>
            <a:spLocks noGrp="1"/>
          </p:cNvSpPr>
          <p:nvPr>
            <p:ph type="sldNum" sz="quarter" idx="12"/>
          </p:nvPr>
        </p:nvSpPr>
        <p:spPr/>
        <p:txBody>
          <a:bodyPr/>
          <a:lstStyle/>
          <a:p>
            <a:fld id="{209BAEFC-B16E-4062-A928-1DA195687572}" type="slidenum">
              <a:rPr lang="en-IN" smtClean="0"/>
              <a:t>‹#›</a:t>
            </a:fld>
            <a:endParaRPr lang="en-IN"/>
          </a:p>
        </p:txBody>
      </p:sp>
    </p:spTree>
    <p:extLst>
      <p:ext uri="{BB962C8B-B14F-4D97-AF65-F5344CB8AC3E}">
        <p14:creationId xmlns:p14="http://schemas.microsoft.com/office/powerpoint/2010/main" val="2866912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7A95A-562D-4ECB-95DF-6A0FC22D1BA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3BF8AC-4EA4-4F02-A078-5B383E31B9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66642E-AA42-49BB-B190-82094CE18B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E9A8BB-82F3-4D66-B6D6-8EA6F3062D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CE318A-3E24-4D90-9F35-DCF0B6703D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6096759-04A0-4B4E-8B22-70AB9C5D62D7}"/>
              </a:ext>
            </a:extLst>
          </p:cNvPr>
          <p:cNvSpPr>
            <a:spLocks noGrp="1"/>
          </p:cNvSpPr>
          <p:nvPr>
            <p:ph type="dt" sz="half" idx="10"/>
          </p:nvPr>
        </p:nvSpPr>
        <p:spPr/>
        <p:txBody>
          <a:bodyPr/>
          <a:lstStyle/>
          <a:p>
            <a:fld id="{758D587B-0EAB-4C02-B343-3C12A688DED2}" type="datetimeFigureOut">
              <a:rPr lang="en-IN" smtClean="0"/>
              <a:t>05-04-2021</a:t>
            </a:fld>
            <a:endParaRPr lang="en-IN"/>
          </a:p>
        </p:txBody>
      </p:sp>
      <p:sp>
        <p:nvSpPr>
          <p:cNvPr id="8" name="Footer Placeholder 7">
            <a:extLst>
              <a:ext uri="{FF2B5EF4-FFF2-40B4-BE49-F238E27FC236}">
                <a16:creationId xmlns:a16="http://schemas.microsoft.com/office/drawing/2014/main" id="{78869667-0F04-4DD8-9882-D07A0D39850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8BE5FDF-235D-4601-AB74-E4F26BC78957}"/>
              </a:ext>
            </a:extLst>
          </p:cNvPr>
          <p:cNvSpPr>
            <a:spLocks noGrp="1"/>
          </p:cNvSpPr>
          <p:nvPr>
            <p:ph type="sldNum" sz="quarter" idx="12"/>
          </p:nvPr>
        </p:nvSpPr>
        <p:spPr/>
        <p:txBody>
          <a:bodyPr/>
          <a:lstStyle/>
          <a:p>
            <a:fld id="{209BAEFC-B16E-4062-A928-1DA195687572}" type="slidenum">
              <a:rPr lang="en-IN" smtClean="0"/>
              <a:t>‹#›</a:t>
            </a:fld>
            <a:endParaRPr lang="en-IN"/>
          </a:p>
        </p:txBody>
      </p:sp>
    </p:spTree>
    <p:extLst>
      <p:ext uri="{BB962C8B-B14F-4D97-AF65-F5344CB8AC3E}">
        <p14:creationId xmlns:p14="http://schemas.microsoft.com/office/powerpoint/2010/main" val="1220815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7E27A-2395-4D55-81A6-272DD5C516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A234A55-BBA6-40E1-94C4-C7A0F7CEAC3D}"/>
              </a:ext>
            </a:extLst>
          </p:cNvPr>
          <p:cNvSpPr>
            <a:spLocks noGrp="1"/>
          </p:cNvSpPr>
          <p:nvPr>
            <p:ph type="dt" sz="half" idx="10"/>
          </p:nvPr>
        </p:nvSpPr>
        <p:spPr/>
        <p:txBody>
          <a:bodyPr/>
          <a:lstStyle/>
          <a:p>
            <a:fld id="{758D587B-0EAB-4C02-B343-3C12A688DED2}" type="datetimeFigureOut">
              <a:rPr lang="en-IN" smtClean="0"/>
              <a:t>05-04-2021</a:t>
            </a:fld>
            <a:endParaRPr lang="en-IN"/>
          </a:p>
        </p:txBody>
      </p:sp>
      <p:sp>
        <p:nvSpPr>
          <p:cNvPr id="4" name="Footer Placeholder 3">
            <a:extLst>
              <a:ext uri="{FF2B5EF4-FFF2-40B4-BE49-F238E27FC236}">
                <a16:creationId xmlns:a16="http://schemas.microsoft.com/office/drawing/2014/main" id="{4D6C70AB-7A78-4C94-B393-93BC3F8B3A1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765F66-442E-408C-B1E6-AFCA3D9A9752}"/>
              </a:ext>
            </a:extLst>
          </p:cNvPr>
          <p:cNvSpPr>
            <a:spLocks noGrp="1"/>
          </p:cNvSpPr>
          <p:nvPr>
            <p:ph type="sldNum" sz="quarter" idx="12"/>
          </p:nvPr>
        </p:nvSpPr>
        <p:spPr/>
        <p:txBody>
          <a:bodyPr/>
          <a:lstStyle/>
          <a:p>
            <a:fld id="{209BAEFC-B16E-4062-A928-1DA195687572}" type="slidenum">
              <a:rPr lang="en-IN" smtClean="0"/>
              <a:t>‹#›</a:t>
            </a:fld>
            <a:endParaRPr lang="en-IN"/>
          </a:p>
        </p:txBody>
      </p:sp>
    </p:spTree>
    <p:extLst>
      <p:ext uri="{BB962C8B-B14F-4D97-AF65-F5344CB8AC3E}">
        <p14:creationId xmlns:p14="http://schemas.microsoft.com/office/powerpoint/2010/main" val="1865930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12CDBA-C38B-4A01-841F-EB50EF5B3D3C}"/>
              </a:ext>
            </a:extLst>
          </p:cNvPr>
          <p:cNvSpPr>
            <a:spLocks noGrp="1"/>
          </p:cNvSpPr>
          <p:nvPr>
            <p:ph type="dt" sz="half" idx="10"/>
          </p:nvPr>
        </p:nvSpPr>
        <p:spPr/>
        <p:txBody>
          <a:bodyPr/>
          <a:lstStyle/>
          <a:p>
            <a:fld id="{758D587B-0EAB-4C02-B343-3C12A688DED2}" type="datetimeFigureOut">
              <a:rPr lang="en-IN" smtClean="0"/>
              <a:t>05-04-2021</a:t>
            </a:fld>
            <a:endParaRPr lang="en-IN"/>
          </a:p>
        </p:txBody>
      </p:sp>
      <p:sp>
        <p:nvSpPr>
          <p:cNvPr id="3" name="Footer Placeholder 2">
            <a:extLst>
              <a:ext uri="{FF2B5EF4-FFF2-40B4-BE49-F238E27FC236}">
                <a16:creationId xmlns:a16="http://schemas.microsoft.com/office/drawing/2014/main" id="{228272E7-F5B0-4159-8005-F3853B079A1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6ACD1FE-68AD-41C2-925F-DEB1008EEC79}"/>
              </a:ext>
            </a:extLst>
          </p:cNvPr>
          <p:cNvSpPr>
            <a:spLocks noGrp="1"/>
          </p:cNvSpPr>
          <p:nvPr>
            <p:ph type="sldNum" sz="quarter" idx="12"/>
          </p:nvPr>
        </p:nvSpPr>
        <p:spPr/>
        <p:txBody>
          <a:bodyPr/>
          <a:lstStyle/>
          <a:p>
            <a:fld id="{209BAEFC-B16E-4062-A928-1DA195687572}" type="slidenum">
              <a:rPr lang="en-IN" smtClean="0"/>
              <a:t>‹#›</a:t>
            </a:fld>
            <a:endParaRPr lang="en-IN"/>
          </a:p>
        </p:txBody>
      </p:sp>
    </p:spTree>
    <p:extLst>
      <p:ext uri="{BB962C8B-B14F-4D97-AF65-F5344CB8AC3E}">
        <p14:creationId xmlns:p14="http://schemas.microsoft.com/office/powerpoint/2010/main" val="1323051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65FF7-A81C-44B4-BCE9-850B2FFA7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69761D3-AC11-49F6-A7EE-2DD272A49A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75C5DE2-1D22-4C11-BAAC-26108B1775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1354AC-DEA1-40FE-B944-E5139D6E103D}"/>
              </a:ext>
            </a:extLst>
          </p:cNvPr>
          <p:cNvSpPr>
            <a:spLocks noGrp="1"/>
          </p:cNvSpPr>
          <p:nvPr>
            <p:ph type="dt" sz="half" idx="10"/>
          </p:nvPr>
        </p:nvSpPr>
        <p:spPr/>
        <p:txBody>
          <a:bodyPr/>
          <a:lstStyle/>
          <a:p>
            <a:fld id="{758D587B-0EAB-4C02-B343-3C12A688DED2}" type="datetimeFigureOut">
              <a:rPr lang="en-IN" smtClean="0"/>
              <a:t>05-04-2021</a:t>
            </a:fld>
            <a:endParaRPr lang="en-IN"/>
          </a:p>
        </p:txBody>
      </p:sp>
      <p:sp>
        <p:nvSpPr>
          <p:cNvPr id="6" name="Footer Placeholder 5">
            <a:extLst>
              <a:ext uri="{FF2B5EF4-FFF2-40B4-BE49-F238E27FC236}">
                <a16:creationId xmlns:a16="http://schemas.microsoft.com/office/drawing/2014/main" id="{7EEC39EC-5587-41D1-8F53-345C00BE79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E86585-478D-46A3-99C9-5AD0A1E19247}"/>
              </a:ext>
            </a:extLst>
          </p:cNvPr>
          <p:cNvSpPr>
            <a:spLocks noGrp="1"/>
          </p:cNvSpPr>
          <p:nvPr>
            <p:ph type="sldNum" sz="quarter" idx="12"/>
          </p:nvPr>
        </p:nvSpPr>
        <p:spPr/>
        <p:txBody>
          <a:bodyPr/>
          <a:lstStyle/>
          <a:p>
            <a:fld id="{209BAEFC-B16E-4062-A928-1DA195687572}" type="slidenum">
              <a:rPr lang="en-IN" smtClean="0"/>
              <a:t>‹#›</a:t>
            </a:fld>
            <a:endParaRPr lang="en-IN"/>
          </a:p>
        </p:txBody>
      </p:sp>
    </p:spTree>
    <p:extLst>
      <p:ext uri="{BB962C8B-B14F-4D97-AF65-F5344CB8AC3E}">
        <p14:creationId xmlns:p14="http://schemas.microsoft.com/office/powerpoint/2010/main" val="2413650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BC428-2F9B-4886-A953-1FE4BF5A59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F7711D3-BA00-4F90-9CF3-EDAD20C976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1DF485-03DD-42CD-8791-A0C8587694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4ACFDD-1FC2-4989-A55D-B07EF372C246}"/>
              </a:ext>
            </a:extLst>
          </p:cNvPr>
          <p:cNvSpPr>
            <a:spLocks noGrp="1"/>
          </p:cNvSpPr>
          <p:nvPr>
            <p:ph type="dt" sz="half" idx="10"/>
          </p:nvPr>
        </p:nvSpPr>
        <p:spPr/>
        <p:txBody>
          <a:bodyPr/>
          <a:lstStyle/>
          <a:p>
            <a:fld id="{758D587B-0EAB-4C02-B343-3C12A688DED2}" type="datetimeFigureOut">
              <a:rPr lang="en-IN" smtClean="0"/>
              <a:t>05-04-2021</a:t>
            </a:fld>
            <a:endParaRPr lang="en-IN"/>
          </a:p>
        </p:txBody>
      </p:sp>
      <p:sp>
        <p:nvSpPr>
          <p:cNvPr id="6" name="Footer Placeholder 5">
            <a:extLst>
              <a:ext uri="{FF2B5EF4-FFF2-40B4-BE49-F238E27FC236}">
                <a16:creationId xmlns:a16="http://schemas.microsoft.com/office/drawing/2014/main" id="{5303E1E5-1878-42CE-A508-0A362C4761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4BD2BC-293A-4F7C-B29C-8E310C8BDBAB}"/>
              </a:ext>
            </a:extLst>
          </p:cNvPr>
          <p:cNvSpPr>
            <a:spLocks noGrp="1"/>
          </p:cNvSpPr>
          <p:nvPr>
            <p:ph type="sldNum" sz="quarter" idx="12"/>
          </p:nvPr>
        </p:nvSpPr>
        <p:spPr/>
        <p:txBody>
          <a:bodyPr/>
          <a:lstStyle/>
          <a:p>
            <a:fld id="{209BAEFC-B16E-4062-A928-1DA195687572}" type="slidenum">
              <a:rPr lang="en-IN" smtClean="0"/>
              <a:t>‹#›</a:t>
            </a:fld>
            <a:endParaRPr lang="en-IN"/>
          </a:p>
        </p:txBody>
      </p:sp>
    </p:spTree>
    <p:extLst>
      <p:ext uri="{BB962C8B-B14F-4D97-AF65-F5344CB8AC3E}">
        <p14:creationId xmlns:p14="http://schemas.microsoft.com/office/powerpoint/2010/main" val="388717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85FFE5-C595-434C-B25D-43EAE281D7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004A1CE-6152-4FF4-8F55-9532A1394E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51F860-52E4-41DB-B1A1-2ABB2DB182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8D587B-0EAB-4C02-B343-3C12A688DED2}" type="datetimeFigureOut">
              <a:rPr lang="en-IN" smtClean="0"/>
              <a:t>05-04-2021</a:t>
            </a:fld>
            <a:endParaRPr lang="en-IN"/>
          </a:p>
        </p:txBody>
      </p:sp>
      <p:sp>
        <p:nvSpPr>
          <p:cNvPr id="5" name="Footer Placeholder 4">
            <a:extLst>
              <a:ext uri="{FF2B5EF4-FFF2-40B4-BE49-F238E27FC236}">
                <a16:creationId xmlns:a16="http://schemas.microsoft.com/office/drawing/2014/main" id="{743E2D6C-6436-4AC7-9007-CA0523B546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3EDA110-0F63-4823-A449-BD38A902B0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9BAEFC-B16E-4062-A928-1DA195687572}" type="slidenum">
              <a:rPr lang="en-IN" smtClean="0"/>
              <a:t>‹#›</a:t>
            </a:fld>
            <a:endParaRPr lang="en-IN"/>
          </a:p>
        </p:txBody>
      </p:sp>
    </p:spTree>
    <p:extLst>
      <p:ext uri="{BB962C8B-B14F-4D97-AF65-F5344CB8AC3E}">
        <p14:creationId xmlns:p14="http://schemas.microsoft.com/office/powerpoint/2010/main" val="110470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3">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7A2787-F74D-4C67-B6B9-066341EBB85A}"/>
              </a:ext>
            </a:extLst>
          </p:cNvPr>
          <p:cNvSpPr>
            <a:spLocks noGrp="1"/>
          </p:cNvSpPr>
          <p:nvPr>
            <p:ph type="ctrTitle"/>
          </p:nvPr>
        </p:nvSpPr>
        <p:spPr>
          <a:xfrm>
            <a:off x="6194716" y="739978"/>
            <a:ext cx="5334930" cy="3004145"/>
          </a:xfrm>
        </p:spPr>
        <p:txBody>
          <a:bodyPr>
            <a:normAutofit/>
          </a:bodyPr>
          <a:lstStyle/>
          <a:p>
            <a:r>
              <a:rPr lang="en-US" b="1" dirty="0"/>
              <a:t>Credit EDA Case Study</a:t>
            </a:r>
            <a:endParaRPr lang="en-IN" b="1" dirty="0"/>
          </a:p>
        </p:txBody>
      </p:sp>
      <p:sp>
        <p:nvSpPr>
          <p:cNvPr id="3" name="Subtitle 2">
            <a:extLst>
              <a:ext uri="{FF2B5EF4-FFF2-40B4-BE49-F238E27FC236}">
                <a16:creationId xmlns:a16="http://schemas.microsoft.com/office/drawing/2014/main" id="{4AA1E4C6-E8CE-4E56-80EA-1AAA6982858E}"/>
              </a:ext>
            </a:extLst>
          </p:cNvPr>
          <p:cNvSpPr>
            <a:spLocks noGrp="1"/>
          </p:cNvSpPr>
          <p:nvPr>
            <p:ph type="subTitle" idx="1"/>
          </p:nvPr>
        </p:nvSpPr>
        <p:spPr>
          <a:xfrm>
            <a:off x="6194715" y="3836197"/>
            <a:ext cx="5334931" cy="2189214"/>
          </a:xfrm>
        </p:spPr>
        <p:txBody>
          <a:bodyPr>
            <a:normAutofit/>
          </a:bodyPr>
          <a:lstStyle/>
          <a:p>
            <a:r>
              <a:rPr lang="en-US"/>
              <a:t>By – Sakshi Agarwal</a:t>
            </a:r>
            <a:endParaRPr lang="en-US" dirty="0"/>
          </a:p>
        </p:txBody>
      </p:sp>
      <p:sp>
        <p:nvSpPr>
          <p:cNvPr id="25" name="Freeform: Shape 15">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17">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8" name="Freeform: Shape 19">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5" name="Picture 4">
            <a:extLst>
              <a:ext uri="{FF2B5EF4-FFF2-40B4-BE49-F238E27FC236}">
                <a16:creationId xmlns:a16="http://schemas.microsoft.com/office/drawing/2014/main" id="{47AC6CF7-60B3-42B2-990F-AB136771B1DA}"/>
              </a:ext>
            </a:extLst>
          </p:cNvPr>
          <p:cNvPicPr>
            <a:picLocks noChangeAspect="1"/>
          </p:cNvPicPr>
          <p:nvPr/>
        </p:nvPicPr>
        <p:blipFill rotWithShape="1">
          <a:blip r:embed="rId2"/>
          <a:srcRect r="38251" b="2"/>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6" name="Freeform: Shape 25">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235143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F7458D-5C80-4301-B1C6-C382FA202933}"/>
              </a:ext>
            </a:extLst>
          </p:cNvPr>
          <p:cNvSpPr>
            <a:spLocks noGrp="1"/>
          </p:cNvSpPr>
          <p:nvPr>
            <p:ph type="title"/>
          </p:nvPr>
        </p:nvSpPr>
        <p:spPr>
          <a:xfrm>
            <a:off x="1043631" y="809898"/>
            <a:ext cx="9942716" cy="1522065"/>
          </a:xfrm>
        </p:spPr>
        <p:txBody>
          <a:bodyPr anchor="ctr">
            <a:normAutofit/>
          </a:bodyPr>
          <a:lstStyle/>
          <a:p>
            <a:r>
              <a:rPr lang="en-US" sz="3600" b="1" dirty="0"/>
              <a:t>Creating Buckets for Analysis</a:t>
            </a:r>
            <a:endParaRPr lang="en-IN" sz="3600" b="1" dirty="0"/>
          </a:p>
        </p:txBody>
      </p:sp>
      <p:sp>
        <p:nvSpPr>
          <p:cNvPr id="3" name="Content Placeholder 2">
            <a:extLst>
              <a:ext uri="{FF2B5EF4-FFF2-40B4-BE49-F238E27FC236}">
                <a16:creationId xmlns:a16="http://schemas.microsoft.com/office/drawing/2014/main" id="{D8D602C8-BC48-40E0-810F-886DE766ED77}"/>
              </a:ext>
            </a:extLst>
          </p:cNvPr>
          <p:cNvSpPr>
            <a:spLocks noGrp="1"/>
          </p:cNvSpPr>
          <p:nvPr>
            <p:ph idx="1"/>
          </p:nvPr>
        </p:nvSpPr>
        <p:spPr>
          <a:xfrm>
            <a:off x="1045028" y="2628904"/>
            <a:ext cx="9941319" cy="2676517"/>
          </a:xfrm>
        </p:spPr>
        <p:txBody>
          <a:bodyPr anchor="ctr">
            <a:normAutofit/>
          </a:bodyPr>
          <a:lstStyle/>
          <a:p>
            <a:pPr marL="0" indent="0">
              <a:buNone/>
            </a:pPr>
            <a:r>
              <a:rPr lang="en-US" sz="1600" dirty="0"/>
              <a:t>Total Income column has been divided into 5 buckets of below range for the analysis –</a:t>
            </a:r>
          </a:p>
          <a:p>
            <a:pPr marL="0" indent="0">
              <a:buNone/>
            </a:pPr>
            <a:endParaRPr lang="en-US" sz="1600" dirty="0"/>
          </a:p>
          <a:p>
            <a:pPr marL="342900" indent="-342900">
              <a:buFont typeface="+mj-lt"/>
              <a:buAutoNum type="arabicPeriod"/>
            </a:pPr>
            <a:r>
              <a:rPr lang="en-US" sz="1600" b="1" dirty="0"/>
              <a:t>VERY LOW  </a:t>
            </a:r>
            <a:r>
              <a:rPr lang="en-US" sz="1600" dirty="0"/>
              <a:t>: 0-100000</a:t>
            </a:r>
          </a:p>
          <a:p>
            <a:pPr marL="342900" indent="-342900">
              <a:buFont typeface="+mj-lt"/>
              <a:buAutoNum type="arabicPeriod"/>
            </a:pPr>
            <a:r>
              <a:rPr lang="en-US" sz="1600" b="1" dirty="0"/>
              <a:t>LOW</a:t>
            </a:r>
            <a:r>
              <a:rPr lang="en-US" sz="1600" dirty="0"/>
              <a:t> : 100000-200000</a:t>
            </a:r>
          </a:p>
          <a:p>
            <a:pPr marL="342900" indent="-342900">
              <a:buFont typeface="+mj-lt"/>
              <a:buAutoNum type="arabicPeriod"/>
            </a:pPr>
            <a:r>
              <a:rPr lang="en-US" sz="1600" b="1" dirty="0"/>
              <a:t>MEDIUM</a:t>
            </a:r>
            <a:r>
              <a:rPr lang="en-US" sz="1600" dirty="0"/>
              <a:t> : 200000-300000</a:t>
            </a:r>
          </a:p>
          <a:p>
            <a:pPr marL="342900" indent="-342900">
              <a:buFont typeface="+mj-lt"/>
              <a:buAutoNum type="arabicPeriod"/>
            </a:pPr>
            <a:r>
              <a:rPr lang="en-US" sz="1600" b="1" dirty="0"/>
              <a:t>HIGH</a:t>
            </a:r>
            <a:r>
              <a:rPr lang="en-US" sz="1600" dirty="0"/>
              <a:t> : 300000-400000</a:t>
            </a:r>
          </a:p>
          <a:p>
            <a:pPr marL="342900" indent="-342900">
              <a:buFont typeface="+mj-lt"/>
              <a:buAutoNum type="arabicPeriod"/>
            </a:pPr>
            <a:r>
              <a:rPr lang="en-US" sz="1600" b="1" dirty="0"/>
              <a:t>VERY HIGH </a:t>
            </a:r>
            <a:r>
              <a:rPr lang="en-US" sz="1600" dirty="0"/>
              <a:t>: 4000000-1000000</a:t>
            </a:r>
            <a:endParaRPr lang="en-IN" sz="1600" dirty="0"/>
          </a:p>
        </p:txBody>
      </p:sp>
      <p:cxnSp>
        <p:nvCxnSpPr>
          <p:cNvPr id="28" name="Straight Connector 2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280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8CC66E84-2B42-463F-8329-75BA0D521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63B6C6-ED7D-4534-8029-942CB9D17859}"/>
              </a:ext>
            </a:extLst>
          </p:cNvPr>
          <p:cNvSpPr>
            <a:spLocks noGrp="1"/>
          </p:cNvSpPr>
          <p:nvPr>
            <p:ph type="title"/>
          </p:nvPr>
        </p:nvSpPr>
        <p:spPr>
          <a:xfrm>
            <a:off x="1113810" y="3148184"/>
            <a:ext cx="3440435" cy="2063008"/>
          </a:xfrm>
        </p:spPr>
        <p:txBody>
          <a:bodyPr vert="horz" lIns="91440" tIns="45720" rIns="91440" bIns="45720" rtlCol="0" anchor="t">
            <a:normAutofit/>
          </a:bodyPr>
          <a:lstStyle/>
          <a:p>
            <a:r>
              <a:rPr lang="en-US" sz="3600" b="1" dirty="0"/>
              <a:t>Univariate </a:t>
            </a:r>
            <a:br>
              <a:rPr lang="en-US" sz="3600" b="1" dirty="0"/>
            </a:br>
            <a:r>
              <a:rPr lang="en-US" sz="3600" b="1" dirty="0"/>
              <a:t>Analysis</a:t>
            </a:r>
          </a:p>
        </p:txBody>
      </p:sp>
      <p:grpSp>
        <p:nvGrpSpPr>
          <p:cNvPr id="66" name="Group 6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67" name="Rectangle 6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 name="Rectangle 7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s and plots layered on a blue digital screen">
            <a:extLst>
              <a:ext uri="{FF2B5EF4-FFF2-40B4-BE49-F238E27FC236}">
                <a16:creationId xmlns:a16="http://schemas.microsoft.com/office/drawing/2014/main" id="{DC181498-49D7-44EE-8E07-6F36219B224C}"/>
              </a:ext>
            </a:extLst>
          </p:cNvPr>
          <p:cNvPicPr>
            <a:picLocks noChangeAspect="1"/>
          </p:cNvPicPr>
          <p:nvPr/>
        </p:nvPicPr>
        <p:blipFill rotWithShape="1">
          <a:blip r:embed="rId2"/>
          <a:srcRect l="13637" r="2090" b="-1"/>
          <a:stretch/>
        </p:blipFill>
        <p:spPr>
          <a:xfrm>
            <a:off x="5922492" y="928201"/>
            <a:ext cx="5536001" cy="4926942"/>
          </a:xfrm>
          <a:prstGeom prst="rect">
            <a:avLst/>
          </a:prstGeom>
        </p:spPr>
      </p:pic>
      <p:sp>
        <p:nvSpPr>
          <p:cNvPr id="73" name="Rectangle 7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0033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7273B-E131-419C-9D68-37C8B80A81B8}"/>
              </a:ext>
            </a:extLst>
          </p:cNvPr>
          <p:cNvSpPr>
            <a:spLocks noGrp="1"/>
          </p:cNvSpPr>
          <p:nvPr>
            <p:ph type="title"/>
          </p:nvPr>
        </p:nvSpPr>
        <p:spPr>
          <a:xfrm>
            <a:off x="838200" y="365125"/>
            <a:ext cx="10515600" cy="991235"/>
          </a:xfrm>
        </p:spPr>
        <p:txBody>
          <a:bodyPr>
            <a:normAutofit/>
          </a:bodyPr>
          <a:lstStyle/>
          <a:p>
            <a:r>
              <a:rPr lang="en-US" sz="3600" b="1"/>
              <a:t>Gender Ratio Plot</a:t>
            </a:r>
            <a:endParaRPr lang="en-IN" sz="3600" b="1" dirty="0"/>
          </a:p>
        </p:txBody>
      </p:sp>
      <p:pic>
        <p:nvPicPr>
          <p:cNvPr id="5" name="Content Placeholder 4" descr="Logo, icon&#10;&#10;Description automatically generated">
            <a:extLst>
              <a:ext uri="{FF2B5EF4-FFF2-40B4-BE49-F238E27FC236}">
                <a16:creationId xmlns:a16="http://schemas.microsoft.com/office/drawing/2014/main" id="{21DBF864-AAAC-4AAD-BA19-6484C3E411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40180"/>
            <a:ext cx="9599825" cy="3749040"/>
          </a:xfrm>
        </p:spPr>
      </p:pic>
      <p:sp>
        <p:nvSpPr>
          <p:cNvPr id="6" name="TextBox 5">
            <a:extLst>
              <a:ext uri="{FF2B5EF4-FFF2-40B4-BE49-F238E27FC236}">
                <a16:creationId xmlns:a16="http://schemas.microsoft.com/office/drawing/2014/main" id="{F4A1ACFA-CCF5-4B84-AC11-B44CD5CD27C4}"/>
              </a:ext>
            </a:extLst>
          </p:cNvPr>
          <p:cNvSpPr txBox="1"/>
          <p:nvPr/>
        </p:nvSpPr>
        <p:spPr>
          <a:xfrm>
            <a:off x="838200" y="5417820"/>
            <a:ext cx="10111740" cy="646331"/>
          </a:xfrm>
          <a:prstGeom prst="rect">
            <a:avLst/>
          </a:prstGeom>
          <a:noFill/>
        </p:spPr>
        <p:txBody>
          <a:bodyPr wrap="square" rtlCol="0">
            <a:spAutoFit/>
          </a:bodyPr>
          <a:lstStyle/>
          <a:p>
            <a:r>
              <a:rPr lang="en-US" b="1"/>
              <a:t>Inference</a:t>
            </a:r>
            <a:r>
              <a:rPr lang="en-US"/>
              <a:t> – Ratio of Female to Male client is lesser for loan payment difficulties as compared to other cases.</a:t>
            </a:r>
            <a:endParaRPr lang="en-IN" dirty="0"/>
          </a:p>
        </p:txBody>
      </p:sp>
    </p:spTree>
    <p:extLst>
      <p:ext uri="{BB962C8B-B14F-4D97-AF65-F5344CB8AC3E}">
        <p14:creationId xmlns:p14="http://schemas.microsoft.com/office/powerpoint/2010/main" val="2589564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7273B-E131-419C-9D68-37C8B80A81B8}"/>
              </a:ext>
            </a:extLst>
          </p:cNvPr>
          <p:cNvSpPr>
            <a:spLocks noGrp="1"/>
          </p:cNvSpPr>
          <p:nvPr>
            <p:ph type="title"/>
          </p:nvPr>
        </p:nvSpPr>
        <p:spPr>
          <a:xfrm>
            <a:off x="838200" y="365125"/>
            <a:ext cx="10515600" cy="991235"/>
          </a:xfrm>
        </p:spPr>
        <p:txBody>
          <a:bodyPr>
            <a:normAutofit/>
          </a:bodyPr>
          <a:lstStyle/>
          <a:p>
            <a:r>
              <a:rPr lang="en-US" sz="3600" b="1" dirty="0"/>
              <a:t>Contract Type Ratio Plot</a:t>
            </a:r>
            <a:endParaRPr lang="en-IN" sz="3600" b="1" dirty="0"/>
          </a:p>
        </p:txBody>
      </p:sp>
      <p:sp>
        <p:nvSpPr>
          <p:cNvPr id="6" name="TextBox 5">
            <a:extLst>
              <a:ext uri="{FF2B5EF4-FFF2-40B4-BE49-F238E27FC236}">
                <a16:creationId xmlns:a16="http://schemas.microsoft.com/office/drawing/2014/main" id="{F4A1ACFA-CCF5-4B84-AC11-B44CD5CD27C4}"/>
              </a:ext>
            </a:extLst>
          </p:cNvPr>
          <p:cNvSpPr txBox="1"/>
          <p:nvPr/>
        </p:nvSpPr>
        <p:spPr>
          <a:xfrm>
            <a:off x="838200" y="5417820"/>
            <a:ext cx="10111740" cy="646331"/>
          </a:xfrm>
          <a:prstGeom prst="rect">
            <a:avLst/>
          </a:prstGeom>
          <a:noFill/>
        </p:spPr>
        <p:txBody>
          <a:bodyPr wrap="square" rtlCol="0">
            <a:spAutoFit/>
          </a:bodyPr>
          <a:lstStyle/>
          <a:p>
            <a:r>
              <a:rPr lang="en-US" b="1" dirty="0"/>
              <a:t>Inference</a:t>
            </a:r>
            <a:r>
              <a:rPr lang="en-US" dirty="0"/>
              <a:t> – Revolving Loans Contract Types are lesser in case of loan payment difficulties when compared with other cases.</a:t>
            </a:r>
            <a:endParaRPr lang="en-IN" dirty="0"/>
          </a:p>
        </p:txBody>
      </p:sp>
      <p:pic>
        <p:nvPicPr>
          <p:cNvPr id="10" name="Content Placeholder 9" descr="Chart, bar chart&#10;&#10;Description automatically generated">
            <a:extLst>
              <a:ext uri="{FF2B5EF4-FFF2-40B4-BE49-F238E27FC236}">
                <a16:creationId xmlns:a16="http://schemas.microsoft.com/office/drawing/2014/main" id="{7FA485B9-C8E1-433E-A907-8578D38FF2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4340" y="1508760"/>
            <a:ext cx="10515600" cy="3505200"/>
          </a:xfrm>
        </p:spPr>
      </p:pic>
    </p:spTree>
    <p:extLst>
      <p:ext uri="{BB962C8B-B14F-4D97-AF65-F5344CB8AC3E}">
        <p14:creationId xmlns:p14="http://schemas.microsoft.com/office/powerpoint/2010/main" val="2776647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7273B-E131-419C-9D68-37C8B80A81B8}"/>
              </a:ext>
            </a:extLst>
          </p:cNvPr>
          <p:cNvSpPr>
            <a:spLocks noGrp="1"/>
          </p:cNvSpPr>
          <p:nvPr>
            <p:ph type="title"/>
          </p:nvPr>
        </p:nvSpPr>
        <p:spPr>
          <a:xfrm>
            <a:off x="838200" y="365125"/>
            <a:ext cx="10515600" cy="991235"/>
          </a:xfrm>
        </p:spPr>
        <p:txBody>
          <a:bodyPr>
            <a:normAutofit/>
          </a:bodyPr>
          <a:lstStyle/>
          <a:p>
            <a:r>
              <a:rPr lang="en-US" sz="3600" b="1" dirty="0"/>
              <a:t>Car Owned Ratio Plot</a:t>
            </a:r>
            <a:endParaRPr lang="en-IN" sz="3600" b="1" dirty="0"/>
          </a:p>
        </p:txBody>
      </p:sp>
      <p:sp>
        <p:nvSpPr>
          <p:cNvPr id="6" name="TextBox 5">
            <a:extLst>
              <a:ext uri="{FF2B5EF4-FFF2-40B4-BE49-F238E27FC236}">
                <a16:creationId xmlns:a16="http://schemas.microsoft.com/office/drawing/2014/main" id="{F4A1ACFA-CCF5-4B84-AC11-B44CD5CD27C4}"/>
              </a:ext>
            </a:extLst>
          </p:cNvPr>
          <p:cNvSpPr txBox="1"/>
          <p:nvPr/>
        </p:nvSpPr>
        <p:spPr>
          <a:xfrm>
            <a:off x="838200" y="5378926"/>
            <a:ext cx="10111740" cy="646331"/>
          </a:xfrm>
          <a:prstGeom prst="rect">
            <a:avLst/>
          </a:prstGeom>
          <a:noFill/>
        </p:spPr>
        <p:txBody>
          <a:bodyPr wrap="square" rtlCol="0">
            <a:spAutoFit/>
          </a:bodyPr>
          <a:lstStyle/>
          <a:p>
            <a:r>
              <a:rPr lang="en-US" b="1" dirty="0"/>
              <a:t>Inference</a:t>
            </a:r>
            <a:r>
              <a:rPr lang="en-US" dirty="0"/>
              <a:t> – People who don’t own a car are more in case of Payment difficulties as compared to other cases. Also, car owners are lesser in number when they have payment difficulties.</a:t>
            </a:r>
            <a:endParaRPr lang="en-IN" dirty="0"/>
          </a:p>
        </p:txBody>
      </p:sp>
      <p:pic>
        <p:nvPicPr>
          <p:cNvPr id="7" name="Content Placeholder 6" descr="Chart, bar chart&#10;&#10;Description automatically generated">
            <a:extLst>
              <a:ext uri="{FF2B5EF4-FFF2-40B4-BE49-F238E27FC236}">
                <a16:creationId xmlns:a16="http://schemas.microsoft.com/office/drawing/2014/main" id="{5A2D67C1-AC6E-4AD4-A9AC-F7A437EC92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380" y="1479074"/>
            <a:ext cx="10515600" cy="3505200"/>
          </a:xfrm>
        </p:spPr>
      </p:pic>
    </p:spTree>
    <p:extLst>
      <p:ext uri="{BB962C8B-B14F-4D97-AF65-F5344CB8AC3E}">
        <p14:creationId xmlns:p14="http://schemas.microsoft.com/office/powerpoint/2010/main" val="1426013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7273B-E131-419C-9D68-37C8B80A81B8}"/>
              </a:ext>
            </a:extLst>
          </p:cNvPr>
          <p:cNvSpPr>
            <a:spLocks noGrp="1"/>
          </p:cNvSpPr>
          <p:nvPr>
            <p:ph type="title"/>
          </p:nvPr>
        </p:nvSpPr>
        <p:spPr>
          <a:xfrm>
            <a:off x="838200" y="365125"/>
            <a:ext cx="10515600" cy="991235"/>
          </a:xfrm>
        </p:spPr>
        <p:txBody>
          <a:bodyPr>
            <a:normAutofit/>
          </a:bodyPr>
          <a:lstStyle/>
          <a:p>
            <a:r>
              <a:rPr lang="en-US" sz="3600" b="1" dirty="0"/>
              <a:t>Suite Type Ratio Plot</a:t>
            </a:r>
            <a:endParaRPr lang="en-IN" sz="3600" b="1" dirty="0"/>
          </a:p>
        </p:txBody>
      </p:sp>
      <p:sp>
        <p:nvSpPr>
          <p:cNvPr id="6" name="TextBox 5">
            <a:extLst>
              <a:ext uri="{FF2B5EF4-FFF2-40B4-BE49-F238E27FC236}">
                <a16:creationId xmlns:a16="http://schemas.microsoft.com/office/drawing/2014/main" id="{F4A1ACFA-CCF5-4B84-AC11-B44CD5CD27C4}"/>
              </a:ext>
            </a:extLst>
          </p:cNvPr>
          <p:cNvSpPr txBox="1"/>
          <p:nvPr/>
        </p:nvSpPr>
        <p:spPr>
          <a:xfrm>
            <a:off x="754380" y="5082540"/>
            <a:ext cx="10195560" cy="369332"/>
          </a:xfrm>
          <a:prstGeom prst="rect">
            <a:avLst/>
          </a:prstGeom>
          <a:noFill/>
        </p:spPr>
        <p:txBody>
          <a:bodyPr wrap="square" rtlCol="0">
            <a:spAutoFit/>
          </a:bodyPr>
          <a:lstStyle/>
          <a:p>
            <a:r>
              <a:rPr lang="en-US" b="1" dirty="0"/>
              <a:t>Inference</a:t>
            </a:r>
            <a:r>
              <a:rPr lang="en-US" dirty="0"/>
              <a:t> – Suite Type Ratio is almost similar for both the categories.</a:t>
            </a:r>
            <a:endParaRPr lang="en-IN" dirty="0"/>
          </a:p>
        </p:txBody>
      </p:sp>
      <p:pic>
        <p:nvPicPr>
          <p:cNvPr id="8" name="Content Placeholder 7" descr="Chart, histogram&#10;&#10;Description automatically generated">
            <a:extLst>
              <a:ext uri="{FF2B5EF4-FFF2-40B4-BE49-F238E27FC236}">
                <a16:creationId xmlns:a16="http://schemas.microsoft.com/office/drawing/2014/main" id="{95150D0E-D6E9-4D16-82B1-770CAE1435C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080" y="1569720"/>
            <a:ext cx="10515600" cy="3147060"/>
          </a:xfrm>
        </p:spPr>
      </p:pic>
    </p:spTree>
    <p:extLst>
      <p:ext uri="{BB962C8B-B14F-4D97-AF65-F5344CB8AC3E}">
        <p14:creationId xmlns:p14="http://schemas.microsoft.com/office/powerpoint/2010/main" val="3863180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7273B-E131-419C-9D68-37C8B80A81B8}"/>
              </a:ext>
            </a:extLst>
          </p:cNvPr>
          <p:cNvSpPr>
            <a:spLocks noGrp="1"/>
          </p:cNvSpPr>
          <p:nvPr>
            <p:ph type="title"/>
          </p:nvPr>
        </p:nvSpPr>
        <p:spPr>
          <a:xfrm>
            <a:off x="838200" y="365125"/>
            <a:ext cx="10515600" cy="991235"/>
          </a:xfrm>
        </p:spPr>
        <p:txBody>
          <a:bodyPr>
            <a:normAutofit/>
          </a:bodyPr>
          <a:lstStyle/>
          <a:p>
            <a:r>
              <a:rPr lang="en-US" sz="3600" b="1" dirty="0"/>
              <a:t>Income Type Ratio Plot</a:t>
            </a:r>
            <a:endParaRPr lang="en-IN" sz="3600" b="1" dirty="0"/>
          </a:p>
        </p:txBody>
      </p:sp>
      <p:sp>
        <p:nvSpPr>
          <p:cNvPr id="6" name="TextBox 5">
            <a:extLst>
              <a:ext uri="{FF2B5EF4-FFF2-40B4-BE49-F238E27FC236}">
                <a16:creationId xmlns:a16="http://schemas.microsoft.com/office/drawing/2014/main" id="{F4A1ACFA-CCF5-4B84-AC11-B44CD5CD27C4}"/>
              </a:ext>
            </a:extLst>
          </p:cNvPr>
          <p:cNvSpPr txBox="1"/>
          <p:nvPr/>
        </p:nvSpPr>
        <p:spPr>
          <a:xfrm>
            <a:off x="754380" y="5082540"/>
            <a:ext cx="10195560" cy="923330"/>
          </a:xfrm>
          <a:prstGeom prst="rect">
            <a:avLst/>
          </a:prstGeom>
          <a:noFill/>
        </p:spPr>
        <p:txBody>
          <a:bodyPr wrap="square" rtlCol="0">
            <a:spAutoFit/>
          </a:bodyPr>
          <a:lstStyle/>
          <a:p>
            <a:r>
              <a:rPr lang="en-US" b="1" dirty="0"/>
              <a:t>Inference</a:t>
            </a:r>
            <a:r>
              <a:rPr lang="en-US" dirty="0"/>
              <a:t> – Working People tend to have Payment difficulties, Commercial Associates have less payment difficulties while Student and businessman do not have any payment difficulties.</a:t>
            </a:r>
          </a:p>
          <a:p>
            <a:r>
              <a:rPr lang="en-US" dirty="0"/>
              <a:t>Although total number of Student and businessman are very less in the dataset itself.</a:t>
            </a:r>
            <a:endParaRPr lang="en-IN" dirty="0"/>
          </a:p>
        </p:txBody>
      </p:sp>
      <p:pic>
        <p:nvPicPr>
          <p:cNvPr id="7" name="Content Placeholder 6" descr="Chart, bar chart, histogram&#10;&#10;Description automatically generated">
            <a:extLst>
              <a:ext uri="{FF2B5EF4-FFF2-40B4-BE49-F238E27FC236}">
                <a16:creationId xmlns:a16="http://schemas.microsoft.com/office/drawing/2014/main" id="{F407C5E6-8DF5-42F2-9C2A-86DC8E85CA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5280" y="1668780"/>
            <a:ext cx="10515600" cy="3093720"/>
          </a:xfrm>
        </p:spPr>
      </p:pic>
    </p:spTree>
    <p:extLst>
      <p:ext uri="{BB962C8B-B14F-4D97-AF65-F5344CB8AC3E}">
        <p14:creationId xmlns:p14="http://schemas.microsoft.com/office/powerpoint/2010/main" val="3460866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7273B-E131-419C-9D68-37C8B80A81B8}"/>
              </a:ext>
            </a:extLst>
          </p:cNvPr>
          <p:cNvSpPr>
            <a:spLocks noGrp="1"/>
          </p:cNvSpPr>
          <p:nvPr>
            <p:ph type="title"/>
          </p:nvPr>
        </p:nvSpPr>
        <p:spPr>
          <a:xfrm>
            <a:off x="838200" y="365125"/>
            <a:ext cx="10515600" cy="991235"/>
          </a:xfrm>
        </p:spPr>
        <p:txBody>
          <a:bodyPr>
            <a:normAutofit/>
          </a:bodyPr>
          <a:lstStyle/>
          <a:p>
            <a:r>
              <a:rPr lang="en-US" sz="3600" b="1" dirty="0"/>
              <a:t>Education Type Ratio Plot</a:t>
            </a:r>
            <a:endParaRPr lang="en-IN" sz="3600" b="1" dirty="0"/>
          </a:p>
        </p:txBody>
      </p:sp>
      <p:sp>
        <p:nvSpPr>
          <p:cNvPr id="6" name="TextBox 5">
            <a:extLst>
              <a:ext uri="{FF2B5EF4-FFF2-40B4-BE49-F238E27FC236}">
                <a16:creationId xmlns:a16="http://schemas.microsoft.com/office/drawing/2014/main" id="{F4A1ACFA-CCF5-4B84-AC11-B44CD5CD27C4}"/>
              </a:ext>
            </a:extLst>
          </p:cNvPr>
          <p:cNvSpPr txBox="1"/>
          <p:nvPr/>
        </p:nvSpPr>
        <p:spPr>
          <a:xfrm>
            <a:off x="754380" y="5082540"/>
            <a:ext cx="10195560" cy="646331"/>
          </a:xfrm>
          <a:prstGeom prst="rect">
            <a:avLst/>
          </a:prstGeom>
          <a:noFill/>
        </p:spPr>
        <p:txBody>
          <a:bodyPr wrap="square" rtlCol="0">
            <a:spAutoFit/>
          </a:bodyPr>
          <a:lstStyle/>
          <a:p>
            <a:r>
              <a:rPr lang="en-US" b="1" dirty="0"/>
              <a:t>Inference</a:t>
            </a:r>
            <a:r>
              <a:rPr lang="en-US" dirty="0"/>
              <a:t> – Secondary/Secondary Special Education Type people tend to have more payment difficulties when compared with others while Higher Education people have less payment difficulties.</a:t>
            </a:r>
            <a:endParaRPr lang="en-IN" dirty="0"/>
          </a:p>
        </p:txBody>
      </p:sp>
      <p:pic>
        <p:nvPicPr>
          <p:cNvPr id="8" name="Content Placeholder 7" descr="Chart&#10;&#10;Description automatically generated">
            <a:extLst>
              <a:ext uri="{FF2B5EF4-FFF2-40B4-BE49-F238E27FC236}">
                <a16:creationId xmlns:a16="http://schemas.microsoft.com/office/drawing/2014/main" id="{1C281490-E687-47EB-BD26-5087DA8DFA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7660" y="1539240"/>
            <a:ext cx="10515600" cy="2956560"/>
          </a:xfrm>
        </p:spPr>
      </p:pic>
    </p:spTree>
    <p:extLst>
      <p:ext uri="{BB962C8B-B14F-4D97-AF65-F5344CB8AC3E}">
        <p14:creationId xmlns:p14="http://schemas.microsoft.com/office/powerpoint/2010/main" val="1796284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7273B-E131-419C-9D68-37C8B80A81B8}"/>
              </a:ext>
            </a:extLst>
          </p:cNvPr>
          <p:cNvSpPr>
            <a:spLocks noGrp="1"/>
          </p:cNvSpPr>
          <p:nvPr>
            <p:ph type="title"/>
          </p:nvPr>
        </p:nvSpPr>
        <p:spPr>
          <a:xfrm>
            <a:off x="838200" y="365125"/>
            <a:ext cx="10515600" cy="991235"/>
          </a:xfrm>
        </p:spPr>
        <p:txBody>
          <a:bodyPr>
            <a:normAutofit/>
          </a:bodyPr>
          <a:lstStyle/>
          <a:p>
            <a:r>
              <a:rPr lang="en-US" sz="3600" b="1" dirty="0"/>
              <a:t>Housing Type Ratio Plot</a:t>
            </a:r>
            <a:endParaRPr lang="en-IN" sz="3600" b="1" dirty="0"/>
          </a:p>
        </p:txBody>
      </p:sp>
      <p:sp>
        <p:nvSpPr>
          <p:cNvPr id="6" name="TextBox 5">
            <a:extLst>
              <a:ext uri="{FF2B5EF4-FFF2-40B4-BE49-F238E27FC236}">
                <a16:creationId xmlns:a16="http://schemas.microsoft.com/office/drawing/2014/main" id="{F4A1ACFA-CCF5-4B84-AC11-B44CD5CD27C4}"/>
              </a:ext>
            </a:extLst>
          </p:cNvPr>
          <p:cNvSpPr txBox="1"/>
          <p:nvPr/>
        </p:nvSpPr>
        <p:spPr>
          <a:xfrm>
            <a:off x="723900" y="4800600"/>
            <a:ext cx="10226040" cy="646331"/>
          </a:xfrm>
          <a:prstGeom prst="rect">
            <a:avLst/>
          </a:prstGeom>
          <a:noFill/>
        </p:spPr>
        <p:txBody>
          <a:bodyPr wrap="square" rtlCol="0">
            <a:spAutoFit/>
          </a:bodyPr>
          <a:lstStyle/>
          <a:p>
            <a:r>
              <a:rPr lang="en-US" b="1" dirty="0"/>
              <a:t>Inference</a:t>
            </a:r>
            <a:r>
              <a:rPr lang="en-US" dirty="0"/>
              <a:t> – People living in House/Apartment tend to have more payment difficulties when compared with people living with Parents/Municipal/Rented/Office Apartments.</a:t>
            </a:r>
            <a:endParaRPr lang="en-IN" dirty="0"/>
          </a:p>
        </p:txBody>
      </p:sp>
      <p:pic>
        <p:nvPicPr>
          <p:cNvPr id="12" name="Content Placeholder 11" descr="Chart, bar chart&#10;&#10;Description automatically generated">
            <a:extLst>
              <a:ext uri="{FF2B5EF4-FFF2-40B4-BE49-F238E27FC236}">
                <a16:creationId xmlns:a16="http://schemas.microsoft.com/office/drawing/2014/main" id="{6F2AA4EF-AED0-48C1-9396-7BAF881F94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380" y="1577340"/>
            <a:ext cx="10515600" cy="3002280"/>
          </a:xfrm>
        </p:spPr>
      </p:pic>
    </p:spTree>
    <p:extLst>
      <p:ext uri="{BB962C8B-B14F-4D97-AF65-F5344CB8AC3E}">
        <p14:creationId xmlns:p14="http://schemas.microsoft.com/office/powerpoint/2010/main" val="1892633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7273B-E131-419C-9D68-37C8B80A81B8}"/>
              </a:ext>
            </a:extLst>
          </p:cNvPr>
          <p:cNvSpPr>
            <a:spLocks noGrp="1"/>
          </p:cNvSpPr>
          <p:nvPr>
            <p:ph type="title"/>
          </p:nvPr>
        </p:nvSpPr>
        <p:spPr>
          <a:xfrm>
            <a:off x="838200" y="365125"/>
            <a:ext cx="10515600" cy="991235"/>
          </a:xfrm>
        </p:spPr>
        <p:txBody>
          <a:bodyPr>
            <a:normAutofit/>
          </a:bodyPr>
          <a:lstStyle/>
          <a:p>
            <a:r>
              <a:rPr lang="en-US" sz="3600" b="1" dirty="0"/>
              <a:t>Family Type Ratio Plot</a:t>
            </a:r>
            <a:endParaRPr lang="en-IN" sz="3600" b="1" dirty="0"/>
          </a:p>
        </p:txBody>
      </p:sp>
      <p:sp>
        <p:nvSpPr>
          <p:cNvPr id="6" name="TextBox 5">
            <a:extLst>
              <a:ext uri="{FF2B5EF4-FFF2-40B4-BE49-F238E27FC236}">
                <a16:creationId xmlns:a16="http://schemas.microsoft.com/office/drawing/2014/main" id="{F4A1ACFA-CCF5-4B84-AC11-B44CD5CD27C4}"/>
              </a:ext>
            </a:extLst>
          </p:cNvPr>
          <p:cNvSpPr txBox="1"/>
          <p:nvPr/>
        </p:nvSpPr>
        <p:spPr>
          <a:xfrm>
            <a:off x="777240" y="4770120"/>
            <a:ext cx="10172700" cy="923330"/>
          </a:xfrm>
          <a:prstGeom prst="rect">
            <a:avLst/>
          </a:prstGeom>
          <a:noFill/>
        </p:spPr>
        <p:txBody>
          <a:bodyPr wrap="square" rtlCol="0">
            <a:spAutoFit/>
          </a:bodyPr>
          <a:lstStyle/>
          <a:p>
            <a:r>
              <a:rPr lang="en-US" b="1" dirty="0"/>
              <a:t>Inference</a:t>
            </a:r>
            <a:r>
              <a:rPr lang="en-US" dirty="0"/>
              <a:t> – In the dataset provided, number of Married people are more. Though, Married people tend to have more payment difficulties when compared with Unmarried/Widow/Separated etc.</a:t>
            </a:r>
          </a:p>
          <a:p>
            <a:endParaRPr lang="en-IN" dirty="0"/>
          </a:p>
        </p:txBody>
      </p:sp>
      <p:pic>
        <p:nvPicPr>
          <p:cNvPr id="7" name="Content Placeholder 6" descr="Chart&#10;&#10;Description automatically generated">
            <a:extLst>
              <a:ext uri="{FF2B5EF4-FFF2-40B4-BE49-F238E27FC236}">
                <a16:creationId xmlns:a16="http://schemas.microsoft.com/office/drawing/2014/main" id="{6E990E2C-702C-41D2-8D9A-734C52DC56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4360" y="1356360"/>
            <a:ext cx="10515600" cy="3284220"/>
          </a:xfrm>
        </p:spPr>
      </p:pic>
    </p:spTree>
    <p:extLst>
      <p:ext uri="{BB962C8B-B14F-4D97-AF65-F5344CB8AC3E}">
        <p14:creationId xmlns:p14="http://schemas.microsoft.com/office/powerpoint/2010/main" val="863465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0B8DCBA-FEED-46EF-A140-35B904015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28" name="Rectangle 2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9EDC2A-15A4-407F-9DDB-7C1579F2A339}"/>
              </a:ext>
            </a:extLst>
          </p:cNvPr>
          <p:cNvSpPr>
            <a:spLocks noGrp="1"/>
          </p:cNvSpPr>
          <p:nvPr>
            <p:ph type="title"/>
          </p:nvPr>
        </p:nvSpPr>
        <p:spPr>
          <a:xfrm>
            <a:off x="1043631" y="873940"/>
            <a:ext cx="4928291" cy="1035781"/>
          </a:xfrm>
        </p:spPr>
        <p:txBody>
          <a:bodyPr anchor="ctr">
            <a:normAutofit/>
          </a:bodyPr>
          <a:lstStyle/>
          <a:p>
            <a:r>
              <a:rPr lang="en-US" sz="3600" b="1" dirty="0"/>
              <a:t>Problem Statement</a:t>
            </a:r>
            <a:endParaRPr lang="en-IN" sz="3600" b="1" dirty="0"/>
          </a:p>
        </p:txBody>
      </p:sp>
      <p:sp>
        <p:nvSpPr>
          <p:cNvPr id="3" name="Content Placeholder 2">
            <a:extLst>
              <a:ext uri="{FF2B5EF4-FFF2-40B4-BE49-F238E27FC236}">
                <a16:creationId xmlns:a16="http://schemas.microsoft.com/office/drawing/2014/main" id="{03704DC3-6426-40CB-8774-D63B6C672225}"/>
              </a:ext>
            </a:extLst>
          </p:cNvPr>
          <p:cNvSpPr>
            <a:spLocks noGrp="1"/>
          </p:cNvSpPr>
          <p:nvPr>
            <p:ph idx="1"/>
          </p:nvPr>
        </p:nvSpPr>
        <p:spPr>
          <a:xfrm>
            <a:off x="838200" y="2195371"/>
            <a:ext cx="5392667" cy="4006473"/>
          </a:xfrm>
        </p:spPr>
        <p:txBody>
          <a:bodyPr anchor="ctr">
            <a:normAutofit/>
          </a:bodyPr>
          <a:lstStyle/>
          <a:p>
            <a:pPr marL="0" indent="0" rtl="0">
              <a:buNone/>
            </a:pPr>
            <a:r>
              <a:rPr lang="en-US" sz="1500" b="0" i="0" dirty="0">
                <a:effectLst/>
              </a:rPr>
              <a:t>This case study aims to identify patterns which indicate if a client has difficulty paying their installments 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a:t>
            </a:r>
          </a:p>
          <a:p>
            <a:pPr marL="0" indent="0" rtl="0">
              <a:buNone/>
            </a:pPr>
            <a:r>
              <a:rPr lang="en-US" sz="1500" b="0" i="0" dirty="0">
                <a:effectLst/>
              </a:rPr>
              <a:t>In other words, the company wants to understand the driving factors (or driver variables) behind loan default, i.e. the variables which are strong indicators of default.  The company can utilize this knowledge for its portfolio and risk assessment.</a:t>
            </a:r>
          </a:p>
          <a:p>
            <a:pPr marL="0" indent="0" rtl="0">
              <a:buNone/>
            </a:pPr>
            <a:r>
              <a:rPr lang="en-US" sz="1500" b="0" i="0" dirty="0">
                <a:effectLst/>
              </a:rPr>
              <a:t>To develop your understanding of the domain, you are advised to independently research a little about risk analytics - understanding the types of variables and their significance should be enough).</a:t>
            </a:r>
          </a:p>
          <a:p>
            <a:pPr marL="0" indent="0">
              <a:buNone/>
            </a:pPr>
            <a:endParaRPr lang="en-IN" sz="1500" dirty="0"/>
          </a:p>
        </p:txBody>
      </p:sp>
      <p:pic>
        <p:nvPicPr>
          <p:cNvPr id="5" name="Picture 4" descr="Graph on document with pen">
            <a:extLst>
              <a:ext uri="{FF2B5EF4-FFF2-40B4-BE49-F238E27FC236}">
                <a16:creationId xmlns:a16="http://schemas.microsoft.com/office/drawing/2014/main" id="{FE96FF77-D92C-4B12-B49A-73CFBD9F6C7F}"/>
              </a:ext>
            </a:extLst>
          </p:cNvPr>
          <p:cNvPicPr>
            <a:picLocks noChangeAspect="1"/>
          </p:cNvPicPr>
          <p:nvPr/>
        </p:nvPicPr>
        <p:blipFill rotWithShape="1">
          <a:blip r:embed="rId2"/>
          <a:srcRect l="29536" r="15981" b="-1"/>
          <a:stretch/>
        </p:blipFill>
        <p:spPr>
          <a:xfrm>
            <a:off x="6788383" y="656948"/>
            <a:ext cx="4565417" cy="5549642"/>
          </a:xfrm>
          <a:prstGeom prst="rect">
            <a:avLst/>
          </a:prstGeom>
        </p:spPr>
      </p:pic>
      <p:cxnSp>
        <p:nvCxnSpPr>
          <p:cNvPr id="34" name="Straight Connector 3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0132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7273B-E131-419C-9D68-37C8B80A81B8}"/>
              </a:ext>
            </a:extLst>
          </p:cNvPr>
          <p:cNvSpPr>
            <a:spLocks noGrp="1"/>
          </p:cNvSpPr>
          <p:nvPr>
            <p:ph type="title"/>
          </p:nvPr>
        </p:nvSpPr>
        <p:spPr>
          <a:xfrm>
            <a:off x="838200" y="365125"/>
            <a:ext cx="10515600" cy="991235"/>
          </a:xfrm>
        </p:spPr>
        <p:txBody>
          <a:bodyPr>
            <a:normAutofit/>
          </a:bodyPr>
          <a:lstStyle/>
          <a:p>
            <a:r>
              <a:rPr lang="en-US" sz="3600" b="1" dirty="0"/>
              <a:t>Occupation Type Ratio Plot</a:t>
            </a:r>
            <a:endParaRPr lang="en-IN" sz="3600" b="1" dirty="0"/>
          </a:p>
        </p:txBody>
      </p:sp>
      <p:sp>
        <p:nvSpPr>
          <p:cNvPr id="6" name="TextBox 5">
            <a:extLst>
              <a:ext uri="{FF2B5EF4-FFF2-40B4-BE49-F238E27FC236}">
                <a16:creationId xmlns:a16="http://schemas.microsoft.com/office/drawing/2014/main" id="{F4A1ACFA-CCF5-4B84-AC11-B44CD5CD27C4}"/>
              </a:ext>
            </a:extLst>
          </p:cNvPr>
          <p:cNvSpPr txBox="1"/>
          <p:nvPr/>
        </p:nvSpPr>
        <p:spPr>
          <a:xfrm>
            <a:off x="777240" y="4770120"/>
            <a:ext cx="10172700" cy="646331"/>
          </a:xfrm>
          <a:prstGeom prst="rect">
            <a:avLst/>
          </a:prstGeom>
          <a:noFill/>
        </p:spPr>
        <p:txBody>
          <a:bodyPr wrap="square" rtlCol="0">
            <a:spAutoFit/>
          </a:bodyPr>
          <a:lstStyle/>
          <a:p>
            <a:r>
              <a:rPr lang="en-US" b="1" dirty="0"/>
              <a:t>Inference</a:t>
            </a:r>
            <a:r>
              <a:rPr lang="en-US" dirty="0"/>
              <a:t> – Laborers have more payment difficulties when compared with other Occupation Types.</a:t>
            </a:r>
          </a:p>
          <a:p>
            <a:endParaRPr lang="en-IN" dirty="0"/>
          </a:p>
        </p:txBody>
      </p:sp>
      <p:pic>
        <p:nvPicPr>
          <p:cNvPr id="8" name="Content Placeholder 7" descr="Chart&#10;&#10;Description automatically generated">
            <a:extLst>
              <a:ext uri="{FF2B5EF4-FFF2-40B4-BE49-F238E27FC236}">
                <a16:creationId xmlns:a16="http://schemas.microsoft.com/office/drawing/2014/main" id="{99118AAC-CE51-4E86-AD2B-6576D1AFA7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5790" y="1280160"/>
            <a:ext cx="10515600" cy="3314700"/>
          </a:xfrm>
        </p:spPr>
      </p:pic>
    </p:spTree>
    <p:extLst>
      <p:ext uri="{BB962C8B-B14F-4D97-AF65-F5344CB8AC3E}">
        <p14:creationId xmlns:p14="http://schemas.microsoft.com/office/powerpoint/2010/main" val="324011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8CC66E84-2B42-463F-8329-75BA0D521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B0273B-DFEE-4884-9D56-4CDF50100CB4}"/>
              </a:ext>
            </a:extLst>
          </p:cNvPr>
          <p:cNvSpPr>
            <a:spLocks noGrp="1"/>
          </p:cNvSpPr>
          <p:nvPr>
            <p:ph type="title"/>
          </p:nvPr>
        </p:nvSpPr>
        <p:spPr>
          <a:xfrm>
            <a:off x="1113810" y="3154317"/>
            <a:ext cx="3475945" cy="1976976"/>
          </a:xfrm>
        </p:spPr>
        <p:txBody>
          <a:bodyPr vert="horz" lIns="91440" tIns="45720" rIns="91440" bIns="45720" rtlCol="0" anchor="t">
            <a:normAutofit/>
          </a:bodyPr>
          <a:lstStyle/>
          <a:p>
            <a:r>
              <a:rPr lang="en-US" sz="3600" b="1" dirty="0"/>
              <a:t>Bivariate </a:t>
            </a:r>
            <a:br>
              <a:rPr lang="en-US" sz="3600" b="1" dirty="0"/>
            </a:br>
            <a:r>
              <a:rPr lang="en-US" sz="3600" b="1" dirty="0"/>
              <a:t>Analysis</a:t>
            </a:r>
          </a:p>
        </p:txBody>
      </p:sp>
      <p:grpSp>
        <p:nvGrpSpPr>
          <p:cNvPr id="44" name="Group 4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45" name="Rectangle 4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s and plots layered on a blue digital screen">
            <a:extLst>
              <a:ext uri="{FF2B5EF4-FFF2-40B4-BE49-F238E27FC236}">
                <a16:creationId xmlns:a16="http://schemas.microsoft.com/office/drawing/2014/main" id="{4EFE9E96-6F3D-48FF-8E4C-F98F1852FBB9}"/>
              </a:ext>
            </a:extLst>
          </p:cNvPr>
          <p:cNvPicPr>
            <a:picLocks noChangeAspect="1"/>
          </p:cNvPicPr>
          <p:nvPr/>
        </p:nvPicPr>
        <p:blipFill rotWithShape="1">
          <a:blip r:embed="rId2"/>
          <a:srcRect l="13637" r="2090" b="-1"/>
          <a:stretch/>
        </p:blipFill>
        <p:spPr>
          <a:xfrm>
            <a:off x="5922492" y="928201"/>
            <a:ext cx="5536001" cy="4926942"/>
          </a:xfrm>
          <a:prstGeom prst="rect">
            <a:avLst/>
          </a:prstGeom>
        </p:spPr>
      </p:pic>
      <p:sp>
        <p:nvSpPr>
          <p:cNvPr id="51" name="Rectangle 5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0210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7273B-E131-419C-9D68-37C8B80A81B8}"/>
              </a:ext>
            </a:extLst>
          </p:cNvPr>
          <p:cNvSpPr>
            <a:spLocks noGrp="1"/>
          </p:cNvSpPr>
          <p:nvPr>
            <p:ph type="title"/>
          </p:nvPr>
        </p:nvSpPr>
        <p:spPr>
          <a:xfrm>
            <a:off x="838200" y="365125"/>
            <a:ext cx="10515600" cy="991235"/>
          </a:xfrm>
        </p:spPr>
        <p:txBody>
          <a:bodyPr>
            <a:normAutofit/>
          </a:bodyPr>
          <a:lstStyle/>
          <a:p>
            <a:r>
              <a:rPr lang="en-US" sz="3600" b="1" dirty="0"/>
              <a:t>Total Income vs Credit Amount</a:t>
            </a:r>
            <a:endParaRPr lang="en-IN" sz="3600" b="1" dirty="0"/>
          </a:p>
        </p:txBody>
      </p:sp>
      <p:sp>
        <p:nvSpPr>
          <p:cNvPr id="6" name="TextBox 5">
            <a:extLst>
              <a:ext uri="{FF2B5EF4-FFF2-40B4-BE49-F238E27FC236}">
                <a16:creationId xmlns:a16="http://schemas.microsoft.com/office/drawing/2014/main" id="{F4A1ACFA-CCF5-4B84-AC11-B44CD5CD27C4}"/>
              </a:ext>
            </a:extLst>
          </p:cNvPr>
          <p:cNvSpPr txBox="1"/>
          <p:nvPr/>
        </p:nvSpPr>
        <p:spPr>
          <a:xfrm>
            <a:off x="800100" y="4815840"/>
            <a:ext cx="10172700" cy="923330"/>
          </a:xfrm>
          <a:prstGeom prst="rect">
            <a:avLst/>
          </a:prstGeom>
          <a:noFill/>
        </p:spPr>
        <p:txBody>
          <a:bodyPr wrap="square" rtlCol="0">
            <a:spAutoFit/>
          </a:bodyPr>
          <a:lstStyle/>
          <a:p>
            <a:endParaRPr lang="en-US" dirty="0"/>
          </a:p>
          <a:p>
            <a:r>
              <a:rPr lang="en-US" b="1" dirty="0"/>
              <a:t>Inference</a:t>
            </a:r>
            <a:r>
              <a:rPr lang="en-US" dirty="0"/>
              <a:t> – Credit Amount did not show high correlation with total income in either of the categories.</a:t>
            </a:r>
          </a:p>
          <a:p>
            <a:endParaRPr lang="en-IN" dirty="0"/>
          </a:p>
        </p:txBody>
      </p:sp>
      <p:pic>
        <p:nvPicPr>
          <p:cNvPr id="10" name="Content Placeholder 9" descr="Chart, scatter chart&#10;&#10;Description automatically generated">
            <a:extLst>
              <a:ext uri="{FF2B5EF4-FFF2-40B4-BE49-F238E27FC236}">
                <a16:creationId xmlns:a16="http://schemas.microsoft.com/office/drawing/2014/main" id="{7EF714A6-E700-43A7-8B98-042C650D6B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160" y="1310640"/>
            <a:ext cx="10073640" cy="3505200"/>
          </a:xfrm>
        </p:spPr>
      </p:pic>
    </p:spTree>
    <p:extLst>
      <p:ext uri="{BB962C8B-B14F-4D97-AF65-F5344CB8AC3E}">
        <p14:creationId xmlns:p14="http://schemas.microsoft.com/office/powerpoint/2010/main" val="7720163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6B8F4-4F0A-4F3A-8D2B-EF77DB8D59CC}"/>
              </a:ext>
            </a:extLst>
          </p:cNvPr>
          <p:cNvSpPr>
            <a:spLocks noGrp="1"/>
          </p:cNvSpPr>
          <p:nvPr>
            <p:ph type="title"/>
          </p:nvPr>
        </p:nvSpPr>
        <p:spPr/>
        <p:txBody>
          <a:bodyPr>
            <a:normAutofit/>
          </a:bodyPr>
          <a:lstStyle/>
          <a:p>
            <a:r>
              <a:rPr lang="en-US" sz="3600" b="1" dirty="0"/>
              <a:t>Correlated Variables for TARGET - 1</a:t>
            </a:r>
            <a:endParaRPr lang="en-IN" sz="3600" b="1" dirty="0"/>
          </a:p>
        </p:txBody>
      </p:sp>
      <p:pic>
        <p:nvPicPr>
          <p:cNvPr id="5" name="Content Placeholder 4">
            <a:extLst>
              <a:ext uri="{FF2B5EF4-FFF2-40B4-BE49-F238E27FC236}">
                <a16:creationId xmlns:a16="http://schemas.microsoft.com/office/drawing/2014/main" id="{9B603D8F-4B06-4FDB-95E7-849970F71CBE}"/>
              </a:ext>
            </a:extLst>
          </p:cNvPr>
          <p:cNvPicPr>
            <a:picLocks noGrp="1" noChangeAspect="1"/>
          </p:cNvPicPr>
          <p:nvPr>
            <p:ph idx="1"/>
          </p:nvPr>
        </p:nvPicPr>
        <p:blipFill>
          <a:blip r:embed="rId2"/>
          <a:stretch>
            <a:fillRect/>
          </a:stretch>
        </p:blipFill>
        <p:spPr>
          <a:xfrm>
            <a:off x="838200" y="1495425"/>
            <a:ext cx="9972674" cy="4681538"/>
          </a:xfrm>
        </p:spPr>
      </p:pic>
    </p:spTree>
    <p:extLst>
      <p:ext uri="{BB962C8B-B14F-4D97-AF65-F5344CB8AC3E}">
        <p14:creationId xmlns:p14="http://schemas.microsoft.com/office/powerpoint/2010/main" val="3320425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7273B-E131-419C-9D68-37C8B80A81B8}"/>
              </a:ext>
            </a:extLst>
          </p:cNvPr>
          <p:cNvSpPr>
            <a:spLocks noGrp="1"/>
          </p:cNvSpPr>
          <p:nvPr>
            <p:ph type="title"/>
          </p:nvPr>
        </p:nvSpPr>
        <p:spPr>
          <a:xfrm>
            <a:off x="838200" y="365125"/>
            <a:ext cx="10515600" cy="991235"/>
          </a:xfrm>
        </p:spPr>
        <p:txBody>
          <a:bodyPr>
            <a:normAutofit/>
          </a:bodyPr>
          <a:lstStyle/>
          <a:p>
            <a:r>
              <a:rPr lang="en-US" sz="3600" b="1" dirty="0"/>
              <a:t>Correlation of Amount Variables</a:t>
            </a:r>
            <a:endParaRPr lang="en-IN" sz="3600" b="1" dirty="0"/>
          </a:p>
        </p:txBody>
      </p:sp>
      <p:sp>
        <p:nvSpPr>
          <p:cNvPr id="6" name="TextBox 5">
            <a:extLst>
              <a:ext uri="{FF2B5EF4-FFF2-40B4-BE49-F238E27FC236}">
                <a16:creationId xmlns:a16="http://schemas.microsoft.com/office/drawing/2014/main" id="{F4A1ACFA-CCF5-4B84-AC11-B44CD5CD27C4}"/>
              </a:ext>
            </a:extLst>
          </p:cNvPr>
          <p:cNvSpPr txBox="1"/>
          <p:nvPr/>
        </p:nvSpPr>
        <p:spPr>
          <a:xfrm>
            <a:off x="923108" y="5068389"/>
            <a:ext cx="10087791" cy="923330"/>
          </a:xfrm>
          <a:prstGeom prst="rect">
            <a:avLst/>
          </a:prstGeom>
          <a:noFill/>
        </p:spPr>
        <p:txBody>
          <a:bodyPr wrap="square" rtlCol="0">
            <a:spAutoFit/>
          </a:bodyPr>
          <a:lstStyle/>
          <a:p>
            <a:r>
              <a:rPr lang="en-US" b="1" dirty="0"/>
              <a:t>Inference</a:t>
            </a:r>
            <a:r>
              <a:rPr lang="en-US" dirty="0"/>
              <a:t> – Credit Amount and Amt Goods Price are highly correlated while Total Income and Credit Amount have less correlation for both the categories.</a:t>
            </a:r>
          </a:p>
          <a:p>
            <a:endParaRPr lang="en-IN" dirty="0"/>
          </a:p>
        </p:txBody>
      </p:sp>
      <p:pic>
        <p:nvPicPr>
          <p:cNvPr id="7" name="Content Placeholder 6" descr="Graphical user interface, application&#10;&#10;Description automatically generated">
            <a:extLst>
              <a:ext uri="{FF2B5EF4-FFF2-40B4-BE49-F238E27FC236}">
                <a16:creationId xmlns:a16="http://schemas.microsoft.com/office/drawing/2014/main" id="{1B348871-D43A-4242-B2B8-B303C09BAE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80457"/>
            <a:ext cx="10515600" cy="3265714"/>
          </a:xfrm>
        </p:spPr>
      </p:pic>
    </p:spTree>
    <p:extLst>
      <p:ext uri="{BB962C8B-B14F-4D97-AF65-F5344CB8AC3E}">
        <p14:creationId xmlns:p14="http://schemas.microsoft.com/office/powerpoint/2010/main" val="5405721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7273B-E131-419C-9D68-37C8B80A81B8}"/>
              </a:ext>
            </a:extLst>
          </p:cNvPr>
          <p:cNvSpPr>
            <a:spLocks noGrp="1"/>
          </p:cNvSpPr>
          <p:nvPr>
            <p:ph type="title"/>
          </p:nvPr>
        </p:nvSpPr>
        <p:spPr>
          <a:xfrm>
            <a:off x="838200" y="365125"/>
            <a:ext cx="10515600" cy="991235"/>
          </a:xfrm>
        </p:spPr>
        <p:txBody>
          <a:bodyPr>
            <a:normAutofit/>
          </a:bodyPr>
          <a:lstStyle/>
          <a:p>
            <a:r>
              <a:rPr lang="en-US" sz="3600" b="1" dirty="0"/>
              <a:t>Total Income vs Occupation Type</a:t>
            </a:r>
            <a:endParaRPr lang="en-IN" sz="3600" b="1" dirty="0"/>
          </a:p>
        </p:txBody>
      </p:sp>
      <p:sp>
        <p:nvSpPr>
          <p:cNvPr id="6" name="TextBox 5">
            <a:extLst>
              <a:ext uri="{FF2B5EF4-FFF2-40B4-BE49-F238E27FC236}">
                <a16:creationId xmlns:a16="http://schemas.microsoft.com/office/drawing/2014/main" id="{F4A1ACFA-CCF5-4B84-AC11-B44CD5CD27C4}"/>
              </a:ext>
            </a:extLst>
          </p:cNvPr>
          <p:cNvSpPr txBox="1"/>
          <p:nvPr/>
        </p:nvSpPr>
        <p:spPr>
          <a:xfrm>
            <a:off x="906780" y="5044440"/>
            <a:ext cx="10104120" cy="646331"/>
          </a:xfrm>
          <a:prstGeom prst="rect">
            <a:avLst/>
          </a:prstGeom>
          <a:noFill/>
        </p:spPr>
        <p:txBody>
          <a:bodyPr wrap="square" rtlCol="0">
            <a:spAutoFit/>
          </a:bodyPr>
          <a:lstStyle/>
          <a:p>
            <a:r>
              <a:rPr lang="en-US" b="1" dirty="0"/>
              <a:t>Inference</a:t>
            </a:r>
            <a:r>
              <a:rPr lang="en-US" dirty="0"/>
              <a:t> – Managers have higher Income as compared to other Occupations for both the categories.</a:t>
            </a:r>
          </a:p>
          <a:p>
            <a:endParaRPr lang="en-IN" dirty="0"/>
          </a:p>
        </p:txBody>
      </p:sp>
      <p:pic>
        <p:nvPicPr>
          <p:cNvPr id="8" name="Content Placeholder 7" descr="Calendar&#10;&#10;Description automatically generated with low confidence">
            <a:extLst>
              <a:ext uri="{FF2B5EF4-FFF2-40B4-BE49-F238E27FC236}">
                <a16:creationId xmlns:a16="http://schemas.microsoft.com/office/drawing/2014/main" id="{CCE089C4-F92E-4DF4-94D0-8754135C2D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2649" y="1353235"/>
            <a:ext cx="5623561" cy="3505200"/>
          </a:xfrm>
        </p:spPr>
      </p:pic>
      <p:pic>
        <p:nvPicPr>
          <p:cNvPr id="9" name="Content Placeholder 11" descr="Chart, scatter chart&#10;&#10;Description automatically generated">
            <a:extLst>
              <a:ext uri="{FF2B5EF4-FFF2-40B4-BE49-F238E27FC236}">
                <a16:creationId xmlns:a16="http://schemas.microsoft.com/office/drawing/2014/main" id="{1577CEA0-3877-4856-B8C0-D4B3066D5B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890" y="1353235"/>
            <a:ext cx="5715000" cy="3505199"/>
          </a:xfrm>
          <a:prstGeom prst="rect">
            <a:avLst/>
          </a:prstGeom>
        </p:spPr>
      </p:pic>
    </p:spTree>
    <p:extLst>
      <p:ext uri="{BB962C8B-B14F-4D97-AF65-F5344CB8AC3E}">
        <p14:creationId xmlns:p14="http://schemas.microsoft.com/office/powerpoint/2010/main" val="2126656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7273B-E131-419C-9D68-37C8B80A81B8}"/>
              </a:ext>
            </a:extLst>
          </p:cNvPr>
          <p:cNvSpPr>
            <a:spLocks noGrp="1"/>
          </p:cNvSpPr>
          <p:nvPr>
            <p:ph type="title"/>
          </p:nvPr>
        </p:nvSpPr>
        <p:spPr>
          <a:xfrm>
            <a:off x="838200" y="365125"/>
            <a:ext cx="10515600" cy="991235"/>
          </a:xfrm>
        </p:spPr>
        <p:txBody>
          <a:bodyPr>
            <a:normAutofit/>
          </a:bodyPr>
          <a:lstStyle/>
          <a:p>
            <a:r>
              <a:rPr lang="en-US" sz="3600" b="1" dirty="0"/>
              <a:t>Total Income vs Education Type</a:t>
            </a:r>
            <a:endParaRPr lang="en-IN" sz="3600" b="1" dirty="0"/>
          </a:p>
        </p:txBody>
      </p:sp>
      <p:sp>
        <p:nvSpPr>
          <p:cNvPr id="6" name="TextBox 5">
            <a:extLst>
              <a:ext uri="{FF2B5EF4-FFF2-40B4-BE49-F238E27FC236}">
                <a16:creationId xmlns:a16="http://schemas.microsoft.com/office/drawing/2014/main" id="{F4A1ACFA-CCF5-4B84-AC11-B44CD5CD27C4}"/>
              </a:ext>
            </a:extLst>
          </p:cNvPr>
          <p:cNvSpPr txBox="1"/>
          <p:nvPr/>
        </p:nvSpPr>
        <p:spPr>
          <a:xfrm>
            <a:off x="838200" y="4709160"/>
            <a:ext cx="10172700" cy="369332"/>
          </a:xfrm>
          <a:prstGeom prst="rect">
            <a:avLst/>
          </a:prstGeom>
          <a:noFill/>
        </p:spPr>
        <p:txBody>
          <a:bodyPr wrap="square" rtlCol="0">
            <a:spAutoFit/>
          </a:bodyPr>
          <a:lstStyle/>
          <a:p>
            <a:r>
              <a:rPr lang="en-US" b="1" dirty="0"/>
              <a:t>Inference</a:t>
            </a:r>
            <a:r>
              <a:rPr lang="en-US" dirty="0"/>
              <a:t> – Higher Education People have higher Income as compared to others for both the categories.</a:t>
            </a:r>
            <a:endParaRPr lang="en-IN" dirty="0"/>
          </a:p>
        </p:txBody>
      </p:sp>
      <p:pic>
        <p:nvPicPr>
          <p:cNvPr id="16" name="Content Placeholder 15" descr="Chart&#10;&#10;Description automatically generated">
            <a:extLst>
              <a:ext uri="{FF2B5EF4-FFF2-40B4-BE49-F238E27FC236}">
                <a16:creationId xmlns:a16="http://schemas.microsoft.com/office/drawing/2014/main" id="{F5E222FA-D882-4021-8761-018366F341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 y="1488440"/>
            <a:ext cx="5577840" cy="2921000"/>
          </a:xfrm>
        </p:spPr>
      </p:pic>
      <p:pic>
        <p:nvPicPr>
          <p:cNvPr id="18" name="Picture 17" descr="Chart&#10;&#10;Description automatically generated">
            <a:extLst>
              <a:ext uri="{FF2B5EF4-FFF2-40B4-BE49-F238E27FC236}">
                <a16:creationId xmlns:a16="http://schemas.microsoft.com/office/drawing/2014/main" id="{782A22E9-FC97-40ED-8732-AA125936BC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8820" y="1488440"/>
            <a:ext cx="6172200" cy="2921000"/>
          </a:xfrm>
          <a:prstGeom prst="rect">
            <a:avLst/>
          </a:prstGeom>
        </p:spPr>
      </p:pic>
    </p:spTree>
    <p:extLst>
      <p:ext uri="{BB962C8B-B14F-4D97-AF65-F5344CB8AC3E}">
        <p14:creationId xmlns:p14="http://schemas.microsoft.com/office/powerpoint/2010/main" val="826297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7273B-E131-419C-9D68-37C8B80A81B8}"/>
              </a:ext>
            </a:extLst>
          </p:cNvPr>
          <p:cNvSpPr>
            <a:spLocks noGrp="1"/>
          </p:cNvSpPr>
          <p:nvPr>
            <p:ph type="title"/>
          </p:nvPr>
        </p:nvSpPr>
        <p:spPr>
          <a:xfrm>
            <a:off x="838200" y="365125"/>
            <a:ext cx="10515600" cy="991235"/>
          </a:xfrm>
        </p:spPr>
        <p:txBody>
          <a:bodyPr>
            <a:normAutofit/>
          </a:bodyPr>
          <a:lstStyle/>
          <a:p>
            <a:r>
              <a:rPr lang="en-US" sz="3600" b="1" dirty="0"/>
              <a:t>Total Income vs Family Status</a:t>
            </a:r>
            <a:endParaRPr lang="en-IN" sz="3600" b="1" dirty="0"/>
          </a:p>
        </p:txBody>
      </p:sp>
      <p:sp>
        <p:nvSpPr>
          <p:cNvPr id="6" name="TextBox 5">
            <a:extLst>
              <a:ext uri="{FF2B5EF4-FFF2-40B4-BE49-F238E27FC236}">
                <a16:creationId xmlns:a16="http://schemas.microsoft.com/office/drawing/2014/main" id="{F4A1ACFA-CCF5-4B84-AC11-B44CD5CD27C4}"/>
              </a:ext>
            </a:extLst>
          </p:cNvPr>
          <p:cNvSpPr txBox="1"/>
          <p:nvPr/>
        </p:nvSpPr>
        <p:spPr>
          <a:xfrm>
            <a:off x="914400" y="4838700"/>
            <a:ext cx="10096500" cy="369332"/>
          </a:xfrm>
          <a:prstGeom prst="rect">
            <a:avLst/>
          </a:prstGeom>
          <a:noFill/>
        </p:spPr>
        <p:txBody>
          <a:bodyPr wrap="square" rtlCol="0">
            <a:spAutoFit/>
          </a:bodyPr>
          <a:lstStyle/>
          <a:p>
            <a:r>
              <a:rPr lang="en-US" b="1" dirty="0"/>
              <a:t>Inference</a:t>
            </a:r>
            <a:r>
              <a:rPr lang="en-US" dirty="0"/>
              <a:t> – Married People have higher Income as compared to others for both the categories.</a:t>
            </a:r>
            <a:endParaRPr lang="en-IN" dirty="0"/>
          </a:p>
        </p:txBody>
      </p:sp>
      <p:pic>
        <p:nvPicPr>
          <p:cNvPr id="7" name="Content Placeholder 6" descr="Chart&#10;&#10;Description automatically generated with medium confidence">
            <a:extLst>
              <a:ext uri="{FF2B5EF4-FFF2-40B4-BE49-F238E27FC236}">
                <a16:creationId xmlns:a16="http://schemas.microsoft.com/office/drawing/2014/main" id="{1682EE83-0513-49EC-8A84-3690503F78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205" y="1432560"/>
            <a:ext cx="5427345" cy="3244334"/>
          </a:xfrm>
        </p:spPr>
      </p:pic>
      <p:pic>
        <p:nvPicPr>
          <p:cNvPr id="9" name="Picture 8" descr="A picture containing chart&#10;&#10;Description automatically generated">
            <a:extLst>
              <a:ext uri="{FF2B5EF4-FFF2-40B4-BE49-F238E27FC236}">
                <a16:creationId xmlns:a16="http://schemas.microsoft.com/office/drawing/2014/main" id="{65E1F13A-F8A2-47A6-8CF2-EE365E2796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4550" y="1432561"/>
            <a:ext cx="5313046" cy="3244334"/>
          </a:xfrm>
          <a:prstGeom prst="rect">
            <a:avLst/>
          </a:prstGeom>
        </p:spPr>
      </p:pic>
    </p:spTree>
    <p:extLst>
      <p:ext uri="{BB962C8B-B14F-4D97-AF65-F5344CB8AC3E}">
        <p14:creationId xmlns:p14="http://schemas.microsoft.com/office/powerpoint/2010/main" val="2260876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7273B-E131-419C-9D68-37C8B80A81B8}"/>
              </a:ext>
            </a:extLst>
          </p:cNvPr>
          <p:cNvSpPr>
            <a:spLocks noGrp="1"/>
          </p:cNvSpPr>
          <p:nvPr>
            <p:ph type="title"/>
          </p:nvPr>
        </p:nvSpPr>
        <p:spPr>
          <a:xfrm>
            <a:off x="838200" y="365125"/>
            <a:ext cx="10515600" cy="991235"/>
          </a:xfrm>
        </p:spPr>
        <p:txBody>
          <a:bodyPr>
            <a:normAutofit/>
          </a:bodyPr>
          <a:lstStyle/>
          <a:p>
            <a:r>
              <a:rPr lang="en-US" sz="3600" b="1" dirty="0"/>
              <a:t>Total Income Range vs Target Variable</a:t>
            </a:r>
            <a:endParaRPr lang="en-IN" sz="3600" b="1" dirty="0"/>
          </a:p>
        </p:txBody>
      </p:sp>
      <p:sp>
        <p:nvSpPr>
          <p:cNvPr id="6" name="TextBox 5">
            <a:extLst>
              <a:ext uri="{FF2B5EF4-FFF2-40B4-BE49-F238E27FC236}">
                <a16:creationId xmlns:a16="http://schemas.microsoft.com/office/drawing/2014/main" id="{F4A1ACFA-CCF5-4B84-AC11-B44CD5CD27C4}"/>
              </a:ext>
            </a:extLst>
          </p:cNvPr>
          <p:cNvSpPr txBox="1"/>
          <p:nvPr/>
        </p:nvSpPr>
        <p:spPr>
          <a:xfrm>
            <a:off x="838200" y="4762500"/>
            <a:ext cx="10172700" cy="923330"/>
          </a:xfrm>
          <a:prstGeom prst="rect">
            <a:avLst/>
          </a:prstGeom>
          <a:noFill/>
        </p:spPr>
        <p:txBody>
          <a:bodyPr wrap="square" rtlCol="0">
            <a:spAutoFit/>
          </a:bodyPr>
          <a:lstStyle/>
          <a:p>
            <a:r>
              <a:rPr lang="en-US" b="1" dirty="0"/>
              <a:t>Inference</a:t>
            </a:r>
            <a:r>
              <a:rPr lang="en-US" dirty="0"/>
              <a:t> –  People falling in Very Low Income Range Category tend to have payment difficulties as compared to people in Very High Income Range Category. This graph clearly indicates the decrease in trend as the income rises/increases. </a:t>
            </a:r>
            <a:endParaRPr lang="en-IN" dirty="0"/>
          </a:p>
        </p:txBody>
      </p:sp>
      <p:pic>
        <p:nvPicPr>
          <p:cNvPr id="17" name="Content Placeholder 16" descr="Chart, bar chart, histogram&#10;&#10;Description automatically generated">
            <a:extLst>
              <a:ext uri="{FF2B5EF4-FFF2-40B4-BE49-F238E27FC236}">
                <a16:creationId xmlns:a16="http://schemas.microsoft.com/office/drawing/2014/main" id="{5C6E1113-8873-499A-A394-D1724D2167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5300" y="1172170"/>
            <a:ext cx="10515600" cy="3398520"/>
          </a:xfrm>
        </p:spPr>
      </p:pic>
    </p:spTree>
    <p:extLst>
      <p:ext uri="{BB962C8B-B14F-4D97-AF65-F5344CB8AC3E}">
        <p14:creationId xmlns:p14="http://schemas.microsoft.com/office/powerpoint/2010/main" val="16893478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 name="Rectangle 152">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5" name="Group 154">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50" name="Rectangle 155">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7">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0" name="Rectangle 159">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1FC1B0-8699-4CC6-9952-AB4B9607253E}"/>
              </a:ext>
            </a:extLst>
          </p:cNvPr>
          <p:cNvSpPr>
            <a:spLocks noGrp="1"/>
          </p:cNvSpPr>
          <p:nvPr>
            <p:ph type="title"/>
          </p:nvPr>
        </p:nvSpPr>
        <p:spPr>
          <a:xfrm>
            <a:off x="1043631" y="809898"/>
            <a:ext cx="9942716" cy="1080159"/>
          </a:xfrm>
        </p:spPr>
        <p:txBody>
          <a:bodyPr anchor="ctr">
            <a:normAutofit/>
          </a:bodyPr>
          <a:lstStyle/>
          <a:p>
            <a:r>
              <a:rPr lang="en-US" sz="3600" b="1" dirty="0"/>
              <a:t>Conclusion</a:t>
            </a:r>
            <a:endParaRPr lang="en-IN" sz="3600" b="1" dirty="0"/>
          </a:p>
        </p:txBody>
      </p:sp>
      <p:sp>
        <p:nvSpPr>
          <p:cNvPr id="92" name="Content Placeholder 2">
            <a:extLst>
              <a:ext uri="{FF2B5EF4-FFF2-40B4-BE49-F238E27FC236}">
                <a16:creationId xmlns:a16="http://schemas.microsoft.com/office/drawing/2014/main" id="{178544A6-3358-4A07-94B2-3A887EE8B6A3}"/>
              </a:ext>
            </a:extLst>
          </p:cNvPr>
          <p:cNvSpPr>
            <a:spLocks noGrp="1"/>
          </p:cNvSpPr>
          <p:nvPr>
            <p:ph idx="1"/>
          </p:nvPr>
        </p:nvSpPr>
        <p:spPr>
          <a:xfrm>
            <a:off x="1045028" y="3195971"/>
            <a:ext cx="9941319" cy="2917288"/>
          </a:xfrm>
        </p:spPr>
        <p:txBody>
          <a:bodyPr anchor="ctr">
            <a:normAutofit fontScale="85000" lnSpcReduction="20000"/>
          </a:bodyPr>
          <a:lstStyle/>
          <a:p>
            <a:r>
              <a:rPr lang="en-US" sz="1700" dirty="0"/>
              <a:t>Almost 50% of the columns were dropped from application dataset due to missing values/not relevant for analysis.</a:t>
            </a:r>
          </a:p>
          <a:p>
            <a:r>
              <a:rPr lang="en-US" sz="1700" dirty="0"/>
              <a:t>Few columns were incorrectly defined in the dataset which were converted to its relevant type.</a:t>
            </a:r>
          </a:p>
          <a:p>
            <a:r>
              <a:rPr lang="en-US" sz="1700" dirty="0"/>
              <a:t>Incorrect values removed from the dataset s/a XNA present in Gender Column.</a:t>
            </a:r>
          </a:p>
          <a:p>
            <a:r>
              <a:rPr lang="en-US" sz="1700" dirty="0"/>
              <a:t>Total number of people with payment difficulties were very less as compared to other cases which signifies imbalanced data.</a:t>
            </a:r>
          </a:p>
          <a:p>
            <a:r>
              <a:rPr lang="en-US" sz="1700" dirty="0"/>
              <a:t>Focus should be more on Student/Businessman Income Type as they have successful loan re-payments.</a:t>
            </a:r>
          </a:p>
          <a:p>
            <a:r>
              <a:rPr lang="en-US" sz="1700" dirty="0"/>
              <a:t>Focus should be less on Secondary Educated People while more on Higher Educated People for successful loan re-payments.</a:t>
            </a:r>
          </a:p>
          <a:p>
            <a:r>
              <a:rPr lang="en-US" sz="1700" dirty="0"/>
              <a:t>Focus should be more on People living with parents/Rented/Office Apartments for successful loan re-payments.</a:t>
            </a:r>
          </a:p>
          <a:p>
            <a:r>
              <a:rPr lang="en-US" sz="1700" dirty="0"/>
              <a:t>Banks should focus less on Married People and more on Single/Separated </a:t>
            </a:r>
            <a:r>
              <a:rPr lang="en-US" sz="1700" dirty="0" err="1"/>
              <a:t>etc</a:t>
            </a:r>
            <a:r>
              <a:rPr lang="en-US" sz="1700" dirty="0"/>
              <a:t> for successful loan re-payments.</a:t>
            </a:r>
          </a:p>
          <a:p>
            <a:r>
              <a:rPr lang="en-US" sz="1700" dirty="0"/>
              <a:t>Banks should focus less on Laborers while more on others like High skilled staff/managers </a:t>
            </a:r>
            <a:r>
              <a:rPr lang="en-US" sz="1700" dirty="0" err="1"/>
              <a:t>etc</a:t>
            </a:r>
            <a:r>
              <a:rPr lang="en-US" sz="1700" dirty="0"/>
              <a:t> for successful loan re-payments.</a:t>
            </a:r>
          </a:p>
          <a:p>
            <a:r>
              <a:rPr lang="en-US" sz="1700" dirty="0"/>
              <a:t>People having Higher Income have less payment difficulties hence banks should target these people.</a:t>
            </a:r>
          </a:p>
          <a:p>
            <a:endParaRPr lang="en-US" sz="1300" dirty="0"/>
          </a:p>
          <a:p>
            <a:endParaRPr lang="en-US" sz="1300" dirty="0"/>
          </a:p>
          <a:p>
            <a:endParaRPr lang="en-US" sz="1300" dirty="0"/>
          </a:p>
          <a:p>
            <a:endParaRPr lang="en-IN" sz="1300" dirty="0"/>
          </a:p>
        </p:txBody>
      </p:sp>
      <p:cxnSp>
        <p:nvCxnSpPr>
          <p:cNvPr id="162" name="Straight Connector 16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144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7603A-42A4-4210-B55A-302B8F9D1D93}"/>
              </a:ext>
            </a:extLst>
          </p:cNvPr>
          <p:cNvSpPr>
            <a:spLocks noGrp="1"/>
          </p:cNvSpPr>
          <p:nvPr>
            <p:ph type="title"/>
          </p:nvPr>
        </p:nvSpPr>
        <p:spPr>
          <a:xfrm>
            <a:off x="4965430" y="629267"/>
            <a:ext cx="6586491" cy="1382414"/>
          </a:xfrm>
        </p:spPr>
        <p:txBody>
          <a:bodyPr>
            <a:normAutofit/>
          </a:bodyPr>
          <a:lstStyle/>
          <a:p>
            <a:r>
              <a:rPr lang="en-US" sz="3600" b="1"/>
              <a:t>EDA Steps</a:t>
            </a:r>
            <a:endParaRPr lang="en-IN" sz="3600" b="1" dirty="0"/>
          </a:p>
        </p:txBody>
      </p:sp>
      <p:pic>
        <p:nvPicPr>
          <p:cNvPr id="6" name="Picture 5">
            <a:extLst>
              <a:ext uri="{FF2B5EF4-FFF2-40B4-BE49-F238E27FC236}">
                <a16:creationId xmlns:a16="http://schemas.microsoft.com/office/drawing/2014/main" id="{1615D99B-988C-476B-BC1F-5B8AE93BAD77}"/>
              </a:ext>
            </a:extLst>
          </p:cNvPr>
          <p:cNvPicPr>
            <a:picLocks noChangeAspect="1"/>
          </p:cNvPicPr>
          <p:nvPr/>
        </p:nvPicPr>
        <p:blipFill rotWithShape="1">
          <a:blip r:embed="rId2"/>
          <a:srcRect l="51535" r="3345" b="-1"/>
          <a:stretch/>
        </p:blipFill>
        <p:spPr>
          <a:xfrm>
            <a:off x="20" y="10"/>
            <a:ext cx="4635571" cy="6857990"/>
          </a:xfrm>
          <a:prstGeom prst="rect">
            <a:avLst/>
          </a:prstGeom>
          <a:effectLst/>
        </p:spPr>
      </p:pic>
      <p:graphicFrame>
        <p:nvGraphicFramePr>
          <p:cNvPr id="5" name="Content Placeholder 2">
            <a:extLst>
              <a:ext uri="{FF2B5EF4-FFF2-40B4-BE49-F238E27FC236}">
                <a16:creationId xmlns:a16="http://schemas.microsoft.com/office/drawing/2014/main" id="{F62C0349-4B50-4028-A8AA-6C1B0CFA4AA7}"/>
              </a:ext>
            </a:extLst>
          </p:cNvPr>
          <p:cNvGraphicFramePr>
            <a:graphicFrameLocks noGrp="1"/>
          </p:cNvGraphicFramePr>
          <p:nvPr>
            <p:ph idx="1"/>
            <p:extLst>
              <p:ext uri="{D42A27DB-BD31-4B8C-83A1-F6EECF244321}">
                <p14:modId xmlns:p14="http://schemas.microsoft.com/office/powerpoint/2010/main" val="2571076826"/>
              </p:ext>
            </p:extLst>
          </p:nvPr>
        </p:nvGraphicFramePr>
        <p:xfrm>
          <a:off x="4965431" y="2011682"/>
          <a:ext cx="6586489" cy="4212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1122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65">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67">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77" name="Rectangle 68">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69">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3" name="Rectangle 72">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172027-E187-471E-87E3-609FE0C8818E}"/>
              </a:ext>
            </a:extLst>
          </p:cNvPr>
          <p:cNvSpPr>
            <a:spLocks noGrp="1"/>
          </p:cNvSpPr>
          <p:nvPr>
            <p:ph type="title"/>
          </p:nvPr>
        </p:nvSpPr>
        <p:spPr>
          <a:xfrm>
            <a:off x="1043631" y="809898"/>
            <a:ext cx="9942716" cy="1554480"/>
          </a:xfrm>
        </p:spPr>
        <p:txBody>
          <a:bodyPr anchor="ctr">
            <a:normAutofit/>
          </a:bodyPr>
          <a:lstStyle/>
          <a:p>
            <a:r>
              <a:rPr lang="en-US" sz="3600" b="1" dirty="0"/>
              <a:t>Handling Missing Values</a:t>
            </a:r>
            <a:endParaRPr lang="en-IN" sz="3600" b="1" dirty="0"/>
          </a:p>
        </p:txBody>
      </p:sp>
      <p:sp>
        <p:nvSpPr>
          <p:cNvPr id="3" name="Content Placeholder 2">
            <a:extLst>
              <a:ext uri="{FF2B5EF4-FFF2-40B4-BE49-F238E27FC236}">
                <a16:creationId xmlns:a16="http://schemas.microsoft.com/office/drawing/2014/main" id="{2C042829-FFB9-47E6-B295-E6C1B0379755}"/>
              </a:ext>
            </a:extLst>
          </p:cNvPr>
          <p:cNvSpPr>
            <a:spLocks noGrp="1"/>
          </p:cNvSpPr>
          <p:nvPr>
            <p:ph idx="1"/>
          </p:nvPr>
        </p:nvSpPr>
        <p:spPr>
          <a:xfrm>
            <a:off x="1045028" y="2508070"/>
            <a:ext cx="9941319" cy="3404451"/>
          </a:xfrm>
        </p:spPr>
        <p:txBody>
          <a:bodyPr anchor="ctr">
            <a:normAutofit/>
          </a:bodyPr>
          <a:lstStyle/>
          <a:p>
            <a:pPr marL="0" indent="0">
              <a:buNone/>
            </a:pPr>
            <a:r>
              <a:rPr lang="en-US" sz="1600" dirty="0"/>
              <a:t>Since there are lot of missing values in our dataset so below techniques are used to handle missing values –</a:t>
            </a:r>
          </a:p>
          <a:p>
            <a:pPr marL="0" indent="0">
              <a:buNone/>
            </a:pPr>
            <a:endParaRPr lang="en-US" sz="1600" dirty="0"/>
          </a:p>
          <a:p>
            <a:pPr>
              <a:buFont typeface="+mj-lt"/>
              <a:buAutoNum type="arabicPeriod"/>
            </a:pPr>
            <a:r>
              <a:rPr lang="en-US" sz="1600" b="0" i="0" dirty="0">
                <a:effectLst/>
              </a:rPr>
              <a:t> Drop all the columns where missing values &gt; 50 percent.</a:t>
            </a:r>
          </a:p>
          <a:p>
            <a:pPr>
              <a:buFont typeface="+mj-lt"/>
              <a:buAutoNum type="arabicPeriod"/>
            </a:pPr>
            <a:r>
              <a:rPr lang="en-US" sz="1600" b="0" i="0" dirty="0">
                <a:effectLst/>
              </a:rPr>
              <a:t> Remove all the records where missing value lies between 10 and 20 percent.</a:t>
            </a:r>
          </a:p>
          <a:p>
            <a:endParaRPr lang="en-IN" sz="2400" dirty="0"/>
          </a:p>
        </p:txBody>
      </p:sp>
      <p:cxnSp>
        <p:nvCxnSpPr>
          <p:cNvPr id="75" name="Straight Connector 74">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7216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0" name="Group 7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81" name="Rectangle 8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Rectangle 8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172027-E187-471E-87E3-609FE0C8818E}"/>
              </a:ext>
            </a:extLst>
          </p:cNvPr>
          <p:cNvSpPr>
            <a:spLocks noGrp="1"/>
          </p:cNvSpPr>
          <p:nvPr>
            <p:ph type="title"/>
          </p:nvPr>
        </p:nvSpPr>
        <p:spPr>
          <a:xfrm>
            <a:off x="1043631" y="809898"/>
            <a:ext cx="9942716" cy="1554480"/>
          </a:xfrm>
        </p:spPr>
        <p:txBody>
          <a:bodyPr anchor="ctr">
            <a:normAutofit/>
          </a:bodyPr>
          <a:lstStyle/>
          <a:p>
            <a:r>
              <a:rPr lang="en-US" sz="3600" b="1" dirty="0"/>
              <a:t>Handling Incorrect Column Datatypes</a:t>
            </a:r>
            <a:endParaRPr lang="en-IN" sz="3600" b="1" dirty="0"/>
          </a:p>
        </p:txBody>
      </p:sp>
      <p:sp>
        <p:nvSpPr>
          <p:cNvPr id="62" name="Content Placeholder 2">
            <a:extLst>
              <a:ext uri="{FF2B5EF4-FFF2-40B4-BE49-F238E27FC236}">
                <a16:creationId xmlns:a16="http://schemas.microsoft.com/office/drawing/2014/main" id="{2C042829-FFB9-47E6-B295-E6C1B0379755}"/>
              </a:ext>
            </a:extLst>
          </p:cNvPr>
          <p:cNvSpPr>
            <a:spLocks noGrp="1"/>
          </p:cNvSpPr>
          <p:nvPr>
            <p:ph idx="1"/>
          </p:nvPr>
        </p:nvSpPr>
        <p:spPr>
          <a:xfrm>
            <a:off x="1045028" y="2704014"/>
            <a:ext cx="9643687" cy="1575009"/>
          </a:xfrm>
        </p:spPr>
        <p:txBody>
          <a:bodyPr anchor="ctr">
            <a:normAutofit/>
          </a:bodyPr>
          <a:lstStyle/>
          <a:p>
            <a:pPr marL="0" indent="0">
              <a:buNone/>
            </a:pPr>
            <a:r>
              <a:rPr lang="en-US" sz="1600" dirty="0"/>
              <a:t>There were multiple columns with incorrect datatypes which has been converted to its relevant datatype.</a:t>
            </a:r>
          </a:p>
          <a:p>
            <a:pPr marL="0" indent="0">
              <a:buNone/>
            </a:pPr>
            <a:r>
              <a:rPr lang="en-US" sz="1600" dirty="0"/>
              <a:t>Float Columns converted to Integer Datatypes.</a:t>
            </a:r>
            <a:endParaRPr lang="en-IN" sz="1600" dirty="0"/>
          </a:p>
        </p:txBody>
      </p:sp>
      <p:cxnSp>
        <p:nvCxnSpPr>
          <p:cNvPr id="87" name="Straight Connector 8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AB26F8FA-E6D9-4E7B-985C-09059D98E63B}"/>
              </a:ext>
            </a:extLst>
          </p:cNvPr>
          <p:cNvPicPr>
            <a:picLocks noChangeAspect="1"/>
          </p:cNvPicPr>
          <p:nvPr/>
        </p:nvPicPr>
        <p:blipFill>
          <a:blip r:embed="rId2"/>
          <a:stretch>
            <a:fillRect/>
          </a:stretch>
        </p:blipFill>
        <p:spPr>
          <a:xfrm>
            <a:off x="1246044" y="4377313"/>
            <a:ext cx="9241654" cy="877117"/>
          </a:xfrm>
          <a:prstGeom prst="rect">
            <a:avLst/>
          </a:prstGeom>
        </p:spPr>
      </p:pic>
    </p:spTree>
    <p:extLst>
      <p:ext uri="{BB962C8B-B14F-4D97-AF65-F5344CB8AC3E}">
        <p14:creationId xmlns:p14="http://schemas.microsoft.com/office/powerpoint/2010/main" val="2413127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60" name="Rectangle 5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4" name="Rectangle 6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896E1-8A1B-49BD-AF84-7B7561428396}"/>
              </a:ext>
            </a:extLst>
          </p:cNvPr>
          <p:cNvSpPr>
            <a:spLocks noGrp="1"/>
          </p:cNvSpPr>
          <p:nvPr>
            <p:ph type="title"/>
          </p:nvPr>
        </p:nvSpPr>
        <p:spPr>
          <a:xfrm>
            <a:off x="1043631" y="873940"/>
            <a:ext cx="5052369" cy="1035781"/>
          </a:xfrm>
        </p:spPr>
        <p:txBody>
          <a:bodyPr anchor="ctr">
            <a:normAutofit/>
          </a:bodyPr>
          <a:lstStyle/>
          <a:p>
            <a:r>
              <a:rPr lang="en-US" sz="3600" b="1" dirty="0"/>
              <a:t>Handling Outliers</a:t>
            </a:r>
            <a:endParaRPr lang="en-IN" sz="3600" b="1" dirty="0"/>
          </a:p>
        </p:txBody>
      </p:sp>
      <p:sp>
        <p:nvSpPr>
          <p:cNvPr id="3" name="Content Placeholder 2">
            <a:extLst>
              <a:ext uri="{FF2B5EF4-FFF2-40B4-BE49-F238E27FC236}">
                <a16:creationId xmlns:a16="http://schemas.microsoft.com/office/drawing/2014/main" id="{149A3470-EE18-43AA-8859-AF94C056D0A6}"/>
              </a:ext>
            </a:extLst>
          </p:cNvPr>
          <p:cNvSpPr>
            <a:spLocks noGrp="1"/>
          </p:cNvSpPr>
          <p:nvPr>
            <p:ph idx="1"/>
          </p:nvPr>
        </p:nvSpPr>
        <p:spPr>
          <a:xfrm>
            <a:off x="1045029" y="2524721"/>
            <a:ext cx="4991629" cy="3677123"/>
          </a:xfrm>
        </p:spPr>
        <p:txBody>
          <a:bodyPr anchor="ctr">
            <a:normAutofit/>
          </a:bodyPr>
          <a:lstStyle/>
          <a:p>
            <a:pPr marL="0" indent="0">
              <a:buNone/>
            </a:pPr>
            <a:r>
              <a:rPr lang="en-IN" sz="1600" dirty="0"/>
              <a:t>Outliers are the data points which are extremely high/low as compared to other data points in our dataset. They can be either removed/replaced with some other value.</a:t>
            </a:r>
          </a:p>
          <a:p>
            <a:pPr marL="0" indent="0">
              <a:buNone/>
            </a:pPr>
            <a:r>
              <a:rPr lang="en-IN" sz="1600" dirty="0"/>
              <a:t>For this case study – we have a client whose Total Income is close to 120M has been dropped from the dataset.</a:t>
            </a:r>
          </a:p>
          <a:p>
            <a:pPr marL="0" indent="0">
              <a:buNone/>
            </a:pPr>
            <a:endParaRPr lang="en-IN" sz="1800" dirty="0"/>
          </a:p>
          <a:p>
            <a:pPr marL="0" indent="0">
              <a:buNone/>
            </a:pPr>
            <a:endParaRPr lang="en-US" sz="1800" dirty="0"/>
          </a:p>
        </p:txBody>
      </p:sp>
      <p:sp>
        <p:nvSpPr>
          <p:cNvPr id="66" name="Rectangle 65">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picture containing text&#10;&#10;Description automatically generated">
            <a:extLst>
              <a:ext uri="{FF2B5EF4-FFF2-40B4-BE49-F238E27FC236}">
                <a16:creationId xmlns:a16="http://schemas.microsoft.com/office/drawing/2014/main" id="{3F5CC568-559C-4154-9D58-33F91E05A858}"/>
              </a:ext>
            </a:extLst>
          </p:cNvPr>
          <p:cNvPicPr>
            <a:picLocks noChangeAspect="1"/>
          </p:cNvPicPr>
          <p:nvPr/>
        </p:nvPicPr>
        <p:blipFill rotWithShape="1">
          <a:blip r:embed="rId2">
            <a:extLst>
              <a:ext uri="{28A0092B-C50C-407E-A947-70E740481C1C}">
                <a14:useLocalDpi xmlns:a14="http://schemas.microsoft.com/office/drawing/2010/main" val="0"/>
              </a:ext>
            </a:extLst>
          </a:blip>
          <a:srcRect l="6334" r="3706"/>
          <a:stretch/>
        </p:blipFill>
        <p:spPr>
          <a:xfrm>
            <a:off x="6930493" y="1892323"/>
            <a:ext cx="4223252" cy="3133637"/>
          </a:xfrm>
          <a:prstGeom prst="rect">
            <a:avLst/>
          </a:prstGeom>
        </p:spPr>
      </p:pic>
      <p:cxnSp>
        <p:nvCxnSpPr>
          <p:cNvPr id="68" name="Straight Connector 6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937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7" name="Rectangle 36">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40">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896E1-8A1B-49BD-AF84-7B7561428396}"/>
              </a:ext>
            </a:extLst>
          </p:cNvPr>
          <p:cNvSpPr>
            <a:spLocks noGrp="1"/>
          </p:cNvSpPr>
          <p:nvPr>
            <p:ph type="title"/>
          </p:nvPr>
        </p:nvSpPr>
        <p:spPr>
          <a:xfrm>
            <a:off x="1043631" y="809898"/>
            <a:ext cx="9942716" cy="1554480"/>
          </a:xfrm>
        </p:spPr>
        <p:txBody>
          <a:bodyPr anchor="ctr">
            <a:normAutofit/>
          </a:bodyPr>
          <a:lstStyle/>
          <a:p>
            <a:r>
              <a:rPr lang="en-US" sz="3600" b="1" dirty="0"/>
              <a:t>Handling Incorrect Values in Data</a:t>
            </a:r>
            <a:endParaRPr lang="en-IN" sz="3600" b="1" dirty="0"/>
          </a:p>
        </p:txBody>
      </p:sp>
      <p:sp>
        <p:nvSpPr>
          <p:cNvPr id="3" name="Content Placeholder 2">
            <a:extLst>
              <a:ext uri="{FF2B5EF4-FFF2-40B4-BE49-F238E27FC236}">
                <a16:creationId xmlns:a16="http://schemas.microsoft.com/office/drawing/2014/main" id="{149A3470-EE18-43AA-8859-AF94C056D0A6}"/>
              </a:ext>
            </a:extLst>
          </p:cNvPr>
          <p:cNvSpPr>
            <a:spLocks noGrp="1"/>
          </p:cNvSpPr>
          <p:nvPr>
            <p:ph idx="1"/>
          </p:nvPr>
        </p:nvSpPr>
        <p:spPr>
          <a:xfrm>
            <a:off x="1045028" y="2704014"/>
            <a:ext cx="2812597" cy="3077650"/>
          </a:xfrm>
        </p:spPr>
        <p:txBody>
          <a:bodyPr anchor="ctr">
            <a:normAutofit/>
          </a:bodyPr>
          <a:lstStyle/>
          <a:p>
            <a:pPr marL="0" indent="0">
              <a:buNone/>
            </a:pPr>
            <a:endParaRPr lang="en-IN" sz="2400" dirty="0"/>
          </a:p>
          <a:p>
            <a:pPr marL="0" indent="0">
              <a:buNone/>
            </a:pPr>
            <a:r>
              <a:rPr lang="en-IN" sz="1600" dirty="0"/>
              <a:t>Incorrect Values namely XNA existed in GENDER column, so we removed them from the dataset.</a:t>
            </a:r>
          </a:p>
          <a:p>
            <a:pPr marL="0" indent="0">
              <a:buNone/>
            </a:pPr>
            <a:endParaRPr lang="en-US" sz="2400" dirty="0"/>
          </a:p>
        </p:txBody>
      </p:sp>
      <p:cxnSp>
        <p:nvCxnSpPr>
          <p:cNvPr id="43" name="Straight Connector 42">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A439924A-8465-4DA6-BBE8-D802DB6110B1}"/>
              </a:ext>
            </a:extLst>
          </p:cNvPr>
          <p:cNvPicPr>
            <a:picLocks noChangeAspect="1"/>
          </p:cNvPicPr>
          <p:nvPr/>
        </p:nvPicPr>
        <p:blipFill>
          <a:blip r:embed="rId2"/>
          <a:stretch>
            <a:fillRect/>
          </a:stretch>
        </p:blipFill>
        <p:spPr>
          <a:xfrm>
            <a:off x="4362450" y="3190873"/>
            <a:ext cx="7305675" cy="2674485"/>
          </a:xfrm>
          <a:prstGeom prst="rect">
            <a:avLst/>
          </a:prstGeom>
        </p:spPr>
      </p:pic>
    </p:spTree>
    <p:extLst>
      <p:ext uri="{BB962C8B-B14F-4D97-AF65-F5344CB8AC3E}">
        <p14:creationId xmlns:p14="http://schemas.microsoft.com/office/powerpoint/2010/main" val="922164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0F4978-D49E-4BEE-A35E-87B4E4480041}"/>
              </a:ext>
            </a:extLst>
          </p:cNvPr>
          <p:cNvSpPr>
            <a:spLocks noGrp="1"/>
          </p:cNvSpPr>
          <p:nvPr>
            <p:ph type="title"/>
          </p:nvPr>
        </p:nvSpPr>
        <p:spPr>
          <a:xfrm>
            <a:off x="793662" y="386930"/>
            <a:ext cx="10066122" cy="1298448"/>
          </a:xfrm>
        </p:spPr>
        <p:txBody>
          <a:bodyPr anchor="b">
            <a:normAutofit/>
          </a:bodyPr>
          <a:lstStyle/>
          <a:p>
            <a:r>
              <a:rPr lang="en-US" sz="3600" b="1" dirty="0"/>
              <a:t>Imbalance Data Ratio</a:t>
            </a:r>
            <a:endParaRPr lang="en-IN" sz="3600" b="1" dirty="0"/>
          </a:p>
        </p:txBody>
      </p:sp>
      <p:sp>
        <p:nvSpPr>
          <p:cNvPr id="64" name="Rectangle 6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D0AE7F-A186-4AD1-A4D3-5685FFA1AF9A}"/>
              </a:ext>
            </a:extLst>
          </p:cNvPr>
          <p:cNvSpPr>
            <a:spLocks noGrp="1"/>
          </p:cNvSpPr>
          <p:nvPr>
            <p:ph idx="1"/>
          </p:nvPr>
        </p:nvSpPr>
        <p:spPr>
          <a:xfrm>
            <a:off x="793661" y="2599509"/>
            <a:ext cx="4530898" cy="2810691"/>
          </a:xfrm>
        </p:spPr>
        <p:txBody>
          <a:bodyPr anchor="ctr">
            <a:normAutofit/>
          </a:bodyPr>
          <a:lstStyle/>
          <a:p>
            <a:pPr marL="0" indent="0">
              <a:buNone/>
            </a:pPr>
            <a:r>
              <a:rPr lang="en-US" sz="1600" dirty="0"/>
              <a:t>Imbalance Data is when one variable tends to have higher count/percent compared to the other.</a:t>
            </a:r>
          </a:p>
          <a:p>
            <a:pPr marL="0" indent="0">
              <a:buNone/>
            </a:pPr>
            <a:r>
              <a:rPr lang="en-US" sz="1600" dirty="0"/>
              <a:t>For our case study – we have similar kind of behavior where no of clients with Payment difficulties have less datapoints as compared to other cases.</a:t>
            </a:r>
          </a:p>
          <a:p>
            <a:pPr marL="0" indent="0">
              <a:buNone/>
            </a:pPr>
            <a:endParaRPr lang="en-IN" sz="2000" dirty="0"/>
          </a:p>
        </p:txBody>
      </p:sp>
      <p:pic>
        <p:nvPicPr>
          <p:cNvPr id="5" name="Picture 4" descr="Chart, pie chart&#10;&#10;Description automatically generated">
            <a:extLst>
              <a:ext uri="{FF2B5EF4-FFF2-40B4-BE49-F238E27FC236}">
                <a16:creationId xmlns:a16="http://schemas.microsoft.com/office/drawing/2014/main" id="{0CE90ED0-DEF5-43DE-8483-44306F7635F1}"/>
              </a:ext>
            </a:extLst>
          </p:cNvPr>
          <p:cNvPicPr>
            <a:picLocks noChangeAspect="1"/>
          </p:cNvPicPr>
          <p:nvPr/>
        </p:nvPicPr>
        <p:blipFill rotWithShape="1">
          <a:blip r:embed="rId2">
            <a:extLst>
              <a:ext uri="{28A0092B-C50C-407E-A947-70E740481C1C}">
                <a14:useLocalDpi xmlns:a14="http://schemas.microsoft.com/office/drawing/2010/main" val="0"/>
              </a:ext>
            </a:extLst>
          </a:blip>
          <a:srcRect l="5040" r="2520" b="2"/>
          <a:stretch/>
        </p:blipFill>
        <p:spPr>
          <a:xfrm>
            <a:off x="5911532" y="2484255"/>
            <a:ext cx="5150277" cy="3714244"/>
          </a:xfrm>
          <a:prstGeom prst="rect">
            <a:avLst/>
          </a:prstGeom>
        </p:spPr>
      </p:pic>
      <p:sp>
        <p:nvSpPr>
          <p:cNvPr id="68" name="Rectangle 67">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9144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D5B339F4-93B9-4E04-9721-143AD6782E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0"/>
            <a:ext cx="7147352" cy="5777808"/>
            <a:chOff x="329184" y="1"/>
            <a:chExt cx="524256" cy="5777808"/>
          </a:xfrm>
        </p:grpSpPr>
        <p:cxnSp>
          <p:nvCxnSpPr>
            <p:cNvPr id="43" name="Straight Connector 42">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Rectangle 45">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1"/>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0CE951-514D-4095-B390-8CFDA9A793FB}"/>
              </a:ext>
            </a:extLst>
          </p:cNvPr>
          <p:cNvSpPr>
            <a:spLocks noGrp="1"/>
          </p:cNvSpPr>
          <p:nvPr>
            <p:ph type="ctrTitle"/>
          </p:nvPr>
        </p:nvSpPr>
        <p:spPr>
          <a:xfrm>
            <a:off x="1524000" y="1231961"/>
            <a:ext cx="9144000" cy="1563686"/>
          </a:xfrm>
        </p:spPr>
        <p:txBody>
          <a:bodyPr>
            <a:normAutofit/>
          </a:bodyPr>
          <a:lstStyle/>
          <a:p>
            <a:r>
              <a:rPr lang="en-US" sz="3600" b="1"/>
              <a:t>Strategy for Univariate/Bivariate Analysis</a:t>
            </a:r>
            <a:endParaRPr lang="en-IN" sz="3600" b="1" dirty="0"/>
          </a:p>
        </p:txBody>
      </p:sp>
      <p:sp>
        <p:nvSpPr>
          <p:cNvPr id="3" name="Subtitle 2">
            <a:extLst>
              <a:ext uri="{FF2B5EF4-FFF2-40B4-BE49-F238E27FC236}">
                <a16:creationId xmlns:a16="http://schemas.microsoft.com/office/drawing/2014/main" id="{3E3404FA-5B8A-4722-ADD1-CA9208309CDC}"/>
              </a:ext>
            </a:extLst>
          </p:cNvPr>
          <p:cNvSpPr>
            <a:spLocks noGrp="1"/>
          </p:cNvSpPr>
          <p:nvPr>
            <p:ph type="subTitle" idx="1"/>
          </p:nvPr>
        </p:nvSpPr>
        <p:spPr>
          <a:xfrm>
            <a:off x="1524000" y="3275865"/>
            <a:ext cx="9144000" cy="2091533"/>
          </a:xfrm>
        </p:spPr>
        <p:txBody>
          <a:bodyPr>
            <a:normAutofit/>
          </a:bodyPr>
          <a:lstStyle/>
          <a:p>
            <a:r>
              <a:rPr lang="en-US" sz="1600"/>
              <a:t>We would divide the whole dataset on the two types of TARGET variable and continue our analysis based on whether the client has faced any payment difficulties/not. </a:t>
            </a:r>
            <a:endParaRPr lang="en-IN" sz="1600" dirty="0"/>
          </a:p>
        </p:txBody>
      </p:sp>
    </p:spTree>
    <p:extLst>
      <p:ext uri="{BB962C8B-B14F-4D97-AF65-F5344CB8AC3E}">
        <p14:creationId xmlns:p14="http://schemas.microsoft.com/office/powerpoint/2010/main" val="158617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1009</TotalTime>
  <Words>1123</Words>
  <Application>Microsoft Office PowerPoint</Application>
  <PresentationFormat>Widescreen</PresentationFormat>
  <Paragraphs>92</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Credit EDA Case Study</vt:lpstr>
      <vt:lpstr>Problem Statement</vt:lpstr>
      <vt:lpstr>EDA Steps</vt:lpstr>
      <vt:lpstr>Handling Missing Values</vt:lpstr>
      <vt:lpstr>Handling Incorrect Column Datatypes</vt:lpstr>
      <vt:lpstr>Handling Outliers</vt:lpstr>
      <vt:lpstr>Handling Incorrect Values in Data</vt:lpstr>
      <vt:lpstr>Imbalance Data Ratio</vt:lpstr>
      <vt:lpstr>Strategy for Univariate/Bivariate Analysis</vt:lpstr>
      <vt:lpstr>Creating Buckets for Analysis</vt:lpstr>
      <vt:lpstr>Univariate  Analysis</vt:lpstr>
      <vt:lpstr>Gender Ratio Plot</vt:lpstr>
      <vt:lpstr>Contract Type Ratio Plot</vt:lpstr>
      <vt:lpstr>Car Owned Ratio Plot</vt:lpstr>
      <vt:lpstr>Suite Type Ratio Plot</vt:lpstr>
      <vt:lpstr>Income Type Ratio Plot</vt:lpstr>
      <vt:lpstr>Education Type Ratio Plot</vt:lpstr>
      <vt:lpstr>Housing Type Ratio Plot</vt:lpstr>
      <vt:lpstr>Family Type Ratio Plot</vt:lpstr>
      <vt:lpstr>Occupation Type Ratio Plot</vt:lpstr>
      <vt:lpstr>Bivariate  Analysis</vt:lpstr>
      <vt:lpstr>Total Income vs Credit Amount</vt:lpstr>
      <vt:lpstr>Correlated Variables for TARGET - 1</vt:lpstr>
      <vt:lpstr>Correlation of Amount Variables</vt:lpstr>
      <vt:lpstr>Total Income vs Occupation Type</vt:lpstr>
      <vt:lpstr>Total Income vs Education Type</vt:lpstr>
      <vt:lpstr>Total Income vs Family Status</vt:lpstr>
      <vt:lpstr>Total Income Range vs Target Variable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EDA Case Study</dc:title>
  <dc:creator>Aditya Yogi</dc:creator>
  <cp:lastModifiedBy>Aditya Yogi</cp:lastModifiedBy>
  <cp:revision>146</cp:revision>
  <dcterms:created xsi:type="dcterms:W3CDTF">2021-04-04T05:01:10Z</dcterms:created>
  <dcterms:modified xsi:type="dcterms:W3CDTF">2021-04-05T15:45:29Z</dcterms:modified>
</cp:coreProperties>
</file>