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a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819">
          <p15:clr>
            <a:srgbClr val="A4A3A4"/>
          </p15:clr>
        </p15:guide>
        <p15:guide id="2" pos="2845">
          <p15:clr>
            <a:srgbClr val="A4A3A4"/>
          </p15:clr>
        </p15:guide>
        <p15:guide id="3" pos="6540">
          <p15:clr>
            <a:srgbClr val="A4A3A4"/>
          </p15:clr>
        </p15:guide>
        <p15:guide id="4" pos="5512">
          <p15:clr>
            <a:srgbClr val="A4A3A4"/>
          </p15:clr>
        </p15:guide>
        <p15:guide id="5" orient="horz" pos="2160">
          <p15:clr>
            <a:srgbClr val="A4A3A4"/>
          </p15:clr>
        </p15:guide>
        <p15:guide id="6" orient="horz" pos="2904">
          <p15:clr>
            <a:srgbClr val="A4A3A4"/>
          </p15:clr>
        </p15:guide>
        <p15:guide id="7" pos="1346">
          <p15:clr>
            <a:srgbClr val="A4A3A4"/>
          </p15:clr>
        </p15:guide>
        <p15:guide id="8" pos="29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pos="1819"/>
        <p:guide pos="2845"/>
        <p:guide pos="6540"/>
        <p:guide pos="5512"/>
        <p:guide orient="horz" pos="2160"/>
        <p:guide orient="horz" pos="2904"/>
        <p:guide pos="1346"/>
        <p:guide pos="29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cf682b16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cf682b16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8cf682b16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1588" y="1588"/>
            <a:ext cx="1588" cy="1588"/>
          </a:xfrm>
          <a:prstGeom prst="rect">
            <a:avLst/>
          </a:prstGeom>
          <a:noFill/>
          <a:ln>
            <a:noFill/>
          </a:ln>
        </p:spPr>
      </p:pic>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1588" y="1588"/>
            <a:ext cx="1588" cy="1588"/>
          </a:xfrm>
          <a:prstGeom prst="rect">
            <a:avLst/>
          </a:prstGeom>
          <a:noFill/>
          <a:ln>
            <a:noFill/>
          </a:ln>
        </p:spPr>
      </p:pic>
      <p:sp>
        <p:nvSpPr>
          <p:cNvPr id="90" name="Google Shape;90;p13"/>
          <p:cNvSpPr txBox="1"/>
          <p:nvPr/>
        </p:nvSpPr>
        <p:spPr>
          <a:xfrm>
            <a:off x="415599" y="2808668"/>
            <a:ext cx="11360802" cy="868651"/>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n-US" sz="4500" b="0" i="0" u="none" strike="noStrike" cap="none">
                <a:solidFill>
                  <a:srgbClr val="F4AB35"/>
                </a:solidFill>
                <a:latin typeface="Lato"/>
                <a:ea typeface="Lato"/>
                <a:cs typeface="Lato"/>
                <a:sym typeface="Lato"/>
              </a:rPr>
              <a:t>Data Analytics Using Tableau Advanced</a:t>
            </a:r>
            <a:endParaRPr sz="4500" b="0" i="0" u="none" strike="noStrike" cap="none">
              <a:solidFill>
                <a:srgbClr val="F4AB35"/>
              </a:solidFill>
              <a:latin typeface="Lato"/>
              <a:ea typeface="Lato"/>
              <a:cs typeface="Lato"/>
              <a:sym typeface="Lato"/>
            </a:endParaRPr>
          </a:p>
        </p:txBody>
      </p:sp>
      <p:sp>
        <p:nvSpPr>
          <p:cNvPr id="91" name="Google Shape;91;p13"/>
          <p:cNvSpPr txBox="1"/>
          <p:nvPr/>
        </p:nvSpPr>
        <p:spPr>
          <a:xfrm>
            <a:off x="415599" y="3628032"/>
            <a:ext cx="11360802" cy="615521"/>
          </a:xfrm>
          <a:prstGeom prst="rect">
            <a:avLst/>
          </a:prstGeom>
          <a:noFill/>
          <a:ln>
            <a:noFill/>
          </a:ln>
        </p:spPr>
        <p:txBody>
          <a:bodyPr spcFirstLastPara="1" wrap="square" lIns="91400" tIns="91400" rIns="91400" bIns="91400" anchor="ctr" anchorCtr="0">
            <a:noAutofit/>
          </a:bodyPr>
          <a:lstStyle/>
          <a:p>
            <a:pPr marL="342900" marR="0" lvl="0" indent="-228600" algn="ctr" rtl="0">
              <a:lnSpc>
                <a:spcPct val="100000"/>
              </a:lnSpc>
              <a:spcBef>
                <a:spcPts val="0"/>
              </a:spcBef>
              <a:spcAft>
                <a:spcPts val="0"/>
              </a:spcAft>
              <a:buClr>
                <a:srgbClr val="000000"/>
              </a:buClr>
              <a:buSzPts val="2800"/>
              <a:buFont typeface="Arial"/>
              <a:buNone/>
            </a:pPr>
            <a:r>
              <a:rPr lang="en-US" sz="2800" b="0" i="0" u="none" strike="noStrike" cap="none">
                <a:solidFill>
                  <a:srgbClr val="5A5A5A"/>
                </a:solidFill>
                <a:latin typeface="Lato"/>
                <a:ea typeface="Lato"/>
                <a:cs typeface="Lato"/>
                <a:sym typeface="Lato"/>
              </a:rPr>
              <a:t>(A Step Towards Data Science)</a:t>
            </a:r>
            <a:endParaRPr sz="2800" b="0" i="0" u="none" strike="noStrike" cap="none">
              <a:solidFill>
                <a:srgbClr val="5A5A5A"/>
              </a:solidFill>
              <a:latin typeface="Lato"/>
              <a:ea typeface="Lato"/>
              <a:cs typeface="Lato"/>
              <a:sym typeface="Lato"/>
            </a:endParaRPr>
          </a:p>
        </p:txBody>
      </p:sp>
      <p:pic>
        <p:nvPicPr>
          <p:cNvPr id="92" name="Google Shape;92;p13"/>
          <p:cNvPicPr preferRelativeResize="0"/>
          <p:nvPr/>
        </p:nvPicPr>
        <p:blipFill rotWithShape="1">
          <a:blip r:embed="rId4">
            <a:alphaModFix/>
          </a:blip>
          <a:srcRect t="43536" b="8600"/>
          <a:stretch/>
        </p:blipFill>
        <p:spPr>
          <a:xfrm>
            <a:off x="7802666" y="5464639"/>
            <a:ext cx="3629679" cy="868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22"/>
          <p:cNvGrpSpPr/>
          <p:nvPr/>
        </p:nvGrpSpPr>
        <p:grpSpPr>
          <a:xfrm>
            <a:off x="482312" y="2018718"/>
            <a:ext cx="10847693" cy="2820568"/>
            <a:chOff x="482312" y="2018718"/>
            <a:chExt cx="10847693" cy="2820568"/>
          </a:xfrm>
        </p:grpSpPr>
        <p:grpSp>
          <p:nvGrpSpPr>
            <p:cNvPr id="166" name="Google Shape;166;p22"/>
            <p:cNvGrpSpPr/>
            <p:nvPr/>
          </p:nvGrpSpPr>
          <p:grpSpPr>
            <a:xfrm>
              <a:off x="482312" y="2330406"/>
              <a:ext cx="5038165" cy="1704747"/>
              <a:chOff x="475129" y="2339793"/>
              <a:chExt cx="5038165" cy="1704747"/>
            </a:xfrm>
          </p:grpSpPr>
          <p:sp>
            <p:nvSpPr>
              <p:cNvPr id="167" name="Google Shape;167;p22"/>
              <p:cNvSpPr txBox="1"/>
              <p:nvPr/>
            </p:nvSpPr>
            <p:spPr>
              <a:xfrm>
                <a:off x="2093964" y="2339793"/>
                <a:ext cx="1800493"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Gantt Chart</a:t>
                </a:r>
                <a:endParaRPr sz="1400" b="0" i="0" u="none" strike="noStrike" cap="none">
                  <a:solidFill>
                    <a:srgbClr val="000000"/>
                  </a:solidFill>
                  <a:latin typeface="Arial"/>
                  <a:ea typeface="Arial"/>
                  <a:cs typeface="Arial"/>
                  <a:sym typeface="Arial"/>
                </a:endParaRPr>
              </a:p>
            </p:txBody>
          </p:sp>
          <p:sp>
            <p:nvSpPr>
              <p:cNvPr id="168" name="Google Shape;168;p22"/>
              <p:cNvSpPr txBox="1"/>
              <p:nvPr/>
            </p:nvSpPr>
            <p:spPr>
              <a:xfrm>
                <a:off x="475129" y="2967322"/>
                <a:ext cx="5038165"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A </a:t>
                </a:r>
                <a:r>
                  <a:rPr lang="en-US" sz="1600" b="1" i="0" u="none" strike="noStrike" cap="none">
                    <a:solidFill>
                      <a:srgbClr val="EE283C"/>
                    </a:solidFill>
                    <a:latin typeface="Lato"/>
                    <a:ea typeface="Lato"/>
                    <a:cs typeface="Lato"/>
                    <a:sym typeface="Lato"/>
                  </a:rPr>
                  <a:t>Gantt chart </a:t>
                </a:r>
                <a:r>
                  <a:rPr lang="en-US" sz="1600" b="0" i="0" u="none" strike="noStrike" cap="none">
                    <a:solidFill>
                      <a:schemeClr val="dk1"/>
                    </a:solidFill>
                    <a:latin typeface="Lato"/>
                    <a:ea typeface="Lato"/>
                    <a:cs typeface="Lato"/>
                    <a:sym typeface="Lato"/>
                  </a:rPr>
                  <a:t>shows the progress of the value of a task or resource over a period of time. It is extensively used in project management and other types of variation studies over a period of time.</a:t>
                </a:r>
                <a:endParaRPr sz="1400" b="0" i="0" u="none" strike="noStrike" cap="none">
                  <a:solidFill>
                    <a:srgbClr val="000000"/>
                  </a:solidFill>
                  <a:latin typeface="Arial"/>
                  <a:ea typeface="Arial"/>
                  <a:cs typeface="Arial"/>
                  <a:sym typeface="Arial"/>
                </a:endParaRPr>
              </a:p>
            </p:txBody>
          </p:sp>
        </p:grpSp>
        <p:pic>
          <p:nvPicPr>
            <p:cNvPr id="169" name="Google Shape;169;p22"/>
            <p:cNvPicPr preferRelativeResize="0"/>
            <p:nvPr/>
          </p:nvPicPr>
          <p:blipFill rotWithShape="1">
            <a:blip r:embed="rId3">
              <a:alphaModFix/>
            </a:blip>
            <a:srcRect/>
            <a:stretch/>
          </p:blipFill>
          <p:spPr>
            <a:xfrm>
              <a:off x="7136191" y="2018718"/>
              <a:ext cx="4193814" cy="2820568"/>
            </a:xfrm>
            <a:prstGeom prst="roundRect">
              <a:avLst>
                <a:gd name="adj" fmla="val 4429"/>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23"/>
          <p:cNvGrpSpPr/>
          <p:nvPr/>
        </p:nvGrpSpPr>
        <p:grpSpPr>
          <a:xfrm>
            <a:off x="482312" y="2286004"/>
            <a:ext cx="11101067" cy="2285996"/>
            <a:chOff x="482312" y="2286004"/>
            <a:chExt cx="11101067" cy="2285996"/>
          </a:xfrm>
        </p:grpSpPr>
        <p:grpSp>
          <p:nvGrpSpPr>
            <p:cNvPr id="175" name="Google Shape;175;p23"/>
            <p:cNvGrpSpPr/>
            <p:nvPr/>
          </p:nvGrpSpPr>
          <p:grpSpPr>
            <a:xfrm>
              <a:off x="482312" y="2330406"/>
              <a:ext cx="5038165" cy="1704747"/>
              <a:chOff x="475129" y="2339793"/>
              <a:chExt cx="5038165" cy="1704747"/>
            </a:xfrm>
          </p:grpSpPr>
          <p:sp>
            <p:nvSpPr>
              <p:cNvPr id="176" name="Google Shape;176;p23"/>
              <p:cNvSpPr txBox="1"/>
              <p:nvPr/>
            </p:nvSpPr>
            <p:spPr>
              <a:xfrm>
                <a:off x="1689206" y="2339793"/>
                <a:ext cx="2610010"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Likert Scale Chart</a:t>
                </a:r>
                <a:endParaRPr sz="1400" b="0" i="0" u="none" strike="noStrike" cap="none">
                  <a:solidFill>
                    <a:srgbClr val="000000"/>
                  </a:solidFill>
                  <a:latin typeface="Arial"/>
                  <a:ea typeface="Arial"/>
                  <a:cs typeface="Arial"/>
                  <a:sym typeface="Arial"/>
                </a:endParaRPr>
              </a:p>
            </p:txBody>
          </p:sp>
          <p:sp>
            <p:nvSpPr>
              <p:cNvPr id="177" name="Google Shape;177;p23"/>
              <p:cNvSpPr txBox="1"/>
              <p:nvPr/>
            </p:nvSpPr>
            <p:spPr>
              <a:xfrm>
                <a:off x="475129" y="2967322"/>
                <a:ext cx="5038165"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A </a:t>
                </a:r>
                <a:r>
                  <a:rPr lang="en-US" sz="1600" b="1" i="0" u="none" strike="noStrike" cap="none">
                    <a:solidFill>
                      <a:srgbClr val="EE283C"/>
                    </a:solidFill>
                    <a:latin typeface="Lato"/>
                    <a:ea typeface="Lato"/>
                    <a:cs typeface="Lato"/>
                    <a:sym typeface="Lato"/>
                  </a:rPr>
                  <a:t>Likert scale </a:t>
                </a:r>
                <a:r>
                  <a:rPr lang="en-US" sz="1600" b="0" i="0" u="none" strike="noStrike" cap="none">
                    <a:solidFill>
                      <a:schemeClr val="dk1"/>
                    </a:solidFill>
                    <a:latin typeface="Lato"/>
                    <a:ea typeface="Lato"/>
                    <a:cs typeface="Lato"/>
                    <a:sym typeface="Lato"/>
                  </a:rPr>
                  <a:t>is a type of rating scale used to measure attitudes or opinions in research. On this scale, respondents are asked to rate items based on the level of agreement.</a:t>
                </a:r>
                <a:endParaRPr sz="1400" b="0" i="0" u="none" strike="noStrike" cap="none">
                  <a:solidFill>
                    <a:srgbClr val="000000"/>
                  </a:solidFill>
                  <a:latin typeface="Arial"/>
                  <a:ea typeface="Arial"/>
                  <a:cs typeface="Arial"/>
                  <a:sym typeface="Arial"/>
                </a:endParaRPr>
              </a:p>
            </p:txBody>
          </p:sp>
        </p:grpSp>
        <p:pic>
          <p:nvPicPr>
            <p:cNvPr id="178" name="Google Shape;178;p23"/>
            <p:cNvPicPr preferRelativeResize="0"/>
            <p:nvPr/>
          </p:nvPicPr>
          <p:blipFill rotWithShape="1">
            <a:blip r:embed="rId3">
              <a:alphaModFix/>
            </a:blip>
            <a:srcRect/>
            <a:stretch/>
          </p:blipFill>
          <p:spPr>
            <a:xfrm>
              <a:off x="5759621" y="2286004"/>
              <a:ext cx="5823758" cy="2285996"/>
            </a:xfrm>
            <a:prstGeom prst="roundRect">
              <a:avLst>
                <a:gd name="adj" fmla="val 4429"/>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24"/>
          <p:cNvGrpSpPr/>
          <p:nvPr/>
        </p:nvGrpSpPr>
        <p:grpSpPr>
          <a:xfrm>
            <a:off x="482312" y="1780846"/>
            <a:ext cx="11207941" cy="3296308"/>
            <a:chOff x="482312" y="1780846"/>
            <a:chExt cx="11207941" cy="3296308"/>
          </a:xfrm>
        </p:grpSpPr>
        <p:grpSp>
          <p:nvGrpSpPr>
            <p:cNvPr id="184" name="Google Shape;184;p24"/>
            <p:cNvGrpSpPr/>
            <p:nvPr/>
          </p:nvGrpSpPr>
          <p:grpSpPr>
            <a:xfrm>
              <a:off x="482312" y="2330406"/>
              <a:ext cx="5038165" cy="2197189"/>
              <a:chOff x="475129" y="2339793"/>
              <a:chExt cx="5038165" cy="2197189"/>
            </a:xfrm>
          </p:grpSpPr>
          <p:sp>
            <p:nvSpPr>
              <p:cNvPr id="185" name="Google Shape;185;p24"/>
              <p:cNvSpPr txBox="1"/>
              <p:nvPr/>
            </p:nvSpPr>
            <p:spPr>
              <a:xfrm>
                <a:off x="1988967" y="2339793"/>
                <a:ext cx="2010487"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Hexbin Chart</a:t>
                </a:r>
                <a:endParaRPr sz="1400" b="0" i="0" u="none" strike="noStrike" cap="none">
                  <a:solidFill>
                    <a:srgbClr val="000000"/>
                  </a:solidFill>
                  <a:latin typeface="Arial"/>
                  <a:ea typeface="Arial"/>
                  <a:cs typeface="Arial"/>
                  <a:sym typeface="Arial"/>
                </a:endParaRPr>
              </a:p>
            </p:txBody>
          </p:sp>
          <p:sp>
            <p:nvSpPr>
              <p:cNvPr id="186" name="Google Shape;186;p24"/>
              <p:cNvSpPr txBox="1"/>
              <p:nvPr/>
            </p:nvSpPr>
            <p:spPr>
              <a:xfrm>
                <a:off x="475129" y="2967322"/>
                <a:ext cx="5038165"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A </a:t>
                </a:r>
                <a:r>
                  <a:rPr lang="en-US" sz="1600" b="1" i="0" u="none" strike="noStrike" cap="none">
                    <a:solidFill>
                      <a:srgbClr val="EE283C"/>
                    </a:solidFill>
                    <a:latin typeface="Lato"/>
                    <a:ea typeface="Lato"/>
                    <a:cs typeface="Lato"/>
                    <a:sym typeface="Lato"/>
                  </a:rPr>
                  <a:t>Hexbin plot </a:t>
                </a:r>
                <a:r>
                  <a:rPr lang="en-US" sz="1600" b="0" i="0" u="none" strike="noStrike" cap="none">
                    <a:solidFill>
                      <a:schemeClr val="dk1"/>
                    </a:solidFill>
                    <a:latin typeface="Lato"/>
                    <a:ea typeface="Lato"/>
                    <a:cs typeface="Lato"/>
                    <a:sym typeface="Lato"/>
                  </a:rPr>
                  <a:t>is useful for representing the relationship between two numerical variables when you have a lot of data points. Instead of overlapping, the plotting window is split into several hexbins, and the number of points per hexbin is counted. The colour denotes this number of points.</a:t>
                </a:r>
                <a:endParaRPr sz="1400" b="0" i="0" u="none" strike="noStrike" cap="none">
                  <a:solidFill>
                    <a:srgbClr val="000000"/>
                  </a:solidFill>
                  <a:latin typeface="Arial"/>
                  <a:ea typeface="Arial"/>
                  <a:cs typeface="Arial"/>
                  <a:sym typeface="Arial"/>
                </a:endParaRPr>
              </a:p>
            </p:txBody>
          </p:sp>
        </p:grpSp>
        <p:pic>
          <p:nvPicPr>
            <p:cNvPr id="187" name="Google Shape;187;p24"/>
            <p:cNvPicPr preferRelativeResize="0"/>
            <p:nvPr/>
          </p:nvPicPr>
          <p:blipFill rotWithShape="1">
            <a:blip r:embed="rId3">
              <a:alphaModFix/>
            </a:blip>
            <a:srcRect/>
            <a:stretch/>
          </p:blipFill>
          <p:spPr>
            <a:xfrm>
              <a:off x="6775939" y="1780846"/>
              <a:ext cx="4914314" cy="3296308"/>
            </a:xfrm>
            <a:prstGeom prst="roundRect">
              <a:avLst>
                <a:gd name="adj" fmla="val 5998"/>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p:nvPr/>
        </p:nvSpPr>
        <p:spPr>
          <a:xfrm>
            <a:off x="704850" y="1276849"/>
            <a:ext cx="10782300" cy="4528800"/>
          </a:xfrm>
          <a:prstGeom prst="roundRect">
            <a:avLst>
              <a:gd name="adj" fmla="val 5556"/>
            </a:avLst>
          </a:prstGeom>
          <a:noFill/>
          <a:ln w="28575" cap="flat" cmpd="sng">
            <a:solidFill>
              <a:srgbClr val="F4AB35"/>
            </a:solidFill>
            <a:prstDash val="solid"/>
            <a:round/>
            <a:headEnd type="none" w="sm" len="sm"/>
            <a:tailEnd type="none" w="sm" len="sm"/>
          </a:ln>
        </p:spPr>
        <p:txBody>
          <a:bodyPr spcFirstLastPara="1" wrap="square" lIns="45700" tIns="45700" rIns="45700" bIns="45700" anchor="ctr" anchorCtr="0">
            <a:noAutofit/>
          </a:bodyPr>
          <a:lstStyle/>
          <a:p>
            <a:pPr marL="360000" marR="0" lvl="0" indent="-360000" algn="l" rtl="0">
              <a:lnSpc>
                <a:spcPct val="100000"/>
              </a:lnSpc>
              <a:spcBef>
                <a:spcPts val="400"/>
              </a:spcBef>
              <a:spcAft>
                <a:spcPts val="0"/>
              </a:spcAft>
              <a:buClr>
                <a:srgbClr val="EE283C"/>
              </a:buClr>
              <a:buSzPts val="1600"/>
              <a:buFont typeface="Noto Sans Symbols"/>
              <a:buChar char="🞆"/>
            </a:pPr>
            <a:r>
              <a:rPr lang="en-US" sz="1600" b="1" i="0" u="none" strike="noStrike" cap="none">
                <a:solidFill>
                  <a:srgbClr val="000000"/>
                </a:solidFill>
                <a:latin typeface="Lato"/>
                <a:ea typeface="Lato"/>
                <a:cs typeface="Lato"/>
                <a:sym typeface="Lato"/>
              </a:rPr>
              <a:t>Fulfil the purpose: </a:t>
            </a:r>
            <a:r>
              <a:rPr lang="en-US" sz="1600" b="0" i="0" u="none" strike="noStrike" cap="none">
                <a:solidFill>
                  <a:srgbClr val="000000"/>
                </a:solidFill>
                <a:latin typeface="Lato"/>
                <a:ea typeface="Lato"/>
                <a:cs typeface="Lato"/>
                <a:sym typeface="Lato"/>
              </a:rPr>
              <a:t>Define the purpose of your visualisation and you can focus on achieving that objective</a:t>
            </a:r>
            <a:endParaRPr sz="1400" b="0" i="0" u="none" strike="noStrike" cap="none">
              <a:solidFill>
                <a:srgbClr val="000000"/>
              </a:solidFill>
              <a:latin typeface="Arial"/>
              <a:ea typeface="Arial"/>
              <a:cs typeface="Arial"/>
              <a:sym typeface="Arial"/>
            </a:endParaRPr>
          </a:p>
          <a:p>
            <a:pPr marL="360000" marR="0" lvl="0" indent="-360000" algn="l" rtl="0">
              <a:lnSpc>
                <a:spcPct val="100000"/>
              </a:lnSpc>
              <a:spcBef>
                <a:spcPts val="800"/>
              </a:spcBef>
              <a:spcAft>
                <a:spcPts val="0"/>
              </a:spcAft>
              <a:buClr>
                <a:srgbClr val="EE283C"/>
              </a:buClr>
              <a:buSzPts val="1600"/>
              <a:buFont typeface="Noto Sans Symbols"/>
              <a:buChar char="🞆"/>
            </a:pPr>
            <a:r>
              <a:rPr lang="en-US" sz="1600" b="1" i="0" u="none" strike="noStrike" cap="none">
                <a:solidFill>
                  <a:srgbClr val="000000"/>
                </a:solidFill>
                <a:latin typeface="Lato"/>
                <a:ea typeface="Lato"/>
                <a:cs typeface="Lato"/>
                <a:sym typeface="Lato"/>
              </a:rPr>
              <a:t>Consider your audience: </a:t>
            </a:r>
            <a:r>
              <a:rPr lang="en-US" sz="1600" b="0" i="0" u="none" strike="noStrike" cap="none">
                <a:solidFill>
                  <a:srgbClr val="000000"/>
                </a:solidFill>
                <a:latin typeface="Lato"/>
                <a:ea typeface="Lato"/>
                <a:cs typeface="Lato"/>
                <a:sym typeface="Lato"/>
              </a:rPr>
              <a:t>Knowing who will use your visualisation for analysis is equally critical as knowing its purpose. You should consider your audience and their degree of familiarity with the subject and the underlying data, as well as their comfort level with charts and graphs.</a:t>
            </a:r>
            <a:endParaRPr sz="1400" b="0" i="0" u="none" strike="noStrike" cap="none">
              <a:solidFill>
                <a:srgbClr val="000000"/>
              </a:solidFill>
              <a:latin typeface="Arial"/>
              <a:ea typeface="Arial"/>
              <a:cs typeface="Arial"/>
              <a:sym typeface="Arial"/>
            </a:endParaRPr>
          </a:p>
          <a:p>
            <a:pPr marL="360000" marR="0" lvl="0" indent="-360000" algn="l" rtl="0">
              <a:lnSpc>
                <a:spcPct val="100000"/>
              </a:lnSpc>
              <a:spcBef>
                <a:spcPts val="800"/>
              </a:spcBef>
              <a:spcAft>
                <a:spcPts val="0"/>
              </a:spcAft>
              <a:buClr>
                <a:srgbClr val="EE283C"/>
              </a:buClr>
              <a:buSzPts val="1600"/>
              <a:buFont typeface="Noto Sans Symbols"/>
              <a:buChar char="🞆"/>
            </a:pPr>
            <a:r>
              <a:rPr lang="en-US" sz="1600" b="1" i="0" u="none" strike="noStrike" cap="none">
                <a:solidFill>
                  <a:srgbClr val="000000"/>
                </a:solidFill>
                <a:latin typeface="Lato"/>
                <a:ea typeface="Lato"/>
                <a:cs typeface="Lato"/>
                <a:sym typeface="Lato"/>
              </a:rPr>
              <a:t>Provide context: </a:t>
            </a:r>
            <a:r>
              <a:rPr lang="en-US" sz="1600" b="0" i="0" u="none" strike="noStrike" cap="none">
                <a:solidFill>
                  <a:srgbClr val="000000"/>
                </a:solidFill>
                <a:latin typeface="Lato"/>
                <a:ea typeface="Lato"/>
                <a:cs typeface="Lato"/>
                <a:sym typeface="Lato"/>
              </a:rPr>
              <a:t>If your audience does not know the source of the data, the time of its collection or the way in which it relates to them, the visualisation will lack meaning and impact. Ensure that your visualisation contains the supporting information that provides answers to all the questions that your audience might have.</a:t>
            </a:r>
            <a:endParaRPr sz="1400" b="0" i="0" u="none" strike="noStrike" cap="none">
              <a:solidFill>
                <a:srgbClr val="000000"/>
              </a:solidFill>
              <a:latin typeface="Arial"/>
              <a:ea typeface="Arial"/>
              <a:cs typeface="Arial"/>
              <a:sym typeface="Arial"/>
            </a:endParaRPr>
          </a:p>
          <a:p>
            <a:pPr marL="360000" marR="0" lvl="0" indent="-360000" algn="l" rtl="0">
              <a:lnSpc>
                <a:spcPct val="100000"/>
              </a:lnSpc>
              <a:spcBef>
                <a:spcPts val="800"/>
              </a:spcBef>
              <a:spcAft>
                <a:spcPts val="0"/>
              </a:spcAft>
              <a:buClr>
                <a:srgbClr val="EE283C"/>
              </a:buClr>
              <a:buSzPts val="1600"/>
              <a:buFont typeface="Noto Sans Symbols"/>
              <a:buChar char="🞆"/>
            </a:pPr>
            <a:r>
              <a:rPr lang="en-US" sz="1600" b="1" i="0" u="none" strike="noStrike" cap="none">
                <a:solidFill>
                  <a:srgbClr val="000000"/>
                </a:solidFill>
                <a:latin typeface="Lato"/>
                <a:ea typeface="Lato"/>
                <a:cs typeface="Lato"/>
                <a:sym typeface="Lato"/>
              </a:rPr>
              <a:t>Show the numbers: </a:t>
            </a:r>
            <a:r>
              <a:rPr lang="en-US" sz="1600" b="0" i="0" u="none" strike="noStrike" cap="none">
                <a:solidFill>
                  <a:srgbClr val="000000"/>
                </a:solidFill>
                <a:latin typeface="Lato"/>
                <a:ea typeface="Lato"/>
                <a:cs typeface="Lato"/>
                <a:sym typeface="Lato"/>
              </a:rPr>
              <a:t>One of the benefits of using spreadsheets for visualisation that a lot more information can be showed in less space without having to show every number; however, the numbers are important and should be shown for all the critical components of visualisation.</a:t>
            </a:r>
            <a:endParaRPr sz="1400" b="0" i="0" u="none" strike="noStrike" cap="none">
              <a:solidFill>
                <a:srgbClr val="000000"/>
              </a:solidFill>
              <a:latin typeface="Arial"/>
              <a:ea typeface="Arial"/>
              <a:cs typeface="Arial"/>
              <a:sym typeface="Arial"/>
            </a:endParaRPr>
          </a:p>
          <a:p>
            <a:pPr marL="360000" marR="0" lvl="0" indent="-360000" algn="l" rtl="0">
              <a:lnSpc>
                <a:spcPct val="100000"/>
              </a:lnSpc>
              <a:spcBef>
                <a:spcPts val="800"/>
              </a:spcBef>
              <a:spcAft>
                <a:spcPts val="0"/>
              </a:spcAft>
              <a:buClr>
                <a:srgbClr val="EE283C"/>
              </a:buClr>
              <a:buSzPts val="1600"/>
              <a:buFont typeface="Noto Sans Symbols"/>
              <a:buChar char="🞆"/>
            </a:pPr>
            <a:r>
              <a:rPr lang="en-US" sz="1600" b="1" i="0" u="none" strike="noStrike" cap="none">
                <a:solidFill>
                  <a:srgbClr val="000000"/>
                </a:solidFill>
                <a:latin typeface="Lato"/>
                <a:ea typeface="Lato"/>
                <a:cs typeface="Lato"/>
                <a:sym typeface="Lato"/>
              </a:rPr>
              <a:t>Present the most important information first: </a:t>
            </a:r>
            <a:r>
              <a:rPr lang="en-US" sz="1600" b="0" i="0" u="none" strike="noStrike" cap="none">
                <a:solidFill>
                  <a:srgbClr val="000000"/>
                </a:solidFill>
                <a:latin typeface="Lato"/>
                <a:ea typeface="Lato"/>
                <a:cs typeface="Lato"/>
                <a:sym typeface="Lato"/>
              </a:rPr>
              <a:t>Ensure that you present the most critical information first. This applies to displaying the overall layout and to sorting data that is shown within each element of visualisation.</a:t>
            </a:r>
            <a:endParaRPr sz="1400" b="0" i="0" u="none" strike="noStrike" cap="none">
              <a:solidFill>
                <a:srgbClr val="000000"/>
              </a:solidFill>
              <a:latin typeface="Arial"/>
              <a:ea typeface="Arial"/>
              <a:cs typeface="Arial"/>
              <a:sym typeface="Arial"/>
            </a:endParaRPr>
          </a:p>
          <a:p>
            <a:pPr marL="360000" marR="0" lvl="0" indent="-360000" algn="l" rtl="0">
              <a:lnSpc>
                <a:spcPct val="100000"/>
              </a:lnSpc>
              <a:spcBef>
                <a:spcPts val="800"/>
              </a:spcBef>
              <a:spcAft>
                <a:spcPts val="400"/>
              </a:spcAft>
              <a:buClr>
                <a:srgbClr val="EE283C"/>
              </a:buClr>
              <a:buSzPts val="1600"/>
              <a:buFont typeface="Noto Sans Symbols"/>
              <a:buChar char="🞆"/>
            </a:pPr>
            <a:r>
              <a:rPr lang="en-US" sz="1600" b="1" i="0" u="none" strike="noStrike" cap="none">
                <a:solidFill>
                  <a:srgbClr val="000000"/>
                </a:solidFill>
                <a:latin typeface="Lato"/>
                <a:ea typeface="Lato"/>
                <a:cs typeface="Lato"/>
                <a:sym typeface="Lato"/>
              </a:rPr>
              <a:t>Pay attention to aesthetics: </a:t>
            </a:r>
            <a:r>
              <a:rPr lang="en-US" sz="1600" b="0" i="0" u="none" strike="noStrike" cap="none">
                <a:solidFill>
                  <a:srgbClr val="000000"/>
                </a:solidFill>
                <a:latin typeface="Lato"/>
                <a:ea typeface="Lato"/>
                <a:cs typeface="Lato"/>
                <a:sym typeface="Lato"/>
              </a:rPr>
              <a:t>The overall aesthetics are also quite important for good visualisations. Make sure that the overall presentation of your visualisation is neat and crisp, with effective use of colour; aligned components; and consistent use of fonts, size and placement.</a:t>
            </a:r>
            <a:endParaRPr sz="1400" b="0" i="0" u="none" strike="noStrike" cap="none">
              <a:solidFill>
                <a:srgbClr val="000000"/>
              </a:solidFill>
              <a:latin typeface="Arial"/>
              <a:ea typeface="Arial"/>
              <a:cs typeface="Arial"/>
              <a:sym typeface="Arial"/>
            </a:endParaRPr>
          </a:p>
        </p:txBody>
      </p:sp>
      <p:sp>
        <p:nvSpPr>
          <p:cNvPr id="193" name="Google Shape;193;p25"/>
          <p:cNvSpPr txBox="1"/>
          <p:nvPr/>
        </p:nvSpPr>
        <p:spPr>
          <a:xfrm>
            <a:off x="1252220" y="204321"/>
            <a:ext cx="9687600" cy="4596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Lato"/>
                <a:ea typeface="Lato"/>
                <a:cs typeface="Lato"/>
                <a:sym typeface="Lato"/>
              </a:rPr>
              <a:t>BEST PRACTICES OF DATA VISUALISATION</a:t>
            </a:r>
            <a:endParaRPr sz="24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0" end="0"/>
                                            </p:txEl>
                                          </p:spTgt>
                                        </p:tgtEl>
                                        <p:attrNameLst>
                                          <p:attrName>style.visibility</p:attrName>
                                        </p:attrNameLst>
                                      </p:cBhvr>
                                      <p:to>
                                        <p:strVal val="visible"/>
                                      </p:to>
                                    </p:set>
                                    <p:animEffect transition="in" filter="fade">
                                      <p:cBhvr>
                                        <p:cTn id="12" dur="500"/>
                                        <p:tgtEl>
                                          <p:spTgt spid="1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1" end="1"/>
                                            </p:txEl>
                                          </p:spTgt>
                                        </p:tgtEl>
                                        <p:attrNameLst>
                                          <p:attrName>style.visibility</p:attrName>
                                        </p:attrNameLst>
                                      </p:cBhvr>
                                      <p:to>
                                        <p:strVal val="visible"/>
                                      </p:to>
                                    </p:set>
                                    <p:animEffect transition="in" filter="fade">
                                      <p:cBhvr>
                                        <p:cTn id="17" dur="500"/>
                                        <p:tgtEl>
                                          <p:spTgt spid="19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2" end="2"/>
                                            </p:txEl>
                                          </p:spTgt>
                                        </p:tgtEl>
                                        <p:attrNameLst>
                                          <p:attrName>style.visibility</p:attrName>
                                        </p:attrNameLst>
                                      </p:cBhvr>
                                      <p:to>
                                        <p:strVal val="visible"/>
                                      </p:to>
                                    </p:set>
                                    <p:animEffect transition="in" filter="fade">
                                      <p:cBhvr>
                                        <p:cTn id="22" dur="500"/>
                                        <p:tgtEl>
                                          <p:spTgt spid="19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3" end="3"/>
                                            </p:txEl>
                                          </p:spTgt>
                                        </p:tgtEl>
                                        <p:attrNameLst>
                                          <p:attrName>style.visibility</p:attrName>
                                        </p:attrNameLst>
                                      </p:cBhvr>
                                      <p:to>
                                        <p:strVal val="visible"/>
                                      </p:to>
                                    </p:set>
                                    <p:animEffect transition="in" filter="fade">
                                      <p:cBhvr>
                                        <p:cTn id="27" dur="500"/>
                                        <p:tgtEl>
                                          <p:spTgt spid="19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xEl>
                                              <p:pRg st="4" end="4"/>
                                            </p:txEl>
                                          </p:spTgt>
                                        </p:tgtEl>
                                        <p:attrNameLst>
                                          <p:attrName>style.visibility</p:attrName>
                                        </p:attrNameLst>
                                      </p:cBhvr>
                                      <p:to>
                                        <p:strVal val="visible"/>
                                      </p:to>
                                    </p:set>
                                    <p:animEffect transition="in" filter="fade">
                                      <p:cBhvr>
                                        <p:cTn id="32" dur="500"/>
                                        <p:tgtEl>
                                          <p:spTgt spid="19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2">
                                            <p:txEl>
                                              <p:pRg st="5" end="5"/>
                                            </p:txEl>
                                          </p:spTgt>
                                        </p:tgtEl>
                                        <p:attrNameLst>
                                          <p:attrName>style.visibility</p:attrName>
                                        </p:attrNameLst>
                                      </p:cBhvr>
                                      <p:to>
                                        <p:strVal val="visible"/>
                                      </p:to>
                                    </p:set>
                                    <p:animEffect transition="in" filter="fade">
                                      <p:cBhvr>
                                        <p:cTn id="37" dur="500"/>
                                        <p:tgtEl>
                                          <p:spTgt spid="1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p:nvPr/>
        </p:nvSpPr>
        <p:spPr>
          <a:xfrm>
            <a:off x="704850" y="1067294"/>
            <a:ext cx="10782300" cy="5097871"/>
          </a:xfrm>
          <a:prstGeom prst="roundRect">
            <a:avLst>
              <a:gd name="adj" fmla="val 3563"/>
            </a:avLst>
          </a:prstGeom>
          <a:noFill/>
          <a:ln w="28575" cap="flat" cmpd="sng">
            <a:solidFill>
              <a:srgbClr val="F4AB35"/>
            </a:solidFill>
            <a:prstDash val="solid"/>
            <a:round/>
            <a:headEnd type="none" w="sm" len="sm"/>
            <a:tailEnd type="none" w="sm" len="sm"/>
          </a:ln>
        </p:spPr>
        <p:txBody>
          <a:bodyPr spcFirstLastPara="1" wrap="square" lIns="45700" tIns="45700" rIns="45700" bIns="45700" anchor="t" anchorCtr="0">
            <a:noAutofit/>
          </a:bodyPr>
          <a:lstStyle/>
          <a:p>
            <a:pPr marL="360000" marR="0" lvl="0" indent="-360000" algn="l" rtl="0">
              <a:lnSpc>
                <a:spcPct val="100000"/>
              </a:lnSpc>
              <a:spcBef>
                <a:spcPts val="6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Reduce the non-data pixels, by eliminating </a:t>
            </a:r>
            <a:r>
              <a:rPr lang="en-US" sz="2000">
                <a:latin typeface="Lato"/>
                <a:ea typeface="Lato"/>
                <a:cs typeface="Lato"/>
                <a:sym typeface="Lato"/>
              </a:rPr>
              <a:t>them </a:t>
            </a:r>
            <a:r>
              <a:rPr lang="en-US" sz="2000" b="0" i="0" u="none" strike="noStrike" cap="none">
                <a:solidFill>
                  <a:srgbClr val="000000"/>
                </a:solidFill>
                <a:latin typeface="Lato"/>
                <a:ea typeface="Lato"/>
                <a:cs typeface="Lato"/>
                <a:sym typeface="Lato"/>
              </a:rPr>
              <a:t>and</a:t>
            </a:r>
            <a:br>
              <a:rPr lang="en-US" sz="2000" b="0" i="0" u="none" strike="noStrike" cap="none">
                <a:solidFill>
                  <a:srgbClr val="000000"/>
                </a:solidFill>
                <a:latin typeface="Lato"/>
                <a:ea typeface="Lato"/>
                <a:cs typeface="Lato"/>
                <a:sym typeface="Lato"/>
              </a:rPr>
            </a:br>
            <a:r>
              <a:rPr lang="en-US" sz="2000" b="0" i="0" u="none" strike="noStrike" cap="none">
                <a:solidFill>
                  <a:srgbClr val="000000"/>
                </a:solidFill>
                <a:latin typeface="Lato"/>
                <a:ea typeface="Lato"/>
                <a:cs typeface="Lato"/>
                <a:sym typeface="Lato"/>
              </a:rPr>
              <a:t>de-emphasizing the remaining non-data pixels.</a:t>
            </a:r>
            <a:endParaRPr/>
          </a:p>
          <a:p>
            <a:pPr marL="360000" marR="0" lvl="0" indent="-233000" algn="l" rtl="0">
              <a:lnSpc>
                <a:spcPct val="100000"/>
              </a:lnSpc>
              <a:spcBef>
                <a:spcPts val="12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0" marR="0" lvl="0" indent="0" algn="l" rtl="0">
              <a:lnSpc>
                <a:spcPct val="100000"/>
              </a:lnSpc>
              <a:spcBef>
                <a:spcPts val="1200"/>
              </a:spcBef>
              <a:spcAft>
                <a:spcPts val="600"/>
              </a:spcAft>
              <a:buNone/>
            </a:pPr>
            <a:endParaRPr sz="2000" b="0" i="0" u="none" strike="noStrike" cap="none">
              <a:solidFill>
                <a:srgbClr val="000000"/>
              </a:solidFill>
              <a:latin typeface="Lato"/>
              <a:ea typeface="Lato"/>
              <a:cs typeface="Lato"/>
              <a:sym typeface="Lato"/>
            </a:endParaRPr>
          </a:p>
        </p:txBody>
      </p:sp>
      <p:sp>
        <p:nvSpPr>
          <p:cNvPr id="200" name="Google Shape;200;p26"/>
          <p:cNvSpPr txBox="1"/>
          <p:nvPr/>
        </p:nvSpPr>
        <p:spPr>
          <a:xfrm>
            <a:off x="1252220" y="204321"/>
            <a:ext cx="9687561" cy="459741"/>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Lato"/>
                <a:ea typeface="Lato"/>
                <a:cs typeface="Lato"/>
                <a:sym typeface="Lato"/>
              </a:rPr>
              <a:t>BEST PRACTICES OF DATA VISUALISATION</a:t>
            </a:r>
            <a:endParaRPr/>
          </a:p>
        </p:txBody>
      </p:sp>
      <p:sp>
        <p:nvSpPr>
          <p:cNvPr id="201" name="Google Shape;201;p26"/>
          <p:cNvSpPr/>
          <p:nvPr/>
        </p:nvSpPr>
        <p:spPr>
          <a:xfrm>
            <a:off x="742950" y="3408232"/>
            <a:ext cx="10782300" cy="1220390"/>
          </a:xfrm>
          <a:prstGeom prst="roundRect">
            <a:avLst>
              <a:gd name="adj" fmla="val 3563"/>
            </a:avLst>
          </a:prstGeom>
          <a:noFill/>
          <a:ln>
            <a:noFill/>
          </a:ln>
        </p:spPr>
        <p:txBody>
          <a:bodyPr spcFirstLastPara="1" wrap="square" lIns="45700" tIns="45700" rIns="45700" bIns="45700" anchor="ctr" anchorCtr="0">
            <a:noAutofit/>
          </a:bodyPr>
          <a:lstStyle/>
          <a:p>
            <a:pPr marL="457200" marR="0" lvl="0" indent="-457200" algn="l" rtl="0">
              <a:lnSpc>
                <a:spcPct val="100000"/>
              </a:lnSpc>
              <a:spcBef>
                <a:spcPts val="600"/>
              </a:spcBef>
              <a:spcAft>
                <a:spcPts val="0"/>
              </a:spcAft>
              <a:buClr>
                <a:schemeClr val="dk1"/>
              </a:buClr>
              <a:buSzPts val="2000"/>
              <a:buFont typeface="Arial"/>
              <a:buAutoNum type="arabicPeriod" startAt="2"/>
            </a:pPr>
            <a:r>
              <a:rPr lang="en-US" sz="2000">
                <a:latin typeface="Lato"/>
                <a:ea typeface="Lato"/>
                <a:cs typeface="Lato"/>
                <a:sym typeface="Lato"/>
              </a:rPr>
              <a:t>E</a:t>
            </a:r>
            <a:r>
              <a:rPr lang="en-US" sz="2000" b="0" i="0" u="none" strike="noStrike" cap="none">
                <a:solidFill>
                  <a:srgbClr val="000000"/>
                </a:solidFill>
                <a:latin typeface="Lato"/>
                <a:ea typeface="Lato"/>
                <a:cs typeface="Lato"/>
                <a:sym typeface="Lato"/>
              </a:rPr>
              <a:t>liminate unnecessary </a:t>
            </a:r>
            <a:endParaRPr/>
          </a:p>
          <a:p>
            <a:pPr marL="720000" marR="0" lvl="0" indent="-359999" algn="l" rtl="0">
              <a:lnSpc>
                <a:spcPct val="100000"/>
              </a:lnSpc>
              <a:spcBef>
                <a:spcPts val="1200"/>
              </a:spcBef>
              <a:spcAft>
                <a:spcPts val="6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Grid lines in bar graphs</a:t>
            </a:r>
            <a:endParaRPr/>
          </a:p>
        </p:txBody>
      </p:sp>
      <p:sp>
        <p:nvSpPr>
          <p:cNvPr id="202" name="Google Shape;202;p26"/>
          <p:cNvSpPr/>
          <p:nvPr/>
        </p:nvSpPr>
        <p:spPr>
          <a:xfrm>
            <a:off x="742950" y="4856500"/>
            <a:ext cx="10782300" cy="1220390"/>
          </a:xfrm>
          <a:prstGeom prst="roundRect">
            <a:avLst>
              <a:gd name="adj" fmla="val 3563"/>
            </a:avLst>
          </a:prstGeom>
          <a:noFill/>
          <a:ln>
            <a:noFill/>
          </a:ln>
        </p:spPr>
        <p:txBody>
          <a:bodyPr spcFirstLastPara="1" wrap="square" lIns="45700" tIns="45700" rIns="45700" bIns="45700" anchor="ctr" anchorCtr="0">
            <a:noAutofit/>
          </a:bodyPr>
          <a:lstStyle/>
          <a:p>
            <a:pPr marL="457200" marR="0" lvl="0" indent="-457200" algn="l" rtl="0">
              <a:lnSpc>
                <a:spcPct val="100000"/>
              </a:lnSpc>
              <a:spcBef>
                <a:spcPts val="600"/>
              </a:spcBef>
              <a:spcAft>
                <a:spcPts val="0"/>
              </a:spcAft>
              <a:buClr>
                <a:schemeClr val="dk1"/>
              </a:buClr>
              <a:buSzPts val="2000"/>
              <a:buFont typeface="Arial"/>
              <a:buAutoNum type="arabicPeriod" startAt="3"/>
            </a:pPr>
            <a:r>
              <a:rPr lang="en-US" sz="2000">
                <a:latin typeface="Lato"/>
                <a:ea typeface="Lato"/>
                <a:cs typeface="Lato"/>
                <a:sym typeface="Lato"/>
              </a:rPr>
              <a:t>E</a:t>
            </a:r>
            <a:r>
              <a:rPr lang="en-US" sz="2000" b="0" i="0" u="none" strike="noStrike" cap="none">
                <a:solidFill>
                  <a:srgbClr val="000000"/>
                </a:solidFill>
                <a:latin typeface="Lato"/>
                <a:ea typeface="Lato"/>
                <a:cs typeface="Lato"/>
                <a:sym typeface="Lato"/>
              </a:rPr>
              <a:t>liminate variations in colour that </a:t>
            </a:r>
            <a:endParaRPr/>
          </a:p>
          <a:p>
            <a:pPr marL="720000" marR="0" lvl="0" indent="-359999" algn="l" rtl="0">
              <a:lnSpc>
                <a:spcPct val="100000"/>
              </a:lnSpc>
              <a:spcBef>
                <a:spcPts val="1200"/>
              </a:spcBef>
              <a:spcAft>
                <a:spcPts val="6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Don’t encode any meaning</a:t>
            </a:r>
            <a:endParaRPr/>
          </a:p>
        </p:txBody>
      </p:sp>
      <p:pic>
        <p:nvPicPr>
          <p:cNvPr id="203" name="Google Shape;203;p26"/>
          <p:cNvPicPr preferRelativeResize="0"/>
          <p:nvPr/>
        </p:nvPicPr>
        <p:blipFill rotWithShape="1">
          <a:blip r:embed="rId3">
            <a:alphaModFix/>
          </a:blip>
          <a:srcRect/>
          <a:stretch/>
        </p:blipFill>
        <p:spPr>
          <a:xfrm>
            <a:off x="6610532" y="2009957"/>
            <a:ext cx="3263779" cy="1120402"/>
          </a:xfrm>
          <a:prstGeom prst="rect">
            <a:avLst/>
          </a:prstGeom>
          <a:solidFill>
            <a:srgbClr val="000000"/>
          </a:solidFill>
          <a:ln>
            <a:noFill/>
          </a:ln>
        </p:spPr>
      </p:pic>
      <p:pic>
        <p:nvPicPr>
          <p:cNvPr id="204" name="Google Shape;204;p26"/>
          <p:cNvPicPr preferRelativeResize="0"/>
          <p:nvPr/>
        </p:nvPicPr>
        <p:blipFill rotWithShape="1">
          <a:blip r:embed="rId4">
            <a:alphaModFix/>
          </a:blip>
          <a:srcRect/>
          <a:stretch/>
        </p:blipFill>
        <p:spPr>
          <a:xfrm>
            <a:off x="7066670" y="3376927"/>
            <a:ext cx="2351503" cy="1219680"/>
          </a:xfrm>
          <a:prstGeom prst="rect">
            <a:avLst/>
          </a:prstGeom>
          <a:noFill/>
          <a:ln>
            <a:noFill/>
          </a:ln>
        </p:spPr>
      </p:pic>
      <p:pic>
        <p:nvPicPr>
          <p:cNvPr id="205" name="Google Shape;205;p26"/>
          <p:cNvPicPr preferRelativeResize="0"/>
          <p:nvPr/>
        </p:nvPicPr>
        <p:blipFill rotWithShape="1">
          <a:blip r:embed="rId5">
            <a:alphaModFix/>
          </a:blip>
          <a:srcRect/>
          <a:stretch/>
        </p:blipFill>
        <p:spPr>
          <a:xfrm>
            <a:off x="6830509" y="4843175"/>
            <a:ext cx="2823824" cy="1219680"/>
          </a:xfrm>
          <a:prstGeom prst="rect">
            <a:avLst/>
          </a:prstGeom>
          <a:noFill/>
          <a:ln>
            <a:noFill/>
          </a:ln>
        </p:spPr>
      </p:pic>
      <p:sp>
        <p:nvSpPr>
          <p:cNvPr id="206" name="Google Shape;206;p26"/>
          <p:cNvSpPr/>
          <p:nvPr/>
        </p:nvSpPr>
        <p:spPr>
          <a:xfrm>
            <a:off x="742950" y="1959963"/>
            <a:ext cx="10782300" cy="1220390"/>
          </a:xfrm>
          <a:prstGeom prst="roundRect">
            <a:avLst>
              <a:gd name="adj" fmla="val 3563"/>
            </a:avLst>
          </a:prstGeom>
          <a:noFill/>
          <a:ln>
            <a:noFill/>
          </a:ln>
        </p:spPr>
        <p:txBody>
          <a:bodyPr spcFirstLastPara="1" wrap="square" lIns="45700" tIns="45700" rIns="45700" bIns="45700" anchor="ctr" anchorCtr="0">
            <a:noAutofit/>
          </a:bodyPr>
          <a:lstStyle/>
          <a:p>
            <a:pPr marL="457200" marR="0" lvl="0" indent="-457200" algn="l" rtl="0">
              <a:lnSpc>
                <a:spcPct val="100000"/>
              </a:lnSpc>
              <a:spcBef>
                <a:spcPts val="600"/>
              </a:spcBef>
              <a:spcAft>
                <a:spcPts val="0"/>
              </a:spcAft>
              <a:buClr>
                <a:schemeClr val="dk1"/>
              </a:buClr>
              <a:buSzPts val="2000"/>
              <a:buFont typeface="Arial"/>
              <a:buAutoNum type="arabicPeriod"/>
            </a:pPr>
            <a:r>
              <a:rPr lang="en-US" sz="2000">
                <a:latin typeface="Lato"/>
                <a:ea typeface="Lato"/>
                <a:cs typeface="Lato"/>
                <a:sym typeface="Lato"/>
              </a:rPr>
              <a:t>E</a:t>
            </a:r>
            <a:r>
              <a:rPr lang="en-US" sz="2000" b="0" i="0" u="none" strike="noStrike" cap="none">
                <a:solidFill>
                  <a:srgbClr val="000000"/>
                </a:solidFill>
                <a:latin typeface="Lato"/>
                <a:ea typeface="Lato"/>
                <a:cs typeface="Lato"/>
                <a:sym typeface="Lato"/>
              </a:rPr>
              <a:t>liminate unnecessary </a:t>
            </a:r>
            <a:endParaRPr/>
          </a:p>
          <a:p>
            <a:pPr marL="720000" marR="0" lvl="0" indent="-359999" algn="l" rtl="0">
              <a:lnSpc>
                <a:spcPct val="100000"/>
              </a:lnSpc>
              <a:spcBef>
                <a:spcPts val="1200"/>
              </a:spcBef>
              <a:spcAft>
                <a:spcPts val="6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Third dimension of depth on charts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500"/>
                                        <p:tgtEl>
                                          <p:spTgt spid="1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
                                            <p:txEl>
                                              <p:pRg st="0" end="0"/>
                                            </p:txEl>
                                          </p:spTgt>
                                        </p:tgtEl>
                                        <p:attrNameLst>
                                          <p:attrName>style.visibility</p:attrName>
                                        </p:attrNameLst>
                                      </p:cBhvr>
                                      <p:to>
                                        <p:strVal val="visible"/>
                                      </p:to>
                                    </p:set>
                                    <p:animEffect transition="in" filter="fade">
                                      <p:cBhvr>
                                        <p:cTn id="17" dur="500"/>
                                        <p:tgtEl>
                                          <p:spTgt spid="20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
                                            <p:txEl>
                                              <p:pRg st="1" end="1"/>
                                            </p:txEl>
                                          </p:spTgt>
                                        </p:tgtEl>
                                        <p:attrNameLst>
                                          <p:attrName>style.visibility</p:attrName>
                                        </p:attrNameLst>
                                      </p:cBhvr>
                                      <p:to>
                                        <p:strVal val="visible"/>
                                      </p:to>
                                    </p:set>
                                    <p:animEffect transition="in" filter="fade">
                                      <p:cBhvr>
                                        <p:cTn id="22" dur="500"/>
                                        <p:tgtEl>
                                          <p:spTgt spid="206">
                                            <p:txEl>
                                              <p:pRg st="1" end="1"/>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03"/>
                                        </p:tgtEl>
                                        <p:attrNameLst>
                                          <p:attrName>style.visibility</p:attrName>
                                        </p:attrNameLst>
                                      </p:cBhvr>
                                      <p:to>
                                        <p:strVal val="visible"/>
                                      </p:to>
                                    </p:set>
                                    <p:animEffect transition="in" filter="fade">
                                      <p:cBhvr>
                                        <p:cTn id="26" dur="500"/>
                                        <p:tgtEl>
                                          <p:spTgt spid="20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1">
                                            <p:txEl>
                                              <p:pRg st="0" end="0"/>
                                            </p:txEl>
                                          </p:spTgt>
                                        </p:tgtEl>
                                        <p:attrNameLst>
                                          <p:attrName>style.visibility</p:attrName>
                                        </p:attrNameLst>
                                      </p:cBhvr>
                                      <p:to>
                                        <p:strVal val="visible"/>
                                      </p:to>
                                    </p:set>
                                    <p:animEffect transition="in" filter="fade">
                                      <p:cBhvr>
                                        <p:cTn id="31" dur="500"/>
                                        <p:tgtEl>
                                          <p:spTgt spid="20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1">
                                            <p:txEl>
                                              <p:pRg st="1" end="1"/>
                                            </p:txEl>
                                          </p:spTgt>
                                        </p:tgtEl>
                                        <p:attrNameLst>
                                          <p:attrName>style.visibility</p:attrName>
                                        </p:attrNameLst>
                                      </p:cBhvr>
                                      <p:to>
                                        <p:strVal val="visible"/>
                                      </p:to>
                                    </p:set>
                                    <p:animEffect transition="in" filter="fade">
                                      <p:cBhvr>
                                        <p:cTn id="36" dur="500"/>
                                        <p:tgtEl>
                                          <p:spTgt spid="201">
                                            <p:txEl>
                                              <p:pRg st="1" end="1"/>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04"/>
                                        </p:tgtEl>
                                        <p:attrNameLst>
                                          <p:attrName>style.visibility</p:attrName>
                                        </p:attrNameLst>
                                      </p:cBhvr>
                                      <p:to>
                                        <p:strVal val="visible"/>
                                      </p:to>
                                    </p:set>
                                    <p:animEffect transition="in" filter="fade">
                                      <p:cBhvr>
                                        <p:cTn id="40" dur="500"/>
                                        <p:tgtEl>
                                          <p:spTgt spid="20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2">
                                            <p:txEl>
                                              <p:pRg st="0" end="0"/>
                                            </p:txEl>
                                          </p:spTgt>
                                        </p:tgtEl>
                                        <p:attrNameLst>
                                          <p:attrName>style.visibility</p:attrName>
                                        </p:attrNameLst>
                                      </p:cBhvr>
                                      <p:to>
                                        <p:strVal val="visible"/>
                                      </p:to>
                                    </p:set>
                                    <p:animEffect transition="in" filter="fade">
                                      <p:cBhvr>
                                        <p:cTn id="45" dur="500"/>
                                        <p:tgtEl>
                                          <p:spTgt spid="20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2">
                                            <p:txEl>
                                              <p:pRg st="1" end="1"/>
                                            </p:txEl>
                                          </p:spTgt>
                                        </p:tgtEl>
                                        <p:attrNameLst>
                                          <p:attrName>style.visibility</p:attrName>
                                        </p:attrNameLst>
                                      </p:cBhvr>
                                      <p:to>
                                        <p:strVal val="visible"/>
                                      </p:to>
                                    </p:set>
                                    <p:animEffect transition="in" filter="fade">
                                      <p:cBhvr>
                                        <p:cTn id="50" dur="500"/>
                                        <p:tgtEl>
                                          <p:spTgt spid="202">
                                            <p:txEl>
                                              <p:pRg st="1" end="1"/>
                                            </p:txEl>
                                          </p:spTgt>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fade">
                                      <p:cBhvr>
                                        <p:cTn id="54"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p:nvPr/>
        </p:nvSpPr>
        <p:spPr>
          <a:xfrm>
            <a:off x="704850" y="1509671"/>
            <a:ext cx="5734050" cy="4213116"/>
          </a:xfrm>
          <a:prstGeom prst="roundRect">
            <a:avLst>
              <a:gd name="adj" fmla="val 3563"/>
            </a:avLst>
          </a:prstGeom>
          <a:noFill/>
          <a:ln w="28575" cap="flat" cmpd="sng">
            <a:solidFill>
              <a:srgbClr val="F4AB35"/>
            </a:solidFill>
            <a:prstDash val="solid"/>
            <a:round/>
            <a:headEnd type="none" w="sm" len="sm"/>
            <a:tailEnd type="none" w="sm" len="sm"/>
          </a:ln>
        </p:spPr>
        <p:txBody>
          <a:bodyPr spcFirstLastPara="1" wrap="square" lIns="45700" tIns="45700" rIns="45700" bIns="45700" anchor="ctr" anchorCtr="0">
            <a:noAutofit/>
          </a:bodyPr>
          <a:lstStyle/>
          <a:p>
            <a:pPr marL="360000" marR="0" lvl="0" indent="-360000" algn="l" rtl="0">
              <a:lnSpc>
                <a:spcPct val="100000"/>
              </a:lnSpc>
              <a:spcBef>
                <a:spcPts val="6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Enhance data pixels by eliminating unnecessary data pixels and highlighting most important  data pixels</a:t>
            </a:r>
            <a:endParaRPr dirty="0"/>
          </a:p>
          <a:p>
            <a:pPr marL="360000" marR="0" lvl="0" indent="-360000" algn="l" rtl="0">
              <a:lnSpc>
                <a:spcPct val="100000"/>
              </a:lnSpc>
              <a:spcBef>
                <a:spcPts val="12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Remove data that is less relevant</a:t>
            </a:r>
            <a:endParaRPr dirty="0"/>
          </a:p>
          <a:p>
            <a:pPr marL="360000" marR="0" lvl="0" indent="-360000" algn="l" rtl="0">
              <a:lnSpc>
                <a:spcPct val="100000"/>
              </a:lnSpc>
              <a:spcBef>
                <a:spcPts val="12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Condense data by summaries and exceptions</a:t>
            </a:r>
            <a:endParaRPr dirty="0"/>
          </a:p>
          <a:p>
            <a:pPr marL="360000" marR="0" lvl="0" indent="-360000" algn="l" rtl="0">
              <a:lnSpc>
                <a:spcPct val="100000"/>
              </a:lnSpc>
              <a:spcBef>
                <a:spcPts val="1200"/>
              </a:spcBef>
              <a:spcAft>
                <a:spcPts val="0"/>
              </a:spcAft>
              <a:buClr>
                <a:srgbClr val="EE283C"/>
              </a:buClr>
              <a:buSzPts val="2000"/>
              <a:buFont typeface="Noto Sans Symbols"/>
              <a:buChar char="🞆"/>
            </a:pPr>
            <a:r>
              <a:rPr lang="en-US" sz="2000" b="0" i="0" u="none" strike="noStrike" cap="none" dirty="0" err="1">
                <a:solidFill>
                  <a:srgbClr val="000000"/>
                </a:solidFill>
                <a:latin typeface="Lato"/>
                <a:ea typeface="Lato"/>
                <a:cs typeface="Lato"/>
                <a:sym typeface="Lato"/>
              </a:rPr>
              <a:t>Emphasise</a:t>
            </a:r>
            <a:r>
              <a:rPr lang="en-US" sz="2000" b="0" i="0" u="none" strike="noStrike" cap="none" dirty="0">
                <a:solidFill>
                  <a:srgbClr val="000000"/>
                </a:solidFill>
                <a:latin typeface="Lato"/>
                <a:ea typeface="Lato"/>
                <a:cs typeface="Lato"/>
                <a:sym typeface="Lato"/>
              </a:rPr>
              <a:t> important data by visual attributes like color intensity, size, line  width</a:t>
            </a:r>
            <a:endParaRPr dirty="0"/>
          </a:p>
          <a:p>
            <a:pPr marL="360000" marR="0" lvl="0" indent="-360000" algn="l" rtl="0">
              <a:lnSpc>
                <a:spcPct val="100000"/>
              </a:lnSpc>
              <a:spcBef>
                <a:spcPts val="1200"/>
              </a:spcBef>
              <a:spcAft>
                <a:spcPts val="600"/>
              </a:spcAft>
              <a:buClr>
                <a:srgbClr val="EE283C"/>
              </a:buClr>
              <a:buSzPts val="2000"/>
              <a:buFont typeface="Noto Sans Symbols"/>
              <a:buChar char="🞆"/>
            </a:pPr>
            <a:r>
              <a:rPr lang="en-US" sz="2000" b="0" i="0" u="none" strike="noStrike" cap="none" dirty="0" err="1">
                <a:solidFill>
                  <a:srgbClr val="000000"/>
                </a:solidFill>
                <a:latin typeface="Lato"/>
                <a:ea typeface="Lato"/>
                <a:cs typeface="Lato"/>
                <a:sym typeface="Lato"/>
              </a:rPr>
              <a:t>Emphasise</a:t>
            </a:r>
            <a:r>
              <a:rPr lang="en-US" sz="2000" b="0" i="0" u="none" strike="noStrike" cap="none" dirty="0">
                <a:solidFill>
                  <a:srgbClr val="000000"/>
                </a:solidFill>
                <a:latin typeface="Lato"/>
                <a:ea typeface="Lato"/>
                <a:cs typeface="Lato"/>
                <a:sym typeface="Lato"/>
              </a:rPr>
              <a:t> important data by its position on the dashboard: top-left and center are sections with greatest emphasis</a:t>
            </a:r>
            <a:endParaRPr dirty="0"/>
          </a:p>
        </p:txBody>
      </p:sp>
      <p:sp>
        <p:nvSpPr>
          <p:cNvPr id="213" name="Google Shape;213;p27"/>
          <p:cNvSpPr txBox="1"/>
          <p:nvPr/>
        </p:nvSpPr>
        <p:spPr>
          <a:xfrm>
            <a:off x="1252220" y="204321"/>
            <a:ext cx="9687561" cy="459741"/>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Lato"/>
                <a:ea typeface="Lato"/>
                <a:cs typeface="Lato"/>
                <a:sym typeface="Lato"/>
              </a:rPr>
              <a:t>BEST PRACTICES OF DATA VISUALISATION</a:t>
            </a:r>
            <a:endParaRPr/>
          </a:p>
        </p:txBody>
      </p:sp>
      <p:grpSp>
        <p:nvGrpSpPr>
          <p:cNvPr id="214" name="Google Shape;214;p27"/>
          <p:cNvGrpSpPr/>
          <p:nvPr/>
        </p:nvGrpSpPr>
        <p:grpSpPr>
          <a:xfrm>
            <a:off x="7261700" y="1614629"/>
            <a:ext cx="4003200" cy="4003200"/>
            <a:chOff x="7607300" y="1960229"/>
            <a:chExt cx="3312000" cy="3312000"/>
          </a:xfrm>
        </p:grpSpPr>
        <p:grpSp>
          <p:nvGrpSpPr>
            <p:cNvPr id="215" name="Google Shape;215;p27"/>
            <p:cNvGrpSpPr/>
            <p:nvPr/>
          </p:nvGrpSpPr>
          <p:grpSpPr>
            <a:xfrm>
              <a:off x="7607300" y="1960229"/>
              <a:ext cx="3312000" cy="3312000"/>
              <a:chOff x="7607300" y="1960229"/>
              <a:chExt cx="3312000" cy="3312000"/>
            </a:xfrm>
          </p:grpSpPr>
          <p:sp>
            <p:nvSpPr>
              <p:cNvPr id="216" name="Google Shape;216;p27"/>
              <p:cNvSpPr/>
              <p:nvPr/>
            </p:nvSpPr>
            <p:spPr>
              <a:xfrm>
                <a:off x="7607300" y="1960229"/>
                <a:ext cx="1656000" cy="1656000"/>
              </a:xfrm>
              <a:prstGeom prst="rect">
                <a:avLst/>
              </a:prstGeom>
              <a:noFill/>
              <a:ln w="19050" cap="flat" cmpd="sng">
                <a:solidFill>
                  <a:srgbClr val="75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 name="Google Shape;217;p27"/>
              <p:cNvSpPr/>
              <p:nvPr/>
            </p:nvSpPr>
            <p:spPr>
              <a:xfrm>
                <a:off x="9263300" y="1960229"/>
                <a:ext cx="1656000" cy="1656000"/>
              </a:xfrm>
              <a:prstGeom prst="rect">
                <a:avLst/>
              </a:prstGeom>
              <a:noFill/>
              <a:ln w="19050" cap="flat" cmpd="sng">
                <a:solidFill>
                  <a:srgbClr val="75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8" name="Google Shape;218;p27"/>
              <p:cNvSpPr/>
              <p:nvPr/>
            </p:nvSpPr>
            <p:spPr>
              <a:xfrm>
                <a:off x="7607300" y="3616229"/>
                <a:ext cx="1656000" cy="1656000"/>
              </a:xfrm>
              <a:prstGeom prst="rect">
                <a:avLst/>
              </a:prstGeom>
              <a:noFill/>
              <a:ln w="19050" cap="flat" cmpd="sng">
                <a:solidFill>
                  <a:srgbClr val="75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p27"/>
              <p:cNvSpPr/>
              <p:nvPr/>
            </p:nvSpPr>
            <p:spPr>
              <a:xfrm>
                <a:off x="9263300" y="3616229"/>
                <a:ext cx="1656000" cy="1656000"/>
              </a:xfrm>
              <a:prstGeom prst="rect">
                <a:avLst/>
              </a:prstGeom>
              <a:noFill/>
              <a:ln w="19050" cap="flat" cmpd="sng">
                <a:solidFill>
                  <a:srgbClr val="75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0" name="Google Shape;220;p27"/>
            <p:cNvSpPr txBox="1"/>
            <p:nvPr/>
          </p:nvSpPr>
          <p:spPr>
            <a:xfrm>
              <a:off x="7657730" y="2212940"/>
              <a:ext cx="1555140" cy="1913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err="1">
                  <a:solidFill>
                    <a:srgbClr val="000000"/>
                  </a:solidFill>
                  <a:latin typeface="Lato"/>
                  <a:ea typeface="Lato"/>
                  <a:cs typeface="Lato"/>
                  <a:sym typeface="Lato"/>
                </a:rPr>
                <a:t>Emphasised</a:t>
              </a:r>
              <a:endParaRPr sz="1400" b="1" i="0" u="none" strike="noStrike" cap="none" dirty="0">
                <a:solidFill>
                  <a:srgbClr val="000000"/>
                </a:solidFill>
                <a:latin typeface="Lato"/>
                <a:ea typeface="Lato"/>
                <a:cs typeface="Lato"/>
                <a:sym typeface="Lato"/>
              </a:endParaRPr>
            </a:p>
          </p:txBody>
        </p:sp>
        <p:sp>
          <p:nvSpPr>
            <p:cNvPr id="221" name="Google Shape;221;p27"/>
            <p:cNvSpPr txBox="1"/>
            <p:nvPr/>
          </p:nvSpPr>
          <p:spPr>
            <a:xfrm>
              <a:off x="9313730" y="2079022"/>
              <a:ext cx="1555140" cy="45914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Lato"/>
                  <a:ea typeface="Lato"/>
                  <a:cs typeface="Lato"/>
                  <a:sym typeface="Lato"/>
                </a:rPr>
                <a:t>Neither </a:t>
              </a:r>
              <a:r>
                <a:rPr lang="en-US" sz="1400" b="1" i="0" u="none" strike="noStrike" cap="none" dirty="0" err="1">
                  <a:solidFill>
                    <a:srgbClr val="000000"/>
                  </a:solidFill>
                  <a:latin typeface="Lato"/>
                  <a:ea typeface="Lato"/>
                  <a:cs typeface="Lato"/>
                  <a:sym typeface="Lato"/>
                </a:rPr>
                <a:t>Emphasised</a:t>
              </a:r>
              <a:r>
                <a:rPr lang="en-US" sz="1400" b="1" i="0" u="none" strike="noStrike" cap="none" dirty="0">
                  <a:solidFill>
                    <a:srgbClr val="000000"/>
                  </a:solidFill>
                  <a:latin typeface="Lato"/>
                  <a:ea typeface="Lato"/>
                  <a:cs typeface="Lato"/>
                  <a:sym typeface="Lato"/>
                </a:rPr>
                <a:t> nor </a:t>
              </a:r>
              <a:r>
                <a:rPr lang="en-US" sz="1400" b="1" i="0" u="none" strike="noStrike" cap="none" dirty="0" err="1">
                  <a:solidFill>
                    <a:srgbClr val="000000"/>
                  </a:solidFill>
                  <a:latin typeface="Lato"/>
                  <a:ea typeface="Lato"/>
                  <a:cs typeface="Lato"/>
                  <a:sym typeface="Lato"/>
                </a:rPr>
                <a:t>de-emphasised</a:t>
              </a:r>
              <a:endParaRPr sz="1400" b="1" i="0" u="none" strike="noStrike" cap="none" dirty="0">
                <a:solidFill>
                  <a:srgbClr val="000000"/>
                </a:solidFill>
                <a:latin typeface="Lato"/>
                <a:ea typeface="Lato"/>
                <a:cs typeface="Lato"/>
                <a:sym typeface="Lato"/>
              </a:endParaRPr>
            </a:p>
          </p:txBody>
        </p:sp>
        <p:sp>
          <p:nvSpPr>
            <p:cNvPr id="222" name="Google Shape;222;p27"/>
            <p:cNvSpPr txBox="1"/>
            <p:nvPr/>
          </p:nvSpPr>
          <p:spPr>
            <a:xfrm>
              <a:off x="7657730" y="4667753"/>
              <a:ext cx="1555140" cy="45914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Lato"/>
                  <a:ea typeface="Lato"/>
                  <a:cs typeface="Lato"/>
                  <a:sym typeface="Lato"/>
                </a:rPr>
                <a:t>Neither </a:t>
              </a:r>
              <a:r>
                <a:rPr lang="en-US" sz="1400" b="1" i="0" u="none" strike="noStrike" cap="none" dirty="0" err="1">
                  <a:solidFill>
                    <a:srgbClr val="000000"/>
                  </a:solidFill>
                  <a:latin typeface="Lato"/>
                  <a:ea typeface="Lato"/>
                  <a:cs typeface="Lato"/>
                  <a:sym typeface="Lato"/>
                </a:rPr>
                <a:t>Emphasised</a:t>
              </a:r>
              <a:r>
                <a:rPr lang="en-US" sz="1400" b="1" i="0" u="none" strike="noStrike" cap="none" dirty="0">
                  <a:solidFill>
                    <a:srgbClr val="000000"/>
                  </a:solidFill>
                  <a:latin typeface="Lato"/>
                  <a:ea typeface="Lato"/>
                  <a:cs typeface="Lato"/>
                  <a:sym typeface="Lato"/>
                </a:rPr>
                <a:t> nor </a:t>
              </a:r>
              <a:r>
                <a:rPr lang="en-US" sz="1400" b="1" i="0" u="none" strike="noStrike" cap="none" dirty="0" err="1">
                  <a:solidFill>
                    <a:srgbClr val="000000"/>
                  </a:solidFill>
                  <a:latin typeface="Lato"/>
                  <a:ea typeface="Lato"/>
                  <a:cs typeface="Lato"/>
                  <a:sym typeface="Lato"/>
                </a:rPr>
                <a:t>de-emphasised</a:t>
              </a:r>
              <a:endParaRPr sz="1400" b="1" i="0" u="none" strike="noStrike" cap="none" dirty="0">
                <a:solidFill>
                  <a:srgbClr val="000000"/>
                </a:solidFill>
                <a:latin typeface="Lato"/>
                <a:ea typeface="Lato"/>
                <a:cs typeface="Lato"/>
                <a:sym typeface="Lato"/>
              </a:endParaRPr>
            </a:p>
          </p:txBody>
        </p:sp>
        <p:sp>
          <p:nvSpPr>
            <p:cNvPr id="223" name="Google Shape;223;p27"/>
            <p:cNvSpPr txBox="1"/>
            <p:nvPr/>
          </p:nvSpPr>
          <p:spPr>
            <a:xfrm>
              <a:off x="9313730" y="4801673"/>
              <a:ext cx="1555140" cy="1913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Lato"/>
                  <a:ea typeface="Lato"/>
                  <a:cs typeface="Lato"/>
                  <a:sym typeface="Lato"/>
                </a:rPr>
                <a:t>De-</a:t>
              </a:r>
              <a:r>
                <a:rPr lang="en-US" sz="1400" b="1" i="0" u="none" strike="noStrike" cap="none" dirty="0" err="1">
                  <a:solidFill>
                    <a:srgbClr val="000000"/>
                  </a:solidFill>
                  <a:latin typeface="Lato"/>
                  <a:ea typeface="Lato"/>
                  <a:cs typeface="Lato"/>
                  <a:sym typeface="Lato"/>
                </a:rPr>
                <a:t>emphasised</a:t>
              </a:r>
              <a:endParaRPr sz="1400" b="1" i="0" u="none" strike="noStrike" cap="none" dirty="0">
                <a:solidFill>
                  <a:srgbClr val="000000"/>
                </a:solidFill>
                <a:latin typeface="Lato"/>
                <a:ea typeface="Lato"/>
                <a:cs typeface="Lato"/>
                <a:sym typeface="Lato"/>
              </a:endParaRPr>
            </a:p>
          </p:txBody>
        </p:sp>
        <p:sp>
          <p:nvSpPr>
            <p:cNvPr id="224" name="Google Shape;224;p27"/>
            <p:cNvSpPr/>
            <p:nvPr/>
          </p:nvSpPr>
          <p:spPr>
            <a:xfrm>
              <a:off x="8435300" y="2788229"/>
              <a:ext cx="1656000" cy="1656000"/>
            </a:xfrm>
            <a:prstGeom prst="rect">
              <a:avLst/>
            </a:prstGeom>
            <a:solidFill>
              <a:schemeClr val="lt2"/>
            </a:solidFill>
            <a:ln w="19050" cap="flat" cmpd="sng">
              <a:solidFill>
                <a:srgbClr val="75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dirty="0" err="1">
                  <a:solidFill>
                    <a:schemeClr val="dk1"/>
                  </a:solidFill>
                  <a:latin typeface="Lato"/>
                  <a:ea typeface="Lato"/>
                  <a:cs typeface="Lato"/>
                  <a:sym typeface="Lato"/>
                </a:rPr>
                <a:t>Emphasised</a:t>
              </a:r>
              <a:endParaRPr sz="1800" b="1" i="0" u="none" strike="noStrike" cap="none" dirty="0">
                <a:solidFill>
                  <a:schemeClr val="dk1"/>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2">
                                            <p:txEl>
                                              <p:pRg st="0" end="0"/>
                                            </p:txEl>
                                          </p:spTgt>
                                        </p:tgtEl>
                                        <p:attrNameLst>
                                          <p:attrName>style.visibility</p:attrName>
                                        </p:attrNameLst>
                                      </p:cBhvr>
                                      <p:to>
                                        <p:strVal val="visible"/>
                                      </p:to>
                                    </p:set>
                                    <p:animEffect transition="in" filter="fade">
                                      <p:cBhvr>
                                        <p:cTn id="17" dur="500"/>
                                        <p:tgtEl>
                                          <p:spTgt spid="2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2">
                                            <p:txEl>
                                              <p:pRg st="1" end="1"/>
                                            </p:txEl>
                                          </p:spTgt>
                                        </p:tgtEl>
                                        <p:attrNameLst>
                                          <p:attrName>style.visibility</p:attrName>
                                        </p:attrNameLst>
                                      </p:cBhvr>
                                      <p:to>
                                        <p:strVal val="visible"/>
                                      </p:to>
                                    </p:set>
                                    <p:animEffect transition="in" filter="fade">
                                      <p:cBhvr>
                                        <p:cTn id="22" dur="500"/>
                                        <p:tgtEl>
                                          <p:spTgt spid="2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2">
                                            <p:txEl>
                                              <p:pRg st="2" end="2"/>
                                            </p:txEl>
                                          </p:spTgt>
                                        </p:tgtEl>
                                        <p:attrNameLst>
                                          <p:attrName>style.visibility</p:attrName>
                                        </p:attrNameLst>
                                      </p:cBhvr>
                                      <p:to>
                                        <p:strVal val="visible"/>
                                      </p:to>
                                    </p:set>
                                    <p:animEffect transition="in" filter="fade">
                                      <p:cBhvr>
                                        <p:cTn id="27" dur="500"/>
                                        <p:tgtEl>
                                          <p:spTgt spid="2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2">
                                            <p:txEl>
                                              <p:pRg st="3" end="3"/>
                                            </p:txEl>
                                          </p:spTgt>
                                        </p:tgtEl>
                                        <p:attrNameLst>
                                          <p:attrName>style.visibility</p:attrName>
                                        </p:attrNameLst>
                                      </p:cBhvr>
                                      <p:to>
                                        <p:strVal val="visible"/>
                                      </p:to>
                                    </p:set>
                                    <p:animEffect transition="in" filter="fade">
                                      <p:cBhvr>
                                        <p:cTn id="32" dur="500"/>
                                        <p:tgtEl>
                                          <p:spTgt spid="21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2">
                                            <p:txEl>
                                              <p:pRg st="4" end="4"/>
                                            </p:txEl>
                                          </p:spTgt>
                                        </p:tgtEl>
                                        <p:attrNameLst>
                                          <p:attrName>style.visibility</p:attrName>
                                        </p:attrNameLst>
                                      </p:cBhvr>
                                      <p:to>
                                        <p:strVal val="visible"/>
                                      </p:to>
                                    </p:set>
                                    <p:animEffect transition="in" filter="fade">
                                      <p:cBhvr>
                                        <p:cTn id="37" dur="500"/>
                                        <p:tgtEl>
                                          <p:spTgt spid="2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8"/>
          <p:cNvPicPr preferRelativeResize="0"/>
          <p:nvPr/>
        </p:nvPicPr>
        <p:blipFill rotWithShape="1">
          <a:blip r:embed="rId3">
            <a:alphaModFix/>
          </a:blip>
          <a:srcRect b="5356"/>
          <a:stretch/>
        </p:blipFill>
        <p:spPr>
          <a:xfrm>
            <a:off x="189675" y="327788"/>
            <a:ext cx="11650123" cy="6202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4"/>
          <p:cNvGrpSpPr/>
          <p:nvPr/>
        </p:nvGrpSpPr>
        <p:grpSpPr>
          <a:xfrm>
            <a:off x="482312" y="1766770"/>
            <a:ext cx="10588962" cy="3324460"/>
            <a:chOff x="482312" y="1766770"/>
            <a:chExt cx="10588962" cy="3324460"/>
          </a:xfrm>
        </p:grpSpPr>
        <p:grpSp>
          <p:nvGrpSpPr>
            <p:cNvPr id="98" name="Google Shape;98;p14"/>
            <p:cNvGrpSpPr/>
            <p:nvPr/>
          </p:nvGrpSpPr>
          <p:grpSpPr>
            <a:xfrm>
              <a:off x="482312" y="2330406"/>
              <a:ext cx="5038165" cy="1704747"/>
              <a:chOff x="475129" y="2339793"/>
              <a:chExt cx="5038165" cy="1704747"/>
            </a:xfrm>
          </p:grpSpPr>
          <p:sp>
            <p:nvSpPr>
              <p:cNvPr id="99" name="Google Shape;99;p14"/>
              <p:cNvSpPr txBox="1"/>
              <p:nvPr/>
            </p:nvSpPr>
            <p:spPr>
              <a:xfrm>
                <a:off x="2048278" y="2339793"/>
                <a:ext cx="1891865"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Donut Chart</a:t>
                </a:r>
                <a:endParaRPr sz="1400" b="0" i="0" u="none" strike="noStrike" cap="none">
                  <a:solidFill>
                    <a:srgbClr val="000000"/>
                  </a:solidFill>
                  <a:latin typeface="Arial"/>
                  <a:ea typeface="Arial"/>
                  <a:cs typeface="Arial"/>
                  <a:sym typeface="Arial"/>
                </a:endParaRPr>
              </a:p>
            </p:txBody>
          </p:sp>
          <p:sp>
            <p:nvSpPr>
              <p:cNvPr id="100" name="Google Shape;100;p14"/>
              <p:cNvSpPr txBox="1"/>
              <p:nvPr/>
            </p:nvSpPr>
            <p:spPr>
              <a:xfrm>
                <a:off x="475129" y="2967322"/>
                <a:ext cx="5038165"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EE283C"/>
                    </a:solidFill>
                    <a:latin typeface="Lato"/>
                    <a:ea typeface="Lato"/>
                    <a:cs typeface="Lato"/>
                    <a:sym typeface="Lato"/>
                  </a:rPr>
                  <a:t>Donut charts </a:t>
                </a:r>
                <a:r>
                  <a:rPr lang="en-US" sz="1600" b="0" i="0" u="none" strike="noStrike" cap="none">
                    <a:solidFill>
                      <a:schemeClr val="dk1"/>
                    </a:solidFill>
                    <a:latin typeface="Lato"/>
                    <a:ea typeface="Lato"/>
                    <a:cs typeface="Lato"/>
                    <a:sym typeface="Lato"/>
                  </a:rPr>
                  <a:t>offer a quick, high-level view of data dimensions that have a few members, and together, they contribute to a whole. Essentially, it is a </a:t>
                </a:r>
                <a:r>
                  <a:rPr lang="en-US" sz="1600" b="1" i="0" u="none" strike="noStrike" cap="none">
                    <a:solidFill>
                      <a:srgbClr val="EE283C"/>
                    </a:solidFill>
                    <a:latin typeface="Lato"/>
                    <a:ea typeface="Lato"/>
                    <a:cs typeface="Lato"/>
                    <a:sym typeface="Lato"/>
                  </a:rPr>
                  <a:t>pie chart </a:t>
                </a:r>
                <a:r>
                  <a:rPr lang="en-US" sz="1600" b="0" i="0" u="none" strike="noStrike" cap="none">
                    <a:solidFill>
                      <a:schemeClr val="dk1"/>
                    </a:solidFill>
                    <a:latin typeface="Lato"/>
                    <a:ea typeface="Lato"/>
                    <a:cs typeface="Lato"/>
                    <a:sym typeface="Lato"/>
                  </a:rPr>
                  <a:t>with a hole.</a:t>
                </a:r>
                <a:endParaRPr sz="1400" b="0" i="0" u="none" strike="noStrike" cap="none">
                  <a:solidFill>
                    <a:srgbClr val="000000"/>
                  </a:solidFill>
                  <a:latin typeface="Arial"/>
                  <a:ea typeface="Arial"/>
                  <a:cs typeface="Arial"/>
                  <a:sym typeface="Arial"/>
                </a:endParaRPr>
              </a:p>
            </p:txBody>
          </p:sp>
        </p:grpSp>
        <p:pic>
          <p:nvPicPr>
            <p:cNvPr id="101" name="Google Shape;101;p14"/>
            <p:cNvPicPr preferRelativeResize="0"/>
            <p:nvPr/>
          </p:nvPicPr>
          <p:blipFill rotWithShape="1">
            <a:blip r:embed="rId3">
              <a:alphaModFix/>
            </a:blip>
            <a:srcRect l="15258"/>
            <a:stretch/>
          </p:blipFill>
          <p:spPr>
            <a:xfrm>
              <a:off x="7394918" y="1766770"/>
              <a:ext cx="3676356" cy="3324460"/>
            </a:xfrm>
            <a:prstGeom prst="roundRect">
              <a:avLst>
                <a:gd name="adj" fmla="val 3126"/>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5"/>
          <p:cNvGrpSpPr/>
          <p:nvPr/>
        </p:nvGrpSpPr>
        <p:grpSpPr>
          <a:xfrm>
            <a:off x="482312" y="1795242"/>
            <a:ext cx="11320483" cy="3267516"/>
            <a:chOff x="482312" y="1795242"/>
            <a:chExt cx="11320483" cy="3267516"/>
          </a:xfrm>
        </p:grpSpPr>
        <p:grpSp>
          <p:nvGrpSpPr>
            <p:cNvPr id="107" name="Google Shape;107;p15"/>
            <p:cNvGrpSpPr/>
            <p:nvPr/>
          </p:nvGrpSpPr>
          <p:grpSpPr>
            <a:xfrm>
              <a:off x="482312" y="2330406"/>
              <a:ext cx="5038165" cy="2197189"/>
              <a:chOff x="475129" y="2339793"/>
              <a:chExt cx="5038165" cy="2197189"/>
            </a:xfrm>
          </p:grpSpPr>
          <p:sp>
            <p:nvSpPr>
              <p:cNvPr id="108" name="Google Shape;108;p15"/>
              <p:cNvSpPr txBox="1"/>
              <p:nvPr/>
            </p:nvSpPr>
            <p:spPr>
              <a:xfrm>
                <a:off x="1988967" y="2339793"/>
                <a:ext cx="2010487"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Pareto Chart</a:t>
                </a:r>
                <a:endParaRPr sz="1400" b="0" i="0" u="none" strike="noStrike" cap="none">
                  <a:solidFill>
                    <a:srgbClr val="000000"/>
                  </a:solidFill>
                  <a:latin typeface="Arial"/>
                  <a:ea typeface="Arial"/>
                  <a:cs typeface="Arial"/>
                  <a:sym typeface="Arial"/>
                </a:endParaRPr>
              </a:p>
            </p:txBody>
          </p:sp>
          <p:sp>
            <p:nvSpPr>
              <p:cNvPr id="109" name="Google Shape;109;p15"/>
              <p:cNvSpPr txBox="1"/>
              <p:nvPr/>
            </p:nvSpPr>
            <p:spPr>
              <a:xfrm>
                <a:off x="475129" y="2967322"/>
                <a:ext cx="5038165"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A </a:t>
                </a:r>
                <a:r>
                  <a:rPr lang="en-US" sz="1600" b="1" i="0" u="none" strike="noStrike" cap="none">
                    <a:solidFill>
                      <a:srgbClr val="EE283C"/>
                    </a:solidFill>
                    <a:latin typeface="Lato"/>
                    <a:ea typeface="Lato"/>
                    <a:cs typeface="Lato"/>
                    <a:sym typeface="Lato"/>
                  </a:rPr>
                  <a:t>Pareto Chart</a:t>
                </a:r>
                <a:r>
                  <a:rPr lang="en-US" sz="1600" b="0" i="0" u="none" strike="noStrike" cap="none">
                    <a:solidFill>
                      <a:schemeClr val="dk1"/>
                    </a:solidFill>
                    <a:latin typeface="Lato"/>
                    <a:ea typeface="Lato"/>
                    <a:cs typeface="Lato"/>
                    <a:sym typeface="Lato"/>
                  </a:rPr>
                  <a:t>, named after Vilfredo Pareto, is a dual-axis combination chart used to highlight dimension members that have the biggest impact on the measure in question. On the primary axis, bars are used to show the raw quantities for each dimension member, sorted in descending order.</a:t>
                </a:r>
                <a:endParaRPr sz="1400" b="0" i="0" u="none" strike="noStrike" cap="none">
                  <a:solidFill>
                    <a:srgbClr val="000000"/>
                  </a:solidFill>
                  <a:latin typeface="Arial"/>
                  <a:ea typeface="Arial"/>
                  <a:cs typeface="Arial"/>
                  <a:sym typeface="Arial"/>
                </a:endParaRPr>
              </a:p>
            </p:txBody>
          </p:sp>
        </p:grpSp>
        <p:pic>
          <p:nvPicPr>
            <p:cNvPr id="110" name="Google Shape;110;p15"/>
            <p:cNvPicPr preferRelativeResize="0"/>
            <p:nvPr/>
          </p:nvPicPr>
          <p:blipFill rotWithShape="1">
            <a:blip r:embed="rId3">
              <a:alphaModFix/>
            </a:blip>
            <a:srcRect/>
            <a:stretch/>
          </p:blipFill>
          <p:spPr>
            <a:xfrm>
              <a:off x="6663399" y="1795242"/>
              <a:ext cx="5139396" cy="3267516"/>
            </a:xfrm>
            <a:prstGeom prst="roundRect">
              <a:avLst>
                <a:gd name="adj" fmla="val 4182"/>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6"/>
          <p:cNvGrpSpPr/>
          <p:nvPr/>
        </p:nvGrpSpPr>
        <p:grpSpPr>
          <a:xfrm>
            <a:off x="482312" y="2018718"/>
            <a:ext cx="10948758" cy="2820568"/>
            <a:chOff x="482312" y="2018718"/>
            <a:chExt cx="10948758" cy="2820568"/>
          </a:xfrm>
        </p:grpSpPr>
        <p:grpSp>
          <p:nvGrpSpPr>
            <p:cNvPr id="116" name="Google Shape;116;p16"/>
            <p:cNvGrpSpPr/>
            <p:nvPr/>
          </p:nvGrpSpPr>
          <p:grpSpPr>
            <a:xfrm>
              <a:off x="482312" y="2330406"/>
              <a:ext cx="5038165" cy="1458526"/>
              <a:chOff x="475129" y="2339793"/>
              <a:chExt cx="5038165" cy="1458526"/>
            </a:xfrm>
          </p:grpSpPr>
          <p:sp>
            <p:nvSpPr>
              <p:cNvPr id="117" name="Google Shape;117;p16"/>
              <p:cNvSpPr txBox="1"/>
              <p:nvPr/>
            </p:nvSpPr>
            <p:spPr>
              <a:xfrm>
                <a:off x="1424710" y="2339793"/>
                <a:ext cx="3139001"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Packed Bubble Chart</a:t>
                </a: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475129" y="2967322"/>
                <a:ext cx="5038165"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EE283C"/>
                    </a:solidFill>
                    <a:latin typeface="Lato"/>
                    <a:ea typeface="Lato"/>
                    <a:cs typeface="Lato"/>
                    <a:sym typeface="Lato"/>
                  </a:rPr>
                  <a:t>Packed bubble charts </a:t>
                </a:r>
                <a:r>
                  <a:rPr lang="en-US" sz="1600" b="0" i="0" u="none" strike="noStrike" cap="none">
                    <a:solidFill>
                      <a:schemeClr val="dk1"/>
                    </a:solidFill>
                    <a:latin typeface="Lato"/>
                    <a:ea typeface="Lato"/>
                    <a:cs typeface="Lato"/>
                    <a:sym typeface="Lato"/>
                  </a:rPr>
                  <a:t>are visualisations wherein the size and, optionally, the colour of the bubbles are used to visualise the data.</a:t>
                </a:r>
                <a:endParaRPr sz="1400" b="0" i="0" u="none" strike="noStrike" cap="none">
                  <a:solidFill>
                    <a:srgbClr val="000000"/>
                  </a:solidFill>
                  <a:latin typeface="Arial"/>
                  <a:ea typeface="Arial"/>
                  <a:cs typeface="Arial"/>
                  <a:sym typeface="Arial"/>
                </a:endParaRPr>
              </a:p>
            </p:txBody>
          </p:sp>
        </p:grpSp>
        <p:pic>
          <p:nvPicPr>
            <p:cNvPr id="119" name="Google Shape;119;p16"/>
            <p:cNvPicPr preferRelativeResize="0"/>
            <p:nvPr/>
          </p:nvPicPr>
          <p:blipFill rotWithShape="1">
            <a:blip r:embed="rId3">
              <a:alphaModFix/>
            </a:blip>
            <a:srcRect/>
            <a:stretch/>
          </p:blipFill>
          <p:spPr>
            <a:xfrm>
              <a:off x="6078524" y="2018718"/>
              <a:ext cx="5352546" cy="2820568"/>
            </a:xfrm>
            <a:prstGeom prst="roundRect">
              <a:avLst>
                <a:gd name="adj" fmla="val 4429"/>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7"/>
          <p:cNvGrpSpPr/>
          <p:nvPr/>
        </p:nvGrpSpPr>
        <p:grpSpPr>
          <a:xfrm>
            <a:off x="482312" y="1915404"/>
            <a:ext cx="10871488" cy="2103862"/>
            <a:chOff x="482312" y="1915404"/>
            <a:chExt cx="10871488" cy="2103862"/>
          </a:xfrm>
        </p:grpSpPr>
        <p:grpSp>
          <p:nvGrpSpPr>
            <p:cNvPr id="125" name="Google Shape;125;p17"/>
            <p:cNvGrpSpPr/>
            <p:nvPr/>
          </p:nvGrpSpPr>
          <p:grpSpPr>
            <a:xfrm>
              <a:off x="482312" y="2330406"/>
              <a:ext cx="3681725" cy="1212304"/>
              <a:chOff x="475129" y="2339793"/>
              <a:chExt cx="3681725" cy="1212304"/>
            </a:xfrm>
          </p:grpSpPr>
          <p:sp>
            <p:nvSpPr>
              <p:cNvPr id="126" name="Google Shape;126;p17"/>
              <p:cNvSpPr txBox="1"/>
              <p:nvPr/>
            </p:nvSpPr>
            <p:spPr>
              <a:xfrm>
                <a:off x="746491" y="2339793"/>
                <a:ext cx="3139001"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Highlight Table Chart</a:t>
                </a:r>
                <a:endParaRPr sz="1400" b="0" i="0" u="none" strike="noStrike" cap="none">
                  <a:solidFill>
                    <a:srgbClr val="000000"/>
                  </a:solidFill>
                  <a:latin typeface="Arial"/>
                  <a:ea typeface="Arial"/>
                  <a:cs typeface="Arial"/>
                  <a:sym typeface="Arial"/>
                </a:endParaRPr>
              </a:p>
            </p:txBody>
          </p:sp>
          <p:sp>
            <p:nvSpPr>
              <p:cNvPr id="127" name="Google Shape;127;p17"/>
              <p:cNvSpPr txBox="1"/>
              <p:nvPr/>
            </p:nvSpPr>
            <p:spPr>
              <a:xfrm>
                <a:off x="475129" y="2967322"/>
                <a:ext cx="3681725"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EE283C"/>
                    </a:solidFill>
                    <a:latin typeface="Lato"/>
                    <a:ea typeface="Lato"/>
                    <a:cs typeface="Lato"/>
                    <a:sym typeface="Lato"/>
                  </a:rPr>
                  <a:t>Highlight tables </a:t>
                </a:r>
                <a:r>
                  <a:rPr lang="en-US" sz="1600" b="0" i="0" u="none" strike="noStrike" cap="none">
                    <a:solidFill>
                      <a:schemeClr val="dk1"/>
                    </a:solidFill>
                    <a:latin typeface="Lato"/>
                    <a:ea typeface="Lato"/>
                    <a:cs typeface="Lato"/>
                    <a:sym typeface="Lato"/>
                  </a:rPr>
                  <a:t>are used to compare</a:t>
                </a:r>
                <a:br>
                  <a:rPr lang="en-US" sz="1600" b="0" i="0" u="none" strike="noStrike" cap="none">
                    <a:solidFill>
                      <a:schemeClr val="dk1"/>
                    </a:solidFill>
                    <a:latin typeface="Lato"/>
                    <a:ea typeface="Lato"/>
                    <a:cs typeface="Lato"/>
                    <a:sym typeface="Lato"/>
                  </a:rPr>
                </a:br>
                <a:r>
                  <a:rPr lang="en-US" sz="1600" b="0" i="0" u="none" strike="noStrike" cap="none">
                    <a:solidFill>
                      <a:schemeClr val="dk1"/>
                    </a:solidFill>
                    <a:latin typeface="Lato"/>
                    <a:ea typeface="Lato"/>
                    <a:cs typeface="Lato"/>
                    <a:sym typeface="Lato"/>
                  </a:rPr>
                  <a:t>categorical data using colour.</a:t>
                </a:r>
                <a:endParaRPr sz="1400" b="0" i="0" u="none" strike="noStrike" cap="none">
                  <a:solidFill>
                    <a:srgbClr val="000000"/>
                  </a:solidFill>
                  <a:latin typeface="Arial"/>
                  <a:ea typeface="Arial"/>
                  <a:cs typeface="Arial"/>
                  <a:sym typeface="Arial"/>
                </a:endParaRPr>
              </a:p>
            </p:txBody>
          </p:sp>
        </p:grpSp>
        <p:pic>
          <p:nvPicPr>
            <p:cNvPr id="128" name="Google Shape;128;p17"/>
            <p:cNvPicPr preferRelativeResize="0"/>
            <p:nvPr/>
          </p:nvPicPr>
          <p:blipFill rotWithShape="1">
            <a:blip r:embed="rId3">
              <a:alphaModFix/>
            </a:blip>
            <a:srcRect/>
            <a:stretch/>
          </p:blipFill>
          <p:spPr>
            <a:xfrm>
              <a:off x="4786933" y="1915404"/>
              <a:ext cx="6566867" cy="2103862"/>
            </a:xfrm>
            <a:prstGeom prst="roundRect">
              <a:avLst>
                <a:gd name="adj" fmla="val 4429"/>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8"/>
          <p:cNvGrpSpPr/>
          <p:nvPr/>
        </p:nvGrpSpPr>
        <p:grpSpPr>
          <a:xfrm>
            <a:off x="482312" y="2024572"/>
            <a:ext cx="10828113" cy="2808860"/>
            <a:chOff x="482312" y="2024572"/>
            <a:chExt cx="10828113" cy="2808860"/>
          </a:xfrm>
        </p:grpSpPr>
        <p:grpSp>
          <p:nvGrpSpPr>
            <p:cNvPr id="134" name="Google Shape;134;p18"/>
            <p:cNvGrpSpPr/>
            <p:nvPr/>
          </p:nvGrpSpPr>
          <p:grpSpPr>
            <a:xfrm>
              <a:off x="482312" y="2330406"/>
              <a:ext cx="5038165" cy="1704747"/>
              <a:chOff x="475129" y="2339793"/>
              <a:chExt cx="5038165" cy="1704747"/>
            </a:xfrm>
          </p:grpSpPr>
          <p:sp>
            <p:nvSpPr>
              <p:cNvPr id="135" name="Google Shape;135;p18"/>
              <p:cNvSpPr txBox="1"/>
              <p:nvPr/>
            </p:nvSpPr>
            <p:spPr>
              <a:xfrm>
                <a:off x="1836682" y="2339793"/>
                <a:ext cx="2315057"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Waterfall Chart</a:t>
                </a:r>
                <a:endParaRPr sz="1400" b="0" i="0" u="none" strike="noStrike" cap="none">
                  <a:solidFill>
                    <a:srgbClr val="000000"/>
                  </a:solidFill>
                  <a:latin typeface="Arial"/>
                  <a:ea typeface="Arial"/>
                  <a:cs typeface="Arial"/>
                  <a:sym typeface="Arial"/>
                </a:endParaRPr>
              </a:p>
            </p:txBody>
          </p:sp>
          <p:sp>
            <p:nvSpPr>
              <p:cNvPr id="136" name="Google Shape;136;p18"/>
              <p:cNvSpPr txBox="1"/>
              <p:nvPr/>
            </p:nvSpPr>
            <p:spPr>
              <a:xfrm>
                <a:off x="475129" y="2967322"/>
                <a:ext cx="5038165"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A </a:t>
                </a:r>
                <a:r>
                  <a:rPr lang="en-US" sz="1600" b="1" i="0" u="none" strike="noStrike" cap="none">
                    <a:solidFill>
                      <a:srgbClr val="EE283C"/>
                    </a:solidFill>
                    <a:latin typeface="Lato"/>
                    <a:ea typeface="Lato"/>
                    <a:cs typeface="Lato"/>
                    <a:sym typeface="Lato"/>
                  </a:rPr>
                  <a:t>waterfall chart </a:t>
                </a:r>
                <a:r>
                  <a:rPr lang="en-US" sz="1600" b="0" i="0" u="none" strike="noStrike" cap="none">
                    <a:solidFill>
                      <a:schemeClr val="dk1"/>
                    </a:solidFill>
                    <a:latin typeface="Lato"/>
                    <a:ea typeface="Lato"/>
                    <a:cs typeface="Lato"/>
                    <a:sym typeface="Lato"/>
                  </a:rPr>
                  <a:t>effectively displays the cumulative effect of sequential positive and negative values. It shows where a value starts, ends and how it gets there incrementally.</a:t>
                </a:r>
                <a:endParaRPr sz="1400" b="0" i="0" u="none" strike="noStrike" cap="none">
                  <a:solidFill>
                    <a:srgbClr val="000000"/>
                  </a:solidFill>
                  <a:latin typeface="Arial"/>
                  <a:ea typeface="Arial"/>
                  <a:cs typeface="Arial"/>
                  <a:sym typeface="Arial"/>
                </a:endParaRPr>
              </a:p>
            </p:txBody>
          </p:sp>
        </p:grpSp>
        <p:pic>
          <p:nvPicPr>
            <p:cNvPr id="137" name="Google Shape;137;p18"/>
            <p:cNvPicPr preferRelativeResize="0"/>
            <p:nvPr/>
          </p:nvPicPr>
          <p:blipFill rotWithShape="1">
            <a:blip r:embed="rId3">
              <a:alphaModFix/>
            </a:blip>
            <a:srcRect/>
            <a:stretch/>
          </p:blipFill>
          <p:spPr>
            <a:xfrm>
              <a:off x="7155771" y="2024572"/>
              <a:ext cx="4154654" cy="2808860"/>
            </a:xfrm>
            <a:prstGeom prst="roundRect">
              <a:avLst>
                <a:gd name="adj" fmla="val 4429"/>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9"/>
          <p:cNvPicPr preferRelativeResize="0"/>
          <p:nvPr/>
        </p:nvPicPr>
        <p:blipFill rotWithShape="1">
          <a:blip r:embed="rId3">
            <a:alphaModFix/>
          </a:blip>
          <a:srcRect/>
          <a:stretch/>
        </p:blipFill>
        <p:spPr>
          <a:xfrm>
            <a:off x="6992327" y="2239283"/>
            <a:ext cx="4252292" cy="2428252"/>
          </a:xfrm>
          <a:prstGeom prst="rect">
            <a:avLst/>
          </a:prstGeom>
          <a:noFill/>
          <a:ln>
            <a:noFill/>
          </a:ln>
        </p:spPr>
      </p:pic>
      <p:sp>
        <p:nvSpPr>
          <p:cNvPr id="143" name="Google Shape;143;p19"/>
          <p:cNvSpPr txBox="1"/>
          <p:nvPr/>
        </p:nvSpPr>
        <p:spPr>
          <a:xfrm>
            <a:off x="753674" y="2326368"/>
            <a:ext cx="3139001" cy="4571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Control Chart</a:t>
            </a:r>
            <a:endParaRPr sz="1400" b="0" i="0" u="none" strike="noStrike" cap="none">
              <a:solidFill>
                <a:srgbClr val="000000"/>
              </a:solidFill>
              <a:latin typeface="Arial"/>
              <a:ea typeface="Arial"/>
              <a:cs typeface="Arial"/>
              <a:sym typeface="Arial"/>
            </a:endParaRPr>
          </a:p>
        </p:txBody>
      </p:sp>
      <p:sp>
        <p:nvSpPr>
          <p:cNvPr id="144" name="Google Shape;144;p19"/>
          <p:cNvSpPr txBox="1"/>
          <p:nvPr/>
        </p:nvSpPr>
        <p:spPr>
          <a:xfrm>
            <a:off x="482312" y="2947791"/>
            <a:ext cx="4048745" cy="17197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Lato"/>
                <a:ea typeface="Lato"/>
                <a:cs typeface="Lato"/>
                <a:sym typeface="Lato"/>
              </a:rPr>
              <a:t>The </a:t>
            </a:r>
            <a:r>
              <a:rPr lang="en-US" sz="1600" b="1" i="0" u="none" strike="noStrike" cap="none">
                <a:solidFill>
                  <a:srgbClr val="EE283C"/>
                </a:solidFill>
                <a:latin typeface="Lato"/>
                <a:ea typeface="Lato"/>
                <a:cs typeface="Lato"/>
                <a:sym typeface="Lato"/>
              </a:rPr>
              <a:t>control chart </a:t>
            </a:r>
            <a:r>
              <a:rPr lang="en-US" sz="1600" b="0" i="0" u="none" strike="noStrike" cap="none">
                <a:solidFill>
                  <a:srgbClr val="000000"/>
                </a:solidFill>
                <a:latin typeface="Lato"/>
                <a:ea typeface="Lato"/>
                <a:cs typeface="Lato"/>
                <a:sym typeface="Lato"/>
              </a:rPr>
              <a:t>is a graph used to study how a process changes over time. Data are plotted in time order. A control chart always has a central line for the average, an upper line for the upper control limit, and a lower line for the lower control limit.</a:t>
            </a:r>
            <a:endParaRPr sz="16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p:nvPr/>
        </p:nvSpPr>
        <p:spPr>
          <a:xfrm>
            <a:off x="704850" y="1800322"/>
            <a:ext cx="10782300" cy="3481914"/>
          </a:xfrm>
          <a:prstGeom prst="roundRect">
            <a:avLst>
              <a:gd name="adj" fmla="val 5556"/>
            </a:avLst>
          </a:prstGeom>
          <a:noFill/>
          <a:ln w="28575" cap="flat" cmpd="sng">
            <a:solidFill>
              <a:srgbClr val="F4AB35"/>
            </a:solidFill>
            <a:prstDash val="solid"/>
            <a:round/>
            <a:headEnd type="none" w="sm" len="sm"/>
            <a:tailEnd type="none" w="sm" len="sm"/>
          </a:ln>
        </p:spPr>
        <p:txBody>
          <a:bodyPr spcFirstLastPara="1" wrap="square" lIns="45700" tIns="45700" rIns="45700" bIns="45700" anchor="ctr" anchorCtr="0">
            <a:noAutofit/>
          </a:bodyPr>
          <a:lstStyle/>
          <a:p>
            <a:pPr marL="360000" marR="0" lvl="0" indent="-360000" algn="l" rtl="0">
              <a:lnSpc>
                <a:spcPct val="100000"/>
              </a:lnSpc>
              <a:spcBef>
                <a:spcPts val="6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A level of detail expression is a syntax that simplifies and extends tableau’s calculation by making it possible to address detailed queries directly.</a:t>
            </a:r>
            <a:endParaRPr/>
          </a:p>
          <a:p>
            <a:pPr marL="360000" marR="0" lvl="0" indent="-233000" algn="l" rtl="0">
              <a:lnSpc>
                <a:spcPct val="100000"/>
              </a:lnSpc>
              <a:spcBef>
                <a:spcPts val="12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360000" marR="0" lvl="0" indent="-360000" algn="l" rtl="0">
              <a:lnSpc>
                <a:spcPct val="100000"/>
              </a:lnSpc>
              <a:spcBef>
                <a:spcPts val="12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Types:</a:t>
            </a:r>
            <a:endParaRPr/>
          </a:p>
          <a:p>
            <a:pPr marL="720000" marR="0" lvl="0" indent="-359999" algn="l" rtl="0">
              <a:lnSpc>
                <a:spcPct val="100000"/>
              </a:lnSpc>
              <a:spcBef>
                <a:spcPts val="1200"/>
              </a:spcBef>
              <a:spcAft>
                <a:spcPts val="0"/>
              </a:spcAft>
              <a:buClr>
                <a:srgbClr val="EE283C"/>
              </a:buClr>
              <a:buSzPts val="2000"/>
              <a:buFont typeface="Noto Sans Symbols"/>
              <a:buChar char="●"/>
            </a:pPr>
            <a:r>
              <a:rPr lang="en-US" sz="2000" b="1" i="0" u="none" strike="noStrike" cap="none">
                <a:solidFill>
                  <a:srgbClr val="000000"/>
                </a:solidFill>
                <a:latin typeface="Lato"/>
                <a:ea typeface="Lato"/>
                <a:cs typeface="Lato"/>
                <a:sym typeface="Lato"/>
              </a:rPr>
              <a:t>Include: </a:t>
            </a:r>
            <a:r>
              <a:rPr lang="en-US" sz="2000" b="0" i="0" u="none" strike="noStrike" cap="none">
                <a:solidFill>
                  <a:srgbClr val="000000"/>
                </a:solidFill>
                <a:latin typeface="Lato"/>
                <a:ea typeface="Lato"/>
                <a:cs typeface="Lato"/>
                <a:sym typeface="Lato"/>
              </a:rPr>
              <a:t>calculating at lower level of detail</a:t>
            </a:r>
            <a:endParaRPr/>
          </a:p>
          <a:p>
            <a:pPr marL="720000" marR="0" lvl="0" indent="-359999" algn="l" rtl="0">
              <a:lnSpc>
                <a:spcPct val="100000"/>
              </a:lnSpc>
              <a:spcBef>
                <a:spcPts val="1200"/>
              </a:spcBef>
              <a:spcAft>
                <a:spcPts val="0"/>
              </a:spcAft>
              <a:buClr>
                <a:srgbClr val="EE283C"/>
              </a:buClr>
              <a:buSzPts val="2000"/>
              <a:buFont typeface="Noto Sans Symbols"/>
              <a:buChar char="●"/>
            </a:pPr>
            <a:r>
              <a:rPr lang="en-US" sz="2000" b="1" i="0" u="none" strike="noStrike" cap="none">
                <a:solidFill>
                  <a:srgbClr val="000000"/>
                </a:solidFill>
                <a:latin typeface="Lato"/>
                <a:ea typeface="Lato"/>
                <a:cs typeface="Lato"/>
                <a:sym typeface="Lato"/>
              </a:rPr>
              <a:t>Fixed: </a:t>
            </a:r>
            <a:r>
              <a:rPr lang="en-US" sz="2000" b="0" i="0" u="none" strike="noStrike" cap="none">
                <a:solidFill>
                  <a:srgbClr val="000000"/>
                </a:solidFill>
                <a:latin typeface="Lato"/>
                <a:ea typeface="Lato"/>
                <a:cs typeface="Lato"/>
                <a:sym typeface="Lato"/>
              </a:rPr>
              <a:t>Specifying the exact level of detail</a:t>
            </a:r>
            <a:endParaRPr/>
          </a:p>
          <a:p>
            <a:pPr marL="720000" marR="0" lvl="0" indent="-359999" algn="l" rtl="0">
              <a:lnSpc>
                <a:spcPct val="100000"/>
              </a:lnSpc>
              <a:spcBef>
                <a:spcPts val="1200"/>
              </a:spcBef>
              <a:spcAft>
                <a:spcPts val="600"/>
              </a:spcAft>
              <a:buClr>
                <a:srgbClr val="EE283C"/>
              </a:buClr>
              <a:buSzPts val="2000"/>
              <a:buFont typeface="Noto Sans Symbols"/>
              <a:buChar char="●"/>
            </a:pPr>
            <a:r>
              <a:rPr lang="en-US" sz="2000" b="1" i="0" u="none" strike="noStrike" cap="none">
                <a:solidFill>
                  <a:srgbClr val="000000"/>
                </a:solidFill>
                <a:latin typeface="Lato"/>
                <a:ea typeface="Lato"/>
                <a:cs typeface="Lato"/>
                <a:sym typeface="Lato"/>
              </a:rPr>
              <a:t>Exclude: </a:t>
            </a:r>
            <a:r>
              <a:rPr lang="en-US" sz="2000" b="0" i="0" u="none" strike="noStrike" cap="none">
                <a:solidFill>
                  <a:srgbClr val="000000"/>
                </a:solidFill>
                <a:latin typeface="Lato"/>
                <a:ea typeface="Lato"/>
                <a:cs typeface="Lato"/>
                <a:sym typeface="Lato"/>
              </a:rPr>
              <a:t>calculating at higher level of detail</a:t>
            </a:r>
            <a:endParaRPr sz="2000" b="0" i="0" u="none" strike="noStrike" cap="none">
              <a:solidFill>
                <a:srgbClr val="000000"/>
              </a:solidFill>
              <a:latin typeface="Lato"/>
              <a:ea typeface="Lato"/>
              <a:cs typeface="Lato"/>
              <a:sym typeface="Lato"/>
            </a:endParaRPr>
          </a:p>
        </p:txBody>
      </p:sp>
      <p:sp>
        <p:nvSpPr>
          <p:cNvPr id="151" name="Google Shape;151;p20"/>
          <p:cNvSpPr txBox="1"/>
          <p:nvPr/>
        </p:nvSpPr>
        <p:spPr>
          <a:xfrm>
            <a:off x="1252220" y="204321"/>
            <a:ext cx="9687561" cy="459741"/>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Lato"/>
                <a:ea typeface="Lato"/>
                <a:cs typeface="Lato"/>
                <a:sym typeface="Lato"/>
              </a:rPr>
              <a:t>LOD EXPRESSIONS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0" end="0"/>
                                            </p:txEl>
                                          </p:spTgt>
                                        </p:tgtEl>
                                        <p:attrNameLst>
                                          <p:attrName>style.visibility</p:attrName>
                                        </p:attrNameLst>
                                      </p:cBhvr>
                                      <p:to>
                                        <p:strVal val="visible"/>
                                      </p:to>
                                    </p:set>
                                    <p:animEffect transition="in" filter="fade">
                                      <p:cBhvr>
                                        <p:cTn id="12" dur="500"/>
                                        <p:tgtEl>
                                          <p:spTgt spid="1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1" end="1"/>
                                            </p:txEl>
                                          </p:spTgt>
                                        </p:tgtEl>
                                        <p:attrNameLst>
                                          <p:attrName>style.visibility</p:attrName>
                                        </p:attrNameLst>
                                      </p:cBhvr>
                                      <p:to>
                                        <p:strVal val="visible"/>
                                      </p:to>
                                    </p:set>
                                    <p:animEffect transition="in" filter="fade">
                                      <p:cBhvr>
                                        <p:cTn id="17" dur="500"/>
                                        <p:tgtEl>
                                          <p:spTgt spid="1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2" end="2"/>
                                            </p:txEl>
                                          </p:spTgt>
                                        </p:tgtEl>
                                        <p:attrNameLst>
                                          <p:attrName>style.visibility</p:attrName>
                                        </p:attrNameLst>
                                      </p:cBhvr>
                                      <p:to>
                                        <p:strVal val="visible"/>
                                      </p:to>
                                    </p:set>
                                    <p:animEffect transition="in" filter="fade">
                                      <p:cBhvr>
                                        <p:cTn id="22" dur="500"/>
                                        <p:tgtEl>
                                          <p:spTgt spid="1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3" end="3"/>
                                            </p:txEl>
                                          </p:spTgt>
                                        </p:tgtEl>
                                        <p:attrNameLst>
                                          <p:attrName>style.visibility</p:attrName>
                                        </p:attrNameLst>
                                      </p:cBhvr>
                                      <p:to>
                                        <p:strVal val="visible"/>
                                      </p:to>
                                    </p:set>
                                    <p:animEffect transition="in" filter="fade">
                                      <p:cBhvr>
                                        <p:cTn id="27" dur="500"/>
                                        <p:tgtEl>
                                          <p:spTgt spid="15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xEl>
                                              <p:pRg st="4" end="4"/>
                                            </p:txEl>
                                          </p:spTgt>
                                        </p:tgtEl>
                                        <p:attrNameLst>
                                          <p:attrName>style.visibility</p:attrName>
                                        </p:attrNameLst>
                                      </p:cBhvr>
                                      <p:to>
                                        <p:strVal val="visible"/>
                                      </p:to>
                                    </p:set>
                                    <p:animEffect transition="in" filter="fade">
                                      <p:cBhvr>
                                        <p:cTn id="32" dur="500"/>
                                        <p:tgtEl>
                                          <p:spTgt spid="15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0">
                                            <p:txEl>
                                              <p:pRg st="5" end="5"/>
                                            </p:txEl>
                                          </p:spTgt>
                                        </p:tgtEl>
                                        <p:attrNameLst>
                                          <p:attrName>style.visibility</p:attrName>
                                        </p:attrNameLst>
                                      </p:cBhvr>
                                      <p:to>
                                        <p:strVal val="visible"/>
                                      </p:to>
                                    </p:set>
                                    <p:animEffect transition="in" filter="fade">
                                      <p:cBhvr>
                                        <p:cTn id="37" dur="500"/>
                                        <p:tgtEl>
                                          <p:spTgt spid="1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1"/>
          <p:cNvGrpSpPr/>
          <p:nvPr/>
        </p:nvGrpSpPr>
        <p:grpSpPr>
          <a:xfrm>
            <a:off x="482312" y="2049586"/>
            <a:ext cx="11306415" cy="2758830"/>
            <a:chOff x="482312" y="2049586"/>
            <a:chExt cx="11306415" cy="2758830"/>
          </a:xfrm>
        </p:grpSpPr>
        <p:grpSp>
          <p:nvGrpSpPr>
            <p:cNvPr id="157" name="Google Shape;157;p21"/>
            <p:cNvGrpSpPr/>
            <p:nvPr/>
          </p:nvGrpSpPr>
          <p:grpSpPr>
            <a:xfrm>
              <a:off x="482312" y="2330406"/>
              <a:ext cx="5038165" cy="1950968"/>
              <a:chOff x="475129" y="2339793"/>
              <a:chExt cx="5038165" cy="1950968"/>
            </a:xfrm>
          </p:grpSpPr>
          <p:sp>
            <p:nvSpPr>
              <p:cNvPr id="158" name="Google Shape;158;p21"/>
              <p:cNvSpPr txBox="1"/>
              <p:nvPr/>
            </p:nvSpPr>
            <p:spPr>
              <a:xfrm>
                <a:off x="2079537" y="2339793"/>
                <a:ext cx="1829347"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Lato"/>
                    <a:ea typeface="Lato"/>
                    <a:cs typeface="Lato"/>
                    <a:sym typeface="Lato"/>
                  </a:rPr>
                  <a:t>Bullet Chart</a:t>
                </a:r>
                <a:endParaRPr sz="1400" b="0" i="0" u="none" strike="noStrike" cap="none">
                  <a:solidFill>
                    <a:srgbClr val="000000"/>
                  </a:solidFill>
                  <a:latin typeface="Arial"/>
                  <a:ea typeface="Arial"/>
                  <a:cs typeface="Arial"/>
                  <a:sym typeface="Arial"/>
                </a:endParaRPr>
              </a:p>
            </p:txBody>
          </p:sp>
          <p:sp>
            <p:nvSpPr>
              <p:cNvPr id="159" name="Google Shape;159;p21"/>
              <p:cNvSpPr txBox="1"/>
              <p:nvPr/>
            </p:nvSpPr>
            <p:spPr>
              <a:xfrm>
                <a:off x="475129" y="2967322"/>
                <a:ext cx="5038165" cy="13234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Lato"/>
                    <a:ea typeface="Lato"/>
                    <a:cs typeface="Lato"/>
                    <a:sym typeface="Lato"/>
                  </a:rPr>
                  <a:t>A </a:t>
                </a:r>
                <a:r>
                  <a:rPr lang="en-US" sz="1600" b="1" i="0" u="none" strike="noStrike" cap="none">
                    <a:solidFill>
                      <a:srgbClr val="EE283C"/>
                    </a:solidFill>
                    <a:latin typeface="Lato"/>
                    <a:ea typeface="Lato"/>
                    <a:cs typeface="Lato"/>
                    <a:sym typeface="Lato"/>
                  </a:rPr>
                  <a:t>bullet chart </a:t>
                </a:r>
                <a:r>
                  <a:rPr lang="en-US" sz="1600" b="0" i="0" u="none" strike="noStrike" cap="none">
                    <a:solidFill>
                      <a:schemeClr val="dk1"/>
                    </a:solidFill>
                    <a:latin typeface="Lato"/>
                    <a:ea typeface="Lato"/>
                    <a:cs typeface="Lato"/>
                    <a:sym typeface="Lato"/>
                  </a:rPr>
                  <a:t>is a variation of a </a:t>
                </a:r>
                <a:r>
                  <a:rPr lang="en-US" sz="1600" b="1" i="0" u="none" strike="noStrike" cap="none">
                    <a:solidFill>
                      <a:srgbClr val="EE283C"/>
                    </a:solidFill>
                    <a:latin typeface="Lato"/>
                    <a:ea typeface="Lato"/>
                    <a:cs typeface="Lato"/>
                    <a:sym typeface="Lato"/>
                  </a:rPr>
                  <a:t>bar chart</a:t>
                </a:r>
                <a:r>
                  <a:rPr lang="en-US" sz="1600" b="0" i="0" u="none" strike="noStrike" cap="none">
                    <a:solidFill>
                      <a:schemeClr val="dk1"/>
                    </a:solidFill>
                    <a:latin typeface="Lato"/>
                    <a:ea typeface="Lato"/>
                    <a:cs typeface="Lato"/>
                    <a:sym typeface="Lato"/>
                  </a:rPr>
                  <a:t>. In a bullet chart, we compare the value of one measure with another measure in the context of finding the variation in the first measure within a range of variations in the second measure.</a:t>
                </a:r>
                <a:endParaRPr sz="1400" b="0" i="0" u="none" strike="noStrike" cap="none">
                  <a:solidFill>
                    <a:srgbClr val="000000"/>
                  </a:solidFill>
                  <a:latin typeface="Arial"/>
                  <a:ea typeface="Arial"/>
                  <a:cs typeface="Arial"/>
                  <a:sym typeface="Arial"/>
                </a:endParaRPr>
              </a:p>
            </p:txBody>
          </p:sp>
        </p:grpSp>
        <p:pic>
          <p:nvPicPr>
            <p:cNvPr id="160" name="Google Shape;160;p21"/>
            <p:cNvPicPr preferRelativeResize="0"/>
            <p:nvPr/>
          </p:nvPicPr>
          <p:blipFill rotWithShape="1">
            <a:blip r:embed="rId3">
              <a:alphaModFix/>
            </a:blip>
            <a:srcRect/>
            <a:stretch/>
          </p:blipFill>
          <p:spPr>
            <a:xfrm>
              <a:off x="6677469" y="2049586"/>
              <a:ext cx="5111258" cy="2758830"/>
            </a:xfrm>
            <a:prstGeom prst="roundRect">
              <a:avLst>
                <a:gd name="adj" fmla="val 4429"/>
              </a:avLst>
            </a:prstGeom>
            <a:noFill/>
            <a:ln w="19050" cap="flat" cmpd="sng">
              <a:solidFill>
                <a:srgbClr val="757070"/>
              </a:solidFill>
              <a:prstDash val="solid"/>
              <a:round/>
              <a:headEnd type="none" w="sm" len="sm"/>
              <a:tailEnd type="none" w="sm" len="sm"/>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860</Words>
  <Application>Microsoft Office PowerPoint</Application>
  <PresentationFormat>Widescreen</PresentationFormat>
  <Paragraphs>59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vt:lpstr>
      <vt:lpstr>Noto Sans Symbols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Neeraj Ingle</cp:lastModifiedBy>
  <cp:revision>2</cp:revision>
  <dcterms:modified xsi:type="dcterms:W3CDTF">2020-08-25T11:47:10Z</dcterms:modified>
</cp:coreProperties>
</file>