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La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eraj Ingle" initials="" lastIdx="2" clrIdx="0"/>
  <p:cmAuthor id="1" name="Jason Dsouza" initials="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9" name="Google Shape;24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t>11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6" name="Google Shape;25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t>12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3" name="Google Shape;26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t>13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5" name="Google Shape;28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t>16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2" name="Google Shape;292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t>17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3" name="Google Shape;7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t>2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20" name="Google Shape;32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t>20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8" name="Google Shape;34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t>22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62" name="Google Shape;36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t>24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78" name="Google Shape;37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t>26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1" name="Google Shape;8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t>3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9" name="Google Shape;8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t>4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t>5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4" name="Google Shape;10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t>6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6" name="Google Shape;15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t>7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6" name="Google Shape;1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t>8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7" name="Google Shape;23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t>9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priver.com/pp/sqlformat.ht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Session 1: </a:t>
            </a:r>
            <a:r>
              <a:rPr lang="en-US" b="1"/>
              <a:t>Window 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Session 2: </a:t>
            </a:r>
            <a:r>
              <a:rPr lang="en-US" b="1"/>
              <a:t>Programming Constructs and Stored Functions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 sz="4000" b="1">
                <a:latin typeface="Lato"/>
                <a:ea typeface="Lato"/>
                <a:cs typeface="Lato"/>
                <a:sym typeface="Lato"/>
              </a:rPr>
              <a:t>Case Statements: Syntax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838200" y="1465006"/>
            <a:ext cx="10515600" cy="4682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WHEN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condition1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THEN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result1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WHEN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condition2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THEN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result2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.   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WHEN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THEN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resultN</a:t>
            </a:r>
            <a:endParaRPr sz="2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result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as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column_name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 sz="4000" b="1">
                <a:latin typeface="Lato"/>
                <a:ea typeface="Lato"/>
                <a:cs typeface="Lato"/>
                <a:sym typeface="Lato"/>
              </a:rPr>
              <a:t>User-Defined Functions (UDFs)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838200" y="1465006"/>
            <a:ext cx="10515600" cy="4682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FUNCTION is a DDL Statement.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FUNCTION function_name(func_parameter1, func_parameter2, ..)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RETURN datatype [characteristics]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         func_body		*/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&lt;Mysql Statements&gt;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	        RETURN expression;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function body must contain one RETURN statement.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 sz="4000" b="1">
                <a:latin typeface="Lato"/>
                <a:ea typeface="Lato"/>
                <a:cs typeface="Lato"/>
                <a:sym typeface="Lato"/>
              </a:rPr>
              <a:t>Stored Procedure: Syntax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838200" y="1465006"/>
            <a:ext cx="10515600" cy="4682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Stored procedure: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DELIMITER $$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PROCEDURE Procedure_name (&lt;Parameter List&gt;)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SQL Statement of the stored procedure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END$$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DELIMITER 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statement: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Procedure_name;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Function vs Stored Procedure</a:t>
            </a:r>
            <a:endParaRPr/>
          </a:p>
        </p:txBody>
      </p:sp>
      <p:sp>
        <p:nvSpPr>
          <p:cNvPr id="273" name="Google Shape;273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46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Function</a:t>
            </a:r>
            <a:endParaRPr/>
          </a:p>
        </p:txBody>
      </p:sp>
      <p:sp>
        <p:nvSpPr>
          <p:cNvPr id="274" name="Google Shape;274;p23"/>
          <p:cNvSpPr txBox="1">
            <a:spLocks noGrp="1"/>
          </p:cNvSpPr>
          <p:nvPr>
            <p:ph type="body" idx="2"/>
          </p:nvPr>
        </p:nvSpPr>
        <p:spPr>
          <a:xfrm>
            <a:off x="839788" y="2143760"/>
            <a:ext cx="5157787" cy="404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 function supports only the input parameter, not the output.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It cannot call a stored procedure.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It can be called using any Select statement.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It must return a value.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Only Select operation is allowed.</a:t>
            </a:r>
            <a:endParaRPr/>
          </a:p>
        </p:txBody>
      </p:sp>
      <p:sp>
        <p:nvSpPr>
          <p:cNvPr id="275" name="Google Shape;275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46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Stored Procedure</a:t>
            </a:r>
            <a:endParaRPr/>
          </a:p>
        </p:txBody>
      </p:sp>
      <p:sp>
        <p:nvSpPr>
          <p:cNvPr id="276" name="Google Shape;276;p23"/>
          <p:cNvSpPr txBox="1">
            <a:spLocks noGrp="1"/>
          </p:cNvSpPr>
          <p:nvPr>
            <p:ph type="body" idx="4"/>
          </p:nvPr>
        </p:nvSpPr>
        <p:spPr>
          <a:xfrm>
            <a:off x="6172200" y="2143760"/>
            <a:ext cx="5183188" cy="404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 stored procedure supports in, out, and in-out parameters.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It can call functions.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It can be called using only a CALL statement.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It need not return a value.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All database operations are allowed.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Session 3: </a:t>
            </a:r>
            <a:r>
              <a:rPr lang="en-US" b="1"/>
              <a:t>Query Optimisation and Best Practices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>
                <a:latin typeface="Lato"/>
                <a:ea typeface="Lato"/>
                <a:cs typeface="Lato"/>
                <a:sym typeface="Lato"/>
              </a:rPr>
              <a:t>Best Practices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838200" y="1383726"/>
            <a:ext cx="10515600" cy="4682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appropriate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use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aliases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your SQL statement involves more than one source.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descriptive names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columns and tables.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keywords of SQL in all caps and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of column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s,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s, and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in lower case.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use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names in the ORDER BY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 instead of numbers.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the right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indentation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different sections of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new lines for different sections of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new line for each column name.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SQL Formatter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the MySQL Workbench Beautification tool (Ctrl+B).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 sz="4000" b="1">
                <a:latin typeface="Lato"/>
                <a:ea typeface="Lato"/>
                <a:cs typeface="Lato"/>
                <a:sym typeface="Lato"/>
              </a:rPr>
              <a:t>Index: Syntax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26"/>
          <p:cNvSpPr txBox="1"/>
          <p:nvPr/>
        </p:nvSpPr>
        <p:spPr>
          <a:xfrm>
            <a:off x="838200" y="1465006"/>
            <a:ext cx="10515600" cy="4682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is a DDL statement.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an index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INDEX index_name ON table_name ( column1, column2,...);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an index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table_name ADD INDEX index_name(column1,column2,….);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Dropping an index: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table_name DROP INDEX index_name;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7"/>
          <p:cNvPicPr preferRelativeResize="0"/>
          <p:nvPr/>
        </p:nvPicPr>
        <p:blipFill rotWithShape="1">
          <a:blip r:embed="rId3">
            <a:alphaModFix/>
          </a:blip>
          <a:srcRect b="24452"/>
          <a:stretch/>
        </p:blipFill>
        <p:spPr>
          <a:xfrm>
            <a:off x="1430337" y="2182505"/>
            <a:ext cx="9134475" cy="431037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7"/>
          <p:cNvSpPr/>
          <p:nvPr/>
        </p:nvSpPr>
        <p:spPr>
          <a:xfrm>
            <a:off x="1706880" y="2143760"/>
            <a:ext cx="1488604" cy="4310370"/>
          </a:xfrm>
          <a:prstGeom prst="rect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6258386" y="2143760"/>
            <a:ext cx="1813898" cy="4310370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Types of Indices</a:t>
            </a:r>
            <a:endParaRPr/>
          </a:p>
        </p:txBody>
      </p:sp>
      <p:sp>
        <p:nvSpPr>
          <p:cNvPr id="305" name="Google Shape;305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46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Clustered Index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306" name="Google Shape;306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46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Non-</a:t>
            </a:r>
            <a:r>
              <a:rPr lang="en-US">
                <a:solidFill>
                  <a:srgbClr val="0070C0"/>
                </a:solidFill>
              </a:rPr>
              <a:t>C</a:t>
            </a:r>
            <a:r>
              <a:rPr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lustered Index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Clustered Index vs Non-Clustered Index</a:t>
            </a:r>
            <a:endParaRPr/>
          </a:p>
        </p:txBody>
      </p:sp>
      <p:sp>
        <p:nvSpPr>
          <p:cNvPr id="313" name="Google Shape;313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46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Clustered Index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314" name="Google Shape;314;p28"/>
          <p:cNvSpPr txBox="1">
            <a:spLocks noGrp="1"/>
          </p:cNvSpPr>
          <p:nvPr>
            <p:ph type="body" idx="2"/>
          </p:nvPr>
        </p:nvSpPr>
        <p:spPr>
          <a:xfrm>
            <a:off x="839788" y="2143760"/>
            <a:ext cx="5157787" cy="40459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is mostly the primary key of the table.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is present within the table.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does not require a separate mapping, as this index is part of the table.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is faster than a non-clustered index.</a:t>
            </a:r>
            <a:endParaRPr/>
          </a:p>
        </p:txBody>
      </p:sp>
      <p:sp>
        <p:nvSpPr>
          <p:cNvPr id="315" name="Google Shape;315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46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Non-</a:t>
            </a:r>
            <a:r>
              <a:rPr lang="en-US">
                <a:solidFill>
                  <a:srgbClr val="0070C0"/>
                </a:solidFill>
              </a:rPr>
              <a:t>C</a:t>
            </a:r>
            <a:r>
              <a:rPr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lustered Index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316" name="Google Shape;316;p28"/>
          <p:cNvSpPr txBox="1">
            <a:spLocks noGrp="1"/>
          </p:cNvSpPr>
          <p:nvPr>
            <p:ph type="body" idx="4"/>
          </p:nvPr>
        </p:nvSpPr>
        <p:spPr>
          <a:xfrm>
            <a:off x="6172200" y="2143760"/>
            <a:ext cx="5183188" cy="40459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is a combination of one or more columns of the table.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unique list of keys is present outside the table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external table will point to different sections of the main table.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is slower than a clustered index.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 sz="4000" b="1">
                <a:latin typeface="Lato"/>
                <a:ea typeface="Lato"/>
                <a:cs typeface="Lato"/>
                <a:sym typeface="Lato"/>
              </a:rPr>
              <a:t>Rank: Syntax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1"/>
          <p:cNvSpPr txBox="1"/>
          <p:nvPr/>
        </p:nvSpPr>
        <p:spPr>
          <a:xfrm>
            <a:off x="838200" y="1796129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RANK() OVER (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PARTITION BY &lt;expression&gt;[{,&lt;expression&gt;...}]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ORDER BY &lt;expression&gt; [ASC|DESC], [{,&lt;expression&gt;...}]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Rank: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RANK()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Rank of current row within its partition, with gaps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DENSE_RANK()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Rank of current row within its partition, without gaps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PERCENT_RANK()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Percentage rank value</a:t>
            </a:r>
            <a:endParaRPr/>
          </a:p>
          <a:p>
            <a:pPr marL="3429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"/>
          <p:cNvSpPr txBox="1"/>
          <p:nvPr/>
        </p:nvSpPr>
        <p:spPr>
          <a:xfrm>
            <a:off x="1199535" y="6331974"/>
            <a:ext cx="95176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We’ll cover PARTITION BY at a later stage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 sz="4000" b="1">
                <a:latin typeface="Lato"/>
                <a:ea typeface="Lato"/>
                <a:cs typeface="Lato"/>
                <a:sym typeface="Lato"/>
              </a:rPr>
              <a:t>Order of Query Execution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721725" y="1660532"/>
            <a:ext cx="1619999" cy="467422"/>
          </a:xfrm>
          <a:custGeom>
            <a:avLst/>
            <a:gdLst/>
            <a:ahLst/>
            <a:cxnLst/>
            <a:rect l="l" t="t" r="r" b="b"/>
            <a:pathLst>
              <a:path w="1619999" h="467422" extrusionOk="0">
                <a:moveTo>
                  <a:pt x="0" y="77919"/>
                </a:moveTo>
                <a:cubicBezTo>
                  <a:pt x="0" y="34886"/>
                  <a:pt x="34886" y="0"/>
                  <a:pt x="77919" y="0"/>
                </a:cubicBezTo>
                <a:lnTo>
                  <a:pt x="1542080" y="0"/>
                </a:lnTo>
                <a:cubicBezTo>
                  <a:pt x="1585113" y="0"/>
                  <a:pt x="1619999" y="34886"/>
                  <a:pt x="1619999" y="77919"/>
                </a:cubicBezTo>
                <a:lnTo>
                  <a:pt x="1619999" y="389503"/>
                </a:lnTo>
                <a:cubicBezTo>
                  <a:pt x="1619999" y="432536"/>
                  <a:pt x="1585113" y="467422"/>
                  <a:pt x="1542080" y="467422"/>
                </a:cubicBezTo>
                <a:lnTo>
                  <a:pt x="77919" y="467422"/>
                </a:lnTo>
                <a:cubicBezTo>
                  <a:pt x="34886" y="467422"/>
                  <a:pt x="0" y="432536"/>
                  <a:pt x="0" y="389503"/>
                </a:cubicBezTo>
                <a:lnTo>
                  <a:pt x="0" y="77919"/>
                </a:lnTo>
                <a:close/>
              </a:path>
            </a:pathLst>
          </a:custGeom>
          <a:solidFill>
            <a:srgbClr val="4372C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25" tIns="68525" rIns="68525" bIns="685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(including JOINs)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9"/>
          <p:cNvSpPr/>
          <p:nvPr/>
        </p:nvSpPr>
        <p:spPr>
          <a:xfrm rot="5400000">
            <a:off x="2447843" y="2685350"/>
            <a:ext cx="396680" cy="45160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BFC8E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9"/>
          <p:cNvSpPr/>
          <p:nvPr/>
        </p:nvSpPr>
        <p:spPr>
          <a:xfrm>
            <a:off x="1809553" y="2215894"/>
            <a:ext cx="1619999" cy="467422"/>
          </a:xfrm>
          <a:custGeom>
            <a:avLst/>
            <a:gdLst/>
            <a:ahLst/>
            <a:cxnLst/>
            <a:rect l="l" t="t" r="r" b="b"/>
            <a:pathLst>
              <a:path w="1619999" h="467422" extrusionOk="0">
                <a:moveTo>
                  <a:pt x="0" y="77919"/>
                </a:moveTo>
                <a:cubicBezTo>
                  <a:pt x="0" y="34886"/>
                  <a:pt x="34886" y="0"/>
                  <a:pt x="77919" y="0"/>
                </a:cubicBezTo>
                <a:lnTo>
                  <a:pt x="1542080" y="0"/>
                </a:lnTo>
                <a:cubicBezTo>
                  <a:pt x="1585113" y="0"/>
                  <a:pt x="1619999" y="34886"/>
                  <a:pt x="1619999" y="77919"/>
                </a:cubicBezTo>
                <a:lnTo>
                  <a:pt x="1619999" y="389503"/>
                </a:lnTo>
                <a:cubicBezTo>
                  <a:pt x="1619999" y="432536"/>
                  <a:pt x="1585113" y="467422"/>
                  <a:pt x="1542080" y="467422"/>
                </a:cubicBezTo>
                <a:lnTo>
                  <a:pt x="77919" y="467422"/>
                </a:lnTo>
                <a:cubicBezTo>
                  <a:pt x="34886" y="467422"/>
                  <a:pt x="0" y="432536"/>
                  <a:pt x="0" y="389503"/>
                </a:cubicBezTo>
                <a:lnTo>
                  <a:pt x="0" y="77919"/>
                </a:lnTo>
                <a:close/>
              </a:path>
            </a:pathLst>
          </a:custGeom>
          <a:solidFill>
            <a:srgbClr val="4372C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25" tIns="68525" rIns="68525" bIns="685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9"/>
          <p:cNvSpPr/>
          <p:nvPr/>
        </p:nvSpPr>
        <p:spPr>
          <a:xfrm rot="5400000">
            <a:off x="3564330" y="3210419"/>
            <a:ext cx="396680" cy="45160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BFC8E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2926040" y="2740963"/>
            <a:ext cx="1619999" cy="467422"/>
          </a:xfrm>
          <a:custGeom>
            <a:avLst/>
            <a:gdLst/>
            <a:ahLst/>
            <a:cxnLst/>
            <a:rect l="l" t="t" r="r" b="b"/>
            <a:pathLst>
              <a:path w="1619999" h="467422" extrusionOk="0">
                <a:moveTo>
                  <a:pt x="0" y="77919"/>
                </a:moveTo>
                <a:cubicBezTo>
                  <a:pt x="0" y="34886"/>
                  <a:pt x="34886" y="0"/>
                  <a:pt x="77919" y="0"/>
                </a:cubicBezTo>
                <a:lnTo>
                  <a:pt x="1542080" y="0"/>
                </a:lnTo>
                <a:cubicBezTo>
                  <a:pt x="1585113" y="0"/>
                  <a:pt x="1619999" y="34886"/>
                  <a:pt x="1619999" y="77919"/>
                </a:cubicBezTo>
                <a:lnTo>
                  <a:pt x="1619999" y="389503"/>
                </a:lnTo>
                <a:cubicBezTo>
                  <a:pt x="1619999" y="432536"/>
                  <a:pt x="1585113" y="467422"/>
                  <a:pt x="1542080" y="467422"/>
                </a:cubicBezTo>
                <a:lnTo>
                  <a:pt x="77919" y="467422"/>
                </a:lnTo>
                <a:cubicBezTo>
                  <a:pt x="34886" y="467422"/>
                  <a:pt x="0" y="432536"/>
                  <a:pt x="0" y="389503"/>
                </a:cubicBezTo>
                <a:lnTo>
                  <a:pt x="0" y="77919"/>
                </a:lnTo>
                <a:close/>
              </a:path>
            </a:pathLst>
          </a:custGeom>
          <a:solidFill>
            <a:srgbClr val="4372C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25" tIns="68525" rIns="68525" bIns="685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9"/>
          <p:cNvSpPr/>
          <p:nvPr/>
        </p:nvSpPr>
        <p:spPr>
          <a:xfrm rot="5400000">
            <a:off x="4680817" y="3735488"/>
            <a:ext cx="396680" cy="45160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BFC8E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9"/>
          <p:cNvSpPr/>
          <p:nvPr/>
        </p:nvSpPr>
        <p:spPr>
          <a:xfrm>
            <a:off x="4042527" y="3266033"/>
            <a:ext cx="1619999" cy="467422"/>
          </a:xfrm>
          <a:custGeom>
            <a:avLst/>
            <a:gdLst/>
            <a:ahLst/>
            <a:cxnLst/>
            <a:rect l="l" t="t" r="r" b="b"/>
            <a:pathLst>
              <a:path w="1619999" h="467422" extrusionOk="0">
                <a:moveTo>
                  <a:pt x="0" y="77919"/>
                </a:moveTo>
                <a:cubicBezTo>
                  <a:pt x="0" y="34886"/>
                  <a:pt x="34886" y="0"/>
                  <a:pt x="77919" y="0"/>
                </a:cubicBezTo>
                <a:lnTo>
                  <a:pt x="1542080" y="0"/>
                </a:lnTo>
                <a:cubicBezTo>
                  <a:pt x="1585113" y="0"/>
                  <a:pt x="1619999" y="34886"/>
                  <a:pt x="1619999" y="77919"/>
                </a:cubicBezTo>
                <a:lnTo>
                  <a:pt x="1619999" y="389503"/>
                </a:lnTo>
                <a:cubicBezTo>
                  <a:pt x="1619999" y="432536"/>
                  <a:pt x="1585113" y="467422"/>
                  <a:pt x="1542080" y="467422"/>
                </a:cubicBezTo>
                <a:lnTo>
                  <a:pt x="77919" y="467422"/>
                </a:lnTo>
                <a:cubicBezTo>
                  <a:pt x="34886" y="467422"/>
                  <a:pt x="0" y="432536"/>
                  <a:pt x="0" y="389503"/>
                </a:cubicBezTo>
                <a:lnTo>
                  <a:pt x="0" y="77919"/>
                </a:lnTo>
                <a:close/>
              </a:path>
            </a:pathLst>
          </a:custGeom>
          <a:solidFill>
            <a:srgbClr val="4372C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25" tIns="68525" rIns="68525" bIns="685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9"/>
          <p:cNvSpPr/>
          <p:nvPr/>
        </p:nvSpPr>
        <p:spPr>
          <a:xfrm rot="5400000">
            <a:off x="5797304" y="4260557"/>
            <a:ext cx="396680" cy="45160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BFC8E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9"/>
          <p:cNvSpPr/>
          <p:nvPr/>
        </p:nvSpPr>
        <p:spPr>
          <a:xfrm>
            <a:off x="5159014" y="3791102"/>
            <a:ext cx="1619999" cy="467422"/>
          </a:xfrm>
          <a:custGeom>
            <a:avLst/>
            <a:gdLst/>
            <a:ahLst/>
            <a:cxnLst/>
            <a:rect l="l" t="t" r="r" b="b"/>
            <a:pathLst>
              <a:path w="1619999" h="467422" extrusionOk="0">
                <a:moveTo>
                  <a:pt x="0" y="77919"/>
                </a:moveTo>
                <a:cubicBezTo>
                  <a:pt x="0" y="34886"/>
                  <a:pt x="34886" y="0"/>
                  <a:pt x="77919" y="0"/>
                </a:cubicBezTo>
                <a:lnTo>
                  <a:pt x="1542080" y="0"/>
                </a:lnTo>
                <a:cubicBezTo>
                  <a:pt x="1585113" y="0"/>
                  <a:pt x="1619999" y="34886"/>
                  <a:pt x="1619999" y="77919"/>
                </a:cubicBezTo>
                <a:lnTo>
                  <a:pt x="1619999" y="389503"/>
                </a:lnTo>
                <a:cubicBezTo>
                  <a:pt x="1619999" y="432536"/>
                  <a:pt x="1585113" y="467422"/>
                  <a:pt x="1542080" y="467422"/>
                </a:cubicBezTo>
                <a:lnTo>
                  <a:pt x="77919" y="467422"/>
                </a:lnTo>
                <a:cubicBezTo>
                  <a:pt x="34886" y="467422"/>
                  <a:pt x="0" y="432536"/>
                  <a:pt x="0" y="389503"/>
                </a:cubicBezTo>
                <a:lnTo>
                  <a:pt x="0" y="77919"/>
                </a:lnTo>
                <a:close/>
              </a:path>
            </a:pathLst>
          </a:custGeom>
          <a:solidFill>
            <a:srgbClr val="4372C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25" tIns="68525" rIns="68525" bIns="685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WINDOW functions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9"/>
          <p:cNvSpPr/>
          <p:nvPr/>
        </p:nvSpPr>
        <p:spPr>
          <a:xfrm rot="5400000">
            <a:off x="6913791" y="4785627"/>
            <a:ext cx="396680" cy="45160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BFC8E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9"/>
          <p:cNvSpPr/>
          <p:nvPr/>
        </p:nvSpPr>
        <p:spPr>
          <a:xfrm>
            <a:off x="6275501" y="4316171"/>
            <a:ext cx="1619999" cy="467422"/>
          </a:xfrm>
          <a:custGeom>
            <a:avLst/>
            <a:gdLst/>
            <a:ahLst/>
            <a:cxnLst/>
            <a:rect l="l" t="t" r="r" b="b"/>
            <a:pathLst>
              <a:path w="1619999" h="467422" extrusionOk="0">
                <a:moveTo>
                  <a:pt x="0" y="77919"/>
                </a:moveTo>
                <a:cubicBezTo>
                  <a:pt x="0" y="34886"/>
                  <a:pt x="34886" y="0"/>
                  <a:pt x="77919" y="0"/>
                </a:cubicBezTo>
                <a:lnTo>
                  <a:pt x="1542080" y="0"/>
                </a:lnTo>
                <a:cubicBezTo>
                  <a:pt x="1585113" y="0"/>
                  <a:pt x="1619999" y="34886"/>
                  <a:pt x="1619999" y="77919"/>
                </a:cubicBezTo>
                <a:lnTo>
                  <a:pt x="1619999" y="389503"/>
                </a:lnTo>
                <a:cubicBezTo>
                  <a:pt x="1619999" y="432536"/>
                  <a:pt x="1585113" y="467422"/>
                  <a:pt x="1542080" y="467422"/>
                </a:cubicBezTo>
                <a:lnTo>
                  <a:pt x="77919" y="467422"/>
                </a:lnTo>
                <a:cubicBezTo>
                  <a:pt x="34886" y="467422"/>
                  <a:pt x="0" y="432536"/>
                  <a:pt x="0" y="389503"/>
                </a:cubicBezTo>
                <a:lnTo>
                  <a:pt x="0" y="77919"/>
                </a:lnTo>
                <a:close/>
              </a:path>
            </a:pathLst>
          </a:custGeom>
          <a:solidFill>
            <a:srgbClr val="4372C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25" tIns="68525" rIns="68525" bIns="685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9"/>
          <p:cNvSpPr/>
          <p:nvPr/>
        </p:nvSpPr>
        <p:spPr>
          <a:xfrm rot="5400000">
            <a:off x="8030278" y="5310696"/>
            <a:ext cx="396680" cy="45160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BFC8E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9"/>
          <p:cNvSpPr/>
          <p:nvPr/>
        </p:nvSpPr>
        <p:spPr>
          <a:xfrm>
            <a:off x="7391988" y="4841240"/>
            <a:ext cx="1619999" cy="467422"/>
          </a:xfrm>
          <a:custGeom>
            <a:avLst/>
            <a:gdLst/>
            <a:ahLst/>
            <a:cxnLst/>
            <a:rect l="l" t="t" r="r" b="b"/>
            <a:pathLst>
              <a:path w="1619999" h="467422" extrusionOk="0">
                <a:moveTo>
                  <a:pt x="0" y="77919"/>
                </a:moveTo>
                <a:cubicBezTo>
                  <a:pt x="0" y="34886"/>
                  <a:pt x="34886" y="0"/>
                  <a:pt x="77919" y="0"/>
                </a:cubicBezTo>
                <a:lnTo>
                  <a:pt x="1542080" y="0"/>
                </a:lnTo>
                <a:cubicBezTo>
                  <a:pt x="1585113" y="0"/>
                  <a:pt x="1619999" y="34886"/>
                  <a:pt x="1619999" y="77919"/>
                </a:cubicBezTo>
                <a:lnTo>
                  <a:pt x="1619999" y="389503"/>
                </a:lnTo>
                <a:cubicBezTo>
                  <a:pt x="1619999" y="432536"/>
                  <a:pt x="1585113" y="467422"/>
                  <a:pt x="1542080" y="467422"/>
                </a:cubicBezTo>
                <a:lnTo>
                  <a:pt x="77919" y="467422"/>
                </a:lnTo>
                <a:cubicBezTo>
                  <a:pt x="34886" y="467422"/>
                  <a:pt x="0" y="432536"/>
                  <a:pt x="0" y="389503"/>
                </a:cubicBezTo>
                <a:lnTo>
                  <a:pt x="0" y="77919"/>
                </a:lnTo>
                <a:close/>
              </a:path>
            </a:pathLst>
          </a:custGeom>
          <a:solidFill>
            <a:srgbClr val="4372C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25" tIns="68525" rIns="68525" bIns="685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9"/>
          <p:cNvSpPr/>
          <p:nvPr/>
        </p:nvSpPr>
        <p:spPr>
          <a:xfrm rot="5400000">
            <a:off x="9146765" y="5835765"/>
            <a:ext cx="396680" cy="45160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BFC8E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9"/>
          <p:cNvSpPr/>
          <p:nvPr/>
        </p:nvSpPr>
        <p:spPr>
          <a:xfrm>
            <a:off x="8508475" y="5366310"/>
            <a:ext cx="1619999" cy="467422"/>
          </a:xfrm>
          <a:custGeom>
            <a:avLst/>
            <a:gdLst/>
            <a:ahLst/>
            <a:cxnLst/>
            <a:rect l="l" t="t" r="r" b="b"/>
            <a:pathLst>
              <a:path w="1619999" h="467422" extrusionOk="0">
                <a:moveTo>
                  <a:pt x="0" y="77919"/>
                </a:moveTo>
                <a:cubicBezTo>
                  <a:pt x="0" y="34886"/>
                  <a:pt x="34886" y="0"/>
                  <a:pt x="77919" y="0"/>
                </a:cubicBezTo>
                <a:lnTo>
                  <a:pt x="1542080" y="0"/>
                </a:lnTo>
                <a:cubicBezTo>
                  <a:pt x="1585113" y="0"/>
                  <a:pt x="1619999" y="34886"/>
                  <a:pt x="1619999" y="77919"/>
                </a:cubicBezTo>
                <a:lnTo>
                  <a:pt x="1619999" y="389503"/>
                </a:lnTo>
                <a:cubicBezTo>
                  <a:pt x="1619999" y="432536"/>
                  <a:pt x="1585113" y="467422"/>
                  <a:pt x="1542080" y="467422"/>
                </a:cubicBezTo>
                <a:lnTo>
                  <a:pt x="77919" y="467422"/>
                </a:lnTo>
                <a:cubicBezTo>
                  <a:pt x="34886" y="467422"/>
                  <a:pt x="0" y="432536"/>
                  <a:pt x="0" y="389503"/>
                </a:cubicBezTo>
                <a:lnTo>
                  <a:pt x="0" y="77919"/>
                </a:lnTo>
                <a:close/>
              </a:path>
            </a:pathLst>
          </a:custGeom>
          <a:solidFill>
            <a:srgbClr val="4372C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25" tIns="68525" rIns="68525" bIns="685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9"/>
          <p:cNvSpPr/>
          <p:nvPr/>
        </p:nvSpPr>
        <p:spPr>
          <a:xfrm>
            <a:off x="9653630" y="5891379"/>
            <a:ext cx="1619999" cy="467422"/>
          </a:xfrm>
          <a:custGeom>
            <a:avLst/>
            <a:gdLst/>
            <a:ahLst/>
            <a:cxnLst/>
            <a:rect l="l" t="t" r="r" b="b"/>
            <a:pathLst>
              <a:path w="1619999" h="467422" extrusionOk="0">
                <a:moveTo>
                  <a:pt x="0" y="77919"/>
                </a:moveTo>
                <a:cubicBezTo>
                  <a:pt x="0" y="34886"/>
                  <a:pt x="34886" y="0"/>
                  <a:pt x="77919" y="0"/>
                </a:cubicBezTo>
                <a:lnTo>
                  <a:pt x="1542080" y="0"/>
                </a:lnTo>
                <a:cubicBezTo>
                  <a:pt x="1585113" y="0"/>
                  <a:pt x="1619999" y="34886"/>
                  <a:pt x="1619999" y="77919"/>
                </a:cubicBezTo>
                <a:lnTo>
                  <a:pt x="1619999" y="389503"/>
                </a:lnTo>
                <a:cubicBezTo>
                  <a:pt x="1619999" y="432536"/>
                  <a:pt x="1585113" y="467422"/>
                  <a:pt x="1542080" y="467422"/>
                </a:cubicBezTo>
                <a:lnTo>
                  <a:pt x="77919" y="467422"/>
                </a:lnTo>
                <a:cubicBezTo>
                  <a:pt x="34886" y="467422"/>
                  <a:pt x="0" y="432536"/>
                  <a:pt x="0" y="389503"/>
                </a:cubicBezTo>
                <a:lnTo>
                  <a:pt x="0" y="77919"/>
                </a:lnTo>
                <a:close/>
              </a:path>
            </a:pathLst>
          </a:custGeom>
          <a:solidFill>
            <a:srgbClr val="4372C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25" tIns="68525" rIns="68525" bIns="685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LIMIT and OFFSET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9"/>
          <p:cNvSpPr/>
          <p:nvPr/>
        </p:nvSpPr>
        <p:spPr>
          <a:xfrm rot="5400000">
            <a:off x="1333384" y="2118480"/>
            <a:ext cx="396680" cy="45160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BFC8E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Session 4: </a:t>
            </a:r>
            <a:r>
              <a:rPr lang="en-US" b="1"/>
              <a:t>Problem-Solving with SQL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 sz="4000" b="1">
                <a:latin typeface="Lato"/>
                <a:ea typeface="Lato"/>
                <a:cs typeface="Lato"/>
                <a:sym typeface="Lato"/>
              </a:rPr>
              <a:t>Profitability Analysis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31"/>
          <p:cNvSpPr txBox="1"/>
          <p:nvPr/>
        </p:nvSpPr>
        <p:spPr>
          <a:xfrm>
            <a:off x="838200" y="1796129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rowth team wants to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sustainable (profitable) product categories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Sustainability can be achieved when we make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profits or at least positive profits.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look at the total profits per product category.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look at the total profits per product subcategory.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check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verage profit per order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verage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rofit % per order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 that we will use: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market_fact_full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prod_dimen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orders_dimen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/>
          <p:nvPr/>
        </p:nvSpPr>
        <p:spPr>
          <a:xfrm rot="-5400000">
            <a:off x="800223" y="1491369"/>
            <a:ext cx="3333600" cy="349920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b="1">
                <a:solidFill>
                  <a:srgbClr val="FFFFFF"/>
                </a:solidFill>
              </a:rPr>
              <a:t>Schema</a:t>
            </a:r>
            <a:endParaRPr sz="3600" b="1">
              <a:solidFill>
                <a:srgbClr val="FFFFFF"/>
              </a:solidFill>
            </a:endParaRPr>
          </a:p>
        </p:txBody>
      </p:sp>
      <p:pic>
        <p:nvPicPr>
          <p:cNvPr id="358" name="Google Shape;358;p32" descr="A screenshot of a social media pos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7524" y="437096"/>
            <a:ext cx="6184814" cy="598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 sz="4000" b="1">
                <a:latin typeface="Lato"/>
                <a:ea typeface="Lato"/>
                <a:cs typeface="Lato"/>
                <a:sym typeface="Lato"/>
              </a:rPr>
              <a:t>Profitable Customers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5" name="Google Shape;365;p33"/>
          <p:cNvPicPr preferRelativeResize="0"/>
          <p:nvPr/>
        </p:nvPicPr>
        <p:blipFill rotWithShape="1">
          <a:blip r:embed="rId3">
            <a:alphaModFix/>
          </a:blip>
          <a:srcRect r="18726"/>
          <a:stretch/>
        </p:blipFill>
        <p:spPr>
          <a:xfrm>
            <a:off x="2571121" y="2236774"/>
            <a:ext cx="7049759" cy="25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3"/>
          <p:cNvSpPr txBox="1"/>
          <p:nvPr/>
        </p:nvSpPr>
        <p:spPr>
          <a:xfrm>
            <a:off x="838200" y="4843639"/>
            <a:ext cx="10515600" cy="130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use: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cust_dimen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market_fact_full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3"/>
          <p:cNvSpPr txBox="1"/>
          <p:nvPr/>
        </p:nvSpPr>
        <p:spPr>
          <a:xfrm>
            <a:off x="838200" y="1420209"/>
            <a:ext cx="10515600" cy="81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details of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 10 profitable customers in the form of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4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b="1">
                <a:solidFill>
                  <a:srgbClr val="FFFFFF"/>
                </a:solidFill>
              </a:rPr>
              <a:t>Schema</a:t>
            </a:r>
            <a:endParaRPr sz="3600" b="1">
              <a:solidFill>
                <a:srgbClr val="FFFFFF"/>
              </a:solidFill>
            </a:endParaRPr>
          </a:p>
        </p:txBody>
      </p:sp>
      <p:pic>
        <p:nvPicPr>
          <p:cNvPr id="374" name="Google Shape;374;p34" descr="A screenshot of a social media pos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7524" y="437096"/>
            <a:ext cx="6184814" cy="598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 sz="4000" b="1">
                <a:latin typeface="Lato"/>
                <a:ea typeface="Lato"/>
                <a:cs typeface="Lato"/>
                <a:sym typeface="Lato"/>
              </a:rPr>
              <a:t>Customers Without Orders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35"/>
          <p:cNvSpPr txBox="1"/>
          <p:nvPr/>
        </p:nvSpPr>
        <p:spPr>
          <a:xfrm>
            <a:off x="838200" y="1796129"/>
            <a:ext cx="10515600" cy="2762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tatement: Share the following details of the customers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who have not placed any order yet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Cust_id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Customer_Name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Customer_Segment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 to indicate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another customer with the exact same name and city but a different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ID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 understand if the same customer signed up again)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5"/>
          <p:cNvSpPr txBox="1"/>
          <p:nvPr/>
        </p:nvSpPr>
        <p:spPr>
          <a:xfrm>
            <a:off x="838200" y="5148439"/>
            <a:ext cx="105156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 that we will use: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cust_dimen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market_fact_full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b="1">
                <a:solidFill>
                  <a:srgbClr val="FFFFFF"/>
                </a:solidFill>
              </a:rPr>
              <a:t>Schema</a:t>
            </a:r>
            <a:endParaRPr sz="3600" b="1">
              <a:solidFill>
                <a:srgbClr val="FFFFFF"/>
              </a:solidFill>
            </a:endParaRPr>
          </a:p>
        </p:txBody>
      </p:sp>
      <p:pic>
        <p:nvPicPr>
          <p:cNvPr id="389" name="Google Shape;389;p36" descr="A screenshot of a social media pos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7524" y="437096"/>
            <a:ext cx="6184814" cy="598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 sz="4000" b="1" dirty="0">
                <a:latin typeface="Lato"/>
                <a:ea typeface="Lato"/>
                <a:cs typeface="Lato"/>
                <a:sym typeface="Lato"/>
              </a:rPr>
              <a:t>Dense and Percent Ranks: Syntax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838200" y="1796129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DENSE_RANK() OVER (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PARTITION BY &lt;expression&gt;[{,&lt;expression&gt;...}]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ORDER BY &lt;expression&gt; [ASC|DESC], [{,&lt;expression&gt;...}]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PERCENT_RANK() OVER (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PARTITION BY &lt;expression&gt;[{,&lt;expression&gt;...}]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ORDER BY &lt;expression&gt; [ASC|DESC], [{,&lt;expression&gt;...}]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1199535" y="6331974"/>
            <a:ext cx="95176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We’ll cover PARTITION BY at a later stage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 sz="4000" b="1">
                <a:latin typeface="Lato"/>
                <a:ea typeface="Lato"/>
                <a:cs typeface="Lato"/>
                <a:sym typeface="Lato"/>
              </a:rPr>
              <a:t>Row Number Rank: Syntax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838200" y="1796129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ROW_NUMBER() OVER (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PARTITION BY &lt;expression&gt;[{,&lt;expression&gt;...}]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ORDER BY &lt;expression&gt; [ASC|DESC], [{,&lt;expression&gt;...}]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199535" y="6331974"/>
            <a:ext cx="95176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We’ll cover PARTITION BY at a later stage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 sz="4000" b="1">
                <a:latin typeface="Lato"/>
                <a:ea typeface="Lato"/>
                <a:cs typeface="Lato"/>
                <a:sym typeface="Lato"/>
              </a:rPr>
              <a:t>Named Windows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838200" y="1465006"/>
            <a:ext cx="10515600" cy="4682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window_name AS (window_spec)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[, window_name AS (window_spec)] ...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[JOIN]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appears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FROM table_name and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GROUP BY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of the query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WINDOW clause within the same query must have a unique name.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function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appears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the ORDER BY function.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 sz="4000" b="1">
                <a:latin typeface="Lato"/>
                <a:ea typeface="Lato"/>
                <a:cs typeface="Lato"/>
                <a:sym typeface="Lato"/>
              </a:rPr>
              <a:t>Frames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>
            <a:off x="1602658" y="1690825"/>
            <a:ext cx="1533832" cy="4660814"/>
            <a:chOff x="1602658" y="1690825"/>
            <a:chExt cx="1533832" cy="4660814"/>
          </a:xfrm>
        </p:grpSpPr>
        <p:sp>
          <p:nvSpPr>
            <p:cNvPr id="108" name="Google Shape;108;p15"/>
            <p:cNvSpPr/>
            <p:nvPr/>
          </p:nvSpPr>
          <p:spPr>
            <a:xfrm>
              <a:off x="1602658" y="1690825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1</a:t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602658" y="2121478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2</a:t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602658" y="2552131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3</a:t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602658" y="2982784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4</a:t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602658" y="3413437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5</a:t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602658" y="3844090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6</a:t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602658" y="4274743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7</a:t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602658" y="4705396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8</a:t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602658" y="5136049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9</a:t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602658" y="5566702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10</a:t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602658" y="5997354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11</a:t>
              </a:r>
              <a:endParaRPr/>
            </a:p>
          </p:txBody>
        </p:sp>
      </p:grpSp>
      <p:sp>
        <p:nvSpPr>
          <p:cNvPr id="119" name="Google Shape;119;p15"/>
          <p:cNvSpPr/>
          <p:nvPr/>
        </p:nvSpPr>
        <p:spPr>
          <a:xfrm>
            <a:off x="3362630" y="1699397"/>
            <a:ext cx="360000" cy="354285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3362630" y="1687457"/>
            <a:ext cx="360000" cy="788306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3362630" y="1699396"/>
            <a:ext cx="360000" cy="1207019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3362630" y="1687457"/>
            <a:ext cx="360000" cy="1649612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3362630" y="1687456"/>
            <a:ext cx="360000" cy="2080265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3362630" y="1687456"/>
            <a:ext cx="360000" cy="2510919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3362630" y="1687455"/>
            <a:ext cx="360000" cy="2941573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3362630" y="1687456"/>
            <a:ext cx="360000" cy="3372225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362630" y="1687454"/>
            <a:ext cx="360000" cy="380288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3362630" y="1687454"/>
            <a:ext cx="360000" cy="4233533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3362630" y="1687454"/>
            <a:ext cx="360000" cy="4664185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9804070" y="1699397"/>
            <a:ext cx="360000" cy="354285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9804070" y="1687457"/>
            <a:ext cx="360000" cy="788306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9804070" y="1699396"/>
            <a:ext cx="360000" cy="1207019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9804070" y="1687457"/>
            <a:ext cx="360000" cy="1649612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9804070" y="1687456"/>
            <a:ext cx="360000" cy="2080265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9804070" y="1687456"/>
            <a:ext cx="360000" cy="2510919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9804070" y="1687455"/>
            <a:ext cx="360000" cy="2941573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9804070" y="2053682"/>
            <a:ext cx="360000" cy="3005999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9804070" y="2548760"/>
            <a:ext cx="360000" cy="2941574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9804070" y="2979412"/>
            <a:ext cx="360000" cy="2941575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9804070" y="3410066"/>
            <a:ext cx="360000" cy="2941573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5"/>
          <p:cNvGrpSpPr/>
          <p:nvPr/>
        </p:nvGrpSpPr>
        <p:grpSpPr>
          <a:xfrm>
            <a:off x="7983138" y="1687454"/>
            <a:ext cx="1533832" cy="4660814"/>
            <a:chOff x="7983138" y="1687454"/>
            <a:chExt cx="1533832" cy="4660814"/>
          </a:xfrm>
        </p:grpSpPr>
        <p:sp>
          <p:nvSpPr>
            <p:cNvPr id="142" name="Google Shape;142;p15"/>
            <p:cNvSpPr/>
            <p:nvPr/>
          </p:nvSpPr>
          <p:spPr>
            <a:xfrm>
              <a:off x="7983138" y="1687454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1</a:t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7983138" y="2118107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2</a:t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7983138" y="2548760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3</a:t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7983138" y="2979413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4</a:t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7983138" y="3410066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5</a:t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7983138" y="3840719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6</a:t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7983138" y="4271372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7</a:t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7983138" y="4702025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8</a:t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7983138" y="5132678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9</a:t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7983138" y="5563331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10</a:t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7983138" y="5993983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11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 sz="4000" b="1">
                <a:latin typeface="Lato"/>
                <a:ea typeface="Lato"/>
                <a:cs typeface="Lato"/>
                <a:sym typeface="Lato"/>
              </a:rPr>
              <a:t>Frames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73350" y="1127019"/>
            <a:ext cx="3792439" cy="85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frame_clause: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frame_units frame_extent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16"/>
          <p:cNvGrpSpPr/>
          <p:nvPr/>
        </p:nvGrpSpPr>
        <p:grpSpPr>
          <a:xfrm>
            <a:off x="3865789" y="1454367"/>
            <a:ext cx="7452705" cy="4956233"/>
            <a:chOff x="3865789" y="1454367"/>
            <a:chExt cx="7452705" cy="4956233"/>
          </a:xfrm>
        </p:grpSpPr>
        <p:grpSp>
          <p:nvGrpSpPr>
            <p:cNvPr id="161" name="Google Shape;161;p16"/>
            <p:cNvGrpSpPr/>
            <p:nvPr/>
          </p:nvGrpSpPr>
          <p:grpSpPr>
            <a:xfrm>
              <a:off x="3865789" y="1454367"/>
              <a:ext cx="7452705" cy="4956233"/>
              <a:chOff x="3865789" y="1454367"/>
              <a:chExt cx="7452705" cy="4956233"/>
            </a:xfrm>
          </p:grpSpPr>
          <p:sp>
            <p:nvSpPr>
              <p:cNvPr id="162" name="Google Shape;162;p16"/>
              <p:cNvSpPr/>
              <p:nvPr/>
            </p:nvSpPr>
            <p:spPr>
              <a:xfrm>
                <a:off x="8736358" y="3803989"/>
                <a:ext cx="183564" cy="56293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63" name="Google Shape;163;p16"/>
              <p:cNvSpPr/>
              <p:nvPr/>
            </p:nvSpPr>
            <p:spPr>
              <a:xfrm>
                <a:off x="7745112" y="2935119"/>
                <a:ext cx="1480751" cy="2569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0000"/>
                    </a:lnTo>
                    <a:lnTo>
                      <a:pt x="120000" y="6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64" name="Google Shape;164;p16"/>
              <p:cNvSpPr/>
              <p:nvPr/>
            </p:nvSpPr>
            <p:spPr>
              <a:xfrm>
                <a:off x="7745112" y="5541730"/>
                <a:ext cx="2961502" cy="2569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0000"/>
                    </a:lnTo>
                    <a:lnTo>
                      <a:pt x="120000" y="6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65" name="Google Shape;165;p16"/>
              <p:cNvSpPr/>
              <p:nvPr/>
            </p:nvSpPr>
            <p:spPr>
              <a:xfrm>
                <a:off x="7745112" y="5541730"/>
                <a:ext cx="1480751" cy="2569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0000"/>
                    </a:lnTo>
                    <a:lnTo>
                      <a:pt x="120000" y="6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66" name="Google Shape;166;p16"/>
              <p:cNvSpPr/>
              <p:nvPr/>
            </p:nvSpPr>
            <p:spPr>
              <a:xfrm>
                <a:off x="7699392" y="5541730"/>
                <a:ext cx="91440" cy="2569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67" name="Google Shape;167;p16"/>
              <p:cNvSpPr/>
              <p:nvPr/>
            </p:nvSpPr>
            <p:spPr>
              <a:xfrm>
                <a:off x="6264361" y="5541730"/>
                <a:ext cx="1480751" cy="2569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0000"/>
                    </a:lnTo>
                    <a:lnTo>
                      <a:pt x="0" y="6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68" name="Google Shape;168;p16"/>
              <p:cNvSpPr/>
              <p:nvPr/>
            </p:nvSpPr>
            <p:spPr>
              <a:xfrm>
                <a:off x="4783609" y="5541730"/>
                <a:ext cx="2961502" cy="2569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0000"/>
                    </a:lnTo>
                    <a:lnTo>
                      <a:pt x="0" y="6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69" name="Google Shape;169;p16"/>
              <p:cNvSpPr/>
              <p:nvPr/>
            </p:nvSpPr>
            <p:spPr>
              <a:xfrm>
                <a:off x="7699392" y="2935119"/>
                <a:ext cx="91440" cy="2569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70" name="Google Shape;170;p16"/>
              <p:cNvSpPr/>
              <p:nvPr/>
            </p:nvSpPr>
            <p:spPr>
              <a:xfrm>
                <a:off x="6264361" y="2935119"/>
                <a:ext cx="1480751" cy="2569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0000"/>
                    </a:lnTo>
                    <a:lnTo>
                      <a:pt x="0" y="6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71" name="Google Shape;171;p16"/>
              <p:cNvSpPr/>
              <p:nvPr/>
            </p:nvSpPr>
            <p:spPr>
              <a:xfrm>
                <a:off x="6111390" y="2066248"/>
                <a:ext cx="1633721" cy="2569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0000"/>
                    </a:lnTo>
                    <a:lnTo>
                      <a:pt x="120000" y="6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72" name="Google Shape;172;p16"/>
              <p:cNvSpPr/>
              <p:nvPr/>
            </p:nvSpPr>
            <p:spPr>
              <a:xfrm>
                <a:off x="3988165" y="2935119"/>
                <a:ext cx="183564" cy="14318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73" name="Google Shape;173;p16"/>
              <p:cNvSpPr/>
              <p:nvPr/>
            </p:nvSpPr>
            <p:spPr>
              <a:xfrm>
                <a:off x="3988165" y="2935119"/>
                <a:ext cx="183564" cy="56293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74" name="Google Shape;174;p16"/>
              <p:cNvSpPr/>
              <p:nvPr/>
            </p:nvSpPr>
            <p:spPr>
              <a:xfrm>
                <a:off x="4477669" y="2066248"/>
                <a:ext cx="1633721" cy="2569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0000"/>
                    </a:lnTo>
                    <a:lnTo>
                      <a:pt x="0" y="6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75" name="Google Shape;175;p16"/>
              <p:cNvSpPr/>
              <p:nvPr/>
            </p:nvSpPr>
            <p:spPr>
              <a:xfrm>
                <a:off x="5499510" y="1454367"/>
                <a:ext cx="1223761" cy="611880"/>
              </a:xfrm>
              <a:custGeom>
                <a:avLst/>
                <a:gdLst/>
                <a:ahLst/>
                <a:cxnLst/>
                <a:rect l="l" t="t" r="r" b="b"/>
                <a:pathLst>
                  <a:path w="1223761" h="611880" extrusionOk="0">
                    <a:moveTo>
                      <a:pt x="0" y="0"/>
                    </a:moveTo>
                    <a:lnTo>
                      <a:pt x="1223761" y="0"/>
                    </a:lnTo>
                    <a:lnTo>
                      <a:pt x="1223761" y="611880"/>
                    </a:lnTo>
                    <a:lnTo>
                      <a:pt x="0" y="611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frame_clause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3865789" y="2323238"/>
                <a:ext cx="1223761" cy="611880"/>
              </a:xfrm>
              <a:custGeom>
                <a:avLst/>
                <a:gdLst/>
                <a:ahLst/>
                <a:cxnLst/>
                <a:rect l="l" t="t" r="r" b="b"/>
                <a:pathLst>
                  <a:path w="1223761" h="611880" extrusionOk="0">
                    <a:moveTo>
                      <a:pt x="0" y="0"/>
                    </a:moveTo>
                    <a:lnTo>
                      <a:pt x="1223761" y="0"/>
                    </a:lnTo>
                    <a:lnTo>
                      <a:pt x="1223761" y="611880"/>
                    </a:lnTo>
                    <a:lnTo>
                      <a:pt x="0" y="611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frame_units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4171729" y="3192108"/>
                <a:ext cx="1223761" cy="611880"/>
              </a:xfrm>
              <a:custGeom>
                <a:avLst/>
                <a:gdLst/>
                <a:ahLst/>
                <a:cxnLst/>
                <a:rect l="l" t="t" r="r" b="b"/>
                <a:pathLst>
                  <a:path w="1223761" h="611880" extrusionOk="0">
                    <a:moveTo>
                      <a:pt x="0" y="0"/>
                    </a:moveTo>
                    <a:lnTo>
                      <a:pt x="1223761" y="0"/>
                    </a:lnTo>
                    <a:lnTo>
                      <a:pt x="1223761" y="611880"/>
                    </a:lnTo>
                    <a:lnTo>
                      <a:pt x="0" y="611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ROWS</a:t>
                </a: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4171729" y="4060979"/>
                <a:ext cx="1223761" cy="611880"/>
              </a:xfrm>
              <a:custGeom>
                <a:avLst/>
                <a:gdLst/>
                <a:ahLst/>
                <a:cxnLst/>
                <a:rect l="l" t="t" r="r" b="b"/>
                <a:pathLst>
                  <a:path w="1223761" h="611880" extrusionOk="0">
                    <a:moveTo>
                      <a:pt x="0" y="0"/>
                    </a:moveTo>
                    <a:lnTo>
                      <a:pt x="1223761" y="0"/>
                    </a:lnTo>
                    <a:lnTo>
                      <a:pt x="1223761" y="611880"/>
                    </a:lnTo>
                    <a:lnTo>
                      <a:pt x="0" y="611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RANGE</a:t>
                </a: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7133231" y="2323238"/>
                <a:ext cx="1223761" cy="611880"/>
              </a:xfrm>
              <a:custGeom>
                <a:avLst/>
                <a:gdLst/>
                <a:ahLst/>
                <a:cxnLst/>
                <a:rect l="l" t="t" r="r" b="b"/>
                <a:pathLst>
                  <a:path w="1223761" h="611880" extrusionOk="0">
                    <a:moveTo>
                      <a:pt x="0" y="0"/>
                    </a:moveTo>
                    <a:lnTo>
                      <a:pt x="1223761" y="0"/>
                    </a:lnTo>
                    <a:lnTo>
                      <a:pt x="1223761" y="611880"/>
                    </a:lnTo>
                    <a:lnTo>
                      <a:pt x="0" y="611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frame_extent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5652480" y="3192108"/>
                <a:ext cx="1223761" cy="611880"/>
              </a:xfrm>
              <a:custGeom>
                <a:avLst/>
                <a:gdLst/>
                <a:ahLst/>
                <a:cxnLst/>
                <a:rect l="l" t="t" r="r" b="b"/>
                <a:pathLst>
                  <a:path w="1223761" h="611880" extrusionOk="0">
                    <a:moveTo>
                      <a:pt x="0" y="0"/>
                    </a:moveTo>
                    <a:lnTo>
                      <a:pt x="1223761" y="0"/>
                    </a:lnTo>
                    <a:lnTo>
                      <a:pt x="1223761" y="611880"/>
                    </a:lnTo>
                    <a:lnTo>
                      <a:pt x="0" y="611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frame_start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7133231" y="3192108"/>
                <a:ext cx="1223761" cy="611880"/>
              </a:xfrm>
              <a:custGeom>
                <a:avLst/>
                <a:gdLst/>
                <a:ahLst/>
                <a:cxnLst/>
                <a:rect l="l" t="t" r="r" b="b"/>
                <a:pathLst>
                  <a:path w="1223761" h="611880" extrusionOk="0">
                    <a:moveTo>
                      <a:pt x="0" y="0"/>
                    </a:moveTo>
                    <a:lnTo>
                      <a:pt x="1223761" y="0"/>
                    </a:lnTo>
                    <a:lnTo>
                      <a:pt x="1223761" y="611880"/>
                    </a:lnTo>
                    <a:lnTo>
                      <a:pt x="0" y="611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frame_end</a:t>
                </a:r>
                <a:endParaRPr sz="12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4171729" y="5798720"/>
                <a:ext cx="1223761" cy="611880"/>
              </a:xfrm>
              <a:custGeom>
                <a:avLst/>
                <a:gdLst/>
                <a:ahLst/>
                <a:cxnLst/>
                <a:rect l="l" t="t" r="r" b="b"/>
                <a:pathLst>
                  <a:path w="1223761" h="611880" extrusionOk="0">
                    <a:moveTo>
                      <a:pt x="0" y="0"/>
                    </a:moveTo>
                    <a:lnTo>
                      <a:pt x="1223761" y="0"/>
                    </a:lnTo>
                    <a:lnTo>
                      <a:pt x="1223761" y="611880"/>
                    </a:lnTo>
                    <a:lnTo>
                      <a:pt x="0" y="611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CURRENTROW</a:t>
                </a: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5652480" y="5798720"/>
                <a:ext cx="1223761" cy="611880"/>
              </a:xfrm>
              <a:custGeom>
                <a:avLst/>
                <a:gdLst/>
                <a:ahLst/>
                <a:cxnLst/>
                <a:rect l="l" t="t" r="r" b="b"/>
                <a:pathLst>
                  <a:path w="1223761" h="611880" extrusionOk="0">
                    <a:moveTo>
                      <a:pt x="0" y="0"/>
                    </a:moveTo>
                    <a:lnTo>
                      <a:pt x="1223761" y="0"/>
                    </a:lnTo>
                    <a:lnTo>
                      <a:pt x="1223761" y="611880"/>
                    </a:lnTo>
                    <a:lnTo>
                      <a:pt x="0" y="611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UNBOUNDED PRECEDING</a:t>
                </a: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7133231" y="5798720"/>
                <a:ext cx="1223761" cy="611880"/>
              </a:xfrm>
              <a:custGeom>
                <a:avLst/>
                <a:gdLst/>
                <a:ahLst/>
                <a:cxnLst/>
                <a:rect l="l" t="t" r="r" b="b"/>
                <a:pathLst>
                  <a:path w="1223761" h="611880" extrusionOk="0">
                    <a:moveTo>
                      <a:pt x="0" y="0"/>
                    </a:moveTo>
                    <a:lnTo>
                      <a:pt x="1223761" y="0"/>
                    </a:lnTo>
                    <a:lnTo>
                      <a:pt x="1223761" y="611880"/>
                    </a:lnTo>
                    <a:lnTo>
                      <a:pt x="0" y="611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UNBOUNDED FOLLOWING</a:t>
                </a: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8613982" y="5798720"/>
                <a:ext cx="1223761" cy="611880"/>
              </a:xfrm>
              <a:custGeom>
                <a:avLst/>
                <a:gdLst/>
                <a:ahLst/>
                <a:cxnLst/>
                <a:rect l="l" t="t" r="r" b="b"/>
                <a:pathLst>
                  <a:path w="1223761" h="611880" extrusionOk="0">
                    <a:moveTo>
                      <a:pt x="0" y="0"/>
                    </a:moveTo>
                    <a:lnTo>
                      <a:pt x="1223761" y="0"/>
                    </a:lnTo>
                    <a:lnTo>
                      <a:pt x="1223761" y="611880"/>
                    </a:lnTo>
                    <a:lnTo>
                      <a:pt x="0" y="611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expr</a:t>
                </a:r>
                <a:r>
                  <a:rPr lang="en-US" sz="12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PRECEDING</a:t>
                </a:r>
                <a:endParaRPr/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10094733" y="5798720"/>
                <a:ext cx="1223761" cy="611880"/>
              </a:xfrm>
              <a:custGeom>
                <a:avLst/>
                <a:gdLst/>
                <a:ahLst/>
                <a:cxnLst/>
                <a:rect l="l" t="t" r="r" b="b"/>
                <a:pathLst>
                  <a:path w="1223761" h="611880" extrusionOk="0">
                    <a:moveTo>
                      <a:pt x="0" y="0"/>
                    </a:moveTo>
                    <a:lnTo>
                      <a:pt x="1223761" y="0"/>
                    </a:lnTo>
                    <a:lnTo>
                      <a:pt x="1223761" y="611880"/>
                    </a:lnTo>
                    <a:lnTo>
                      <a:pt x="0" y="611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expr FOLLOWING</a:t>
                </a: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8613982" y="3192108"/>
                <a:ext cx="1223761" cy="611880"/>
              </a:xfrm>
              <a:custGeom>
                <a:avLst/>
                <a:gdLst/>
                <a:ahLst/>
                <a:cxnLst/>
                <a:rect l="l" t="t" r="r" b="b"/>
                <a:pathLst>
                  <a:path w="1223761" h="611880" extrusionOk="0">
                    <a:moveTo>
                      <a:pt x="0" y="0"/>
                    </a:moveTo>
                    <a:lnTo>
                      <a:pt x="1223761" y="0"/>
                    </a:lnTo>
                    <a:lnTo>
                      <a:pt x="1223761" y="611880"/>
                    </a:lnTo>
                    <a:lnTo>
                      <a:pt x="0" y="611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frame_between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8919922" y="4060979"/>
                <a:ext cx="1223761" cy="611880"/>
              </a:xfrm>
              <a:custGeom>
                <a:avLst/>
                <a:gdLst/>
                <a:ahLst/>
                <a:cxnLst/>
                <a:rect l="l" t="t" r="r" b="b"/>
                <a:pathLst>
                  <a:path w="1223761" h="611880" extrusionOk="0">
                    <a:moveTo>
                      <a:pt x="0" y="0"/>
                    </a:moveTo>
                    <a:lnTo>
                      <a:pt x="1223761" y="0"/>
                    </a:lnTo>
                    <a:lnTo>
                      <a:pt x="1223761" y="611880"/>
                    </a:lnTo>
                    <a:lnTo>
                      <a:pt x="0" y="611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BETWEEN </a:t>
                </a:r>
                <a:r>
                  <a:rPr lang="en-US" sz="12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frame_start </a:t>
                </a: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AND </a:t>
                </a:r>
                <a:r>
                  <a:rPr lang="en-US" sz="12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frame_end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6"/>
            <p:cNvGrpSpPr/>
            <p:nvPr/>
          </p:nvGrpSpPr>
          <p:grpSpPr>
            <a:xfrm>
              <a:off x="6264361" y="3803988"/>
              <a:ext cx="3333532" cy="1737742"/>
              <a:chOff x="6264361" y="3803988"/>
              <a:chExt cx="3333532" cy="1737742"/>
            </a:xfrm>
          </p:grpSpPr>
          <p:cxnSp>
            <p:nvCxnSpPr>
              <p:cNvPr id="190" name="Google Shape;190;p16"/>
              <p:cNvCxnSpPr/>
              <p:nvPr/>
            </p:nvCxnSpPr>
            <p:spPr>
              <a:xfrm rot="-5400000" flipH="1">
                <a:off x="6135865" y="3932484"/>
                <a:ext cx="1737742" cy="1480750"/>
              </a:xfrm>
              <a:prstGeom prst="bentConnector3">
                <a:avLst>
                  <a:gd name="adj1" fmla="val 50000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 flipH="1">
                <a:off x="7745112" y="4672858"/>
                <a:ext cx="1852781" cy="647748"/>
              </a:xfrm>
              <a:prstGeom prst="bentConnector3">
                <a:avLst>
                  <a:gd name="adj1" fmla="val -414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2" name="Google Shape;192;p16"/>
              <p:cNvCxnSpPr/>
              <p:nvPr/>
            </p:nvCxnSpPr>
            <p:spPr>
              <a:xfrm rot="-5400000" flipH="1">
                <a:off x="7315996" y="4243741"/>
                <a:ext cx="858233" cy="2"/>
              </a:xfrm>
              <a:prstGeom prst="bentConnector3">
                <a:avLst>
                  <a:gd name="adj1" fmla="val 50000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 sz="4000" b="1">
                <a:latin typeface="Lato"/>
                <a:ea typeface="Lato"/>
                <a:cs typeface="Lato"/>
                <a:sym typeface="Lato"/>
              </a:rPr>
              <a:t>Frames: Examples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6744928" y="1465007"/>
            <a:ext cx="4906297" cy="502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X ROWS 3 PRECEDING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X ROWS BETWEEN 1 PRECEDING AND 1 FOLLOWING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X ASC ROWS BETWEEN 1 FOLLOWING AND 3 FOLLOWING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X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ROWS BETWEEN 1 FOLLOWING AND UNBOUNDED FOLLOWING</a:t>
            </a:r>
            <a:endParaRPr/>
          </a:p>
        </p:txBody>
      </p:sp>
      <p:grpSp>
        <p:nvGrpSpPr>
          <p:cNvPr id="200" name="Google Shape;200;p17"/>
          <p:cNvGrpSpPr/>
          <p:nvPr/>
        </p:nvGrpSpPr>
        <p:grpSpPr>
          <a:xfrm>
            <a:off x="2271251" y="1494180"/>
            <a:ext cx="1533832" cy="4660814"/>
            <a:chOff x="1602658" y="1690825"/>
            <a:chExt cx="1533832" cy="4660814"/>
          </a:xfrm>
        </p:grpSpPr>
        <p:sp>
          <p:nvSpPr>
            <p:cNvPr id="201" name="Google Shape;201;p17"/>
            <p:cNvSpPr/>
            <p:nvPr/>
          </p:nvSpPr>
          <p:spPr>
            <a:xfrm>
              <a:off x="1602658" y="1690825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1</a:t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602658" y="2121478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2</a:t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602658" y="2552131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3</a:t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602658" y="2982784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4</a:t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602658" y="3413437"/>
              <a:ext cx="1533832" cy="354285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153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Row 5</a:t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1602658" y="3844090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6</a:t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1602658" y="4274743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7</a:t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1602658" y="4705396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8</a:t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1602658" y="5136049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9</a:t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1602658" y="5566702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10</a:t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1602658" y="5997354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11</a:t>
              </a:r>
              <a:endParaRPr/>
            </a:p>
          </p:txBody>
        </p:sp>
      </p:grpSp>
      <p:sp>
        <p:nvSpPr>
          <p:cNvPr id="212" name="Google Shape;212;p17"/>
          <p:cNvSpPr/>
          <p:nvPr/>
        </p:nvSpPr>
        <p:spPr>
          <a:xfrm>
            <a:off x="3919383" y="3140424"/>
            <a:ext cx="1852152" cy="50144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 Row</a:t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1417073" y="1924833"/>
            <a:ext cx="619433" cy="1646244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 txBox="1"/>
          <p:nvPr/>
        </p:nvSpPr>
        <p:spPr>
          <a:xfrm rot="-5400000">
            <a:off x="1058503" y="2593089"/>
            <a:ext cx="1336527" cy="30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1417073" y="2747955"/>
            <a:ext cx="619433" cy="1253775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 txBox="1"/>
          <p:nvPr/>
        </p:nvSpPr>
        <p:spPr>
          <a:xfrm rot="-5400000">
            <a:off x="1254737" y="3219979"/>
            <a:ext cx="944059" cy="30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1417072" y="3628352"/>
            <a:ext cx="619433" cy="1253775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"/>
          <p:cNvSpPr txBox="1"/>
          <p:nvPr/>
        </p:nvSpPr>
        <p:spPr>
          <a:xfrm rot="-5400000">
            <a:off x="1254737" y="4100379"/>
            <a:ext cx="944059" cy="30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endParaRPr/>
          </a:p>
        </p:txBody>
      </p:sp>
      <p:grpSp>
        <p:nvGrpSpPr>
          <p:cNvPr id="219" name="Google Shape;219;p17"/>
          <p:cNvGrpSpPr/>
          <p:nvPr/>
        </p:nvGrpSpPr>
        <p:grpSpPr>
          <a:xfrm>
            <a:off x="2664541" y="1494180"/>
            <a:ext cx="1533832" cy="4660814"/>
            <a:chOff x="1602658" y="1690825"/>
            <a:chExt cx="1533832" cy="4660814"/>
          </a:xfrm>
        </p:grpSpPr>
        <p:sp>
          <p:nvSpPr>
            <p:cNvPr id="220" name="Google Shape;220;p17"/>
            <p:cNvSpPr/>
            <p:nvPr/>
          </p:nvSpPr>
          <p:spPr>
            <a:xfrm>
              <a:off x="1602658" y="1690825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11</a:t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602658" y="2121478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10</a:t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602658" y="2552131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9</a:t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602658" y="2982784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8</a:t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602658" y="3413437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7</a:t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1602658" y="3844090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6</a:t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1602658" y="4274743"/>
              <a:ext cx="1533832" cy="354285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153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Row 5</a:t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602658" y="4705396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4</a:t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1602658" y="5136049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3</a:t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1602658" y="5566702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2</a:t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1602658" y="5997354"/>
              <a:ext cx="1533832" cy="3542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 1</a:t>
              </a:r>
              <a:endParaRPr/>
            </a:p>
          </p:txBody>
        </p:sp>
      </p:grpSp>
      <p:sp>
        <p:nvSpPr>
          <p:cNvPr id="231" name="Google Shape;231;p17"/>
          <p:cNvSpPr/>
          <p:nvPr/>
        </p:nvSpPr>
        <p:spPr>
          <a:xfrm>
            <a:off x="4246920" y="4004518"/>
            <a:ext cx="1852152" cy="50144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 Row</a:t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1613717" y="4546934"/>
            <a:ext cx="619433" cy="160806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"/>
          <p:cNvSpPr txBox="1"/>
          <p:nvPr/>
        </p:nvSpPr>
        <p:spPr>
          <a:xfrm rot="-5400000">
            <a:off x="1274245" y="5196097"/>
            <a:ext cx="1298343" cy="30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None/>
            </a:pPr>
            <a:r>
              <a:rPr lang="en-US" sz="4000" b="1">
                <a:latin typeface="Lato"/>
                <a:ea typeface="Lato"/>
                <a:cs typeface="Lato"/>
                <a:sym typeface="Lato"/>
              </a:rPr>
              <a:t>Lead and Lag Functions: Syntax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838200" y="1465006"/>
            <a:ext cx="10515600" cy="4682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LEAD() function: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LEAD(expr[, offset[, default]])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OVER 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Window_specification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Window_name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LAG() function: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LAG(expr, [, offset[, default]])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OVER 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Window_specification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Window_name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ead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function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for including the next row,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‘l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function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for including the previous row.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1187</Words>
  <Application>Microsoft Office PowerPoint</Application>
  <PresentationFormat>Widescreen</PresentationFormat>
  <Paragraphs>279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Lato</vt:lpstr>
      <vt:lpstr>Calibri</vt:lpstr>
      <vt:lpstr>Arial</vt:lpstr>
      <vt:lpstr>Office Theme</vt:lpstr>
      <vt:lpstr>Session 1: Window Functions</vt:lpstr>
      <vt:lpstr>Rank: Syntax</vt:lpstr>
      <vt:lpstr>Dense and Percent Ranks: Syntax</vt:lpstr>
      <vt:lpstr>Row Number Rank: Syntax</vt:lpstr>
      <vt:lpstr>Named Windows</vt:lpstr>
      <vt:lpstr>Frames</vt:lpstr>
      <vt:lpstr>Frames</vt:lpstr>
      <vt:lpstr>Frames: Examples</vt:lpstr>
      <vt:lpstr>Lead and Lag Functions: Syntax</vt:lpstr>
      <vt:lpstr>Session 2: Programming Constructs and Stored Functions</vt:lpstr>
      <vt:lpstr>Case Statements: Syntax</vt:lpstr>
      <vt:lpstr>User-Defined Functions (UDFs)</vt:lpstr>
      <vt:lpstr>Stored Procedure: Syntax</vt:lpstr>
      <vt:lpstr>Function vs Stored Procedure</vt:lpstr>
      <vt:lpstr>Session 3: Query Optimisation and Best Practices</vt:lpstr>
      <vt:lpstr>Best Practices</vt:lpstr>
      <vt:lpstr>Index: Syntax</vt:lpstr>
      <vt:lpstr>Types of Indices</vt:lpstr>
      <vt:lpstr>Clustered Index vs Non-Clustered Index</vt:lpstr>
      <vt:lpstr>Order of Query Execution</vt:lpstr>
      <vt:lpstr>Session 4: Problem-Solving with SQL</vt:lpstr>
      <vt:lpstr>Profitability Analysis</vt:lpstr>
      <vt:lpstr>Schema</vt:lpstr>
      <vt:lpstr>Profitable Customers</vt:lpstr>
      <vt:lpstr>Schema</vt:lpstr>
      <vt:lpstr>Customers Without Orders</vt:lpstr>
      <vt:lpstr>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1: Window Functions</dc:title>
  <cp:lastModifiedBy>Neeraj Ingle</cp:lastModifiedBy>
  <cp:revision>4</cp:revision>
  <dcterms:modified xsi:type="dcterms:W3CDTF">2020-06-04T16:34:25Z</dcterms:modified>
</cp:coreProperties>
</file>