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6" r:id="rId3"/>
    <p:sldId id="257" r:id="rId4"/>
    <p:sldId id="270" r:id="rId5"/>
    <p:sldId id="261" r:id="rId6"/>
    <p:sldId id="258" r:id="rId7"/>
    <p:sldId id="267" r:id="rId8"/>
    <p:sldId id="259" r:id="rId9"/>
    <p:sldId id="260" r:id="rId10"/>
    <p:sldId id="262" r:id="rId11"/>
    <p:sldId id="263" r:id="rId12"/>
    <p:sldId id="264" r:id="rId13"/>
    <p:sldId id="269" r:id="rId14"/>
    <p:sldId id="268"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2B806C2-8753-4FB5-896B-FB072843C135}" type="datetimeFigureOut">
              <a:rPr lang="en-US" smtClean="0"/>
              <a:pPr/>
              <a:t>2/27/2019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4FA369F-05F5-4B58-8991-96AF93E0E15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2B806C2-8753-4FB5-896B-FB072843C135}" type="datetimeFigureOut">
              <a:rPr lang="en-US" smtClean="0"/>
              <a:pPr/>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A369F-05F5-4B58-8991-96AF93E0E1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2B806C2-8753-4FB5-896B-FB072843C135}" type="datetimeFigureOut">
              <a:rPr lang="en-US" smtClean="0"/>
              <a:pPr/>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FA369F-05F5-4B58-8991-96AF93E0E1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2B806C2-8753-4FB5-896B-FB072843C135}" type="datetimeFigureOut">
              <a:rPr lang="en-US" smtClean="0"/>
              <a:pPr/>
              <a:t>2/27/2019</a:t>
            </a:fld>
            <a:endParaRPr lang="en-US"/>
          </a:p>
        </p:txBody>
      </p:sp>
      <p:sp>
        <p:nvSpPr>
          <p:cNvPr id="9" name="Slide Number Placeholder 8"/>
          <p:cNvSpPr>
            <a:spLocks noGrp="1"/>
          </p:cNvSpPr>
          <p:nvPr>
            <p:ph type="sldNum" sz="quarter" idx="15"/>
          </p:nvPr>
        </p:nvSpPr>
        <p:spPr/>
        <p:txBody>
          <a:bodyPr rtlCol="0"/>
          <a:lstStyle/>
          <a:p>
            <a:fld id="{54FA369F-05F5-4B58-8991-96AF93E0E159}"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2B806C2-8753-4FB5-896B-FB072843C135}" type="datetimeFigureOut">
              <a:rPr lang="en-US" smtClean="0"/>
              <a:pPr/>
              <a:t>2/27/2019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4FA369F-05F5-4B58-8991-96AF93E0E15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2B806C2-8753-4FB5-896B-FB072843C135}" type="datetimeFigureOut">
              <a:rPr lang="en-US" smtClean="0"/>
              <a:pPr/>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FA369F-05F5-4B58-8991-96AF93E0E15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2B806C2-8753-4FB5-896B-FB072843C135}" type="datetimeFigureOut">
              <a:rPr lang="en-US" smtClean="0"/>
              <a:pPr/>
              <a:t>2/27/2019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FA369F-05F5-4B58-8991-96AF93E0E15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2B806C2-8753-4FB5-896B-FB072843C135}" type="datetimeFigureOut">
              <a:rPr lang="en-US" smtClean="0"/>
              <a:pPr/>
              <a:t>2/27/2019</a:t>
            </a:fld>
            <a:endParaRPr lang="en-US"/>
          </a:p>
        </p:txBody>
      </p:sp>
      <p:sp>
        <p:nvSpPr>
          <p:cNvPr id="7" name="Slide Number Placeholder 6"/>
          <p:cNvSpPr>
            <a:spLocks noGrp="1"/>
          </p:cNvSpPr>
          <p:nvPr>
            <p:ph type="sldNum" sz="quarter" idx="11"/>
          </p:nvPr>
        </p:nvSpPr>
        <p:spPr/>
        <p:txBody>
          <a:bodyPr rtlCol="0"/>
          <a:lstStyle/>
          <a:p>
            <a:fld id="{54FA369F-05F5-4B58-8991-96AF93E0E159}"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806C2-8753-4FB5-896B-FB072843C135}" type="datetimeFigureOut">
              <a:rPr lang="en-US" smtClean="0"/>
              <a:pPr/>
              <a:t>2/27/2019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FA369F-05F5-4B58-8991-96AF93E0E1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2B806C2-8753-4FB5-896B-FB072843C135}" type="datetimeFigureOut">
              <a:rPr lang="en-US" smtClean="0"/>
              <a:pPr/>
              <a:t>2/27/2019</a:t>
            </a:fld>
            <a:endParaRPr lang="en-US"/>
          </a:p>
        </p:txBody>
      </p:sp>
      <p:sp>
        <p:nvSpPr>
          <p:cNvPr id="22" name="Slide Number Placeholder 21"/>
          <p:cNvSpPr>
            <a:spLocks noGrp="1"/>
          </p:cNvSpPr>
          <p:nvPr>
            <p:ph type="sldNum" sz="quarter" idx="15"/>
          </p:nvPr>
        </p:nvSpPr>
        <p:spPr/>
        <p:txBody>
          <a:bodyPr rtlCol="0"/>
          <a:lstStyle/>
          <a:p>
            <a:fld id="{54FA369F-05F5-4B58-8991-96AF93E0E159}"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2B806C2-8753-4FB5-896B-FB072843C135}" type="datetimeFigureOut">
              <a:rPr lang="en-US" smtClean="0"/>
              <a:pPr/>
              <a:t>2/27/2019</a:t>
            </a:fld>
            <a:endParaRPr lang="en-US"/>
          </a:p>
        </p:txBody>
      </p:sp>
      <p:sp>
        <p:nvSpPr>
          <p:cNvPr id="18" name="Slide Number Placeholder 17"/>
          <p:cNvSpPr>
            <a:spLocks noGrp="1"/>
          </p:cNvSpPr>
          <p:nvPr>
            <p:ph type="sldNum" sz="quarter" idx="11"/>
          </p:nvPr>
        </p:nvSpPr>
        <p:spPr/>
        <p:txBody>
          <a:bodyPr rtlCol="0"/>
          <a:lstStyle/>
          <a:p>
            <a:fld id="{54FA369F-05F5-4B58-8991-96AF93E0E159}"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2B806C2-8753-4FB5-896B-FB072843C135}" type="datetimeFigureOut">
              <a:rPr lang="en-US" smtClean="0"/>
              <a:pPr/>
              <a:t>2/27/2019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4FA369F-05F5-4B58-8991-96AF93E0E1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n-the-road.jpg"/>
          <p:cNvPicPr>
            <a:picLocks noChangeAspect="1"/>
          </p:cNvPicPr>
          <p:nvPr/>
        </p:nvPicPr>
        <p:blipFill>
          <a:blip r:embed="rId2"/>
          <a:stretch>
            <a:fillRect/>
          </a:stretch>
        </p:blipFill>
        <p:spPr>
          <a:xfrm>
            <a:off x="0" y="0"/>
            <a:ext cx="9144000" cy="6858000"/>
          </a:xfrm>
          <a:prstGeom prst="rect">
            <a:avLst/>
          </a:prstGeom>
        </p:spPr>
      </p:pic>
      <p:sp>
        <p:nvSpPr>
          <p:cNvPr id="3" name="Title 2"/>
          <p:cNvSpPr>
            <a:spLocks noGrp="1"/>
          </p:cNvSpPr>
          <p:nvPr>
            <p:ph type="ctrTitle"/>
          </p:nvPr>
        </p:nvSpPr>
        <p:spPr/>
        <p:txBody>
          <a:bodyPr/>
          <a:lstStyle/>
          <a:p>
            <a:r>
              <a:rPr lang="en-US" dirty="0"/>
              <a:t>RRGT</a:t>
            </a:r>
          </a:p>
        </p:txBody>
      </p:sp>
      <p:sp>
        <p:nvSpPr>
          <p:cNvPr id="4" name="Subtitle 3"/>
          <p:cNvSpPr>
            <a:spLocks noGrp="1"/>
          </p:cNvSpPr>
          <p:nvPr>
            <p:ph type="subTitle" idx="1"/>
          </p:nvPr>
        </p:nvSpPr>
        <p:spPr>
          <a:xfrm>
            <a:off x="304800" y="304800"/>
            <a:ext cx="8458200" cy="2362200"/>
          </a:xfrm>
        </p:spPr>
        <p:txBody>
          <a:bodyPr>
            <a:normAutofit lnSpcReduction="10000"/>
          </a:bodyPr>
          <a:lstStyle/>
          <a:p>
            <a:pPr algn="ctr"/>
            <a:r>
              <a:rPr lang="en-US" sz="3200" dirty="0">
                <a:solidFill>
                  <a:srgbClr val="C00000"/>
                </a:solidFill>
              </a:rPr>
              <a:t>MOBILE APPLICATION DEVELOPMENT</a:t>
            </a:r>
          </a:p>
          <a:p>
            <a:pPr algn="ctr"/>
            <a:endParaRPr lang="en-US" sz="3200" dirty="0">
              <a:solidFill>
                <a:srgbClr val="C00000"/>
              </a:solidFill>
            </a:endParaRPr>
          </a:p>
          <a:p>
            <a:pPr algn="ctr"/>
            <a:r>
              <a:rPr lang="en-US" sz="2400" dirty="0">
                <a:solidFill>
                  <a:schemeClr val="tx1"/>
                </a:solidFill>
                <a:latin typeface="Baskerville Old Face" pitchFamily="18" charset="0"/>
              </a:rPr>
              <a:t>PROJECT NAME:</a:t>
            </a:r>
          </a:p>
          <a:p>
            <a:pPr algn="ctr"/>
            <a:r>
              <a:rPr lang="en-US" sz="2400" dirty="0">
                <a:solidFill>
                  <a:schemeClr val="tx1"/>
                </a:solidFill>
                <a:latin typeface="Baskerville Old Face" pitchFamily="18" charset="0"/>
              </a:rPr>
              <a:t>TRANSPORT SERVICE MANAGEMENT</a:t>
            </a:r>
          </a:p>
          <a:p>
            <a:pPr algn="ctr"/>
            <a:endParaRPr lang="en-US" sz="2400" dirty="0">
              <a:solidFill>
                <a:schemeClr val="tx1"/>
              </a:solidFill>
              <a:latin typeface="Baskerville Old Face"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057400"/>
            <a:ext cx="1447800" cy="2971800"/>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p>
        </p:txBody>
      </p:sp>
      <p:sp>
        <p:nvSpPr>
          <p:cNvPr id="3" name="Rounded Rectangle 2"/>
          <p:cNvSpPr/>
          <p:nvPr/>
        </p:nvSpPr>
        <p:spPr>
          <a:xfrm>
            <a:off x="838200" y="4419600"/>
            <a:ext cx="1066800" cy="381000"/>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PASSWORD</a:t>
            </a:r>
          </a:p>
        </p:txBody>
      </p:sp>
      <p:sp>
        <p:nvSpPr>
          <p:cNvPr id="4" name="Rounded Rectangle 3"/>
          <p:cNvSpPr/>
          <p:nvPr/>
        </p:nvSpPr>
        <p:spPr>
          <a:xfrm>
            <a:off x="762000" y="3810000"/>
            <a:ext cx="1219200" cy="457200"/>
          </a:xfrm>
          <a:prstGeom prst="round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USER</a:t>
            </a:r>
            <a:r>
              <a:rPr lang="en-US" b="1" dirty="0">
                <a:solidFill>
                  <a:schemeClr val="tx1"/>
                </a:solidFill>
              </a:rPr>
              <a:t> </a:t>
            </a:r>
            <a:r>
              <a:rPr lang="en-US" sz="800" b="1" dirty="0">
                <a:solidFill>
                  <a:schemeClr val="tx1"/>
                </a:solidFill>
              </a:rPr>
              <a:t>NAME</a:t>
            </a:r>
          </a:p>
        </p:txBody>
      </p:sp>
      <p:sp>
        <p:nvSpPr>
          <p:cNvPr id="5" name="Right Arrow 4"/>
          <p:cNvSpPr/>
          <p:nvPr/>
        </p:nvSpPr>
        <p:spPr>
          <a:xfrm>
            <a:off x="2133600" y="3429000"/>
            <a:ext cx="978408" cy="484632"/>
          </a:xfrm>
          <a:prstGeom prst="rightArrow">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6" name="Rectangle 5"/>
          <p:cNvSpPr/>
          <p:nvPr/>
        </p:nvSpPr>
        <p:spPr>
          <a:xfrm>
            <a:off x="3276600" y="1981200"/>
            <a:ext cx="1828800" cy="30480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505200" y="2286000"/>
            <a:ext cx="1447800" cy="609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BOOKING</a:t>
            </a:r>
          </a:p>
        </p:txBody>
      </p:sp>
      <p:sp>
        <p:nvSpPr>
          <p:cNvPr id="8" name="Rounded Rectangle 7"/>
          <p:cNvSpPr/>
          <p:nvPr/>
        </p:nvSpPr>
        <p:spPr>
          <a:xfrm>
            <a:off x="3505200" y="3962400"/>
            <a:ext cx="1447800" cy="609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DRIVER </a:t>
            </a:r>
          </a:p>
        </p:txBody>
      </p:sp>
      <p:sp>
        <p:nvSpPr>
          <p:cNvPr id="10" name="Rectangle 9"/>
          <p:cNvSpPr/>
          <p:nvPr/>
        </p:nvSpPr>
        <p:spPr>
          <a:xfrm>
            <a:off x="762000" y="2362200"/>
            <a:ext cx="1066800" cy="685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LOGIN</a:t>
            </a:r>
          </a:p>
        </p:txBody>
      </p:sp>
      <p:sp>
        <p:nvSpPr>
          <p:cNvPr id="11" name="TextBox 10"/>
          <p:cNvSpPr txBox="1"/>
          <p:nvPr/>
        </p:nvSpPr>
        <p:spPr>
          <a:xfrm>
            <a:off x="762000" y="609600"/>
            <a:ext cx="6553200" cy="646331"/>
          </a:xfrm>
          <a:prstGeom prst="rect">
            <a:avLst/>
          </a:prstGeom>
          <a:noFill/>
        </p:spPr>
        <p:txBody>
          <a:bodyPr wrap="square" rtlCol="0">
            <a:spAutoFit/>
          </a:bodyPr>
          <a:lstStyle/>
          <a:p>
            <a:r>
              <a:rPr lang="en-US" sz="3600" dirty="0">
                <a:solidFill>
                  <a:srgbClr val="7030A0"/>
                </a:solidFill>
              </a:rPr>
              <a:t>5.Application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295400" y="152400"/>
            <a:ext cx="1447800" cy="6096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BOOKING</a:t>
            </a:r>
          </a:p>
        </p:txBody>
      </p:sp>
      <p:sp>
        <p:nvSpPr>
          <p:cNvPr id="3" name="Down Arrow 2"/>
          <p:cNvSpPr/>
          <p:nvPr/>
        </p:nvSpPr>
        <p:spPr>
          <a:xfrm>
            <a:off x="1905000" y="838200"/>
            <a:ext cx="2286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14400" y="1295400"/>
            <a:ext cx="2286000" cy="3886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447800" y="1600200"/>
            <a:ext cx="1219200" cy="8382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INPUT</a:t>
            </a:r>
          </a:p>
          <a:p>
            <a:pPr algn="ctr"/>
            <a:r>
              <a:rPr lang="en-US" sz="1400" b="1" dirty="0">
                <a:solidFill>
                  <a:schemeClr val="tx1"/>
                </a:solidFill>
              </a:rPr>
              <a:t>WEIGHT</a:t>
            </a:r>
          </a:p>
        </p:txBody>
      </p:sp>
      <p:sp>
        <p:nvSpPr>
          <p:cNvPr id="6" name="Rounded Rectangle 5"/>
          <p:cNvSpPr/>
          <p:nvPr/>
        </p:nvSpPr>
        <p:spPr>
          <a:xfrm>
            <a:off x="1371600" y="2819400"/>
            <a:ext cx="1447800" cy="609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DRIVERS FARE</a:t>
            </a:r>
          </a:p>
        </p:txBody>
      </p:sp>
      <p:sp>
        <p:nvSpPr>
          <p:cNvPr id="8" name="Rounded Rectangle 7"/>
          <p:cNvSpPr/>
          <p:nvPr/>
        </p:nvSpPr>
        <p:spPr>
          <a:xfrm>
            <a:off x="4038600" y="457200"/>
            <a:ext cx="1447800" cy="609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SMALL</a:t>
            </a:r>
          </a:p>
        </p:txBody>
      </p:sp>
      <p:sp>
        <p:nvSpPr>
          <p:cNvPr id="9" name="Rounded Rectangle 8"/>
          <p:cNvSpPr/>
          <p:nvPr/>
        </p:nvSpPr>
        <p:spPr>
          <a:xfrm>
            <a:off x="4038600" y="1447800"/>
            <a:ext cx="1371600" cy="609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MEDIUM</a:t>
            </a:r>
          </a:p>
        </p:txBody>
      </p:sp>
      <p:cxnSp>
        <p:nvCxnSpPr>
          <p:cNvPr id="11" name="Straight Arrow Connector 10"/>
          <p:cNvCxnSpPr/>
          <p:nvPr/>
        </p:nvCxnSpPr>
        <p:spPr>
          <a:xfrm flipV="1">
            <a:off x="2819400" y="1828800"/>
            <a:ext cx="1143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743200" y="838200"/>
            <a:ext cx="1143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038600" y="2362200"/>
            <a:ext cx="1371600" cy="609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LARGE</a:t>
            </a:r>
          </a:p>
        </p:txBody>
      </p:sp>
      <p:cxnSp>
        <p:nvCxnSpPr>
          <p:cNvPr id="25" name="Straight Arrow Connector 24"/>
          <p:cNvCxnSpPr/>
          <p:nvPr/>
        </p:nvCxnSpPr>
        <p:spPr>
          <a:xfrm>
            <a:off x="2819400" y="1905000"/>
            <a:ext cx="1143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895600" y="3200400"/>
            <a:ext cx="10668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4038600" y="3352800"/>
            <a:ext cx="2133600" cy="1143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DISPLAY FARE</a:t>
            </a:r>
          </a:p>
          <a:p>
            <a:pPr algn="ctr"/>
            <a:r>
              <a:rPr lang="en-US" sz="1200" b="1" dirty="0">
                <a:solidFill>
                  <a:schemeClr val="tx1"/>
                </a:solidFill>
              </a:rPr>
              <a:t>*ACC TO VEHICLE</a:t>
            </a:r>
          </a:p>
          <a:p>
            <a:pPr algn="ctr"/>
            <a:r>
              <a:rPr lang="en-US" sz="1200" b="1" dirty="0">
                <a:solidFill>
                  <a:schemeClr val="tx1"/>
                </a:solidFill>
              </a:rPr>
              <a:t>*DISTANCE</a:t>
            </a:r>
          </a:p>
          <a:p>
            <a:pPr algn="ctr"/>
            <a:r>
              <a:rPr lang="en-US" sz="1200" b="1" dirty="0">
                <a:solidFill>
                  <a:schemeClr val="tx1"/>
                </a:solidFill>
              </a:rPr>
              <a:t>     *NIGHT FARE *CHARGES</a:t>
            </a:r>
          </a:p>
          <a:p>
            <a:pPr algn="ctr"/>
            <a:endParaRPr lang="en-US" sz="1200" dirty="0">
              <a:solidFill>
                <a:schemeClr val="tx1"/>
              </a:solidFill>
            </a:endParaRPr>
          </a:p>
        </p:txBody>
      </p:sp>
      <p:sp>
        <p:nvSpPr>
          <p:cNvPr id="32" name="Rounded Rectangle 31"/>
          <p:cNvSpPr/>
          <p:nvPr/>
        </p:nvSpPr>
        <p:spPr>
          <a:xfrm>
            <a:off x="2133600" y="4114800"/>
            <a:ext cx="914400" cy="381000"/>
          </a:xfrm>
          <a:prstGeom prst="roundRect">
            <a:avLst>
              <a:gd name="adj" fmla="val 31067"/>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BOOK</a:t>
            </a:r>
          </a:p>
        </p:txBody>
      </p:sp>
      <p:sp>
        <p:nvSpPr>
          <p:cNvPr id="33" name="Rounded Rectangle 32"/>
          <p:cNvSpPr/>
          <p:nvPr/>
        </p:nvSpPr>
        <p:spPr>
          <a:xfrm>
            <a:off x="1143000" y="4114800"/>
            <a:ext cx="914400" cy="381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CHECK</a:t>
            </a:r>
          </a:p>
        </p:txBody>
      </p:sp>
      <p:cxnSp>
        <p:nvCxnSpPr>
          <p:cNvPr id="38" name="Straight Arrow Connector 37"/>
          <p:cNvCxnSpPr/>
          <p:nvPr/>
        </p:nvCxnSpPr>
        <p:spPr>
          <a:xfrm rot="5400000">
            <a:off x="1181894" y="4990306"/>
            <a:ext cx="8374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990600" y="5410200"/>
            <a:ext cx="1219200" cy="6858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DISPLAY AVAILABILITY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838200" y="457200"/>
            <a:ext cx="2286000" cy="685800"/>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DRIVER</a:t>
            </a:r>
            <a:r>
              <a:rPr lang="en-US" dirty="0"/>
              <a:t> </a:t>
            </a:r>
          </a:p>
        </p:txBody>
      </p:sp>
      <p:cxnSp>
        <p:nvCxnSpPr>
          <p:cNvPr id="4" name="Straight Arrow Connector 3"/>
          <p:cNvCxnSpPr/>
          <p:nvPr/>
        </p:nvCxnSpPr>
        <p:spPr>
          <a:xfrm rot="5400000">
            <a:off x="1639094" y="1561306"/>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38200" y="1981200"/>
            <a:ext cx="2209800" cy="3048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295400" y="2438400"/>
            <a:ext cx="1295400" cy="4572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DRIVER INFO</a:t>
            </a:r>
          </a:p>
        </p:txBody>
      </p:sp>
      <p:sp>
        <p:nvSpPr>
          <p:cNvPr id="8" name="Rounded Rectangle 7"/>
          <p:cNvSpPr/>
          <p:nvPr/>
        </p:nvSpPr>
        <p:spPr>
          <a:xfrm>
            <a:off x="1295400" y="3200400"/>
            <a:ext cx="1295400" cy="4572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UPDATE</a:t>
            </a:r>
          </a:p>
          <a:p>
            <a:pPr algn="ctr"/>
            <a:r>
              <a:rPr lang="en-US" sz="1200" dirty="0">
                <a:solidFill>
                  <a:schemeClr val="tx1"/>
                </a:solidFill>
              </a:rPr>
              <a:t>REVIEW</a:t>
            </a:r>
          </a:p>
        </p:txBody>
      </p:sp>
      <p:sp>
        <p:nvSpPr>
          <p:cNvPr id="9" name="Rounded Rectangle 8"/>
          <p:cNvSpPr/>
          <p:nvPr/>
        </p:nvSpPr>
        <p:spPr>
          <a:xfrm>
            <a:off x="1295400" y="3962400"/>
            <a:ext cx="1295400" cy="4572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HIGHLY RATED DRIVER</a:t>
            </a:r>
          </a:p>
        </p:txBody>
      </p:sp>
      <p:cxnSp>
        <p:nvCxnSpPr>
          <p:cNvPr id="11" name="Straight Arrow Connector 10"/>
          <p:cNvCxnSpPr/>
          <p:nvPr/>
        </p:nvCxnSpPr>
        <p:spPr>
          <a:xfrm flipV="1">
            <a:off x="2667000" y="1752600"/>
            <a:ext cx="1600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4343400" y="1066800"/>
            <a:ext cx="1752600" cy="1143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*AGE</a:t>
            </a:r>
          </a:p>
          <a:p>
            <a:pPr algn="ctr"/>
            <a:r>
              <a:rPr lang="en-US" sz="1400" dirty="0">
                <a:solidFill>
                  <a:schemeClr val="tx1"/>
                </a:solidFill>
              </a:rPr>
              <a:t>*CONTACT NO.</a:t>
            </a:r>
          </a:p>
          <a:p>
            <a:pPr algn="ctr"/>
            <a:r>
              <a:rPr lang="en-US" sz="1400" dirty="0">
                <a:solidFill>
                  <a:schemeClr val="tx1"/>
                </a:solidFill>
              </a:rPr>
              <a:t>*NAME</a:t>
            </a:r>
          </a:p>
        </p:txBody>
      </p:sp>
      <p:sp>
        <p:nvSpPr>
          <p:cNvPr id="14" name="Rounded Rectangle 13"/>
          <p:cNvSpPr/>
          <p:nvPr/>
        </p:nvSpPr>
        <p:spPr>
          <a:xfrm>
            <a:off x="4343400" y="3200400"/>
            <a:ext cx="1752600" cy="4572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RATINGS</a:t>
            </a:r>
          </a:p>
        </p:txBody>
      </p:sp>
      <p:sp>
        <p:nvSpPr>
          <p:cNvPr id="15" name="Rounded Rectangle 14"/>
          <p:cNvSpPr/>
          <p:nvPr/>
        </p:nvSpPr>
        <p:spPr>
          <a:xfrm>
            <a:off x="4343400" y="4876800"/>
            <a:ext cx="1752600" cy="9144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SORTED LIST OF DRIVERS</a:t>
            </a:r>
          </a:p>
        </p:txBody>
      </p:sp>
      <p:cxnSp>
        <p:nvCxnSpPr>
          <p:cNvPr id="17" name="Straight Arrow Connector 16"/>
          <p:cNvCxnSpPr/>
          <p:nvPr/>
        </p:nvCxnSpPr>
        <p:spPr>
          <a:xfrm>
            <a:off x="2743200" y="4191000"/>
            <a:ext cx="15240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743200" y="3429000"/>
            <a:ext cx="1524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BACK END FOR THIS APP</a:t>
            </a:r>
          </a:p>
        </p:txBody>
      </p:sp>
      <p:sp>
        <p:nvSpPr>
          <p:cNvPr id="3" name="Content Placeholder 2"/>
          <p:cNvSpPr>
            <a:spLocks noGrp="1"/>
          </p:cNvSpPr>
          <p:nvPr>
            <p:ph sz="quarter" idx="1"/>
          </p:nvPr>
        </p:nvSpPr>
        <p:spPr/>
        <p:txBody>
          <a:bodyPr>
            <a:normAutofit lnSpcReduction="10000"/>
          </a:bodyPr>
          <a:lstStyle/>
          <a:p>
            <a:pPr>
              <a:buNone/>
            </a:pPr>
            <a:endParaRPr lang="en-US" dirty="0"/>
          </a:p>
          <a:p>
            <a:r>
              <a:rPr lang="en-US" dirty="0"/>
              <a:t>While the front-end talks about the user interface, user interaction, and how the content is presented, the back- end handles the business logic, data storage, and security.</a:t>
            </a:r>
          </a:p>
          <a:p>
            <a:r>
              <a:rPr lang="en-US" dirty="0"/>
              <a:t>The back-end is the server part of the app. The back-end will mostly store the data of the drivers and the number of vehicles available .This will also keep the record of the account section like amount of money spent on the maintenance of the vehicles and the salary distribution of the drivers. And will also handle the profit and loss of the company.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7030A0"/>
                </a:solidFill>
              </a:rPr>
              <a:t>PROBLEMS THAT CAN BE SOLVED WITH THIS APPLICATION</a:t>
            </a:r>
          </a:p>
        </p:txBody>
      </p:sp>
      <p:sp>
        <p:nvSpPr>
          <p:cNvPr id="3" name="Content Placeholder 2"/>
          <p:cNvSpPr>
            <a:spLocks noGrp="1"/>
          </p:cNvSpPr>
          <p:nvPr>
            <p:ph sz="quarter" idx="1"/>
          </p:nvPr>
        </p:nvSpPr>
        <p:spPr>
          <a:xfrm>
            <a:off x="457200" y="1752600"/>
            <a:ext cx="7467600" cy="5105400"/>
          </a:xfrm>
        </p:spPr>
        <p:txBody>
          <a:bodyPr/>
          <a:lstStyle/>
          <a:p>
            <a:r>
              <a:rPr lang="en-US" sz="2000" dirty="0"/>
              <a:t>Necessity is the mother of all inventions and the most successful ventures turn out to be the one that solves its end user’s problems.</a:t>
            </a:r>
          </a:p>
          <a:p>
            <a:r>
              <a:rPr lang="en-US" sz="2000" dirty="0"/>
              <a:t> This app will do the same work by providing the agencies with fewer employees to manage the account section. </a:t>
            </a:r>
          </a:p>
          <a:p>
            <a:r>
              <a:rPr lang="en-US" sz="2000" dirty="0"/>
              <a:t>This app will able to do the work which is done by all these employees. So, helps the company with less investment on the employee’s salary and invest it more on the transportation service and the driver’s salary.</a:t>
            </a:r>
          </a:p>
          <a:p>
            <a:pPr>
              <a:buNone/>
            </a:pPr>
            <a:endParaRPr lang="en-US" sz="2000"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a:t>Ideas Not Implemented:</a:t>
            </a:r>
          </a:p>
        </p:txBody>
      </p:sp>
      <p:sp>
        <p:nvSpPr>
          <p:cNvPr id="3" name="Content Placeholder 2"/>
          <p:cNvSpPr>
            <a:spLocks noGrp="1"/>
          </p:cNvSpPr>
          <p:nvPr>
            <p:ph sz="quarter" idx="1"/>
          </p:nvPr>
        </p:nvSpPr>
        <p:spPr>
          <a:xfrm>
            <a:off x="457200" y="1219200"/>
            <a:ext cx="7467600" cy="5254752"/>
          </a:xfrm>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76200"/>
            <a:ext cx="5943600" cy="1066800"/>
          </a:xfrm>
          <a:ln>
            <a:solidFill>
              <a:srgbClr val="FF0000"/>
            </a:solidFill>
          </a:ln>
        </p:spPr>
        <p:txBody>
          <a:bodyPr>
            <a:normAutofit fontScale="90000"/>
          </a:bodyPr>
          <a:lstStyle/>
          <a:p>
            <a:pPr algn="ctr"/>
            <a:r>
              <a:rPr lang="en-US" sz="3600" dirty="0">
                <a:solidFill>
                  <a:srgbClr val="FF0000"/>
                </a:solidFill>
              </a:rPr>
              <a:t>Booking Agency System for transport</a:t>
            </a:r>
          </a:p>
        </p:txBody>
      </p:sp>
      <p:sp>
        <p:nvSpPr>
          <p:cNvPr id="3" name="Subtitle 2"/>
          <p:cNvSpPr>
            <a:spLocks noGrp="1"/>
          </p:cNvSpPr>
          <p:nvPr>
            <p:ph type="subTitle" idx="1"/>
          </p:nvPr>
        </p:nvSpPr>
        <p:spPr>
          <a:xfrm>
            <a:off x="2286000" y="2057400"/>
            <a:ext cx="6019800" cy="4267200"/>
          </a:xfrm>
          <a:solidFill>
            <a:schemeClr val="bg1"/>
          </a:solidFill>
          <a:ln>
            <a:solidFill>
              <a:srgbClr val="7030A0"/>
            </a:solidFill>
          </a:ln>
        </p:spPr>
        <p:txBody>
          <a:bodyPr>
            <a:normAutofit/>
          </a:bodyPr>
          <a:lstStyle/>
          <a:p>
            <a:r>
              <a:rPr lang="en-US" sz="3200" dirty="0"/>
              <a:t>CONTENTS</a:t>
            </a:r>
            <a:endParaRPr lang="en-US" dirty="0"/>
          </a:p>
          <a:p>
            <a:pPr>
              <a:buFont typeface="Wingdings" pitchFamily="2" charset="2"/>
              <a:buChar char="Ø"/>
            </a:pPr>
            <a:r>
              <a:rPr lang="en-US" sz="2800" b="0" dirty="0">
                <a:solidFill>
                  <a:srgbClr val="7030A0"/>
                </a:solidFill>
              </a:rPr>
              <a:t>Booking  of Vehicle for Transport</a:t>
            </a:r>
          </a:p>
          <a:p>
            <a:pPr>
              <a:buFont typeface="Wingdings" pitchFamily="2" charset="2"/>
              <a:buChar char="Ø"/>
            </a:pPr>
            <a:r>
              <a:rPr lang="en-US" sz="2800" b="0" dirty="0">
                <a:solidFill>
                  <a:srgbClr val="7030A0"/>
                </a:solidFill>
              </a:rPr>
              <a:t>Driver</a:t>
            </a:r>
            <a:r>
              <a:rPr lang="en-US" dirty="0">
                <a:solidFill>
                  <a:srgbClr val="FF0000"/>
                </a:solidFill>
              </a:rPr>
              <a:t> </a:t>
            </a:r>
            <a:r>
              <a:rPr lang="en-US" sz="2800" b="0" dirty="0">
                <a:solidFill>
                  <a:srgbClr val="7030A0"/>
                </a:solidFill>
              </a:rPr>
              <a:t>Information</a:t>
            </a:r>
          </a:p>
          <a:p>
            <a:pPr>
              <a:buFont typeface="Wingdings" pitchFamily="2" charset="2"/>
              <a:buChar char="Ø"/>
            </a:pPr>
            <a:r>
              <a:rPr lang="en-US" sz="2800" b="0" dirty="0">
                <a:solidFill>
                  <a:srgbClr val="7030A0"/>
                </a:solidFill>
              </a:rPr>
              <a:t>Vehicle Information</a:t>
            </a:r>
          </a:p>
          <a:p>
            <a:pPr>
              <a:buFont typeface="Wingdings" pitchFamily="2" charset="2"/>
              <a:buChar char="Ø"/>
            </a:pPr>
            <a:r>
              <a:rPr lang="en-US" sz="2800" b="0" dirty="0">
                <a:solidFill>
                  <a:srgbClr val="7030A0"/>
                </a:solidFill>
              </a:rPr>
              <a:t>Update Review</a:t>
            </a:r>
          </a:p>
          <a:p>
            <a:pPr>
              <a:buFont typeface="Wingdings" pitchFamily="2" charset="2"/>
              <a:buChar char="Ø"/>
            </a:pPr>
            <a:r>
              <a:rPr lang="en-US" sz="2800" b="0" dirty="0">
                <a:solidFill>
                  <a:srgbClr val="7030A0"/>
                </a:solidFill>
              </a:rPr>
              <a:t>Highly Rated Driver</a:t>
            </a:r>
          </a:p>
          <a:p>
            <a:pPr>
              <a:buFont typeface="Wingdings" pitchFamily="2" charset="2"/>
              <a:buChar char="Ø"/>
            </a:pPr>
            <a:endParaRPr lang="en-US" b="0" dirty="0">
              <a:solidFill>
                <a:srgbClr val="7030A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487025"/>
            <a:ext cx="7162800" cy="7109639"/>
          </a:xfrm>
          <a:prstGeom prst="rect">
            <a:avLst/>
          </a:prstGeom>
          <a:noFill/>
        </p:spPr>
        <p:txBody>
          <a:bodyPr wrap="square" rtlCol="0">
            <a:spAutoFit/>
          </a:bodyPr>
          <a:lstStyle/>
          <a:p>
            <a:r>
              <a:rPr lang="en-US" sz="3200" b="1" dirty="0">
                <a:solidFill>
                  <a:srgbClr val="7030A0"/>
                </a:solidFill>
              </a:rPr>
              <a:t>BUSINESS CASE</a:t>
            </a:r>
          </a:p>
          <a:p>
            <a:endParaRPr lang="en-US" sz="3200" b="1" dirty="0">
              <a:solidFill>
                <a:srgbClr val="7030A0"/>
              </a:solidFill>
            </a:endParaRPr>
          </a:p>
          <a:p>
            <a:pPr>
              <a:buFont typeface="Arial" pitchFamily="34" charset="0"/>
              <a:buChar char="•"/>
            </a:pPr>
            <a:r>
              <a:rPr lang="en-US" sz="2000" dirty="0"/>
              <a:t> User of this app is Owner of Agency</a:t>
            </a:r>
          </a:p>
          <a:p>
            <a:pPr>
              <a:buFont typeface="Arial" pitchFamily="34" charset="0"/>
              <a:buChar char="•"/>
            </a:pPr>
            <a:r>
              <a:rPr lang="en-US" sz="2000" dirty="0"/>
              <a:t> Agency which does the transportation </a:t>
            </a:r>
          </a:p>
          <a:p>
            <a:endParaRPr lang="en-US" dirty="0"/>
          </a:p>
          <a:p>
            <a:pPr>
              <a:buFont typeface="Arial" pitchFamily="34" charset="0"/>
              <a:buChar char="•"/>
            </a:pPr>
            <a:r>
              <a:rPr lang="en-US" sz="1600" dirty="0"/>
              <a:t>The basic idea behind this project is to provide the transportation agencies with better and efficient way to organize their system and service .This app can help them to manage the usage of money and can help them with their profits and losses.</a:t>
            </a:r>
          </a:p>
          <a:p>
            <a:endParaRPr lang="en-US" sz="1600" dirty="0"/>
          </a:p>
          <a:p>
            <a:pPr>
              <a:buFont typeface="Arial" pitchFamily="34" charset="0"/>
              <a:buChar char="•"/>
            </a:pPr>
            <a:r>
              <a:rPr lang="en-US" sz="1600" dirty="0"/>
              <a:t>The app will also help the driver to get better employment opportunities as they will be provided with service on regular basis .In a particular agency, the app will be handled by the one agent or by the owner of the company .</a:t>
            </a:r>
          </a:p>
          <a:p>
            <a:endParaRPr lang="en-US" sz="1600" dirty="0"/>
          </a:p>
          <a:p>
            <a:pPr>
              <a:buFont typeface="Arial" pitchFamily="34" charset="0"/>
              <a:buChar char="•"/>
            </a:pPr>
            <a:r>
              <a:rPr lang="en-US" sz="1600" dirty="0"/>
              <a:t>This will also allow the users who are travelling, to rate the drivers on the basis of service provided and also the reviews about the service.</a:t>
            </a:r>
          </a:p>
          <a:p>
            <a:endParaRPr lang="en-US" sz="1600" dirty="0"/>
          </a:p>
          <a:p>
            <a:pPr>
              <a:buFont typeface="Arial" pitchFamily="34" charset="0"/>
              <a:buChar char="•"/>
            </a:pPr>
            <a:r>
              <a:rPr lang="en-US" sz="1600" dirty="0"/>
              <a:t>Thus, the app will help the agency with their account section management and the other users will be able to find the best transportation facility for them and the best driver.</a:t>
            </a:r>
          </a:p>
          <a:p>
            <a:endParaRPr lang="en-US" sz="1400" dirty="0"/>
          </a:p>
          <a:p>
            <a:endParaRPr lang="en-US" sz="3200" b="1" dirty="0">
              <a:solidFill>
                <a:srgbClr val="7030A0"/>
              </a:solidFill>
            </a:endParaRPr>
          </a:p>
          <a:p>
            <a:endParaRPr lang="en-US" sz="3200" b="1" dirty="0">
              <a:solidFill>
                <a:srgbClr val="7030A0"/>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7030A0"/>
                </a:solidFill>
              </a:rPr>
              <a:t>Mobile platform</a:t>
            </a:r>
          </a:p>
        </p:txBody>
      </p:sp>
      <p:sp>
        <p:nvSpPr>
          <p:cNvPr id="3" name="Content Placeholder 2"/>
          <p:cNvSpPr>
            <a:spLocks noGrp="1"/>
          </p:cNvSpPr>
          <p:nvPr>
            <p:ph sz="quarter" idx="1"/>
          </p:nvPr>
        </p:nvSpPr>
        <p:spPr/>
        <p:txBody>
          <a:bodyPr/>
          <a:lstStyle/>
          <a:p>
            <a:pPr>
              <a:buNone/>
            </a:pPr>
            <a:endParaRPr lang="en-US" dirty="0"/>
          </a:p>
          <a:p>
            <a:r>
              <a:rPr lang="en-US" dirty="0"/>
              <a:t>This app is developed for the android based mobile phones.</a:t>
            </a:r>
          </a:p>
          <a:p>
            <a:r>
              <a:rPr lang="en-US" dirty="0"/>
              <a:t>The ionic framework is used for the development of this app with the programming languages </a:t>
            </a:r>
            <a:r>
              <a:rPr lang="en-US" dirty="0" err="1">
                <a:solidFill>
                  <a:srgbClr val="FF0000"/>
                </a:solidFill>
              </a:rPr>
              <a:t>Javascript</a:t>
            </a:r>
            <a:r>
              <a:rPr lang="en-US" dirty="0">
                <a:solidFill>
                  <a:srgbClr val="FF0000"/>
                </a:solidFill>
              </a:rPr>
              <a:t>, HTML, CSS</a:t>
            </a:r>
            <a:r>
              <a:rPr lang="en-US" dirty="0"/>
              <a:t>.</a:t>
            </a:r>
          </a:p>
          <a:p>
            <a:r>
              <a:rPr lang="en-US" dirty="0"/>
              <a:t>Ionic is the open-source SDK for hybrid mobile app development. Ionic provides tools and services for developing hybrid mobile apps.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62000"/>
            <a:ext cx="7848600" cy="3631763"/>
          </a:xfrm>
          <a:prstGeom prst="rect">
            <a:avLst/>
          </a:prstGeom>
          <a:noFill/>
        </p:spPr>
        <p:txBody>
          <a:bodyPr wrap="square" rtlCol="0">
            <a:spAutoFit/>
          </a:bodyPr>
          <a:lstStyle/>
          <a:p>
            <a:r>
              <a:rPr lang="en-US" sz="3200" b="1" dirty="0">
                <a:solidFill>
                  <a:srgbClr val="7030A0"/>
                </a:solidFill>
              </a:rPr>
              <a:t>ASSUMPTIONS</a:t>
            </a:r>
          </a:p>
          <a:p>
            <a:endParaRPr lang="en-US" dirty="0"/>
          </a:p>
          <a:p>
            <a:endParaRPr lang="en-US" dirty="0"/>
          </a:p>
          <a:p>
            <a:pPr>
              <a:buFont typeface="Arial" pitchFamily="34" charset="0"/>
              <a:buChar char="•"/>
            </a:pPr>
            <a:r>
              <a:rPr lang="en-US" dirty="0"/>
              <a:t>Using the app the Owner books the vehicle for tranportation on behalf of the customer according to the his need.</a:t>
            </a:r>
          </a:p>
          <a:p>
            <a:endParaRPr lang="en-US" dirty="0"/>
          </a:p>
          <a:p>
            <a:pPr>
              <a:buFont typeface="Arial" pitchFamily="34" charset="0"/>
              <a:buChar char="•"/>
            </a:pPr>
            <a:r>
              <a:rPr lang="en-US" dirty="0"/>
              <a:t>Also he will be allotted  the best available vehicle according to the weight he wanted to transport.</a:t>
            </a:r>
          </a:p>
          <a:p>
            <a:endParaRPr lang="en-US" dirty="0"/>
          </a:p>
          <a:p>
            <a:pPr>
              <a:buFont typeface="Arial" pitchFamily="34" charset="0"/>
              <a:buChar char="•"/>
            </a:pPr>
            <a:r>
              <a:rPr lang="en-US" dirty="0"/>
              <a:t>Also with the help of reviews he can choose the driver with higher ratings. He can give reviews about that driver for further improvement of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14400"/>
            <a:ext cx="7924800" cy="4493538"/>
          </a:xfrm>
          <a:prstGeom prst="rect">
            <a:avLst/>
          </a:prstGeom>
          <a:noFill/>
        </p:spPr>
        <p:txBody>
          <a:bodyPr wrap="square" rtlCol="0">
            <a:spAutoFit/>
          </a:bodyPr>
          <a:lstStyle/>
          <a:p>
            <a:r>
              <a:rPr lang="en-US" sz="3200" b="1" dirty="0">
                <a:solidFill>
                  <a:srgbClr val="7030A0"/>
                </a:solidFill>
              </a:rPr>
              <a:t>SYSTEM DISCRIPTION</a:t>
            </a:r>
          </a:p>
          <a:p>
            <a:endParaRPr lang="en-US" sz="3200" dirty="0">
              <a:solidFill>
                <a:srgbClr val="7030A0"/>
              </a:solidFill>
            </a:endParaRPr>
          </a:p>
          <a:p>
            <a:pPr>
              <a:buFont typeface="Wingdings" pitchFamily="2" charset="2"/>
              <a:buChar char="§"/>
            </a:pPr>
            <a:r>
              <a:rPr lang="en-US" dirty="0"/>
              <a:t>The purpose of </a:t>
            </a:r>
            <a:r>
              <a:rPr lang="en-US" dirty="0">
                <a:solidFill>
                  <a:srgbClr val="FF0000"/>
                </a:solidFill>
              </a:rPr>
              <a:t>Transportation Agency System </a:t>
            </a:r>
            <a:r>
              <a:rPr lang="en-US" dirty="0"/>
              <a:t>is to provide the ease to booking agency head to maintain all the records of driver also maintains the review so that he can suggest the highly rated driver to his client. </a:t>
            </a:r>
          </a:p>
          <a:p>
            <a:endParaRPr lang="en-US" dirty="0"/>
          </a:p>
          <a:p>
            <a:pPr>
              <a:buFont typeface="Wingdings" pitchFamily="2" charset="2"/>
              <a:buChar char="§"/>
            </a:pPr>
            <a:r>
              <a:rPr lang="en-US" dirty="0"/>
              <a:t>According to client’s need  depending upon weight of  goods he wanted to transport the agency will decide which vehicle should be allotted to him and what will be the fare. </a:t>
            </a:r>
          </a:p>
          <a:p>
            <a:endParaRPr lang="en-US" sz="3200" dirty="0">
              <a:solidFill>
                <a:srgbClr val="7030A0"/>
              </a:solidFill>
            </a:endParaRPr>
          </a:p>
          <a:p>
            <a:endParaRPr lang="en-US" sz="3200" dirty="0">
              <a:solidFill>
                <a:srgbClr val="7030A0"/>
              </a:solidFill>
            </a:endParaRPr>
          </a:p>
          <a:p>
            <a:endParaRPr lang="en-US" sz="3200" dirty="0">
              <a:solidFill>
                <a:srgbClr val="7030A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Mobile app functionality</a:t>
            </a:r>
          </a:p>
        </p:txBody>
      </p:sp>
      <p:sp>
        <p:nvSpPr>
          <p:cNvPr id="3" name="Content Placeholder 2"/>
          <p:cNvSpPr>
            <a:spLocks noGrp="1"/>
          </p:cNvSpPr>
          <p:nvPr>
            <p:ph sz="quarter" idx="1"/>
          </p:nvPr>
        </p:nvSpPr>
        <p:spPr/>
        <p:txBody>
          <a:bodyPr/>
          <a:lstStyle/>
          <a:p>
            <a:r>
              <a:rPr lang="en-US" sz="2000" dirty="0"/>
              <a:t>The first page of the app is the login page where the user/owner of the company will login; where the username and password is predefined for the particular company .After the successful login the app allow the user with two options: Booking and Driver Information.</a:t>
            </a:r>
          </a:p>
          <a:p>
            <a:r>
              <a:rPr lang="en-US" sz="2000" dirty="0"/>
              <a:t>After selecting booking option the user will be able to book the driver and vehicle on the basis of their ratings. And in the Driver info section the user will be able to check the reviews of the driver and will also be able to rate the driver.</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304800"/>
            <a:ext cx="7162800" cy="7879080"/>
          </a:xfrm>
          <a:prstGeom prst="rect">
            <a:avLst/>
          </a:prstGeom>
          <a:noFill/>
        </p:spPr>
        <p:txBody>
          <a:bodyPr wrap="square" rtlCol="0">
            <a:spAutoFit/>
          </a:bodyPr>
          <a:lstStyle/>
          <a:p>
            <a:r>
              <a:rPr lang="en-US" sz="3200" b="1" dirty="0">
                <a:solidFill>
                  <a:srgbClr val="7030A0"/>
                </a:solidFill>
              </a:rPr>
              <a:t>CONTENTS OF APP INCLUDE</a:t>
            </a:r>
          </a:p>
          <a:p>
            <a:endParaRPr lang="en-US" dirty="0"/>
          </a:p>
          <a:p>
            <a:r>
              <a:rPr lang="en-US" sz="2400" dirty="0">
                <a:solidFill>
                  <a:srgbClr val="FF0000"/>
                </a:solidFill>
              </a:rPr>
              <a:t>1.Driver Information</a:t>
            </a:r>
            <a:r>
              <a:rPr lang="en-US" sz="2400" dirty="0">
                <a:solidFill>
                  <a:srgbClr val="C00000"/>
                </a:solidFill>
              </a:rPr>
              <a:t>:</a:t>
            </a:r>
          </a:p>
          <a:p>
            <a:endParaRPr lang="en-US" dirty="0"/>
          </a:p>
          <a:p>
            <a:pPr>
              <a:buFont typeface="Wingdings" pitchFamily="2" charset="2"/>
              <a:buChar char="Ø"/>
            </a:pPr>
            <a:r>
              <a:rPr lang="en-US" dirty="0"/>
              <a:t>Which includes driver’s </a:t>
            </a:r>
          </a:p>
          <a:p>
            <a:r>
              <a:rPr lang="en-US" sz="1600" dirty="0"/>
              <a:t>1.Age</a:t>
            </a:r>
          </a:p>
          <a:p>
            <a:r>
              <a:rPr lang="en-US" sz="1600" dirty="0"/>
              <a:t>2.Contact number</a:t>
            </a:r>
          </a:p>
          <a:p>
            <a:r>
              <a:rPr lang="en-US" sz="1600" dirty="0"/>
              <a:t>3. Address</a:t>
            </a:r>
          </a:p>
          <a:p>
            <a:endParaRPr lang="en-US" dirty="0"/>
          </a:p>
          <a:p>
            <a:r>
              <a:rPr lang="en-US" sz="2400" dirty="0">
                <a:solidFill>
                  <a:srgbClr val="FF0000"/>
                </a:solidFill>
              </a:rPr>
              <a:t>2.Vehicle Information</a:t>
            </a:r>
            <a:r>
              <a:rPr lang="en-US" sz="2400" dirty="0">
                <a:solidFill>
                  <a:srgbClr val="C00000"/>
                </a:solidFill>
              </a:rPr>
              <a:t>:</a:t>
            </a:r>
          </a:p>
          <a:p>
            <a:endParaRPr lang="en-US" dirty="0"/>
          </a:p>
          <a:p>
            <a:pPr>
              <a:buFont typeface="Wingdings" pitchFamily="2" charset="2"/>
              <a:buChar char="Ø"/>
            </a:pPr>
            <a:r>
              <a:rPr lang="en-US" dirty="0"/>
              <a:t>Which includes vehicle’s </a:t>
            </a:r>
          </a:p>
          <a:p>
            <a:r>
              <a:rPr lang="en-US" sz="1600" dirty="0"/>
              <a:t>1.Capacity</a:t>
            </a:r>
          </a:p>
          <a:p>
            <a:r>
              <a:rPr lang="en-US" sz="1600" dirty="0"/>
              <a:t>2.Number plate</a:t>
            </a:r>
          </a:p>
          <a:p>
            <a:r>
              <a:rPr lang="en-US" sz="1600" dirty="0"/>
              <a:t>3.Name of Vehicle</a:t>
            </a:r>
          </a:p>
          <a:p>
            <a:endParaRPr lang="en-US" sz="1600" dirty="0"/>
          </a:p>
          <a:p>
            <a:r>
              <a:rPr lang="en-US" sz="2400" dirty="0">
                <a:solidFill>
                  <a:srgbClr val="FF0000"/>
                </a:solidFill>
              </a:rPr>
              <a:t>3.Review</a:t>
            </a:r>
            <a:r>
              <a:rPr lang="en-US" sz="2400" dirty="0">
                <a:solidFill>
                  <a:srgbClr val="C00000"/>
                </a:solidFill>
              </a:rPr>
              <a:t>:</a:t>
            </a:r>
          </a:p>
          <a:p>
            <a:endParaRPr lang="en-US" sz="2400" dirty="0">
              <a:solidFill>
                <a:srgbClr val="C00000"/>
              </a:solidFill>
            </a:endParaRPr>
          </a:p>
          <a:p>
            <a:pPr>
              <a:buFont typeface="Wingdings" pitchFamily="2" charset="2"/>
              <a:buChar char="Ø"/>
            </a:pPr>
            <a:r>
              <a:rPr lang="en-US" dirty="0"/>
              <a:t>Includes the ratings of Driver given by clients.</a:t>
            </a:r>
          </a:p>
          <a:p>
            <a:pPr>
              <a:buFont typeface="Wingdings" pitchFamily="2" charset="2"/>
              <a:buChar char="Ø"/>
            </a:pPr>
            <a:r>
              <a:rPr lang="en-US" dirty="0"/>
              <a:t>And the reviews which are updated time to time.</a:t>
            </a:r>
          </a:p>
          <a:p>
            <a:endParaRPr lang="en-US" sz="1600" dirty="0"/>
          </a:p>
          <a:p>
            <a:endParaRPr lang="en-US" sz="1600" dirty="0"/>
          </a:p>
          <a:p>
            <a:endParaRPr lang="en-US" dirty="0"/>
          </a:p>
          <a:p>
            <a:endParaRPr lang="en-US" dirty="0"/>
          </a:p>
          <a:p>
            <a:endParaRPr lang="en-US" dirty="0"/>
          </a:p>
          <a:p>
            <a:endParaRPr lang="en-US" dirty="0"/>
          </a:p>
          <a:p>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685800"/>
            <a:ext cx="6934200" cy="4031873"/>
          </a:xfrm>
          <a:prstGeom prst="rect">
            <a:avLst/>
          </a:prstGeom>
          <a:solidFill>
            <a:schemeClr val="bg1"/>
          </a:solidFill>
          <a:ln>
            <a:solidFill>
              <a:schemeClr val="bg1"/>
            </a:solidFill>
          </a:ln>
        </p:spPr>
        <p:txBody>
          <a:bodyPr wrap="square" rtlCol="0">
            <a:spAutoFit/>
          </a:bodyPr>
          <a:lstStyle/>
          <a:p>
            <a:r>
              <a:rPr lang="en-US" sz="2400" dirty="0">
                <a:solidFill>
                  <a:srgbClr val="FF0000"/>
                </a:solidFill>
              </a:rPr>
              <a:t>4.Booking</a:t>
            </a:r>
          </a:p>
          <a:p>
            <a:endParaRPr lang="en-US" sz="2400" dirty="0"/>
          </a:p>
          <a:p>
            <a:pPr>
              <a:buFont typeface="Wingdings" pitchFamily="2" charset="2"/>
              <a:buChar char="Ø"/>
            </a:pPr>
            <a:r>
              <a:rPr lang="en-US" sz="2000" dirty="0"/>
              <a:t>Booking of vehicle includes</a:t>
            </a:r>
          </a:p>
          <a:p>
            <a:r>
              <a:rPr lang="en-US" sz="1600" dirty="0"/>
              <a:t>1.Checking of fares.</a:t>
            </a:r>
          </a:p>
          <a:p>
            <a:r>
              <a:rPr lang="en-US" sz="1600" dirty="0"/>
              <a:t>2.Checking of Availability of Vehicle.</a:t>
            </a:r>
          </a:p>
          <a:p>
            <a:endParaRPr lang="en-US" sz="1600" dirty="0"/>
          </a:p>
          <a:p>
            <a:endParaRPr lang="en-US" sz="1600" dirty="0"/>
          </a:p>
          <a:p>
            <a:r>
              <a:rPr lang="en-US" sz="2400" dirty="0">
                <a:solidFill>
                  <a:srgbClr val="FF0000"/>
                </a:solidFill>
              </a:rPr>
              <a:t>5.Highly Rated Driver</a:t>
            </a:r>
          </a:p>
          <a:p>
            <a:endParaRPr lang="en-US" sz="2400" dirty="0"/>
          </a:p>
          <a:p>
            <a:pPr>
              <a:buFont typeface="Wingdings" pitchFamily="2" charset="2"/>
              <a:buChar char="Ø"/>
            </a:pPr>
            <a:r>
              <a:rPr lang="en-US" sz="2000" dirty="0"/>
              <a:t>It includes sorted list of drivers based on reviews gives by clients</a:t>
            </a:r>
          </a:p>
          <a:p>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270</TotalTime>
  <Words>864</Words>
  <Application>Microsoft Office PowerPoint</Application>
  <PresentationFormat>On-screen Show (4:3)</PresentationFormat>
  <Paragraphs>123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Baskerville Old Face</vt:lpstr>
      <vt:lpstr>Century Schoolbook</vt:lpstr>
      <vt:lpstr>Wingdings</vt:lpstr>
      <vt:lpstr>Wingdings 2</vt:lpstr>
      <vt:lpstr>Oriel</vt:lpstr>
      <vt:lpstr>RRGT</vt:lpstr>
      <vt:lpstr>Booking Agency System for transport</vt:lpstr>
      <vt:lpstr>PowerPoint Presentation</vt:lpstr>
      <vt:lpstr>Mobile platform</vt:lpstr>
      <vt:lpstr>PowerPoint Presentation</vt:lpstr>
      <vt:lpstr>PowerPoint Presentation</vt:lpstr>
      <vt:lpstr>Mobile app functionality</vt:lpstr>
      <vt:lpstr>PowerPoint Presentation</vt:lpstr>
      <vt:lpstr>PowerPoint Presentation</vt:lpstr>
      <vt:lpstr>PowerPoint Presentation</vt:lpstr>
      <vt:lpstr>PowerPoint Presentation</vt:lpstr>
      <vt:lpstr>PowerPoint Presentation</vt:lpstr>
      <vt:lpstr>BACK END FOR THIS APP</vt:lpstr>
      <vt:lpstr>PROBLEMS THAT CAN BE SOLVED WITH THIS APPLICATION</vt:lpstr>
      <vt:lpstr>Ideas Not Implemented: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Sakshi</cp:lastModifiedBy>
  <cp:revision>31</cp:revision>
  <dcterms:created xsi:type="dcterms:W3CDTF">2019-02-26T17:21:49Z</dcterms:created>
  <dcterms:modified xsi:type="dcterms:W3CDTF">2019-02-27T09:52:13Z</dcterms:modified>
</cp:coreProperties>
</file>