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Kumbh Sans"/>
      <p:regular r:id="rId18"/>
      <p:bold r:id="rId19"/>
    </p:embeddedFont>
    <p:embeddedFont>
      <p:font typeface="Kumbh Sans SemiBold"/>
      <p:regular r:id="rId20"/>
      <p:bold r:id="rId21"/>
    </p:embeddedFont>
    <p:embeddedFont>
      <p:font typeface="Kumbh Sans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72">
          <p15:clr>
            <a:srgbClr val="A4A3A4"/>
          </p15:clr>
        </p15:guide>
        <p15:guide id="2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72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umbhSans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KumbhSansMedium-regular.fntdata"/><Relationship Id="rId10" Type="http://schemas.openxmlformats.org/officeDocument/2006/relationships/slide" Target="slides/slide5.xml"/><Relationship Id="rId21" Type="http://schemas.openxmlformats.org/officeDocument/2006/relationships/font" Target="fonts/KumbhSans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Kumbh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KumbhSans-bold.fntdata"/><Relationship Id="rId6" Type="http://schemas.openxmlformats.org/officeDocument/2006/relationships/slide" Target="slides/slide1.xml"/><Relationship Id="rId18" Type="http://schemas.openxmlformats.org/officeDocument/2006/relationships/font" Target="fonts/Kumbh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a711561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ea711561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a71156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ea71156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ea711561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ea711561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ea71156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ea71156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a71156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a71156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a711561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a711561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a711561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a711561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a711561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ea711561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a711561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ea711561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ea711561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ea711561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ea711561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ea711561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hyperlink" Target="mailto:hello@primathonacademy.com" TargetMode="External"/><Relationship Id="rId7" Type="http://schemas.openxmlformats.org/officeDocument/2006/relationships/hyperlink" Target="mailto:sagar@primathon.in" TargetMode="External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66275" y="3018700"/>
            <a:ext cx="6091200" cy="638400"/>
          </a:xfrm>
          <a:prstGeom prst="rect">
            <a:avLst/>
          </a:prstGeom>
          <a:solidFill>
            <a:srgbClr val="6D9EEB"/>
          </a:solidFill>
          <a:ln>
            <a:noFill/>
          </a:ln>
          <a:effectLst>
            <a:outerShdw blurRad="242888" rotWithShape="0" algn="bl" dir="3360000" dist="171450">
              <a:srgbClr val="F3F3F3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923" y="1443400"/>
            <a:ext cx="2431650" cy="9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22150" y="3094900"/>
            <a:ext cx="5699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en" sz="1750">
                <a:solidFill>
                  <a:schemeClr val="lt1"/>
                </a:solidFill>
                <a:latin typeface="Kumbh Sans"/>
                <a:ea typeface="Kumbh Sans"/>
                <a:cs typeface="Kumbh Sans"/>
                <a:sym typeface="Kumbh Sans"/>
              </a:rPr>
              <a:t>Welcome to the P2P mentor assisted learning Model</a:t>
            </a:r>
            <a:endParaRPr b="1" sz="100">
              <a:solidFill>
                <a:schemeClr val="lt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66125"/>
            <a:ext cx="9143999" cy="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138425" y="432150"/>
            <a:ext cx="35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Complaints &amp; Concern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41750"/>
            <a:ext cx="554100" cy="5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2"/>
          <p:cNvCxnSpPr/>
          <p:nvPr/>
        </p:nvCxnSpPr>
        <p:spPr>
          <a:xfrm>
            <a:off x="457200" y="1130750"/>
            <a:ext cx="49803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>
            <a:off x="470275" y="2327375"/>
            <a:ext cx="8229600" cy="2307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381000" y="1585850"/>
            <a:ext cx="822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For any concern or complaints you can contact Primathon Academy at:</a:t>
            </a:r>
            <a:endParaRPr b="1" sz="2200"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979" y="3073763"/>
            <a:ext cx="814526" cy="814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3938994" y="3031175"/>
            <a:ext cx="3596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1155CC"/>
                </a:solidFill>
                <a:latin typeface="Kumbh Sans"/>
                <a:ea typeface="Kumbh Sans"/>
                <a:cs typeface="Kumbh Sans"/>
                <a:sym typeface="Kumbh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hello@primathonacademy.com</a:t>
            </a:r>
            <a:r>
              <a:rPr b="1" lang="en" sz="1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b="1" sz="17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1155CC"/>
                </a:solidFill>
                <a:latin typeface="Kumbh Sans"/>
                <a:ea typeface="Kumbh Sans"/>
                <a:cs typeface="Kumbh Sans"/>
                <a:sym typeface="Kumbh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sagar@primathon.in</a:t>
            </a:r>
            <a:r>
              <a:rPr b="1" lang="en" sz="17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b="1" sz="2800"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02" name="Google Shape;202;p22"/>
          <p:cNvCxnSpPr/>
          <p:nvPr/>
        </p:nvCxnSpPr>
        <p:spPr>
          <a:xfrm>
            <a:off x="3673925" y="3071400"/>
            <a:ext cx="0" cy="8082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03" name="Google Shape;20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1062225" y="432150"/>
            <a:ext cx="35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Common Mistakes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12" name="Google Shape;212;p23"/>
          <p:cNvCxnSpPr/>
          <p:nvPr/>
        </p:nvCxnSpPr>
        <p:spPr>
          <a:xfrm>
            <a:off x="457200" y="1130750"/>
            <a:ext cx="3422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52850"/>
            <a:ext cx="41185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457200" y="1794450"/>
            <a:ext cx="7336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mbh Sans SemiBold"/>
              <a:buChar char="○"/>
            </a:pPr>
            <a:r>
              <a:rPr lang="en" sz="20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Skipping classes</a:t>
            </a:r>
            <a:endParaRPr sz="2000">
              <a:solidFill>
                <a:schemeClr val="dk1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mbh Sans SemiBold"/>
              <a:buChar char="○"/>
            </a:pPr>
            <a:r>
              <a:rPr lang="en" sz="20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Not completing homework</a:t>
            </a:r>
            <a:endParaRPr sz="2000">
              <a:solidFill>
                <a:schemeClr val="dk1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mbh Sans SemiBold"/>
              <a:buChar char="○"/>
            </a:pPr>
            <a:r>
              <a:rPr lang="en" sz="20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Not asking doubts</a:t>
            </a:r>
            <a:endParaRPr sz="2000">
              <a:solidFill>
                <a:schemeClr val="dk1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umbh Sans SemiBold"/>
              <a:buChar char="○"/>
            </a:pPr>
            <a:r>
              <a:rPr lang="en" sz="20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Not involving in class discussions</a:t>
            </a:r>
            <a:endParaRPr sz="2300"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1062225" y="432150"/>
            <a:ext cx="44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Next Class Video/Article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457200" y="1130750"/>
            <a:ext cx="3422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4321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457200" y="1763500"/>
            <a:ext cx="76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EA9999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https://www.youtube.com/watch?v=eEo_aacpwCw</a:t>
            </a:r>
            <a:endParaRPr i="1" sz="2100" u="sng">
              <a:solidFill>
                <a:srgbClr val="EA9999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876050" y="1038750"/>
            <a:ext cx="5239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31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Introduction &amp; Onboarding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575" y="277875"/>
            <a:ext cx="1282850" cy="4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788" y="2208200"/>
            <a:ext cx="3912425" cy="262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2337600" y="1807675"/>
            <a:ext cx="43164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909825" y="432150"/>
            <a:ext cx="167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Objective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7200" y="1341025"/>
            <a:ext cx="6120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Kumbh Sans SemiBold"/>
              <a:buAutoNum type="arabicPeriod"/>
            </a:pPr>
            <a:r>
              <a:rPr lang="en" sz="19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Introduction of Student, Teacher and Course.</a:t>
            </a:r>
            <a:endParaRPr sz="19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Kumbh Sans SemiBold"/>
              <a:buAutoNum type="arabicPeriod"/>
            </a:pPr>
            <a:r>
              <a:rPr lang="en" sz="19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Course Ecosystem Setup</a:t>
            </a:r>
            <a:endParaRPr sz="190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457200" y="1054550"/>
            <a:ext cx="21087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31075"/>
            <a:ext cx="376425" cy="3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124675" y="478413"/>
            <a:ext cx="20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Introduction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13500"/>
            <a:ext cx="516226" cy="48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457200" y="1130750"/>
            <a:ext cx="2652000" cy="0"/>
          </a:xfrm>
          <a:prstGeom prst="straightConnector1">
            <a:avLst/>
          </a:prstGeom>
          <a:noFill/>
          <a:ln cap="flat" cmpd="sng" w="28575">
            <a:solidFill>
              <a:srgbClr val="6DBDE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 txBox="1"/>
          <p:nvPr/>
        </p:nvSpPr>
        <p:spPr>
          <a:xfrm>
            <a:off x="457200" y="1618500"/>
            <a:ext cx="284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20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Student Introduction</a:t>
            </a:r>
            <a:endParaRPr sz="20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57200" y="2914875"/>
            <a:ext cx="364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" sz="2000">
                <a:solidFill>
                  <a:srgbClr val="4A86E8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Teacher Introduction</a:t>
            </a:r>
            <a:endParaRPr sz="2000">
              <a:solidFill>
                <a:srgbClr val="4A86E8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571175" y="2064900"/>
            <a:ext cx="61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umbh Sans Medium"/>
              <a:buChar char="●"/>
            </a:pPr>
            <a:r>
              <a:rPr lang="en" sz="15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Ask students name, Address and their Highest Qualification</a:t>
            </a:r>
            <a:endParaRPr sz="2100"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71175" y="3359363"/>
            <a:ext cx="618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umbh Sans Medium"/>
              <a:buChar char="●"/>
            </a:pPr>
            <a:r>
              <a:rPr lang="en" sz="15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Introduction + Motivation to students</a:t>
            </a:r>
            <a:endParaRPr sz="2100"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995500" y="478413"/>
            <a:ext cx="20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Curriculum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63625" y="1330125"/>
            <a:ext cx="5951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Basic Introduction and Setup</a:t>
            </a:r>
            <a:endParaRPr sz="18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Hypertext Markup Language(HTML)</a:t>
            </a:r>
            <a:endParaRPr sz="18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Cascading Style Sheets(CSS)</a:t>
            </a:r>
            <a:endParaRPr sz="18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Web Application Design(Html, CSS)</a:t>
            </a:r>
            <a:endParaRPr sz="18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Javascript</a:t>
            </a:r>
            <a:endParaRPr sz="18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Web Application Design(Html, CSS, Javascript)</a:t>
            </a:r>
            <a:endParaRPr sz="18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React (Functional Component)</a:t>
            </a:r>
            <a:endParaRPr sz="18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umbh Sans Medium"/>
              <a:buChar char="●"/>
            </a:pPr>
            <a:r>
              <a:rPr lang="en" sz="18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DSA </a:t>
            </a:r>
            <a:endParaRPr sz="2100"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47525"/>
            <a:ext cx="352710" cy="415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7"/>
          <p:cNvCxnSpPr/>
          <p:nvPr/>
        </p:nvCxnSpPr>
        <p:spPr>
          <a:xfrm>
            <a:off x="457200" y="1130750"/>
            <a:ext cx="2652000" cy="0"/>
          </a:xfrm>
          <a:prstGeom prst="straightConnector1">
            <a:avLst/>
          </a:prstGeom>
          <a:noFill/>
          <a:ln cap="flat" cmpd="sng" w="28575">
            <a:solidFill>
              <a:srgbClr val="6DBDE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995500" y="402225"/>
            <a:ext cx="43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Classes (</a:t>
            </a:r>
            <a:r>
              <a:rPr b="1" lang="en" sz="1900">
                <a:solidFill>
                  <a:schemeClr val="dk1"/>
                </a:solidFill>
              </a:rPr>
              <a:t>Class Content Structure)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71325"/>
            <a:ext cx="352710" cy="4158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8"/>
          <p:cNvCxnSpPr/>
          <p:nvPr/>
        </p:nvCxnSpPr>
        <p:spPr>
          <a:xfrm>
            <a:off x="457200" y="1054550"/>
            <a:ext cx="4906800" cy="0"/>
          </a:xfrm>
          <a:prstGeom prst="straightConnector1">
            <a:avLst/>
          </a:prstGeom>
          <a:noFill/>
          <a:ln cap="flat" cmpd="sng" w="28575">
            <a:solidFill>
              <a:srgbClr val="6DBDE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-4945800" y="1658075"/>
            <a:ext cx="49458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Prerequisite - In Class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Objective  - In Class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Introduction  - In Class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Keywords - Homework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Flow Chart - In Class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Syntax  - In Class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Examples - In Class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Summary &amp; Key Points - In Class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Assignments (Basic) - Homework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Assignments (Medium) - Homework(Optional)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Self Learn Assignment - Homework(Optional)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Common Doubts/Question - Homework(Optional)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Interview Question &amp; Answer - Homework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Reference/Resources Link - Homework(Optional)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Next Class Video/Article - Homework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32600" y="1226750"/>
            <a:ext cx="145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Prerequisite</a:t>
            </a:r>
            <a:endParaRPr sz="15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 </a:t>
            </a:r>
            <a:r>
              <a:rPr b="1" lang="en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</a:rPr>
              <a:t>In Class</a:t>
            </a:r>
            <a:r>
              <a:rPr lang="en" sz="1500">
                <a:solidFill>
                  <a:srgbClr val="4A86E8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 </a:t>
            </a:r>
            <a:endParaRPr sz="1800">
              <a:solidFill>
                <a:srgbClr val="4A86E8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831563" y="1228625"/>
            <a:ext cx="1190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Objective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 </a:t>
            </a:r>
            <a:r>
              <a:rPr b="1" lang="en" sz="1500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</a:rPr>
              <a:t>In Class</a:t>
            </a:r>
            <a:endParaRPr b="1" sz="1800">
              <a:solidFill>
                <a:srgbClr val="4A86E8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667713" y="1234400"/>
            <a:ext cx="1453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Introduction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 </a:t>
            </a:r>
            <a:r>
              <a:rPr b="1" lang="en" sz="1500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</a:rPr>
              <a:t>In Class</a:t>
            </a:r>
            <a:endParaRPr b="1" sz="1800">
              <a:solidFill>
                <a:srgbClr val="4A86E8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690475" y="1228625"/>
            <a:ext cx="1190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Keywords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72950" y="13739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2696538" y="13681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4491838" y="13739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6555750" y="13739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32600" y="2064650"/>
            <a:ext cx="1453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Flow Chart</a:t>
            </a:r>
            <a:endParaRPr sz="15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</a:rPr>
              <a:t>In Class</a:t>
            </a:r>
            <a:endParaRPr sz="15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831563" y="2066525"/>
            <a:ext cx="119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Syntax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</a:rPr>
              <a:t>In Class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667713" y="2072300"/>
            <a:ext cx="145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Examples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</a:rPr>
              <a:t>In Class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690475" y="2066525"/>
            <a:ext cx="2453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Summary &amp; Key Points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Kumbh Sans"/>
                <a:ea typeface="Kumbh Sans"/>
                <a:cs typeface="Kumbh Sans"/>
                <a:sym typeface="Kumbh Sans"/>
              </a:rPr>
              <a:t>In Class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72950" y="22118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696538" y="22060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491838" y="22118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6555750" y="221182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732600" y="2889625"/>
            <a:ext cx="1453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Assignments (Basic)</a:t>
            </a:r>
            <a:endParaRPr sz="15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 sz="15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831577" y="2891500"/>
            <a:ext cx="1341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Assignments (Medium)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667713" y="2897275"/>
            <a:ext cx="1453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Self Learn Assignment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690475" y="2891500"/>
            <a:ext cx="245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Common Doubts/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Question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72950" y="3036800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696538" y="3031000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491838" y="3036800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555750" y="3036800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732600" y="3902900"/>
            <a:ext cx="19638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Interview Question &amp; Answer</a:t>
            </a:r>
            <a:endParaRPr sz="15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 sz="1500">
              <a:solidFill>
                <a:schemeClr val="dk1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910713" y="3910550"/>
            <a:ext cx="1453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Reference/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Resources Link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626575" y="3904775"/>
            <a:ext cx="245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Next Class Video/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Kumbh Sans Medium"/>
                <a:ea typeface="Kumbh Sans Medium"/>
                <a:cs typeface="Kumbh Sans Medium"/>
                <a:sym typeface="Kumbh Sans Medium"/>
              </a:rPr>
              <a:t>Article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Homework</a:t>
            </a:r>
            <a:endParaRPr>
              <a:solidFill>
                <a:srgbClr val="0E101A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72950" y="405007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734838" y="405007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491850" y="4050075"/>
            <a:ext cx="121200" cy="1212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1138650" y="1056950"/>
            <a:ext cx="72912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Your class timing will be 7:30PM - 8:30PM but please keep your availability till 9:00PM.</a:t>
            </a:r>
            <a:r>
              <a:rPr b="1" lang="en" sz="20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b="1" sz="23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31925" y="1191450"/>
            <a:ext cx="191100" cy="1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1138650" y="1914750"/>
            <a:ext cx="7291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Each class video will be recorded and it will be available for you on the next day by 10AM.</a:t>
            </a:r>
            <a:endParaRPr b="1" sz="23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631925" y="2049250"/>
            <a:ext cx="191100" cy="1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138650" y="2747100"/>
            <a:ext cx="7291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Your class will also have some live assignments.</a:t>
            </a:r>
            <a:endParaRPr b="1" sz="23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31925" y="2881600"/>
            <a:ext cx="191100" cy="1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138650" y="3405675"/>
            <a:ext cx="7291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Kumbh Sans"/>
                <a:ea typeface="Kumbh Sans"/>
                <a:cs typeface="Kumbh Sans"/>
                <a:sym typeface="Kumbh Sans"/>
              </a:rPr>
              <a:t>There will be some feedback classes.</a:t>
            </a:r>
            <a:endParaRPr b="1" sz="23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Kumbh Sans Medium"/>
              <a:ea typeface="Kumbh Sans Medium"/>
              <a:cs typeface="Kumbh Sans Medium"/>
              <a:sym typeface="Kumbh Sans Medium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31925" y="3540175"/>
            <a:ext cx="191100" cy="19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1138425" y="432150"/>
            <a:ext cx="486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Course Mentership(Teacher)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>
            <a:off x="457200" y="1130750"/>
            <a:ext cx="49803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457491"/>
            <a:ext cx="503444" cy="50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381000" y="1585850"/>
            <a:ext cx="82296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For any doubt about course and class you can contact course mentorship</a:t>
            </a:r>
            <a:endParaRPr b="1" sz="190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3" y="1122850"/>
            <a:ext cx="5923548" cy="32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1138425" y="432150"/>
            <a:ext cx="566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Industry Mentorship(Industry Expert)</a:t>
            </a:r>
            <a:endParaRPr b="1" sz="3900">
              <a:solidFill>
                <a:schemeClr val="dk2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41750"/>
            <a:ext cx="554100" cy="55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1"/>
          <p:cNvCxnSpPr/>
          <p:nvPr/>
        </p:nvCxnSpPr>
        <p:spPr>
          <a:xfrm>
            <a:off x="457200" y="1130750"/>
            <a:ext cx="4980300" cy="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23125"/>
            <a:ext cx="9143999" cy="1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3999" cy="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381000" y="1585850"/>
            <a:ext cx="822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For any career doubt you can talk to industry expert</a:t>
            </a:r>
            <a:endParaRPr b="1" sz="2200">
              <a:latin typeface="Kumbh Sans"/>
              <a:ea typeface="Kumbh Sans"/>
              <a:cs typeface="Kumbh Sans"/>
              <a:sym typeface="Kumbh Sans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570" y="235350"/>
            <a:ext cx="975180" cy="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