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8288000" cy="10287000"/>
  <p:notesSz cx="6858000" cy="9144000"/>
  <p:embeddedFontLst>
    <p:embeddedFont>
      <p:font typeface="Garamond" panose="02020404030301010803" pitchFamily="18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nva Sans Bold" panose="020B0604020202020204" charset="0"/>
      <p:regular r:id="rId29"/>
    </p:embeddedFont>
    <p:embeddedFont>
      <p:font typeface="Open Sans Bold" panose="020B0604020202020204" charset="0"/>
      <p:regular r:id="rId30"/>
    </p:embeddedFont>
    <p:embeddedFont>
      <p:font typeface="Fira Sans" panose="020B0604020202020204" charset="0"/>
      <p:regular r:id="rId31"/>
    </p:embeddedFont>
    <p:embeddedFont>
      <p:font typeface="Canva Sans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9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3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4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9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8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5555" r="5555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662601" y="5165808"/>
            <a:ext cx="5863932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dirty="0">
                <a:latin typeface="Fira Sans"/>
              </a:rPr>
              <a:t>Here in this Data analysis we will see that how the different factors effects on the loan and which factor is most affected on take a loan.</a:t>
            </a:r>
          </a:p>
          <a:p>
            <a:pPr>
              <a:lnSpc>
                <a:spcPts val="4199"/>
              </a:lnSpc>
            </a:pPr>
            <a:endParaRPr lang="en-US" sz="2799" dirty="0">
              <a:latin typeface="Fira Sans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latin typeface="Fira Sans"/>
              </a:rPr>
              <a:t>Here we </a:t>
            </a:r>
            <a:r>
              <a:rPr lang="en-US" sz="2799" dirty="0" err="1">
                <a:latin typeface="Fira Sans"/>
              </a:rPr>
              <a:t>analyse</a:t>
            </a:r>
            <a:r>
              <a:rPr lang="en-US" sz="2799" dirty="0">
                <a:latin typeface="Fira Sans"/>
              </a:rPr>
              <a:t> that applicant is capable for take loan.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2601" y="2025866"/>
            <a:ext cx="5532090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latin typeface="Fira Sans"/>
              </a:rPr>
              <a:t>Loan 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09701"/>
            <a:ext cx="13716000" cy="99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Its is most important thing to remove the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annomaly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data. If we can not remove it so our prediction may be wrong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53" y="2781300"/>
            <a:ext cx="14388447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409700"/>
            <a:ext cx="140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 we show the different columns has outliers or not.</a:t>
            </a:r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6" y="2399716"/>
            <a:ext cx="6440434" cy="469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399716"/>
            <a:ext cx="6643460" cy="4692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7133463"/>
            <a:ext cx="15163800" cy="185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the show two columns on is loan amount data Range and another is co-applicant income range. In the loan amount data range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 is mostly lie between the 0 to 300 and another data is outliers as well as in the </a:t>
            </a: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coapplicant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income data is mostly </a:t>
            </a: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lier</a:t>
            </a: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between the 0 to 9000 another data is called the outliers.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4097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After removing the outliers.</a:t>
            </a:r>
            <a:endParaRPr lang="en-IN" sz="3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05100"/>
            <a:ext cx="7117080" cy="5185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705100"/>
            <a:ext cx="7229259" cy="5185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257300"/>
            <a:ext cx="1569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Gender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12402"/>
            <a:ext cx="8077200" cy="64362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82200" y="2781300"/>
            <a:ext cx="655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 (Loan status) 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 categorical independent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variables (Gender).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6090"/>
              </p:ext>
            </p:extLst>
          </p:nvPr>
        </p:nvGraphicFramePr>
        <p:xfrm>
          <a:off x="10546080" y="508266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 (82%)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 (69%)</a:t>
                      </a:r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 (18%)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(66%)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333500"/>
            <a:ext cx="1501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will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Dependents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76500"/>
            <a:ext cx="8686800" cy="6922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87000" y="2933700"/>
            <a:ext cx="701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(Dependents).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877"/>
              </p:ext>
            </p:extLst>
          </p:nvPr>
        </p:nvGraphicFramePr>
        <p:xfrm>
          <a:off x="10820400" y="5524500"/>
          <a:ext cx="5943600" cy="3108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1200"/>
                <a:gridCol w="1981200"/>
                <a:gridCol w="19812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Status (Y)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 (59%)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 (68%)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(17%)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  (64%)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(16%)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(75%)</a:t>
                      </a:r>
                      <a:endParaRPr lang="en-IN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3+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 (8%)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(64%)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335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476500"/>
            <a:ext cx="8458200" cy="673989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86797"/>
              </p:ext>
            </p:extLst>
          </p:nvPr>
        </p:nvGraphicFramePr>
        <p:xfrm>
          <a:off x="10210800" y="55245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 (78%)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 (71%)</a:t>
                      </a:r>
                      <a:endParaRPr lang="en-US" dirty="0" smtClean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 (22%)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61%)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0" y="29337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(Education).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573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0300"/>
            <a:ext cx="8470518" cy="6749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61118" y="3086100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(Self-Employed).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5182"/>
              </p:ext>
            </p:extLst>
          </p:nvPr>
        </p:nvGraphicFramePr>
        <p:xfrm>
          <a:off x="10210800" y="49911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(87%)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366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69%)</a:t>
                      </a:r>
                      <a:endParaRPr lang="en-US" dirty="0" smtClean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(13%)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68%)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257300"/>
            <a:ext cx="1562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11407"/>
            <a:ext cx="8915400" cy="71042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63000" y="26289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(Property Area).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21149"/>
              </p:ext>
            </p:extLst>
          </p:nvPr>
        </p:nvGraphicFramePr>
        <p:xfrm>
          <a:off x="10896600" y="4983480"/>
          <a:ext cx="5722620" cy="3769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7540"/>
                <a:gridCol w="1907540"/>
                <a:gridCol w="1907540"/>
              </a:tblGrid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Rural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 (29%)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61%)</a:t>
                      </a:r>
                      <a:endParaRPr lang="en-US" dirty="0" smtClean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Semiurban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 (38%)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 (77%)</a:t>
                      </a:r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r>
                        <a:rPr lang="en-US" baseline="0" dirty="0" smtClean="0"/>
                        <a:t> (33%)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 (66%)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333500"/>
            <a:ext cx="1440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00300"/>
            <a:ext cx="8342366" cy="6647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90166" y="2933700"/>
            <a:ext cx="73548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Married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95216"/>
              </p:ext>
            </p:extLst>
          </p:nvPr>
        </p:nvGraphicFramePr>
        <p:xfrm>
          <a:off x="10210800" y="52197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(35%)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 (63%)</a:t>
                      </a:r>
                      <a:endParaRPr lang="en-US" dirty="0" smtClean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 (65%)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(72%)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485900"/>
            <a:ext cx="15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we analyze that every factor is impact the loan or not. Here we will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Education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94" y="2552700"/>
            <a:ext cx="7937026" cy="632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24600" y="3009900"/>
            <a:ext cx="1104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0" lvl="8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will find the relation between the target variable (Loan status) and categorical independent variables 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Creadit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History</a:t>
            </a:r>
            <a:r>
              <a:rPr lang="en-US" sz="2800" dirty="0" smtClean="0">
                <a:solidFill>
                  <a:prstClr val="black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).</a:t>
            </a:r>
            <a:endParaRPr lang="en-IN" sz="2800" dirty="0">
              <a:solidFill>
                <a:prstClr val="black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92445"/>
              </p:ext>
            </p:extLst>
          </p:nvPr>
        </p:nvGraphicFramePr>
        <p:xfrm>
          <a:off x="10591800" y="5219700"/>
          <a:ext cx="5798820" cy="2941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32940"/>
                <a:gridCol w="1932940"/>
                <a:gridCol w="1932940"/>
              </a:tblGrid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Loan(%) (Y)</a:t>
                      </a:r>
                      <a:endParaRPr lang="en-IN" dirty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(14%)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7 </a:t>
                      </a:r>
                      <a:r>
                        <a:rPr lang="en-US" dirty="0" smtClean="0"/>
                        <a:t>(8%)</a:t>
                      </a:r>
                      <a:endParaRPr lang="en-US" dirty="0" smtClean="0"/>
                    </a:p>
                  </a:txBody>
                  <a:tcPr/>
                </a:tc>
              </a:tr>
              <a:tr h="980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(86%)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 (80%)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4798" y="1941264"/>
            <a:ext cx="1562450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90"/>
              </a:lnSpc>
              <a:spcBef>
                <a:spcPct val="0"/>
              </a:spcBef>
            </a:pPr>
            <a:r>
              <a:rPr lang="en-US" sz="5408" spc="-108" dirty="0">
                <a:latin typeface="Open Sans Bold"/>
              </a:rPr>
              <a:t>Machine Learning Model Building Stages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34798" y="6134079"/>
            <a:ext cx="4580058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4200" dirty="0">
                <a:latin typeface="Open Sans Bold"/>
              </a:rPr>
              <a:t>Data Exploration and Visualization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3971" y="6134079"/>
            <a:ext cx="458005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 dirty="0">
                <a:latin typeface="Open Sans Bold"/>
              </a:rPr>
              <a:t>Data </a:t>
            </a:r>
            <a:r>
              <a:rPr lang="en-US" sz="4200" dirty="0" smtClean="0">
                <a:latin typeface="Open Sans Bold"/>
              </a:rPr>
              <a:t>Pre-</a:t>
            </a:r>
            <a:r>
              <a:rPr lang="en-US" sz="4200" dirty="0" err="1" smtClean="0">
                <a:latin typeface="Open Sans Bold"/>
              </a:rPr>
              <a:t>procesasing</a:t>
            </a:r>
            <a:r>
              <a:rPr lang="en-US" sz="4200" dirty="0" smtClean="0">
                <a:latin typeface="Open Sans Bold"/>
              </a:rPr>
              <a:t> </a:t>
            </a:r>
            <a:endParaRPr lang="en-US" sz="4200" dirty="0"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73145" y="6134079"/>
            <a:ext cx="458005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 dirty="0">
                <a:latin typeface="Open Sans Bold"/>
              </a:rPr>
              <a:t>Model building and Evaluation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305195" y="4166846"/>
            <a:ext cx="1239263" cy="123926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05195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24368" y="4166846"/>
            <a:ext cx="1239263" cy="123926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524368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3743542" y="4166846"/>
            <a:ext cx="1239263" cy="12392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743542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355E66"/>
                </a:solidFill>
                <a:latin typeface="Open Sans Bold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771900"/>
            <a:ext cx="1143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IN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-160020"/>
            <a:ext cx="162306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94945"/>
              </p:ext>
            </p:extLst>
          </p:nvPr>
        </p:nvGraphicFramePr>
        <p:xfrm>
          <a:off x="1249680" y="2585177"/>
          <a:ext cx="7924800" cy="54102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64008"/>
                <a:gridCol w="5460792"/>
              </a:tblGrid>
              <a:tr h="933445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name</a:t>
                      </a:r>
                      <a:endParaRPr lang="en-US" sz="1600" b="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description</a:t>
                      </a:r>
                      <a:endParaRPr lang="en-US" sz="1600" b="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>
                    <a:noFill/>
                  </a:tcPr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 ID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Unique Loan ID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Male / </a:t>
                      </a: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Feamle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Status ( Yes / No 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Number of Dependents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903107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Applicant Education ( Graduate / Not Graduate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71473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Self_Employed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Employed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( Yes / No 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19200" y="952500"/>
            <a:ext cx="9156375" cy="116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6000" dirty="0">
                <a:latin typeface="Open Sans Bold"/>
              </a:rPr>
              <a:t>Overview of Data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15365"/>
              </p:ext>
            </p:extLst>
          </p:nvPr>
        </p:nvGraphicFramePr>
        <p:xfrm>
          <a:off x="9322707" y="2628900"/>
          <a:ext cx="7524585" cy="53636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20586"/>
                <a:gridCol w="4803999"/>
              </a:tblGrid>
              <a:tr h="880380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name</a:t>
                      </a:r>
                      <a:endParaRPr lang="en-US" sz="160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column description</a:t>
                      </a:r>
                      <a:endParaRPr lang="en-US" sz="1600" dirty="0">
                        <a:solidFill>
                          <a:srgbClr val="0070C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ApplicantIncome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Income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of applicant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CoapplicantIncome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Co-applicant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LoanAmount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Amount of the Loan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Loan_Amount_Term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Time period of Loan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681931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Credit_History</a:t>
                      </a:r>
                      <a:endParaRPr lang="en-US" sz="16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  <a:tr h="802609"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Property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Area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Property ( Urban / Rural 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/</a:t>
                      </a:r>
                      <a:r>
                        <a:rPr lang="en-US" sz="24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 err="1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Semiurban</a:t>
                      </a:r>
                      <a:r>
                        <a:rPr lang="en-US" sz="24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14153" marR="114153" marT="114153" marB="114153" anchor="ctr"/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971800" y="8420100"/>
            <a:ext cx="12701817" cy="551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>
                <a:latin typeface="Canva Sans"/>
              </a:rPr>
              <a:t>Loan  Status  :   The  loan  is  </a:t>
            </a:r>
            <a:r>
              <a:rPr lang="en-US" sz="3300" dirty="0" smtClean="0">
                <a:latin typeface="Canva Sans"/>
              </a:rPr>
              <a:t>approved  </a:t>
            </a:r>
            <a:r>
              <a:rPr lang="en-US" sz="3300" dirty="0">
                <a:latin typeface="Canva Sans"/>
              </a:rPr>
              <a:t>or not  - ( Yes  / </a:t>
            </a:r>
            <a:r>
              <a:rPr lang="en-US" sz="3300" dirty="0" smtClean="0">
                <a:latin typeface="Canva Sans"/>
              </a:rPr>
              <a:t>No)</a:t>
            </a:r>
            <a:endParaRPr lang="en-US" sz="3300" dirty="0">
              <a:latin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5400" y="2095500"/>
            <a:ext cx="10896600" cy="6729265"/>
            <a:chOff x="0" y="0"/>
            <a:chExt cx="17933576" cy="1107499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84" b="184"/>
            <a:stretch>
              <a:fillRect/>
            </a:stretch>
          </p:blipFill>
          <p:spPr>
            <a:xfrm>
              <a:off x="0" y="0"/>
              <a:ext cx="17933576" cy="11074994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-152400" y="928703"/>
            <a:ext cx="17602199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08"/>
              </a:lnSpc>
              <a:spcBef>
                <a:spcPct val="0"/>
              </a:spcBef>
            </a:pPr>
            <a:r>
              <a:rPr lang="en-US" sz="4400" spc="-88" dirty="0">
                <a:latin typeface="Open Sans Bold"/>
              </a:rPr>
              <a:t>First we check in our data that any value is missing or not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58800" y="2857500"/>
            <a:ext cx="3352584" cy="345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>
                <a:latin typeface="Canva Sans"/>
              </a:rPr>
              <a:t>Here we can see that there are some columns have the missing values so we can  fill the data using the mean , median and mode or remove this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74811"/>
            <a:ext cx="5874201" cy="5537378"/>
          </a:xfrm>
          <a:custGeom>
            <a:avLst/>
            <a:gdLst/>
            <a:ahLst/>
            <a:cxnLst/>
            <a:rect l="l" t="t" r="r" b="b"/>
            <a:pathLst>
              <a:path w="5874201" h="5537378">
                <a:moveTo>
                  <a:pt x="0" y="0"/>
                </a:moveTo>
                <a:lnTo>
                  <a:pt x="5874201" y="0"/>
                </a:lnTo>
                <a:lnTo>
                  <a:pt x="5874201" y="5537378"/>
                </a:lnTo>
                <a:lnTo>
                  <a:pt x="0" y="5537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64774" y="2317661"/>
            <a:ext cx="9346826" cy="7630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14"/>
              </a:lnSpc>
            </a:pPr>
            <a:r>
              <a:rPr lang="en-US" sz="2510" dirty="0">
                <a:latin typeface="Canva Sans Bold"/>
              </a:rPr>
              <a:t>Different types of variables are Categorical, ordinal, and numerical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Categorical features: These features have categories (Gender, Married, </a:t>
            </a:r>
            <a:r>
              <a:rPr lang="en-US" sz="2510" dirty="0" err="1">
                <a:latin typeface="Canva Sans Bold"/>
              </a:rPr>
              <a:t>Self_Employed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Credit_History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Loan_Status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Ordinal features: Variables in categorical features having some order involved (Dependents, Education, </a:t>
            </a:r>
            <a:r>
              <a:rPr lang="en-US" sz="2510" dirty="0" err="1">
                <a:latin typeface="Canva Sans Bold"/>
              </a:rPr>
              <a:t>Property_Area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 marL="542046" lvl="1" indent="-271023">
              <a:lnSpc>
                <a:spcPts val="3514"/>
              </a:lnSpc>
              <a:buFont typeface="Arial"/>
              <a:buChar char="•"/>
            </a:pPr>
            <a:r>
              <a:rPr lang="en-US" sz="2510" dirty="0">
                <a:latin typeface="Canva Sans Bold"/>
              </a:rPr>
              <a:t>Numerical features: These features have numerical values (</a:t>
            </a:r>
            <a:r>
              <a:rPr lang="en-US" sz="2510" dirty="0" err="1">
                <a:latin typeface="Canva Sans Bold"/>
              </a:rPr>
              <a:t>ApplicantIncome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CoapplicantIncome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LoanAmount</a:t>
            </a:r>
            <a:r>
              <a:rPr lang="en-US" sz="2510" dirty="0">
                <a:latin typeface="Canva Sans Bold"/>
              </a:rPr>
              <a:t>, </a:t>
            </a:r>
            <a:r>
              <a:rPr lang="en-US" sz="2510" dirty="0" err="1">
                <a:latin typeface="Canva Sans Bold"/>
              </a:rPr>
              <a:t>Loan_Amount_Term</a:t>
            </a:r>
            <a:r>
              <a:rPr lang="en-US" sz="2510" dirty="0">
                <a:latin typeface="Canva Sans Bold"/>
              </a:rPr>
              <a:t>)</a:t>
            </a: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  <a:p>
            <a:pPr>
              <a:lnSpc>
                <a:spcPts val="3514"/>
              </a:lnSpc>
            </a:pPr>
            <a:endParaRPr lang="en-US" sz="2510" dirty="0"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876300"/>
            <a:ext cx="8948283" cy="659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>
                <a:latin typeface="Canva Sans"/>
              </a:rPr>
              <a:t>Now, let’s visualize each variable separately.</a:t>
            </a:r>
          </a:p>
        </p:txBody>
      </p:sp>
      <p:sp>
        <p:nvSpPr>
          <p:cNvPr id="3" name="Freeform 2"/>
          <p:cNvSpPr/>
          <p:nvPr/>
        </p:nvSpPr>
        <p:spPr>
          <a:xfrm>
            <a:off x="1371600" y="1778033"/>
            <a:ext cx="6781800" cy="5404061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5"/>
          <p:cNvSpPr/>
          <p:nvPr/>
        </p:nvSpPr>
        <p:spPr>
          <a:xfrm>
            <a:off x="8763000" y="1778033"/>
            <a:ext cx="6781800" cy="5404061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88501"/>
              </p:ext>
            </p:extLst>
          </p:nvPr>
        </p:nvGraphicFramePr>
        <p:xfrm>
          <a:off x="3581400" y="7204954"/>
          <a:ext cx="2971800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4046"/>
                <a:gridCol w="1437754"/>
              </a:tblGrid>
              <a:tr h="628731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Credit_History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Credit_History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0.0 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89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2873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1.0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525</a:t>
                      </a:r>
                      <a:endParaRPr 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10507"/>
              </p:ext>
            </p:extLst>
          </p:nvPr>
        </p:nvGraphicFramePr>
        <p:xfrm>
          <a:off x="11380258" y="7204954"/>
          <a:ext cx="3276600" cy="2114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91385"/>
                <a:gridCol w="1585215"/>
              </a:tblGrid>
              <a:tr h="704769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Gender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76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502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70476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0" y="1656938"/>
            <a:ext cx="6311370" cy="5029200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91600" y="1656938"/>
            <a:ext cx="6248400" cy="4979023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8374" y="890905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14543"/>
              </p:ext>
            </p:extLst>
          </p:nvPr>
        </p:nvGraphicFramePr>
        <p:xfrm>
          <a:off x="3200400" y="6871781"/>
          <a:ext cx="3694544" cy="2409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7128"/>
                <a:gridCol w="1787416"/>
              </a:tblGrid>
              <a:tr h="803275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self employed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self employed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82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532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0992"/>
              </p:ext>
            </p:extLst>
          </p:nvPr>
        </p:nvGraphicFramePr>
        <p:xfrm>
          <a:off x="10668000" y="6972300"/>
          <a:ext cx="3694544" cy="2409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7128"/>
                <a:gridCol w="1787416"/>
              </a:tblGrid>
              <a:tr h="803275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 status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Married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Married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401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80327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Unmarried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213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2600" y="1790700"/>
            <a:ext cx="5794174" cy="4610133"/>
          </a:xfrm>
          <a:custGeom>
            <a:avLst/>
            <a:gdLst/>
            <a:ahLst/>
            <a:cxnLst/>
            <a:rect l="l" t="t" r="r" b="b"/>
            <a:pathLst>
              <a:path w="7084117" h="5644962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06000" y="1790700"/>
            <a:ext cx="6215825" cy="4953066"/>
          </a:xfrm>
          <a:custGeom>
            <a:avLst/>
            <a:gdLst/>
            <a:ahLst/>
            <a:cxnLst/>
            <a:rect l="l" t="t" r="r" b="b"/>
            <a:pathLst>
              <a:path w="7084103" h="5644951">
                <a:moveTo>
                  <a:pt x="0" y="0"/>
                </a:moveTo>
                <a:lnTo>
                  <a:pt x="7084103" y="0"/>
                </a:lnTo>
                <a:lnTo>
                  <a:pt x="7084103" y="5644951"/>
                </a:lnTo>
                <a:lnTo>
                  <a:pt x="0" y="5644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16226" y="867377"/>
            <a:ext cx="9210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Canva Sans"/>
              </a:rPr>
              <a:t>Now, let’s visualize each variable separately.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24842"/>
              </p:ext>
            </p:extLst>
          </p:nvPr>
        </p:nvGraphicFramePr>
        <p:xfrm>
          <a:off x="3040994" y="7048500"/>
          <a:ext cx="4121806" cy="20985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27681"/>
                <a:gridCol w="1994125"/>
              </a:tblGrid>
              <a:tr h="699530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Education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 Bold"/>
                        </a:rPr>
                        <a:t>Education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53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Graduate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480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</a:tr>
              <a:tr h="69953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Not </a:t>
                      </a:r>
                      <a:r>
                        <a:rPr lang="en-US" sz="2000" dirty="0" err="1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Gradute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65896" marR="165896" marT="165896" marB="165896" anchor="ctr"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74579"/>
              </p:ext>
            </p:extLst>
          </p:nvPr>
        </p:nvGraphicFramePr>
        <p:xfrm>
          <a:off x="13705670" y="7086699"/>
          <a:ext cx="2416155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1560"/>
                <a:gridCol w="1214595"/>
              </a:tblGrid>
              <a:tr h="69846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Dependents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46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101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9846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3+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51</a:t>
                      </a:r>
                      <a:endParaRPr lang="en-US" sz="14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22654"/>
              </p:ext>
            </p:extLst>
          </p:nvPr>
        </p:nvGraphicFramePr>
        <p:xfrm>
          <a:off x="10426901" y="7063839"/>
          <a:ext cx="2584383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85220"/>
                <a:gridCol w="1299163"/>
              </a:tblGrid>
              <a:tr h="683753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Dependents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Dependents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75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360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  <a:tr h="68375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  <a:endParaRPr lang="en-US" sz="120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102</a:t>
                      </a:r>
                      <a:endParaRPr lang="en-US" sz="1200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190500" marR="190500" marT="190500" marB="190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688" y="1104900"/>
            <a:ext cx="6245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 dirty="0" smtClean="0">
                <a:latin typeface="Canva Sans"/>
              </a:rPr>
              <a:t>Let’s Find outliers of our Data. </a:t>
            </a:r>
            <a:endParaRPr lang="en-US" sz="3200" dirty="0">
              <a:latin typeface="Canva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43100"/>
            <a:ext cx="13295653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7962900"/>
            <a:ext cx="1379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Here in this graph we can show the applicant Income range. Here mostly data is lie between the range of 15000 around.  </a:t>
            </a:r>
          </a:p>
          <a:p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790</TotalTime>
  <Words>946</Words>
  <Application>Microsoft Office PowerPoint</Application>
  <PresentationFormat>Custom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Garamond</vt:lpstr>
      <vt:lpstr>Calibri</vt:lpstr>
      <vt:lpstr>Arial</vt:lpstr>
      <vt:lpstr>Adobe Fan Heiti Std B</vt:lpstr>
      <vt:lpstr>Canva Sans Bold</vt:lpstr>
      <vt:lpstr>Open Sans Bold</vt:lpstr>
      <vt:lpstr>Fira Sans</vt:lpstr>
      <vt:lpstr>Canva Sans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sakshi</dc:creator>
  <cp:lastModifiedBy>admin</cp:lastModifiedBy>
  <cp:revision>21</cp:revision>
  <dcterms:created xsi:type="dcterms:W3CDTF">2006-08-16T00:00:00Z</dcterms:created>
  <dcterms:modified xsi:type="dcterms:W3CDTF">2024-03-15T21:15:59Z</dcterms:modified>
  <dc:identifier>DAF_casp31g</dc:identifier>
</cp:coreProperties>
</file>