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5" r:id="rId7"/>
    <p:sldId id="267" r:id="rId8"/>
    <p:sldId id="266" r:id="rId9"/>
    <p:sldId id="268" r:id="rId10"/>
    <p:sldId id="269" r:id="rId11"/>
    <p:sldId id="270" r:id="rId12"/>
    <p:sldId id="276" r:id="rId13"/>
    <p:sldId id="271" r:id="rId14"/>
    <p:sldId id="272"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5369"/>
    <a:srgbClr val="E0EEF1"/>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5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[laptop_data.csv]Sheet5!PivotTable58</c:name>
    <c:fmtId val="39"/>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Company category</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cene3d>
              <a:camera prst="orthographicFront"/>
              <a:lightRig rig="threePt" dir="t"/>
            </a:scene3d>
            <a:sp3d>
              <a:bevelT w="190500" h="381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Sheet5!$A$4:$A$23</c:f>
              <c:strCache>
                <c:ptCount val="19"/>
                <c:pt idx="0">
                  <c:v>Acer</c:v>
                </c:pt>
                <c:pt idx="1">
                  <c:v>Apple</c:v>
                </c:pt>
                <c:pt idx="2">
                  <c:v>Asus</c:v>
                </c:pt>
                <c:pt idx="3">
                  <c:v>Chuwi</c:v>
                </c:pt>
                <c:pt idx="4">
                  <c:v>Dell</c:v>
                </c:pt>
                <c:pt idx="5">
                  <c:v>Fujitsu</c:v>
                </c:pt>
                <c:pt idx="6">
                  <c:v>Google</c:v>
                </c:pt>
                <c:pt idx="7">
                  <c:v>HP</c:v>
                </c:pt>
                <c:pt idx="8">
                  <c:v>Huawei</c:v>
                </c:pt>
                <c:pt idx="9">
                  <c:v>Lenovo</c:v>
                </c:pt>
                <c:pt idx="10">
                  <c:v>LG</c:v>
                </c:pt>
                <c:pt idx="11">
                  <c:v>Mediacom</c:v>
                </c:pt>
                <c:pt idx="12">
                  <c:v>Microsoft</c:v>
                </c:pt>
                <c:pt idx="13">
                  <c:v>MSI</c:v>
                </c:pt>
                <c:pt idx="14">
                  <c:v>Razer</c:v>
                </c:pt>
                <c:pt idx="15">
                  <c:v>Samsung</c:v>
                </c:pt>
                <c:pt idx="16">
                  <c:v>Toshiba</c:v>
                </c:pt>
                <c:pt idx="17">
                  <c:v>Vero</c:v>
                </c:pt>
                <c:pt idx="18">
                  <c:v>Xiaomi</c:v>
                </c:pt>
              </c:strCache>
            </c:strRef>
          </c:cat>
          <c:val>
            <c:numRef>
              <c:f>Sheet5!$B$4:$B$23</c:f>
              <c:numCache>
                <c:formatCode>General</c:formatCode>
                <c:ptCount val="19"/>
                <c:pt idx="0">
                  <c:v>103</c:v>
                </c:pt>
                <c:pt idx="1">
                  <c:v>21</c:v>
                </c:pt>
                <c:pt idx="2">
                  <c:v>158</c:v>
                </c:pt>
                <c:pt idx="3">
                  <c:v>3</c:v>
                </c:pt>
                <c:pt idx="4">
                  <c:v>297</c:v>
                </c:pt>
                <c:pt idx="5">
                  <c:v>3</c:v>
                </c:pt>
                <c:pt idx="6">
                  <c:v>3</c:v>
                </c:pt>
                <c:pt idx="7">
                  <c:v>274</c:v>
                </c:pt>
                <c:pt idx="8">
                  <c:v>2</c:v>
                </c:pt>
                <c:pt idx="9">
                  <c:v>297</c:v>
                </c:pt>
                <c:pt idx="10">
                  <c:v>3</c:v>
                </c:pt>
                <c:pt idx="11">
                  <c:v>7</c:v>
                </c:pt>
                <c:pt idx="12">
                  <c:v>6</c:v>
                </c:pt>
                <c:pt idx="13">
                  <c:v>54</c:v>
                </c:pt>
                <c:pt idx="14">
                  <c:v>7</c:v>
                </c:pt>
                <c:pt idx="15">
                  <c:v>9</c:v>
                </c:pt>
                <c:pt idx="16">
                  <c:v>48</c:v>
                </c:pt>
                <c:pt idx="17">
                  <c:v>4</c:v>
                </c:pt>
                <c:pt idx="18">
                  <c:v>4</c:v>
                </c:pt>
              </c:numCache>
            </c:numRef>
          </c:val>
        </c:ser>
        <c:dLbls>
          <c:dLblPos val="outEnd"/>
          <c:showLegendKey val="0"/>
          <c:showVal val="1"/>
          <c:showCatName val="0"/>
          <c:showSerName val="0"/>
          <c:showPercent val="0"/>
          <c:showBubbleSize val="0"/>
        </c:dLbls>
        <c:gapWidth val="100"/>
        <c:overlap val="-24"/>
        <c:axId val="179486200"/>
        <c:axId val="179485024"/>
      </c:barChart>
      <c:catAx>
        <c:axId val="17948620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Company</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9485024"/>
        <c:crosses val="autoZero"/>
        <c:auto val="1"/>
        <c:lblAlgn val="ctr"/>
        <c:lblOffset val="100"/>
        <c:noMultiLvlLbl val="0"/>
      </c:catAx>
      <c:valAx>
        <c:axId val="179485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Count</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9486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[new_data.csv]Sheet3!PivotTable61</c:name>
    <c:fmtId val="48"/>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SSD In </a:t>
            </a:r>
            <a:r>
              <a:rPr lang="en-US" sz="2128" b="1" i="0" u="none" strike="noStrike" kern="1200" baseline="0" dirty="0">
                <a:solidFill>
                  <a:prstClr val="black">
                    <a:lumMod val="65000"/>
                    <a:lumOff val="35000"/>
                  </a:prstClr>
                </a:solidFill>
                <a:latin typeface="+mn-lt"/>
                <a:ea typeface="+mn-ea"/>
                <a:cs typeface="+mn-cs"/>
              </a:rPr>
              <a:t>Laptop</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tint val="96000"/>
                  <a:lumMod val="104000"/>
                </a:schemeClr>
              </a:gs>
              <a:gs pos="100000">
                <a:schemeClr val="accent1">
                  <a:shade val="98000"/>
                  <a:lumMod val="94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6000"/>
                  <a:lumMod val="104000"/>
                </a:schemeClr>
              </a:gs>
              <a:gs pos="100000">
                <a:schemeClr val="accent1">
                  <a:shade val="98000"/>
                  <a:lumMod val="94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6000"/>
                  <a:lumMod val="104000"/>
                </a:schemeClr>
              </a:gs>
              <a:gs pos="100000">
                <a:schemeClr val="accent1">
                  <a:shade val="98000"/>
                  <a:lumMod val="94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96000"/>
                  <a:lumMod val="104000"/>
                </a:schemeClr>
              </a:gs>
              <a:gs pos="100000">
                <a:schemeClr val="accent1">
                  <a:shade val="98000"/>
                  <a:lumMod val="94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cene3d>
              <a:camera prst="orthographicFront"/>
              <a:lightRig rig="threePt" dir="t"/>
            </a:scene3d>
            <a:sp3d>
              <a:bevelT w="190500" h="381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Sheet3!$A$4:$A$14</c:f>
              <c:strCache>
                <c:ptCount val="10"/>
                <c:pt idx="0">
                  <c:v>8</c:v>
                </c:pt>
                <c:pt idx="1">
                  <c:v>16</c:v>
                </c:pt>
                <c:pt idx="2">
                  <c:v>32</c:v>
                </c:pt>
                <c:pt idx="3">
                  <c:v>64</c:v>
                </c:pt>
                <c:pt idx="4">
                  <c:v>128</c:v>
                </c:pt>
                <c:pt idx="5">
                  <c:v>180</c:v>
                </c:pt>
                <c:pt idx="6">
                  <c:v>240</c:v>
                </c:pt>
                <c:pt idx="7">
                  <c:v>256</c:v>
                </c:pt>
                <c:pt idx="8">
                  <c:v>512</c:v>
                </c:pt>
                <c:pt idx="9">
                  <c:v>1024</c:v>
                </c:pt>
              </c:strCache>
            </c:strRef>
          </c:cat>
          <c:val>
            <c:numRef>
              <c:f>Sheet3!$B$4:$B$14</c:f>
              <c:numCache>
                <c:formatCode>General</c:formatCode>
                <c:ptCount val="10"/>
                <c:pt idx="0">
                  <c:v>1</c:v>
                </c:pt>
                <c:pt idx="1">
                  <c:v>3</c:v>
                </c:pt>
                <c:pt idx="2">
                  <c:v>6</c:v>
                </c:pt>
                <c:pt idx="3">
                  <c:v>1</c:v>
                </c:pt>
                <c:pt idx="4">
                  <c:v>172</c:v>
                </c:pt>
                <c:pt idx="5">
                  <c:v>5</c:v>
                </c:pt>
                <c:pt idx="6">
                  <c:v>1</c:v>
                </c:pt>
                <c:pt idx="7">
                  <c:v>498</c:v>
                </c:pt>
                <c:pt idx="8">
                  <c:v>138</c:v>
                </c:pt>
                <c:pt idx="9">
                  <c:v>18</c:v>
                </c:pt>
              </c:numCache>
            </c:numRef>
          </c:val>
        </c:ser>
        <c:dLbls>
          <c:showLegendKey val="0"/>
          <c:showVal val="0"/>
          <c:showCatName val="0"/>
          <c:showSerName val="0"/>
          <c:showPercent val="0"/>
          <c:showBubbleSize val="0"/>
        </c:dLbls>
        <c:gapWidth val="100"/>
        <c:overlap val="-24"/>
        <c:axId val="475214048"/>
        <c:axId val="475220320"/>
      </c:barChart>
      <c:catAx>
        <c:axId val="47521404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SSD</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5220320"/>
        <c:crosses val="autoZero"/>
        <c:auto val="1"/>
        <c:lblAlgn val="ctr"/>
        <c:lblOffset val="100"/>
        <c:noMultiLvlLbl val="0"/>
      </c:catAx>
      <c:valAx>
        <c:axId val="475220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5214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[new_data.csv]Sheet3!PivotTable61</c:name>
    <c:fmtId val="57"/>
  </c:pivotSource>
  <c:chart>
    <c:title>
      <c:tx>
        <c:rich>
          <a:bodyPr rot="0" spcFirstLastPara="1" vertOverflow="ellipsis" vert="horz" wrap="square" anchor="ctr" anchorCtr="1"/>
          <a:lstStyle/>
          <a:p>
            <a:pPr algn="ctr" rtl="0">
              <a:defRPr lang="en-US" sz="2128" b="1" i="0" u="none" strike="noStrike" kern="1200" spc="0" baseline="0">
                <a:solidFill>
                  <a:prstClr val="black">
                    <a:lumMod val="65000"/>
                    <a:lumOff val="35000"/>
                  </a:prstClr>
                </a:solidFill>
                <a:latin typeface="+mn-lt"/>
                <a:ea typeface="+mn-ea"/>
                <a:cs typeface="+mn-cs"/>
              </a:defRPr>
            </a:pPr>
            <a:r>
              <a:rPr lang="en-US" sz="2128" b="1" i="0" u="none" strike="noStrike" kern="1200" baseline="0">
                <a:solidFill>
                  <a:prstClr val="black">
                    <a:lumMod val="65000"/>
                    <a:lumOff val="35000"/>
                  </a:prstClr>
                </a:solidFill>
                <a:latin typeface="+mn-lt"/>
                <a:ea typeface="+mn-ea"/>
                <a:cs typeface="+mn-cs"/>
              </a:rPr>
              <a:t>HDD In Laptop</a:t>
            </a:r>
          </a:p>
        </c:rich>
      </c:tx>
      <c:layout/>
      <c:overlay val="0"/>
      <c:spPr>
        <a:noFill/>
        <a:ln>
          <a:noFill/>
        </a:ln>
        <a:effectLst/>
      </c:spPr>
      <c:txPr>
        <a:bodyPr rot="0" spcFirstLastPara="1" vertOverflow="ellipsis" vert="horz" wrap="square" anchor="ctr" anchorCtr="1"/>
        <a:lstStyle/>
        <a:p>
          <a:pPr algn="ctr" rtl="0">
            <a:defRPr lang="en-US" sz="2128" b="1" i="0" u="none" strike="noStrike" kern="1200" spc="0" baseline="0">
              <a:solidFill>
                <a:prstClr val="black">
                  <a:lumMod val="65000"/>
                  <a:lumOff val="35000"/>
                </a:prst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w="19050">
              <a:solidFill>
                <a:schemeClr val="lt1"/>
              </a:solidFill>
            </a:ln>
            <a:effectLst/>
            <a:scene3d>
              <a:camera prst="orthographicFront"/>
              <a:lightRig rig="threePt" dir="t"/>
            </a:scene3d>
            <a:sp3d>
              <a:bevelT w="190500" h="381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Sheet3!$A$4:$A$12</c:f>
              <c:strCache>
                <c:ptCount val="8"/>
                <c:pt idx="0">
                  <c:v>32</c:v>
                </c:pt>
                <c:pt idx="1">
                  <c:v>64</c:v>
                </c:pt>
                <c:pt idx="2">
                  <c:v>128</c:v>
                </c:pt>
                <c:pt idx="3">
                  <c:v>256</c:v>
                </c:pt>
                <c:pt idx="4">
                  <c:v>500</c:v>
                </c:pt>
                <c:pt idx="5">
                  <c:v>512</c:v>
                </c:pt>
                <c:pt idx="6">
                  <c:v>1024</c:v>
                </c:pt>
                <c:pt idx="7">
                  <c:v>2048</c:v>
                </c:pt>
              </c:strCache>
            </c:strRef>
          </c:cat>
          <c:val>
            <c:numRef>
              <c:f>Sheet3!$B$4:$B$12</c:f>
              <c:numCache>
                <c:formatCode>General</c:formatCode>
                <c:ptCount val="8"/>
                <c:pt idx="0">
                  <c:v>1</c:v>
                </c:pt>
                <c:pt idx="1">
                  <c:v>1</c:v>
                </c:pt>
                <c:pt idx="2">
                  <c:v>97</c:v>
                </c:pt>
                <c:pt idx="3">
                  <c:v>85</c:v>
                </c:pt>
                <c:pt idx="4">
                  <c:v>132</c:v>
                </c:pt>
                <c:pt idx="5">
                  <c:v>17</c:v>
                </c:pt>
                <c:pt idx="6">
                  <c:v>226</c:v>
                </c:pt>
                <c:pt idx="7">
                  <c:v>17</c:v>
                </c:pt>
              </c:numCache>
            </c:numRef>
          </c:val>
        </c:ser>
        <c:dLbls>
          <c:dLblPos val="outEnd"/>
          <c:showLegendKey val="0"/>
          <c:showVal val="1"/>
          <c:showCatName val="0"/>
          <c:showSerName val="0"/>
          <c:showPercent val="0"/>
          <c:showBubbleSize val="0"/>
        </c:dLbls>
        <c:gapWidth val="150"/>
        <c:axId val="322057352"/>
        <c:axId val="322053824"/>
      </c:barChart>
      <c:catAx>
        <c:axId val="322057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HDD</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053824"/>
        <c:crosses val="autoZero"/>
        <c:auto val="1"/>
        <c:lblAlgn val="ctr"/>
        <c:lblOffset val="100"/>
        <c:noMultiLvlLbl val="0"/>
      </c:catAx>
      <c:valAx>
        <c:axId val="322053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057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[new_data.csv]Sheet3!PivotTable61</c:name>
    <c:fmtId val="63"/>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Flash Storage In Laptop</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cene3d>
              <a:camera prst="orthographicFront"/>
              <a:lightRig rig="balanced" dir="t">
                <a:rot lat="0" lon="0" rev="8700000"/>
              </a:lightRig>
            </a:scene3d>
            <a:sp3d>
              <a:bevelT w="190500" h="381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Sheet3!$A$4:$A$10</c:f>
              <c:strCache>
                <c:ptCount val="6"/>
                <c:pt idx="0">
                  <c:v>16</c:v>
                </c:pt>
                <c:pt idx="1">
                  <c:v>32</c:v>
                </c:pt>
                <c:pt idx="2">
                  <c:v>64</c:v>
                </c:pt>
                <c:pt idx="3">
                  <c:v>128</c:v>
                </c:pt>
                <c:pt idx="4">
                  <c:v>256</c:v>
                </c:pt>
                <c:pt idx="5">
                  <c:v>512</c:v>
                </c:pt>
              </c:strCache>
            </c:strRef>
          </c:cat>
          <c:val>
            <c:numRef>
              <c:f>Sheet3!$B$4:$B$10</c:f>
              <c:numCache>
                <c:formatCode>General</c:formatCode>
                <c:ptCount val="6"/>
                <c:pt idx="0">
                  <c:v>7</c:v>
                </c:pt>
                <c:pt idx="1">
                  <c:v>38</c:v>
                </c:pt>
                <c:pt idx="2">
                  <c:v>16</c:v>
                </c:pt>
                <c:pt idx="3">
                  <c:v>4</c:v>
                </c:pt>
                <c:pt idx="4">
                  <c:v>8</c:v>
                </c:pt>
                <c:pt idx="5">
                  <c:v>2</c:v>
                </c:pt>
              </c:numCache>
            </c:numRef>
          </c:val>
        </c:ser>
        <c:dLbls>
          <c:dLblPos val="outEnd"/>
          <c:showLegendKey val="0"/>
          <c:showVal val="1"/>
          <c:showCatName val="0"/>
          <c:showSerName val="0"/>
          <c:showPercent val="0"/>
          <c:showBubbleSize val="0"/>
        </c:dLbls>
        <c:gapWidth val="100"/>
        <c:overlap val="-24"/>
        <c:axId val="331643832"/>
        <c:axId val="331640696"/>
      </c:barChart>
      <c:catAx>
        <c:axId val="33164383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Flash Storage</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1640696"/>
        <c:crosses val="autoZero"/>
        <c:auto val="1"/>
        <c:lblAlgn val="ctr"/>
        <c:lblOffset val="100"/>
        <c:noMultiLvlLbl val="0"/>
      </c:catAx>
      <c:valAx>
        <c:axId val="331640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16438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[new_data.csv]Sheet3!PivotTable61</c:name>
    <c:fmtId val="69"/>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Hybrid In Laptop</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cene3d>
              <a:camera prst="orthographicFront"/>
              <a:lightRig rig="threePt" dir="t"/>
            </a:scene3d>
            <a:sp3d>
              <a:bevelT w="190500" h="381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Sheet3!$A$4:$A$8</c:f>
              <c:strCache>
                <c:ptCount val="4"/>
                <c:pt idx="0">
                  <c:v>256</c:v>
                </c:pt>
                <c:pt idx="1">
                  <c:v>508</c:v>
                </c:pt>
                <c:pt idx="2">
                  <c:v>512</c:v>
                </c:pt>
                <c:pt idx="3">
                  <c:v>1024</c:v>
                </c:pt>
              </c:strCache>
            </c:strRef>
          </c:cat>
          <c:val>
            <c:numRef>
              <c:f>Sheet3!$B$4:$B$8</c:f>
              <c:numCache>
                <c:formatCode>General</c:formatCode>
                <c:ptCount val="4"/>
                <c:pt idx="0">
                  <c:v>1</c:v>
                </c:pt>
                <c:pt idx="1">
                  <c:v>1</c:v>
                </c:pt>
                <c:pt idx="2">
                  <c:v>1</c:v>
                </c:pt>
                <c:pt idx="3">
                  <c:v>9</c:v>
                </c:pt>
              </c:numCache>
            </c:numRef>
          </c:val>
        </c:ser>
        <c:dLbls>
          <c:dLblPos val="outEnd"/>
          <c:showLegendKey val="0"/>
          <c:showVal val="1"/>
          <c:showCatName val="0"/>
          <c:showSerName val="0"/>
          <c:showPercent val="0"/>
          <c:showBubbleSize val="0"/>
        </c:dLbls>
        <c:gapWidth val="100"/>
        <c:overlap val="-24"/>
        <c:axId val="325116408"/>
        <c:axId val="325117584"/>
      </c:barChart>
      <c:catAx>
        <c:axId val="32511640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Hybrid</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5117584"/>
        <c:crosses val="autoZero"/>
        <c:auto val="1"/>
        <c:lblAlgn val="ctr"/>
        <c:lblOffset val="100"/>
        <c:noMultiLvlLbl val="0"/>
      </c:catAx>
      <c:valAx>
        <c:axId val="325117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51164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[laptop_data.csv]Sheet6!PivotTable59</c:name>
    <c:fmtId val="14"/>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Type Name category</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c:f>
              <c:strCache>
                <c:ptCount val="1"/>
                <c:pt idx="0">
                  <c:v>Total</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cene3d>
              <a:camera prst="orthographicFront"/>
              <a:lightRig rig="threePt" dir="t"/>
            </a:scene3d>
            <a:sp3d>
              <a:bevelT w="190500" h="381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Sheet6!$A$4:$A$10</c:f>
              <c:strCache>
                <c:ptCount val="6"/>
                <c:pt idx="0">
                  <c:v>2 in 1 Convertible</c:v>
                </c:pt>
                <c:pt idx="1">
                  <c:v>Gaming</c:v>
                </c:pt>
                <c:pt idx="2">
                  <c:v>Netbook</c:v>
                </c:pt>
                <c:pt idx="3">
                  <c:v>Notebook</c:v>
                </c:pt>
                <c:pt idx="4">
                  <c:v>Ultrabook</c:v>
                </c:pt>
                <c:pt idx="5">
                  <c:v>Workstation</c:v>
                </c:pt>
              </c:strCache>
            </c:strRef>
          </c:cat>
          <c:val>
            <c:numRef>
              <c:f>Sheet6!$B$4:$B$10</c:f>
              <c:numCache>
                <c:formatCode>General</c:formatCode>
                <c:ptCount val="6"/>
                <c:pt idx="0">
                  <c:v>121</c:v>
                </c:pt>
                <c:pt idx="1">
                  <c:v>205</c:v>
                </c:pt>
                <c:pt idx="2">
                  <c:v>25</c:v>
                </c:pt>
                <c:pt idx="3">
                  <c:v>727</c:v>
                </c:pt>
                <c:pt idx="4">
                  <c:v>196</c:v>
                </c:pt>
                <c:pt idx="5">
                  <c:v>29</c:v>
                </c:pt>
              </c:numCache>
            </c:numRef>
          </c:val>
        </c:ser>
        <c:dLbls>
          <c:dLblPos val="outEnd"/>
          <c:showLegendKey val="0"/>
          <c:showVal val="1"/>
          <c:showCatName val="0"/>
          <c:showSerName val="0"/>
          <c:showPercent val="0"/>
          <c:showBubbleSize val="0"/>
        </c:dLbls>
        <c:gapWidth val="100"/>
        <c:overlap val="-24"/>
        <c:axId val="327755752"/>
        <c:axId val="337167288"/>
      </c:barChart>
      <c:catAx>
        <c:axId val="32775575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TypeName</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7167288"/>
        <c:crosses val="autoZero"/>
        <c:auto val="1"/>
        <c:lblAlgn val="ctr"/>
        <c:lblOffset val="100"/>
        <c:noMultiLvlLbl val="0"/>
      </c:catAx>
      <c:valAx>
        <c:axId val="337167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7755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[new_data.csv]Sheet1!PivotTable55</c:name>
    <c:fmtId val="15"/>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Ram of Laptop</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cene3d>
              <a:camera prst="orthographicFront"/>
              <a:lightRig rig="threePt" dir="t"/>
            </a:scene3d>
            <a:sp3d>
              <a:bevelT w="190500" h="381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Sheet1!$A$4:$A$13</c:f>
              <c:strCache>
                <c:ptCount val="9"/>
                <c:pt idx="0">
                  <c:v>2</c:v>
                </c:pt>
                <c:pt idx="1">
                  <c:v>4</c:v>
                </c:pt>
                <c:pt idx="2">
                  <c:v>6</c:v>
                </c:pt>
                <c:pt idx="3">
                  <c:v>8</c:v>
                </c:pt>
                <c:pt idx="4">
                  <c:v>12</c:v>
                </c:pt>
                <c:pt idx="5">
                  <c:v>16</c:v>
                </c:pt>
                <c:pt idx="6">
                  <c:v>24</c:v>
                </c:pt>
                <c:pt idx="7">
                  <c:v>32</c:v>
                </c:pt>
                <c:pt idx="8">
                  <c:v>64</c:v>
                </c:pt>
              </c:strCache>
            </c:strRef>
          </c:cat>
          <c:val>
            <c:numRef>
              <c:f>Sheet1!$B$4:$B$13</c:f>
              <c:numCache>
                <c:formatCode>General</c:formatCode>
                <c:ptCount val="9"/>
                <c:pt idx="0">
                  <c:v>44</c:v>
                </c:pt>
                <c:pt idx="1">
                  <c:v>1500</c:v>
                </c:pt>
                <c:pt idx="2">
                  <c:v>246</c:v>
                </c:pt>
                <c:pt idx="3">
                  <c:v>4952</c:v>
                </c:pt>
                <c:pt idx="4">
                  <c:v>300</c:v>
                </c:pt>
                <c:pt idx="5">
                  <c:v>3200</c:v>
                </c:pt>
                <c:pt idx="6">
                  <c:v>72</c:v>
                </c:pt>
                <c:pt idx="7">
                  <c:v>544</c:v>
                </c:pt>
                <c:pt idx="8">
                  <c:v>64</c:v>
                </c:pt>
              </c:numCache>
            </c:numRef>
          </c:val>
        </c:ser>
        <c:dLbls>
          <c:dLblPos val="outEnd"/>
          <c:showLegendKey val="0"/>
          <c:showVal val="1"/>
          <c:showCatName val="0"/>
          <c:showSerName val="0"/>
          <c:showPercent val="0"/>
          <c:showBubbleSize val="0"/>
        </c:dLbls>
        <c:gapWidth val="100"/>
        <c:overlap val="-24"/>
        <c:axId val="483078608"/>
        <c:axId val="483078216"/>
      </c:barChart>
      <c:catAx>
        <c:axId val="48307860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Ram Size(GB)</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3078216"/>
        <c:crosses val="autoZero"/>
        <c:auto val="1"/>
        <c:lblAlgn val="ctr"/>
        <c:lblOffset val="100"/>
        <c:noMultiLvlLbl val="0"/>
      </c:catAx>
      <c:valAx>
        <c:axId val="483078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3078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[new_data.csv]Sheet1!PivotTable55</c:name>
    <c:fmtId val="2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Operating System</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pPr>
            <a:solidFill>
              <a:schemeClr val="accent1"/>
            </a:solidFill>
            <a:ln w="9525">
              <a:solidFill>
                <a:schemeClr val="accent1"/>
              </a:solidFill>
              <a:round/>
            </a:ln>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cene3d>
              <a:camera prst="orthographicFront"/>
              <a:lightRig rig="threePt" dir="t"/>
            </a:scene3d>
            <a:sp3d>
              <a:bevelT w="190500" h="381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Sheet1!$A$4:$A$13</c:f>
              <c:strCache>
                <c:ptCount val="9"/>
                <c:pt idx="0">
                  <c:v>Android</c:v>
                </c:pt>
                <c:pt idx="1">
                  <c:v>Chrome OS</c:v>
                </c:pt>
                <c:pt idx="2">
                  <c:v>Linux</c:v>
                </c:pt>
                <c:pt idx="3">
                  <c:v>Mac OS X</c:v>
                </c:pt>
                <c:pt idx="4">
                  <c:v>macOS</c:v>
                </c:pt>
                <c:pt idx="5">
                  <c:v>No OS</c:v>
                </c:pt>
                <c:pt idx="6">
                  <c:v>Windows 10</c:v>
                </c:pt>
                <c:pt idx="7">
                  <c:v>Windows 10 S</c:v>
                </c:pt>
                <c:pt idx="8">
                  <c:v>Windows 7</c:v>
                </c:pt>
              </c:strCache>
            </c:strRef>
          </c:cat>
          <c:val>
            <c:numRef>
              <c:f>Sheet1!$B$4:$B$13</c:f>
              <c:numCache>
                <c:formatCode>General</c:formatCode>
                <c:ptCount val="9"/>
                <c:pt idx="0">
                  <c:v>2</c:v>
                </c:pt>
                <c:pt idx="1">
                  <c:v>27</c:v>
                </c:pt>
                <c:pt idx="2">
                  <c:v>62</c:v>
                </c:pt>
                <c:pt idx="3">
                  <c:v>8</c:v>
                </c:pt>
                <c:pt idx="4">
                  <c:v>13</c:v>
                </c:pt>
                <c:pt idx="5">
                  <c:v>66</c:v>
                </c:pt>
                <c:pt idx="6">
                  <c:v>1072</c:v>
                </c:pt>
                <c:pt idx="7">
                  <c:v>8</c:v>
                </c:pt>
                <c:pt idx="8">
                  <c:v>45</c:v>
                </c:pt>
              </c:numCache>
            </c:numRef>
          </c:val>
        </c:ser>
        <c:dLbls>
          <c:dLblPos val="outEnd"/>
          <c:showLegendKey val="0"/>
          <c:showVal val="1"/>
          <c:showCatName val="0"/>
          <c:showSerName val="0"/>
          <c:showPercent val="0"/>
          <c:showBubbleSize val="0"/>
        </c:dLbls>
        <c:gapWidth val="100"/>
        <c:overlap val="-24"/>
        <c:axId val="233916672"/>
        <c:axId val="233913144"/>
      </c:barChart>
      <c:catAx>
        <c:axId val="23391667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OpSys</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3913144"/>
        <c:crosses val="autoZero"/>
        <c:auto val="1"/>
        <c:lblAlgn val="ctr"/>
        <c:lblOffset val="100"/>
        <c:noMultiLvlLbl val="0"/>
      </c:catAx>
      <c:valAx>
        <c:axId val="233913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3916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[new_data.csv]Sheet1!PivotTable55</c:name>
    <c:fmtId val="28"/>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Feature of TouchScreen</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tint val="96000"/>
                  <a:lumMod val="104000"/>
                </a:schemeClr>
              </a:gs>
              <a:gs pos="100000">
                <a:schemeClr val="accent1">
                  <a:shade val="98000"/>
                  <a:lumMod val="94000"/>
                </a:schemeClr>
              </a:gs>
            </a:gsLst>
            <a:lin ang="5400000" scaled="0"/>
          </a:gradFill>
          <a:ln>
            <a:noFill/>
          </a:ln>
          <a:effectLst/>
        </c:spPr>
        <c:marker>
          <c:spPr>
            <a:gradFill rotWithShape="1">
              <a:gsLst>
                <a:gs pos="0">
                  <a:schemeClr val="accent1">
                    <a:tint val="96000"/>
                    <a:lumMod val="104000"/>
                  </a:schemeClr>
                </a:gs>
                <a:gs pos="100000">
                  <a:schemeClr val="accent1">
                    <a:shade val="98000"/>
                    <a:lumMod val="94000"/>
                  </a:schemeClr>
                </a:gs>
              </a:gsLst>
              <a:lin ang="5400000" scaled="0"/>
            </a:gradFill>
            <a:ln w="9525">
              <a:solidFill>
                <a:schemeClr val="accent1"/>
              </a:solidFill>
              <a:round/>
            </a:ln>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6000"/>
                  <a:lumMod val="104000"/>
                </a:schemeClr>
              </a:gs>
              <a:gs pos="100000">
                <a:schemeClr val="accent1">
                  <a:shade val="98000"/>
                  <a:lumMod val="94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6000"/>
                  <a:lumMod val="104000"/>
                </a:schemeClr>
              </a:gs>
              <a:gs pos="100000">
                <a:schemeClr val="accent1">
                  <a:shade val="98000"/>
                  <a:lumMod val="94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96000"/>
                  <a:lumMod val="104000"/>
                </a:schemeClr>
              </a:gs>
              <a:gs pos="100000">
                <a:schemeClr val="accent1">
                  <a:shade val="98000"/>
                  <a:lumMod val="94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6000"/>
                  <a:lumMod val="104000"/>
                </a:schemeClr>
              </a:gs>
              <a:gs pos="100000">
                <a:schemeClr val="accent1">
                  <a:shade val="98000"/>
                  <a:lumMod val="94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6000"/>
                  <a:lumMod val="104000"/>
                </a:schemeClr>
              </a:gs>
              <a:gs pos="100000">
                <a:schemeClr val="accent1">
                  <a:shade val="98000"/>
                  <a:lumMod val="94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96000"/>
                  <a:lumMod val="104000"/>
                </a:schemeClr>
              </a:gs>
              <a:gs pos="100000">
                <a:schemeClr val="accent1">
                  <a:shade val="98000"/>
                  <a:lumMod val="94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cene3d>
              <a:camera prst="orthographicFront"/>
              <a:lightRig rig="threePt" dir="t"/>
            </a:scene3d>
            <a:sp3d>
              <a:bevelT w="190500" h="381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Sheet1!$A$4:$A$6</c:f>
              <c:strCache>
                <c:ptCount val="2"/>
                <c:pt idx="0">
                  <c:v>0</c:v>
                </c:pt>
                <c:pt idx="1">
                  <c:v>1</c:v>
                </c:pt>
              </c:strCache>
            </c:strRef>
          </c:cat>
          <c:val>
            <c:numRef>
              <c:f>Sheet1!$B$4:$B$6</c:f>
              <c:numCache>
                <c:formatCode>General</c:formatCode>
                <c:ptCount val="2"/>
                <c:pt idx="0">
                  <c:v>1111</c:v>
                </c:pt>
                <c:pt idx="1">
                  <c:v>192</c:v>
                </c:pt>
              </c:numCache>
            </c:numRef>
          </c:val>
        </c:ser>
        <c:dLbls>
          <c:dLblPos val="outEnd"/>
          <c:showLegendKey val="0"/>
          <c:showVal val="1"/>
          <c:showCatName val="0"/>
          <c:showSerName val="0"/>
          <c:showPercent val="0"/>
          <c:showBubbleSize val="0"/>
        </c:dLbls>
        <c:gapWidth val="100"/>
        <c:overlap val="-24"/>
        <c:axId val="327753792"/>
        <c:axId val="327756536"/>
      </c:barChart>
      <c:catAx>
        <c:axId val="32775379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Touch Screen</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7756536"/>
        <c:crosses val="autoZero"/>
        <c:auto val="1"/>
        <c:lblAlgn val="ctr"/>
        <c:lblOffset val="100"/>
        <c:noMultiLvlLbl val="0"/>
      </c:catAx>
      <c:valAx>
        <c:axId val="327756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7753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[new_data.csv]Sheet1!PivotTable55</c:name>
    <c:fmtId val="34"/>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Feature of IPS panel</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cene3d>
              <a:camera prst="orthographicFront"/>
              <a:lightRig rig="threePt" dir="t"/>
            </a:scene3d>
            <a:sp3d>
              <a:bevelT w="190500" h="381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Sheet1!$A$4:$A$6</c:f>
              <c:strCache>
                <c:ptCount val="2"/>
                <c:pt idx="0">
                  <c:v>0</c:v>
                </c:pt>
                <c:pt idx="1">
                  <c:v>1</c:v>
                </c:pt>
              </c:strCache>
            </c:strRef>
          </c:cat>
          <c:val>
            <c:numRef>
              <c:f>Sheet1!$B$4:$B$6</c:f>
              <c:numCache>
                <c:formatCode>General</c:formatCode>
                <c:ptCount val="2"/>
                <c:pt idx="0">
                  <c:v>938</c:v>
                </c:pt>
                <c:pt idx="1">
                  <c:v>365</c:v>
                </c:pt>
              </c:numCache>
            </c:numRef>
          </c:val>
        </c:ser>
        <c:dLbls>
          <c:dLblPos val="outEnd"/>
          <c:showLegendKey val="0"/>
          <c:showVal val="1"/>
          <c:showCatName val="0"/>
          <c:showSerName val="0"/>
          <c:showPercent val="0"/>
          <c:showBubbleSize val="0"/>
        </c:dLbls>
        <c:gapWidth val="100"/>
        <c:overlap val="-24"/>
        <c:axId val="336994440"/>
        <c:axId val="336997184"/>
      </c:barChart>
      <c:catAx>
        <c:axId val="33699444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IPS panel</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6997184"/>
        <c:crosses val="autoZero"/>
        <c:auto val="1"/>
        <c:lblAlgn val="ctr"/>
        <c:lblOffset val="100"/>
        <c:noMultiLvlLbl val="0"/>
      </c:catAx>
      <c:valAx>
        <c:axId val="336997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6994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[new_data.csv]Sheet3!PivotTable61</c:name>
    <c:fmtId val="10"/>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Feature of Full HD</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cene3d>
              <a:camera prst="orthographicFront"/>
              <a:lightRig rig="threePt" dir="t"/>
            </a:scene3d>
            <a:sp3d>
              <a:bevelT w="190500" h="381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Sheet3!$A$4:$A$6</c:f>
              <c:strCache>
                <c:ptCount val="2"/>
                <c:pt idx="0">
                  <c:v>0</c:v>
                </c:pt>
                <c:pt idx="1">
                  <c:v>1</c:v>
                </c:pt>
              </c:strCache>
            </c:strRef>
          </c:cat>
          <c:val>
            <c:numRef>
              <c:f>Sheet3!$B$4:$B$6</c:f>
              <c:numCache>
                <c:formatCode>General</c:formatCode>
                <c:ptCount val="2"/>
                <c:pt idx="0">
                  <c:v>460</c:v>
                </c:pt>
                <c:pt idx="1">
                  <c:v>843</c:v>
                </c:pt>
              </c:numCache>
            </c:numRef>
          </c:val>
        </c:ser>
        <c:dLbls>
          <c:dLblPos val="outEnd"/>
          <c:showLegendKey val="0"/>
          <c:showVal val="1"/>
          <c:showCatName val="0"/>
          <c:showSerName val="0"/>
          <c:showPercent val="0"/>
          <c:showBubbleSize val="0"/>
        </c:dLbls>
        <c:gapWidth val="100"/>
        <c:overlap val="-24"/>
        <c:axId val="196772432"/>
        <c:axId val="196772824"/>
      </c:barChart>
      <c:catAx>
        <c:axId val="19677243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Full HD</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772824"/>
        <c:crosses val="autoZero"/>
        <c:auto val="1"/>
        <c:lblAlgn val="ctr"/>
        <c:lblOffset val="100"/>
        <c:noMultiLvlLbl val="0"/>
      </c:catAx>
      <c:valAx>
        <c:axId val="196772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7724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[new_data.csv]Sheet3!PivotTable61</c:name>
    <c:fmtId val="22"/>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Feature of 4K Ultra HD</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cene3d>
              <a:camera prst="orthographicFront"/>
              <a:lightRig rig="threePt" dir="t"/>
            </a:scene3d>
            <a:sp3d>
              <a:bevelT w="190500" h="381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Sheet3!$A$4:$A$6</c:f>
              <c:strCache>
                <c:ptCount val="2"/>
                <c:pt idx="0">
                  <c:v>0</c:v>
                </c:pt>
                <c:pt idx="1">
                  <c:v>1</c:v>
                </c:pt>
              </c:strCache>
            </c:strRef>
          </c:cat>
          <c:val>
            <c:numRef>
              <c:f>Sheet3!$B$4:$B$6</c:f>
              <c:numCache>
                <c:formatCode>General</c:formatCode>
                <c:ptCount val="2"/>
                <c:pt idx="0">
                  <c:v>1260</c:v>
                </c:pt>
                <c:pt idx="1">
                  <c:v>43</c:v>
                </c:pt>
              </c:numCache>
            </c:numRef>
          </c:val>
        </c:ser>
        <c:dLbls>
          <c:dLblPos val="outEnd"/>
          <c:showLegendKey val="0"/>
          <c:showVal val="1"/>
          <c:showCatName val="0"/>
          <c:showSerName val="0"/>
          <c:showPercent val="0"/>
          <c:showBubbleSize val="0"/>
        </c:dLbls>
        <c:gapWidth val="100"/>
        <c:overlap val="-24"/>
        <c:axId val="475228552"/>
        <c:axId val="475223456"/>
      </c:barChart>
      <c:catAx>
        <c:axId val="47522855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4k Ultra HD</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5223456"/>
        <c:crosses val="autoZero"/>
        <c:auto val="1"/>
        <c:lblAlgn val="ctr"/>
        <c:lblOffset val="100"/>
        <c:noMultiLvlLbl val="0"/>
      </c:catAx>
      <c:valAx>
        <c:axId val="475223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52285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[new_data.csv]Sheet3!PivotTable61</c:name>
    <c:fmtId val="43"/>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CPU Brand</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w="19050">
            <a:solidFill>
              <a:schemeClr val="lt1"/>
            </a:solidFill>
          </a:ln>
          <a:effectLst/>
        </c:spPr>
      </c:pivotFmt>
      <c:pivotFmt>
        <c:idx val="3"/>
        <c:spPr>
          <a:solidFill>
            <a:schemeClr val="accent3"/>
          </a:solidFill>
          <a:ln w="19050">
            <a:solidFill>
              <a:schemeClr val="lt1"/>
            </a:solidFill>
          </a:ln>
          <a:effectLst/>
        </c:spPr>
      </c:pivotFmt>
      <c:pivotFmt>
        <c:idx val="4"/>
        <c:spPr>
          <a:solidFill>
            <a:schemeClr val="accent3"/>
          </a:solidFill>
          <a:ln w="19050">
            <a:solidFill>
              <a:schemeClr val="lt1"/>
            </a:solidFill>
          </a:ln>
          <a:effectLst/>
        </c:spPr>
      </c:pivotFmt>
      <c:pivotFmt>
        <c:idx val="5"/>
        <c:spPr>
          <a:solidFill>
            <a:schemeClr val="accent3"/>
          </a:solidFill>
          <a:ln w="19050">
            <a:solidFill>
              <a:schemeClr val="lt1"/>
            </a:solidFill>
          </a:ln>
          <a:effectLst/>
        </c:spPr>
      </c:pivotFmt>
      <c:pivotFmt>
        <c:idx val="6"/>
        <c:spPr>
          <a:solidFill>
            <a:schemeClr val="accent3"/>
          </a:solidFill>
          <a:ln w="19050">
            <a:solidFill>
              <a:schemeClr val="lt1"/>
            </a:solidFill>
          </a:ln>
          <a:effectLst/>
        </c:spPr>
      </c:pivotFmt>
      <c:pivotFmt>
        <c:idx val="7"/>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3"/>
          </a:solidFill>
          <a:ln w="19050">
            <a:solidFill>
              <a:schemeClr val="lt1"/>
            </a:solidFill>
          </a:ln>
          <a:effectLst/>
        </c:spPr>
      </c:pivotFmt>
      <c:pivotFmt>
        <c:idx val="9"/>
        <c:spPr>
          <a:solidFill>
            <a:schemeClr val="accent3"/>
          </a:solidFill>
          <a:ln w="19050">
            <a:solidFill>
              <a:schemeClr val="lt1"/>
            </a:solidFill>
          </a:ln>
          <a:effectLst/>
        </c:spPr>
      </c:pivotFmt>
      <c:pivotFmt>
        <c:idx val="10"/>
        <c:spPr>
          <a:solidFill>
            <a:schemeClr val="accent3"/>
          </a:solidFill>
          <a:ln w="19050">
            <a:solidFill>
              <a:schemeClr val="lt1"/>
            </a:solidFill>
          </a:ln>
          <a:effectLst/>
        </c:spPr>
      </c:pivotFmt>
      <c:pivotFmt>
        <c:idx val="11"/>
        <c:spPr>
          <a:solidFill>
            <a:schemeClr val="accent3"/>
          </a:solidFill>
          <a:ln w="19050">
            <a:solidFill>
              <a:schemeClr val="lt1"/>
            </a:solidFill>
          </a:ln>
          <a:effectLst/>
        </c:spPr>
      </c:pivotFmt>
      <c:pivotFmt>
        <c:idx val="12"/>
        <c:spPr>
          <a:solidFill>
            <a:schemeClr val="accent3"/>
          </a:solidFill>
          <a:ln w="19050">
            <a:solidFill>
              <a:schemeClr val="lt1"/>
            </a:solidFill>
          </a:ln>
          <a:effectLst/>
        </c:spPr>
      </c:pivotFmt>
    </c:pivotFmts>
    <c:plotArea>
      <c:layout/>
      <c:pieChart>
        <c:varyColors val="1"/>
        <c:ser>
          <c:idx val="0"/>
          <c:order val="0"/>
          <c:tx>
            <c:strRef>
              <c:f>Sheet3!$B$3</c:f>
              <c:strCache>
                <c:ptCount val="1"/>
                <c:pt idx="0">
                  <c:v>Total</c:v>
                </c:pt>
              </c:strCache>
            </c:strRef>
          </c:tx>
          <c:spPr>
            <a:scene3d>
              <a:camera prst="orthographicFront"/>
              <a:lightRig rig="threePt" dir="t"/>
            </a:scene3d>
            <a:sp3d>
              <a:bevelT w="190500" h="38100"/>
            </a:sp3d>
          </c:spPr>
          <c:dPt>
            <c:idx val="0"/>
            <c:bubble3D val="0"/>
            <c:spPr>
              <a:solidFill>
                <a:schemeClr val="accent3">
                  <a:shade val="53000"/>
                </a:schemeClr>
              </a:solidFill>
              <a:ln w="19050">
                <a:solidFill>
                  <a:schemeClr val="lt1"/>
                </a:solidFill>
              </a:ln>
              <a:effectLst/>
              <a:scene3d>
                <a:camera prst="orthographicFront"/>
                <a:lightRig rig="threePt" dir="t"/>
              </a:scene3d>
              <a:sp3d>
                <a:bevelT w="190500" h="38100"/>
              </a:sp3d>
            </c:spPr>
          </c:dPt>
          <c:dPt>
            <c:idx val="1"/>
            <c:bubble3D val="0"/>
            <c:spPr>
              <a:solidFill>
                <a:schemeClr val="accent3">
                  <a:shade val="76000"/>
                </a:schemeClr>
              </a:solidFill>
              <a:ln w="19050">
                <a:solidFill>
                  <a:schemeClr val="lt1"/>
                </a:solidFill>
              </a:ln>
              <a:effectLst/>
              <a:scene3d>
                <a:camera prst="orthographicFront"/>
                <a:lightRig rig="threePt" dir="t"/>
              </a:scene3d>
              <a:sp3d>
                <a:bevelT w="190500" h="38100"/>
              </a:sp3d>
            </c:spPr>
          </c:dPt>
          <c:dPt>
            <c:idx val="2"/>
            <c:bubble3D val="0"/>
            <c:spPr>
              <a:solidFill>
                <a:schemeClr val="accent3"/>
              </a:solidFill>
              <a:ln w="19050">
                <a:solidFill>
                  <a:schemeClr val="lt1"/>
                </a:solidFill>
              </a:ln>
              <a:effectLst/>
              <a:scene3d>
                <a:camera prst="orthographicFront"/>
                <a:lightRig rig="threePt" dir="t"/>
              </a:scene3d>
              <a:sp3d>
                <a:bevelT w="190500" h="38100"/>
              </a:sp3d>
            </c:spPr>
          </c:dPt>
          <c:dPt>
            <c:idx val="3"/>
            <c:bubble3D val="0"/>
            <c:spPr>
              <a:solidFill>
                <a:schemeClr val="accent3">
                  <a:tint val="77000"/>
                </a:schemeClr>
              </a:solidFill>
              <a:ln w="19050">
                <a:solidFill>
                  <a:schemeClr val="lt1"/>
                </a:solidFill>
              </a:ln>
              <a:effectLst/>
              <a:scene3d>
                <a:camera prst="orthographicFront"/>
                <a:lightRig rig="threePt" dir="t"/>
              </a:scene3d>
              <a:sp3d>
                <a:bevelT w="190500" h="38100"/>
              </a:sp3d>
            </c:spPr>
          </c:dPt>
          <c:dPt>
            <c:idx val="4"/>
            <c:bubble3D val="0"/>
            <c:spPr>
              <a:solidFill>
                <a:schemeClr val="accent3">
                  <a:tint val="54000"/>
                </a:schemeClr>
              </a:solidFill>
              <a:ln w="19050">
                <a:solidFill>
                  <a:schemeClr val="lt1"/>
                </a:solidFill>
              </a:ln>
              <a:effectLst/>
              <a:scene3d>
                <a:camera prst="orthographicFront"/>
                <a:lightRig rig="threePt" dir="t"/>
              </a:scene3d>
              <a:sp3d>
                <a:bevelT w="190500" h="38100"/>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Sheet3!$A$4:$A$9</c:f>
              <c:strCache>
                <c:ptCount val="5"/>
                <c:pt idx="0">
                  <c:v>AMD Processor</c:v>
                </c:pt>
                <c:pt idx="1">
                  <c:v>Intel Core i3</c:v>
                </c:pt>
                <c:pt idx="2">
                  <c:v>Intel Core i5</c:v>
                </c:pt>
                <c:pt idx="3">
                  <c:v>Intel Core i7</c:v>
                </c:pt>
                <c:pt idx="4">
                  <c:v>Other Intel Processor</c:v>
                </c:pt>
              </c:strCache>
            </c:strRef>
          </c:cat>
          <c:val>
            <c:numRef>
              <c:f>Sheet3!$B$4:$B$9</c:f>
              <c:numCache>
                <c:formatCode>General</c:formatCode>
                <c:ptCount val="5"/>
                <c:pt idx="0">
                  <c:v>63</c:v>
                </c:pt>
                <c:pt idx="1">
                  <c:v>136</c:v>
                </c:pt>
                <c:pt idx="2">
                  <c:v>423</c:v>
                </c:pt>
                <c:pt idx="3">
                  <c:v>527</c:v>
                </c:pt>
                <c:pt idx="4">
                  <c:v>154</c:v>
                </c:pt>
              </c:numCache>
            </c:numRef>
          </c:val>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14">
  <a:schemeClr val="accent1"/>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5" Type="http://schemas.openxmlformats.org/officeDocument/2006/relationships/chart" Target="../charts/chart8.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 Id="rId5" Type="http://schemas.openxmlformats.org/officeDocument/2006/relationships/chart" Target="../charts/chart13.xml"/><Relationship Id="rId4" Type="http://schemas.openxmlformats.org/officeDocument/2006/relationships/chart" Target="../charts/char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9145587" cy="2262781"/>
          </a:xfrm>
        </p:spPr>
        <p:txBody>
          <a:bodyPr/>
          <a:lstStyle/>
          <a:p>
            <a:r>
              <a:rPr lang="en-US" dirty="0">
                <a:solidFill>
                  <a:srgbClr val="465562"/>
                </a:solidFill>
              </a:rPr>
              <a:t>LAPTOP PRICE PREDICTION</a:t>
            </a:r>
            <a:endParaRPr lang="en-IN" dirty="0"/>
          </a:p>
        </p:txBody>
      </p:sp>
      <p:sp>
        <p:nvSpPr>
          <p:cNvPr id="3" name="Subtitle 2"/>
          <p:cNvSpPr>
            <a:spLocks noGrp="1"/>
          </p:cNvSpPr>
          <p:nvPr>
            <p:ph type="subTitle" idx="1"/>
          </p:nvPr>
        </p:nvSpPr>
        <p:spPr>
          <a:xfrm>
            <a:off x="2589213" y="4777379"/>
            <a:ext cx="9145587" cy="1126283"/>
          </a:xfrm>
        </p:spPr>
        <p:txBody>
          <a:bodyPr/>
          <a:lstStyle/>
          <a:p>
            <a:pPr>
              <a:lnSpc>
                <a:spcPct val="100000"/>
              </a:lnSpc>
            </a:pPr>
            <a:r>
              <a:rPr lang="en-US" dirty="0"/>
              <a:t>predicting laptop prices based on various factors such as specifications, brand reputation, and market demand using machine learning models</a:t>
            </a:r>
          </a:p>
          <a:p>
            <a:pPr>
              <a:lnSpc>
                <a:spcPct val="100000"/>
              </a:lnSpc>
            </a:pPr>
            <a:endParaRPr lang="en-US" dirty="0"/>
          </a:p>
          <a:p>
            <a:endParaRPr lang="en-IN" dirty="0"/>
          </a:p>
        </p:txBody>
      </p:sp>
    </p:spTree>
    <p:extLst>
      <p:ext uri="{BB962C8B-B14F-4D97-AF65-F5344CB8AC3E}">
        <p14:creationId xmlns:p14="http://schemas.microsoft.com/office/powerpoint/2010/main" val="3696235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4289908820"/>
              </p:ext>
            </p:extLst>
          </p:nvPr>
        </p:nvGraphicFramePr>
        <p:xfrm>
          <a:off x="2600325" y="1666875"/>
          <a:ext cx="8356600" cy="501015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2333297" y="536028"/>
            <a:ext cx="8902262" cy="923330"/>
          </a:xfrm>
          <a:prstGeom prst="rect">
            <a:avLst/>
          </a:prstGeom>
          <a:noFill/>
        </p:spPr>
        <p:txBody>
          <a:bodyPr wrap="square" rtlCol="0">
            <a:spAutoFit/>
          </a:bodyPr>
          <a:lstStyle/>
          <a:p>
            <a:pPr algn="just">
              <a:lnSpc>
                <a:spcPct val="150000"/>
              </a:lnSpc>
            </a:pPr>
            <a:r>
              <a:rPr lang="en-US" dirty="0">
                <a:solidFill>
                  <a:schemeClr val="tx1">
                    <a:lumMod val="75000"/>
                    <a:lumOff val="25000"/>
                  </a:schemeClr>
                </a:solidFill>
                <a:latin typeface="Cambria (Body)"/>
              </a:rPr>
              <a:t>This distribution depicts the operating systems (</a:t>
            </a:r>
            <a:r>
              <a:rPr lang="en-US" dirty="0" err="1">
                <a:solidFill>
                  <a:schemeClr val="tx1">
                    <a:lumMod val="75000"/>
                    <a:lumOff val="25000"/>
                  </a:schemeClr>
                </a:solidFill>
                <a:latin typeface="Cambria (Body)"/>
              </a:rPr>
              <a:t>OpSys</a:t>
            </a:r>
            <a:r>
              <a:rPr lang="en-US" dirty="0">
                <a:solidFill>
                  <a:schemeClr val="tx1">
                    <a:lumMod val="75000"/>
                    <a:lumOff val="25000"/>
                  </a:schemeClr>
                </a:solidFill>
                <a:latin typeface="Cambria (Body)"/>
              </a:rPr>
              <a:t>) used by laptops in the dataset. Windows 10 is the most prevalent,</a:t>
            </a:r>
            <a:endParaRPr lang="en-IN" dirty="0">
              <a:solidFill>
                <a:schemeClr val="tx1">
                  <a:lumMod val="75000"/>
                  <a:lumOff val="25000"/>
                </a:schemeClr>
              </a:solidFill>
              <a:latin typeface="Cambria (Body)"/>
            </a:endParaRPr>
          </a:p>
        </p:txBody>
      </p:sp>
    </p:spTree>
    <p:extLst>
      <p:ext uri="{BB962C8B-B14F-4D97-AF65-F5344CB8AC3E}">
        <p14:creationId xmlns:p14="http://schemas.microsoft.com/office/powerpoint/2010/main" val="1357230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1581617957"/>
              </p:ext>
            </p:extLst>
          </p:nvPr>
        </p:nvGraphicFramePr>
        <p:xfrm>
          <a:off x="2352675" y="146685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993838490"/>
              </p:ext>
            </p:extLst>
          </p:nvPr>
        </p:nvGraphicFramePr>
        <p:xfrm>
          <a:off x="7067550" y="1476375"/>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1146114381"/>
              </p:ext>
            </p:extLst>
          </p:nvPr>
        </p:nvGraphicFramePr>
        <p:xfrm>
          <a:off x="2457450" y="411480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a:graphicFrameLocks/>
          </p:cNvGraphicFramePr>
          <p:nvPr>
            <p:extLst>
              <p:ext uri="{D42A27DB-BD31-4B8C-83A1-F6EECF244321}">
                <p14:modId xmlns:p14="http://schemas.microsoft.com/office/powerpoint/2010/main" val="4016795133"/>
              </p:ext>
            </p:extLst>
          </p:nvPr>
        </p:nvGraphicFramePr>
        <p:xfrm>
          <a:off x="7159625" y="4114800"/>
          <a:ext cx="484505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p:cNvSpPr txBox="1"/>
          <p:nvPr/>
        </p:nvSpPr>
        <p:spPr>
          <a:xfrm>
            <a:off x="1902372" y="756745"/>
            <a:ext cx="7735613" cy="523220"/>
          </a:xfrm>
          <a:prstGeom prst="rect">
            <a:avLst/>
          </a:prstGeom>
          <a:noFill/>
        </p:spPr>
        <p:txBody>
          <a:bodyPr wrap="square" rtlCol="0">
            <a:spAutoFit/>
          </a:bodyPr>
          <a:lstStyle/>
          <a:p>
            <a:r>
              <a:rPr lang="en-US" sz="2800" b="1" dirty="0" smtClean="0"/>
              <a:t>Features of laptop</a:t>
            </a:r>
            <a:endParaRPr lang="en-IN" b="1" dirty="0"/>
          </a:p>
        </p:txBody>
      </p:sp>
    </p:spTree>
    <p:extLst>
      <p:ext uri="{BB962C8B-B14F-4D97-AF65-F5344CB8AC3E}">
        <p14:creationId xmlns:p14="http://schemas.microsoft.com/office/powerpoint/2010/main" val="2304460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4924" y="1555531"/>
            <a:ext cx="9785131" cy="203132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solidFill>
                  <a:schemeClr val="tx1">
                    <a:lumMod val="75000"/>
                    <a:lumOff val="25000"/>
                  </a:schemeClr>
                </a:solidFill>
                <a:latin typeface="Cambria (Body)"/>
              </a:rPr>
              <a:t>This slide overview of key features commonly found in </a:t>
            </a:r>
            <a:r>
              <a:rPr lang="en-US" dirty="0" err="1">
                <a:solidFill>
                  <a:schemeClr val="tx1">
                    <a:lumMod val="75000"/>
                    <a:lumOff val="25000"/>
                  </a:schemeClr>
                </a:solidFill>
                <a:latin typeface="Cambria (Body)"/>
              </a:rPr>
              <a:t>laptops.Here</a:t>
            </a:r>
            <a:r>
              <a:rPr lang="en-US" dirty="0">
                <a:solidFill>
                  <a:schemeClr val="tx1">
                    <a:lumMod val="75000"/>
                    <a:lumOff val="25000"/>
                  </a:schemeClr>
                </a:solidFill>
                <a:latin typeface="Cambria (Body)"/>
              </a:rPr>
              <a:t> feature Like: touchscreen, IPS panel, Full HD. </a:t>
            </a:r>
          </a:p>
          <a:p>
            <a:pPr marL="285750" indent="-285750">
              <a:lnSpc>
                <a:spcPct val="150000"/>
              </a:lnSpc>
              <a:buFont typeface="Arial" panose="020B0604020202020204" pitchFamily="34" charset="0"/>
              <a:buChar char="•"/>
            </a:pPr>
            <a:r>
              <a:rPr lang="en-US" dirty="0">
                <a:solidFill>
                  <a:schemeClr val="tx1">
                    <a:lumMod val="75000"/>
                    <a:lumOff val="25000"/>
                  </a:schemeClr>
                </a:solidFill>
                <a:latin typeface="Cambria (Body)"/>
              </a:rPr>
              <a:t>In this dataset, the analysis reveals that a significant majority of laptops are equipped with Full HD displayed Ultra HD, arranged for easy reference. </a:t>
            </a:r>
            <a:endParaRPr lang="en-IN" dirty="0">
              <a:solidFill>
                <a:schemeClr val="tx1">
                  <a:lumMod val="75000"/>
                  <a:lumOff val="25000"/>
                </a:schemeClr>
              </a:solidFill>
              <a:latin typeface="Cambria (Body)"/>
            </a:endParaRPr>
          </a:p>
          <a:p>
            <a:endParaRPr lang="en-IN" dirty="0"/>
          </a:p>
        </p:txBody>
      </p:sp>
      <p:sp>
        <p:nvSpPr>
          <p:cNvPr id="3" name="Rectangle 2"/>
          <p:cNvSpPr/>
          <p:nvPr/>
        </p:nvSpPr>
        <p:spPr>
          <a:xfrm>
            <a:off x="1954924" y="704193"/>
            <a:ext cx="3337955" cy="530367"/>
          </a:xfrm>
          <a:prstGeom prst="rect">
            <a:avLst/>
          </a:prstGeom>
        </p:spPr>
        <p:txBody>
          <a:bodyPr wrap="square">
            <a:spAutoFit/>
          </a:bodyPr>
          <a:lstStyle/>
          <a:p>
            <a:r>
              <a:rPr lang="en-US" sz="2800" b="1" dirty="0"/>
              <a:t>Features of laptop</a:t>
            </a:r>
            <a:endParaRPr lang="en-IN" sz="2800" b="1" dirty="0"/>
          </a:p>
        </p:txBody>
      </p:sp>
    </p:spTree>
    <p:extLst>
      <p:ext uri="{BB962C8B-B14F-4D97-AF65-F5344CB8AC3E}">
        <p14:creationId xmlns:p14="http://schemas.microsoft.com/office/powerpoint/2010/main" val="123155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56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aphicFrame>
        <p:nvGraphicFramePr>
          <p:cNvPr id="9" name="Chart 8"/>
          <p:cNvGraphicFramePr>
            <a:graphicFrameLocks/>
          </p:cNvGraphicFramePr>
          <p:nvPr>
            <p:extLst>
              <p:ext uri="{D42A27DB-BD31-4B8C-83A1-F6EECF244321}">
                <p14:modId xmlns:p14="http://schemas.microsoft.com/office/powerpoint/2010/main" val="2921987353"/>
              </p:ext>
            </p:extLst>
          </p:nvPr>
        </p:nvGraphicFramePr>
        <p:xfrm>
          <a:off x="1781175" y="2200274"/>
          <a:ext cx="7278742" cy="446328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1943100" y="438150"/>
            <a:ext cx="8162925" cy="1338828"/>
          </a:xfrm>
          <a:prstGeom prst="rect">
            <a:avLst/>
          </a:prstGeom>
          <a:noFill/>
        </p:spPr>
        <p:txBody>
          <a:bodyPr wrap="square" rtlCol="0">
            <a:spAutoFit/>
          </a:bodyPr>
          <a:lstStyle/>
          <a:p>
            <a:pPr>
              <a:lnSpc>
                <a:spcPct val="150000"/>
              </a:lnSpc>
            </a:pPr>
            <a:r>
              <a:rPr lang="en-US" dirty="0">
                <a:solidFill>
                  <a:schemeClr val="tx1">
                    <a:lumMod val="75000"/>
                    <a:lumOff val="25000"/>
                  </a:schemeClr>
                </a:solidFill>
                <a:latin typeface="Cambria (Body)"/>
              </a:rPr>
              <a:t>The dataset indicates that Intel Core i7 and i5 processors are the most common among laptops, followed by other Intel processors and a smaller proportion of AMD processors.</a:t>
            </a:r>
            <a:endParaRPr lang="en-IN" dirty="0">
              <a:solidFill>
                <a:schemeClr val="tx1">
                  <a:lumMod val="75000"/>
                  <a:lumOff val="25000"/>
                </a:schemeClr>
              </a:solidFill>
              <a:latin typeface="Cambria (Body)"/>
            </a:endParaRPr>
          </a:p>
        </p:txBody>
      </p:sp>
    </p:spTree>
    <p:extLst>
      <p:ext uri="{BB962C8B-B14F-4D97-AF65-F5344CB8AC3E}">
        <p14:creationId xmlns:p14="http://schemas.microsoft.com/office/powerpoint/2010/main" val="4192311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1692305370"/>
              </p:ext>
            </p:extLst>
          </p:nvPr>
        </p:nvGraphicFramePr>
        <p:xfrm>
          <a:off x="2454275" y="1600200"/>
          <a:ext cx="40068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819229589"/>
              </p:ext>
            </p:extLst>
          </p:nvPr>
        </p:nvGraphicFramePr>
        <p:xfrm>
          <a:off x="7092950" y="1666875"/>
          <a:ext cx="400685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1494271681"/>
              </p:ext>
            </p:extLst>
          </p:nvPr>
        </p:nvGraphicFramePr>
        <p:xfrm>
          <a:off x="2511425" y="4210050"/>
          <a:ext cx="400685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1356664400"/>
              </p:ext>
            </p:extLst>
          </p:nvPr>
        </p:nvGraphicFramePr>
        <p:xfrm>
          <a:off x="6940550" y="4198479"/>
          <a:ext cx="4641850" cy="265952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710421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0028" y="630620"/>
            <a:ext cx="9322676" cy="8303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3284483" y="722612"/>
            <a:ext cx="6873765" cy="646331"/>
          </a:xfrm>
          <a:prstGeom prst="rect">
            <a:avLst/>
          </a:prstGeom>
          <a:noFill/>
        </p:spPr>
        <p:txBody>
          <a:bodyPr wrap="square" rtlCol="0">
            <a:spAutoFit/>
          </a:bodyPr>
          <a:lstStyle/>
          <a:p>
            <a:pPr lvl="1" algn="ctr"/>
            <a:r>
              <a:rPr lang="en-US" sz="3600" b="1" dirty="0" smtClean="0">
                <a:solidFill>
                  <a:srgbClr val="2E5369"/>
                </a:solidFill>
              </a:rPr>
              <a:t>DATASET</a:t>
            </a:r>
            <a:endParaRPr lang="en-IN" sz="2400" b="1" dirty="0">
              <a:solidFill>
                <a:srgbClr val="2E5369"/>
              </a:solidFill>
            </a:endParaRPr>
          </a:p>
        </p:txBody>
      </p:sp>
      <p:sp>
        <p:nvSpPr>
          <p:cNvPr id="4" name="Rectangle 3"/>
          <p:cNvSpPr/>
          <p:nvPr/>
        </p:nvSpPr>
        <p:spPr>
          <a:xfrm>
            <a:off x="2060028" y="3268717"/>
            <a:ext cx="6579475" cy="914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8765628" y="3289738"/>
            <a:ext cx="2617076" cy="89337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3662855" y="3402751"/>
            <a:ext cx="3831020" cy="646331"/>
          </a:xfrm>
          <a:prstGeom prst="rect">
            <a:avLst/>
          </a:prstGeom>
          <a:noFill/>
        </p:spPr>
        <p:txBody>
          <a:bodyPr wrap="square" rtlCol="0">
            <a:spAutoFit/>
          </a:bodyPr>
          <a:lstStyle/>
          <a:p>
            <a:pPr algn="ctr"/>
            <a:r>
              <a:rPr lang="en-US" sz="3600" dirty="0" smtClean="0">
                <a:solidFill>
                  <a:schemeClr val="bg1">
                    <a:lumMod val="95000"/>
                  </a:schemeClr>
                </a:solidFill>
              </a:rPr>
              <a:t>Train</a:t>
            </a:r>
            <a:endParaRPr lang="en-IN" dirty="0">
              <a:solidFill>
                <a:schemeClr val="bg1">
                  <a:lumMod val="95000"/>
                </a:schemeClr>
              </a:solidFill>
            </a:endParaRPr>
          </a:p>
        </p:txBody>
      </p:sp>
      <p:sp>
        <p:nvSpPr>
          <p:cNvPr id="7" name="TextBox 6"/>
          <p:cNvSpPr txBox="1"/>
          <p:nvPr/>
        </p:nvSpPr>
        <p:spPr>
          <a:xfrm>
            <a:off x="9459308" y="3413261"/>
            <a:ext cx="1897119" cy="646331"/>
          </a:xfrm>
          <a:prstGeom prst="rect">
            <a:avLst/>
          </a:prstGeom>
          <a:noFill/>
        </p:spPr>
        <p:txBody>
          <a:bodyPr wrap="square" rtlCol="0">
            <a:spAutoFit/>
          </a:bodyPr>
          <a:lstStyle/>
          <a:p>
            <a:r>
              <a:rPr lang="en-US" sz="3600" b="1" dirty="0" smtClean="0">
                <a:solidFill>
                  <a:srgbClr val="2E5369"/>
                </a:solidFill>
              </a:rPr>
              <a:t>Test</a:t>
            </a:r>
            <a:endParaRPr lang="en-IN" b="1" dirty="0">
              <a:solidFill>
                <a:srgbClr val="2E5369"/>
              </a:solidFill>
            </a:endParaRPr>
          </a:p>
        </p:txBody>
      </p:sp>
      <p:cxnSp>
        <p:nvCxnSpPr>
          <p:cNvPr id="9" name="Straight Connector 8"/>
          <p:cNvCxnSpPr>
            <a:stCxn id="2" idx="2"/>
          </p:cNvCxnSpPr>
          <p:nvPr/>
        </p:nvCxnSpPr>
        <p:spPr>
          <a:xfrm flipH="1">
            <a:off x="6721365" y="1460937"/>
            <a:ext cx="1" cy="798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67503" y="2259724"/>
            <a:ext cx="564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067503" y="2259724"/>
            <a:ext cx="0" cy="1008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711559" y="2259724"/>
            <a:ext cx="0" cy="1030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2"/>
          </p:cNvCxnSpPr>
          <p:nvPr/>
        </p:nvCxnSpPr>
        <p:spPr>
          <a:xfrm flipH="1">
            <a:off x="5349765" y="4183117"/>
            <a:ext cx="1" cy="851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14344" y="5034455"/>
            <a:ext cx="2911366" cy="523220"/>
          </a:xfrm>
          <a:prstGeom prst="rect">
            <a:avLst/>
          </a:prstGeom>
          <a:noFill/>
        </p:spPr>
        <p:txBody>
          <a:bodyPr wrap="square" rtlCol="0">
            <a:spAutoFit/>
          </a:bodyPr>
          <a:lstStyle/>
          <a:p>
            <a:r>
              <a:rPr lang="en-US" sz="2800" b="1" dirty="0" smtClean="0">
                <a:solidFill>
                  <a:srgbClr val="2E5369"/>
                </a:solidFill>
              </a:rPr>
              <a:t>Train Model</a:t>
            </a:r>
            <a:endParaRPr lang="en-IN" b="1" dirty="0">
              <a:solidFill>
                <a:srgbClr val="2E5369"/>
              </a:solidFill>
            </a:endParaRPr>
          </a:p>
        </p:txBody>
      </p:sp>
      <p:cxnSp>
        <p:nvCxnSpPr>
          <p:cNvPr id="29" name="Straight Arrow Connector 28"/>
          <p:cNvCxnSpPr>
            <a:stCxn id="5" idx="2"/>
          </p:cNvCxnSpPr>
          <p:nvPr/>
        </p:nvCxnSpPr>
        <p:spPr>
          <a:xfrm>
            <a:off x="10074166" y="4183117"/>
            <a:ext cx="0" cy="851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264866" y="5023946"/>
            <a:ext cx="2091561" cy="954107"/>
          </a:xfrm>
          <a:prstGeom prst="rect">
            <a:avLst/>
          </a:prstGeom>
          <a:noFill/>
        </p:spPr>
        <p:txBody>
          <a:bodyPr wrap="square" rtlCol="0">
            <a:spAutoFit/>
          </a:bodyPr>
          <a:lstStyle/>
          <a:p>
            <a:r>
              <a:rPr lang="en-US" sz="2800" b="1" dirty="0" smtClean="0">
                <a:solidFill>
                  <a:srgbClr val="2E5369"/>
                </a:solidFill>
              </a:rPr>
              <a:t>Evaluate Model</a:t>
            </a:r>
            <a:endParaRPr lang="en-IN" sz="2000" b="1" dirty="0">
              <a:solidFill>
                <a:srgbClr val="2E5369"/>
              </a:solidFill>
            </a:endParaRPr>
          </a:p>
        </p:txBody>
      </p:sp>
    </p:spTree>
    <p:extLst>
      <p:ext uri="{BB962C8B-B14F-4D97-AF65-F5344CB8AC3E}">
        <p14:creationId xmlns:p14="http://schemas.microsoft.com/office/powerpoint/2010/main" val="442706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146" y="882869"/>
            <a:ext cx="10509854" cy="5975131"/>
          </a:xfrm>
          <a:prstGeom prst="rect">
            <a:avLst/>
          </a:prstGeom>
        </p:spPr>
      </p:pic>
    </p:spTree>
    <p:extLst>
      <p:ext uri="{BB962C8B-B14F-4D97-AF65-F5344CB8AC3E}">
        <p14:creationId xmlns:p14="http://schemas.microsoft.com/office/powerpoint/2010/main" val="152952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722" y="0"/>
            <a:ext cx="9934905" cy="6502846"/>
          </a:xfrm>
          <a:prstGeom prst="rect">
            <a:avLst/>
          </a:prstGeom>
        </p:spPr>
      </p:pic>
    </p:spTree>
    <p:extLst>
      <p:ext uri="{BB962C8B-B14F-4D97-AF65-F5344CB8AC3E}">
        <p14:creationId xmlns:p14="http://schemas.microsoft.com/office/powerpoint/2010/main" val="2998515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075200" cy="795115"/>
          </a:xfrm>
        </p:spPr>
        <p:txBody>
          <a:bodyPr>
            <a:normAutofit/>
          </a:bodyPr>
          <a:lstStyle/>
          <a:p>
            <a:r>
              <a:rPr lang="en-US" sz="3200" b="1" dirty="0">
                <a:solidFill>
                  <a:srgbClr val="2E5369"/>
                </a:solidFill>
              </a:rPr>
              <a:t>THE AGENDA OF A LAPTOP PRICE PREDICTION</a:t>
            </a:r>
            <a:endParaRPr lang="en-IN" sz="3200" dirty="0">
              <a:solidFill>
                <a:srgbClr val="2E5369"/>
              </a:solidFill>
            </a:endParaRPr>
          </a:p>
        </p:txBody>
      </p:sp>
      <p:sp>
        <p:nvSpPr>
          <p:cNvPr id="3" name="Content Placeholder 2"/>
          <p:cNvSpPr>
            <a:spLocks noGrp="1"/>
          </p:cNvSpPr>
          <p:nvPr>
            <p:ph idx="1"/>
          </p:nvPr>
        </p:nvSpPr>
        <p:spPr>
          <a:xfrm>
            <a:off x="2672825" y="1581150"/>
            <a:ext cx="8915400" cy="4491997"/>
          </a:xfrm>
        </p:spPr>
        <p:txBody>
          <a:bodyPr/>
          <a:lstStyle/>
          <a:p>
            <a:pPr algn="just">
              <a:lnSpc>
                <a:spcPct val="150000"/>
              </a:lnSpc>
            </a:pPr>
            <a:r>
              <a:rPr lang="en-US" b="1" u="sng" dirty="0">
                <a:solidFill>
                  <a:srgbClr val="2E5369"/>
                </a:solidFill>
                <a:latin typeface="Cambria (Body)"/>
              </a:rPr>
              <a:t>Data Collection</a:t>
            </a:r>
            <a:r>
              <a:rPr lang="en-US" sz="2000" b="1" u="sng" dirty="0">
                <a:solidFill>
                  <a:srgbClr val="2E5369"/>
                </a:solidFill>
                <a:latin typeface="Cambria (Body)"/>
              </a:rPr>
              <a:t>: </a:t>
            </a:r>
            <a:r>
              <a:rPr lang="en-US" dirty="0">
                <a:solidFill>
                  <a:schemeClr val="tx1">
                    <a:lumMod val="75000"/>
                  </a:schemeClr>
                </a:solidFill>
                <a:latin typeface="Cambria (Body)"/>
              </a:rPr>
              <a:t>Gather relevant data sources containing information about laptops, including specifications, brands, prices, and other relevant </a:t>
            </a:r>
            <a:r>
              <a:rPr lang="en-US" dirty="0" smtClean="0">
                <a:solidFill>
                  <a:schemeClr val="tx1">
                    <a:lumMod val="75000"/>
                  </a:schemeClr>
                </a:solidFill>
                <a:latin typeface="Cambria (Body)"/>
              </a:rPr>
              <a:t>features.</a:t>
            </a:r>
          </a:p>
          <a:p>
            <a:pPr algn="just">
              <a:lnSpc>
                <a:spcPct val="150000"/>
              </a:lnSpc>
            </a:pPr>
            <a:r>
              <a:rPr lang="en-US" b="1" u="sng" dirty="0" smtClean="0">
                <a:solidFill>
                  <a:srgbClr val="2E5369"/>
                </a:solidFill>
                <a:latin typeface="Cambria (Body)"/>
              </a:rPr>
              <a:t>Data Cleaning</a:t>
            </a:r>
            <a:r>
              <a:rPr lang="en-US" b="1" dirty="0" smtClean="0">
                <a:solidFill>
                  <a:srgbClr val="2E5369"/>
                </a:solidFill>
                <a:latin typeface="Cambria (Body)"/>
              </a:rPr>
              <a:t>: </a:t>
            </a:r>
            <a:r>
              <a:rPr lang="en-US" dirty="0" smtClean="0">
                <a:latin typeface="Cambria (Body)"/>
              </a:rPr>
              <a:t>Preprocess the collected data to handle missing values, outliers, and errors.</a:t>
            </a:r>
          </a:p>
          <a:p>
            <a:pPr algn="just">
              <a:lnSpc>
                <a:spcPct val="150000"/>
              </a:lnSpc>
            </a:pPr>
            <a:r>
              <a:rPr lang="en-US" b="1" u="sng" dirty="0">
                <a:solidFill>
                  <a:srgbClr val="2E5369"/>
                </a:solidFill>
              </a:rPr>
              <a:t>Exploratory Data Analysis (EDA)</a:t>
            </a:r>
            <a:r>
              <a:rPr lang="en-US" u="sng" dirty="0">
                <a:solidFill>
                  <a:srgbClr val="2E5369"/>
                </a:solidFill>
              </a:rPr>
              <a:t>: </a:t>
            </a:r>
            <a:r>
              <a:rPr lang="en-US" dirty="0"/>
              <a:t>Visualize the data using graphs and charts to gain insights.</a:t>
            </a:r>
          </a:p>
          <a:p>
            <a:pPr algn="just">
              <a:lnSpc>
                <a:spcPct val="150000"/>
              </a:lnSpc>
            </a:pPr>
            <a:r>
              <a:rPr lang="en-US" b="1" u="sng" dirty="0">
                <a:solidFill>
                  <a:srgbClr val="2E5369"/>
                </a:solidFill>
              </a:rPr>
              <a:t>Feature Engineering: </a:t>
            </a:r>
            <a:r>
              <a:rPr lang="en-US" dirty="0"/>
              <a:t>Create new features or transform existing ones to enhance the predictive power of the model. Like </a:t>
            </a:r>
            <a:r>
              <a:rPr lang="en-IN" dirty="0"/>
              <a:t>one-hot encoding, feature scaling</a:t>
            </a:r>
            <a:endParaRPr lang="en-US" dirty="0" smtClean="0">
              <a:latin typeface="Cambria (Body)"/>
            </a:endParaRPr>
          </a:p>
          <a:p>
            <a:pPr algn="just"/>
            <a:endParaRPr lang="en-US" dirty="0">
              <a:solidFill>
                <a:schemeClr val="tx1"/>
              </a:solidFill>
              <a:latin typeface="Cambria (Body)"/>
            </a:endParaRPr>
          </a:p>
        </p:txBody>
      </p:sp>
    </p:spTree>
    <p:extLst>
      <p:ext uri="{BB962C8B-B14F-4D97-AF65-F5344CB8AC3E}">
        <p14:creationId xmlns:p14="http://schemas.microsoft.com/office/powerpoint/2010/main" val="2641335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075200" cy="795115"/>
          </a:xfrm>
        </p:spPr>
        <p:txBody>
          <a:bodyPr>
            <a:normAutofit/>
          </a:bodyPr>
          <a:lstStyle/>
          <a:p>
            <a:r>
              <a:rPr lang="en-US" sz="3200" b="1" dirty="0">
                <a:solidFill>
                  <a:srgbClr val="2E5369"/>
                </a:solidFill>
              </a:rPr>
              <a:t>THE AGENDA OF A LAPTOP PRICE PREDICTION</a:t>
            </a:r>
            <a:endParaRPr lang="en-IN" sz="3200" dirty="0">
              <a:solidFill>
                <a:srgbClr val="2E5369"/>
              </a:solidFill>
            </a:endParaRPr>
          </a:p>
        </p:txBody>
      </p:sp>
      <p:sp>
        <p:nvSpPr>
          <p:cNvPr id="3" name="Content Placeholder 2"/>
          <p:cNvSpPr>
            <a:spLocks noGrp="1"/>
          </p:cNvSpPr>
          <p:nvPr>
            <p:ph idx="1"/>
          </p:nvPr>
        </p:nvSpPr>
        <p:spPr>
          <a:xfrm>
            <a:off x="2592925" y="1762125"/>
            <a:ext cx="8915400" cy="4491997"/>
          </a:xfrm>
        </p:spPr>
        <p:txBody>
          <a:bodyPr>
            <a:normAutofit lnSpcReduction="10000"/>
          </a:bodyPr>
          <a:lstStyle/>
          <a:p>
            <a:pPr algn="just">
              <a:lnSpc>
                <a:spcPct val="150000"/>
              </a:lnSpc>
            </a:pPr>
            <a:r>
              <a:rPr lang="en-US" b="1" u="sng" dirty="0">
                <a:solidFill>
                  <a:srgbClr val="2E5369"/>
                </a:solidFill>
              </a:rPr>
              <a:t>Model Selection</a:t>
            </a:r>
            <a:r>
              <a:rPr lang="en-US" b="1" dirty="0">
                <a:solidFill>
                  <a:srgbClr val="A85229"/>
                </a:solidFill>
              </a:rPr>
              <a:t>:</a:t>
            </a:r>
            <a:r>
              <a:rPr lang="en-US" dirty="0"/>
              <a:t> </a:t>
            </a:r>
            <a:r>
              <a:rPr lang="en-US" dirty="0">
                <a:latin typeface="Cambria (Body)"/>
              </a:rPr>
              <a:t>Choose appropriate machine learning algorithms for the prediction task. Common models for regression tasks include linear regression, decision trees, random forests, and gradient boosting algorithms </a:t>
            </a:r>
            <a:endParaRPr lang="en-US" dirty="0" smtClean="0">
              <a:latin typeface="Cambria (Body)"/>
            </a:endParaRPr>
          </a:p>
          <a:p>
            <a:pPr algn="just">
              <a:lnSpc>
                <a:spcPct val="150000"/>
              </a:lnSpc>
            </a:pPr>
            <a:r>
              <a:rPr lang="en-US" b="1" u="sng" dirty="0">
                <a:solidFill>
                  <a:srgbClr val="2E5369"/>
                </a:solidFill>
                <a:latin typeface="Cambria (Body)"/>
              </a:rPr>
              <a:t>Model Training</a:t>
            </a:r>
            <a:r>
              <a:rPr lang="en-US" u="sng" dirty="0">
                <a:solidFill>
                  <a:srgbClr val="2E5369"/>
                </a:solidFill>
                <a:latin typeface="Cambria (Body)"/>
              </a:rPr>
              <a:t>: </a:t>
            </a:r>
            <a:r>
              <a:rPr lang="en-US" dirty="0">
                <a:latin typeface="Cambria (Body)"/>
              </a:rPr>
              <a:t>Split the dataset into training and testing sets, and train the selected models on the training data.</a:t>
            </a:r>
          </a:p>
          <a:p>
            <a:pPr algn="just">
              <a:lnSpc>
                <a:spcPct val="150000"/>
              </a:lnSpc>
            </a:pPr>
            <a:r>
              <a:rPr lang="en-US" b="1" u="sng" dirty="0">
                <a:solidFill>
                  <a:srgbClr val="2E5369"/>
                </a:solidFill>
                <a:latin typeface="Cambria (Body)"/>
              </a:rPr>
              <a:t>Model Evaluation</a:t>
            </a:r>
            <a:r>
              <a:rPr lang="en-US" dirty="0">
                <a:latin typeface="Cambria (Body)"/>
              </a:rPr>
              <a:t>: Evaluate the performance of trained models using appropriate evaluation metrics such as mean absolute error (MAE), mean squared error (MSE), or root mean squared error (RMSE).</a:t>
            </a:r>
          </a:p>
          <a:p>
            <a:pPr algn="just">
              <a:lnSpc>
                <a:spcPct val="150000"/>
              </a:lnSpc>
            </a:pPr>
            <a:r>
              <a:rPr lang="en-US" b="1" u="sng" dirty="0">
                <a:solidFill>
                  <a:srgbClr val="2E5369"/>
                </a:solidFill>
                <a:latin typeface="Cambria (Body)"/>
              </a:rPr>
              <a:t>Deployment: </a:t>
            </a:r>
            <a:r>
              <a:rPr lang="en-US" dirty="0">
                <a:latin typeface="Cambria (Body)"/>
              </a:rPr>
              <a:t>Deploy the trained model into a production environment where it can be used to make predictions on new, unseen data.</a:t>
            </a:r>
            <a:endParaRPr lang="en-IN" dirty="0">
              <a:latin typeface="Cambria (Body)"/>
            </a:endParaRPr>
          </a:p>
          <a:p>
            <a:pPr algn="just"/>
            <a:endParaRPr lang="en-US" dirty="0">
              <a:solidFill>
                <a:schemeClr val="tx1"/>
              </a:solidFill>
              <a:latin typeface="Cambria (Body)"/>
            </a:endParaRPr>
          </a:p>
        </p:txBody>
      </p:sp>
    </p:spTree>
    <p:extLst>
      <p:ext uri="{BB962C8B-B14F-4D97-AF65-F5344CB8AC3E}">
        <p14:creationId xmlns:p14="http://schemas.microsoft.com/office/powerpoint/2010/main" val="2780059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62210"/>
            <a:ext cx="8911687" cy="871315"/>
          </a:xfrm>
        </p:spPr>
        <p:txBody>
          <a:bodyPr>
            <a:normAutofit/>
          </a:bodyPr>
          <a:lstStyle/>
          <a:p>
            <a:r>
              <a:rPr lang="en-US" sz="3200" b="1" dirty="0">
                <a:solidFill>
                  <a:srgbClr val="2E5369"/>
                </a:solidFill>
              </a:rPr>
              <a:t>why we do the laptop price </a:t>
            </a:r>
            <a:r>
              <a:rPr lang="en-US" sz="3200" b="1" dirty="0" smtClean="0">
                <a:solidFill>
                  <a:srgbClr val="2E5369"/>
                </a:solidFill>
              </a:rPr>
              <a:t>analysis?</a:t>
            </a:r>
            <a:endParaRPr lang="en-IN" sz="3200" b="1" dirty="0">
              <a:solidFill>
                <a:srgbClr val="2E5369"/>
              </a:solidFill>
            </a:endParaRPr>
          </a:p>
        </p:txBody>
      </p:sp>
      <p:sp>
        <p:nvSpPr>
          <p:cNvPr id="3" name="Content Placeholder 2"/>
          <p:cNvSpPr>
            <a:spLocks noGrp="1"/>
          </p:cNvSpPr>
          <p:nvPr>
            <p:ph idx="1"/>
          </p:nvPr>
        </p:nvSpPr>
        <p:spPr>
          <a:xfrm>
            <a:off x="2585499" y="1914525"/>
            <a:ext cx="8915400" cy="3777622"/>
          </a:xfrm>
        </p:spPr>
        <p:txBody>
          <a:bodyPr/>
          <a:lstStyle/>
          <a:p>
            <a:pPr algn="just">
              <a:lnSpc>
                <a:spcPct val="150000"/>
              </a:lnSpc>
            </a:pPr>
            <a:r>
              <a:rPr lang="en-US" b="1" u="sng" dirty="0">
                <a:solidFill>
                  <a:srgbClr val="2E5369"/>
                </a:solidFill>
                <a:latin typeface="Cambria (Body)"/>
              </a:rPr>
              <a:t>Smart Decisions</a:t>
            </a:r>
            <a:r>
              <a:rPr lang="en-US" u="sng" dirty="0">
                <a:solidFill>
                  <a:srgbClr val="2E5369"/>
                </a:solidFill>
                <a:latin typeface="Cambria (Body)"/>
              </a:rPr>
              <a:t>: </a:t>
            </a:r>
            <a:r>
              <a:rPr lang="en-US" dirty="0">
                <a:latin typeface="Cambria (Body)"/>
              </a:rPr>
              <a:t>Predicting laptop prices helps people make smarter decisions about buying, selling, and managing laptops.</a:t>
            </a:r>
          </a:p>
          <a:p>
            <a:pPr algn="just">
              <a:lnSpc>
                <a:spcPct val="150000"/>
              </a:lnSpc>
            </a:pPr>
            <a:r>
              <a:rPr lang="en-US" b="1" u="sng" dirty="0">
                <a:solidFill>
                  <a:srgbClr val="2E5369"/>
                </a:solidFill>
                <a:latin typeface="Cambria (Body)"/>
              </a:rPr>
              <a:t>Better Prices:</a:t>
            </a:r>
            <a:r>
              <a:rPr lang="en-US" b="1" dirty="0">
                <a:solidFill>
                  <a:srgbClr val="A85229"/>
                </a:solidFill>
                <a:latin typeface="Cambria (Body)"/>
              </a:rPr>
              <a:t> </a:t>
            </a:r>
            <a:r>
              <a:rPr lang="en-US" dirty="0">
                <a:latin typeface="Cambria (Body)"/>
              </a:rPr>
              <a:t>It helps businesses set the right prices for laptops, ensuring they stay competitive and make more money.</a:t>
            </a:r>
          </a:p>
          <a:p>
            <a:pPr algn="just">
              <a:lnSpc>
                <a:spcPct val="150000"/>
              </a:lnSpc>
            </a:pPr>
            <a:r>
              <a:rPr lang="en-US" b="1" u="sng" dirty="0">
                <a:solidFill>
                  <a:srgbClr val="2E5369"/>
                </a:solidFill>
                <a:latin typeface="Cambria (Body)"/>
              </a:rPr>
              <a:t>Knowing the Competition</a:t>
            </a:r>
            <a:r>
              <a:rPr lang="en-US" dirty="0">
                <a:latin typeface="Cambria (Body)"/>
              </a:rPr>
              <a:t>: By predicting prices, businesses can understand what competitors are doing and stay ahead in the market.</a:t>
            </a:r>
          </a:p>
          <a:p>
            <a:pPr algn="just">
              <a:lnSpc>
                <a:spcPct val="150000"/>
              </a:lnSpc>
            </a:pPr>
            <a:r>
              <a:rPr lang="en-US" b="1" u="sng" dirty="0">
                <a:solidFill>
                  <a:srgbClr val="2E5369"/>
                </a:solidFill>
                <a:latin typeface="Cambria (Body)"/>
              </a:rPr>
              <a:t>Reducing Risks</a:t>
            </a:r>
            <a:r>
              <a:rPr lang="en-US" u="sng" dirty="0">
                <a:solidFill>
                  <a:srgbClr val="2E5369"/>
                </a:solidFill>
                <a:latin typeface="Cambria (Body)"/>
              </a:rPr>
              <a:t>: </a:t>
            </a:r>
            <a:r>
              <a:rPr lang="en-US" dirty="0">
                <a:latin typeface="Cambria (Body)"/>
              </a:rPr>
              <a:t>Knowing future price trends helps businesses avoid losing money due to unexpected changes in the market.</a:t>
            </a:r>
            <a:endParaRPr lang="en-IN" dirty="0">
              <a:latin typeface="Cambria (Body)"/>
            </a:endParaRPr>
          </a:p>
          <a:p>
            <a:pPr marL="0" indent="0" algn="just">
              <a:lnSpc>
                <a:spcPct val="150000"/>
              </a:lnSpc>
              <a:buNone/>
            </a:pPr>
            <a:endParaRPr lang="en-IN" dirty="0">
              <a:latin typeface="Cambria (Body)"/>
            </a:endParaRPr>
          </a:p>
        </p:txBody>
      </p:sp>
    </p:spTree>
    <p:extLst>
      <p:ext uri="{BB962C8B-B14F-4D97-AF65-F5344CB8AC3E}">
        <p14:creationId xmlns:p14="http://schemas.microsoft.com/office/powerpoint/2010/main" val="2921362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1650" y="666750"/>
            <a:ext cx="2337167" cy="646331"/>
          </a:xfrm>
          <a:prstGeom prst="rect">
            <a:avLst/>
          </a:prstGeom>
        </p:spPr>
        <p:txBody>
          <a:bodyPr wrap="square">
            <a:spAutoFit/>
          </a:bodyPr>
          <a:lstStyle/>
          <a:p>
            <a:r>
              <a:rPr lang="en-US" sz="3600" b="1" dirty="0">
                <a:solidFill>
                  <a:srgbClr val="2E5369"/>
                </a:solidFill>
              </a:rPr>
              <a:t>DATASET</a:t>
            </a:r>
            <a:endParaRPr lang="en-IN" sz="3600" dirty="0"/>
          </a:p>
        </p:txBody>
      </p:sp>
      <p:graphicFrame>
        <p:nvGraphicFramePr>
          <p:cNvPr id="3" name="Table 2"/>
          <p:cNvGraphicFramePr>
            <a:graphicFrameLocks noGrp="1"/>
          </p:cNvGraphicFramePr>
          <p:nvPr>
            <p:extLst>
              <p:ext uri="{D42A27DB-BD31-4B8C-83A1-F6EECF244321}">
                <p14:modId xmlns:p14="http://schemas.microsoft.com/office/powerpoint/2010/main" val="3158963622"/>
              </p:ext>
            </p:extLst>
          </p:nvPr>
        </p:nvGraphicFramePr>
        <p:xfrm>
          <a:off x="1924051" y="1562100"/>
          <a:ext cx="9639299" cy="2992615"/>
        </p:xfrm>
        <a:graphic>
          <a:graphicData uri="http://schemas.openxmlformats.org/drawingml/2006/table">
            <a:tbl>
              <a:tblPr/>
              <a:tblGrid>
                <a:gridCol w="627725"/>
                <a:gridCol w="691561"/>
                <a:gridCol w="478774"/>
                <a:gridCol w="1734223"/>
                <a:gridCol w="1393761"/>
                <a:gridCol w="383018"/>
                <a:gridCol w="1010744"/>
                <a:gridCol w="1372483"/>
                <a:gridCol w="734119"/>
                <a:gridCol w="521330"/>
                <a:gridCol w="691561"/>
              </a:tblGrid>
              <a:tr h="64115">
                <a:tc>
                  <a:txBody>
                    <a:bodyPr/>
                    <a:lstStyle/>
                    <a:p>
                      <a:pPr algn="l" fontAlgn="b"/>
                      <a:r>
                        <a:rPr lang="en-IN" sz="900" b="1" i="0" u="none" strike="noStrike" dirty="0">
                          <a:solidFill>
                            <a:srgbClr val="FFFFFF"/>
                          </a:solidFill>
                          <a:effectLst/>
                          <a:latin typeface="Calibri" panose="020F0502020204030204" pitchFamily="34" charset="0"/>
                        </a:rPr>
                        <a:t>Company</a:t>
                      </a:r>
                    </a:p>
                  </a:txBody>
                  <a:tcPr marL="4920" marR="4920" marT="49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900" b="1" i="0" u="none" strike="noStrike">
                          <a:solidFill>
                            <a:srgbClr val="FFFFFF"/>
                          </a:solidFill>
                          <a:effectLst/>
                          <a:latin typeface="Calibri" panose="020F0502020204030204" pitchFamily="34" charset="0"/>
                        </a:rPr>
                        <a:t>TypeName</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900" b="1" i="0" u="none" strike="noStrike">
                          <a:solidFill>
                            <a:srgbClr val="FFFFFF"/>
                          </a:solidFill>
                          <a:effectLst/>
                          <a:latin typeface="Calibri" panose="020F0502020204030204" pitchFamily="34" charset="0"/>
                        </a:rPr>
                        <a:t>Inches</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900" b="1" i="0" u="none" strike="noStrike">
                          <a:solidFill>
                            <a:srgbClr val="FFFFFF"/>
                          </a:solidFill>
                          <a:effectLst/>
                          <a:latin typeface="Calibri" panose="020F0502020204030204" pitchFamily="34" charset="0"/>
                        </a:rPr>
                        <a:t>ScreenResolution</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900" b="1" i="0" u="none" strike="noStrike">
                          <a:solidFill>
                            <a:srgbClr val="FFFFFF"/>
                          </a:solidFill>
                          <a:effectLst/>
                          <a:latin typeface="Calibri" panose="020F0502020204030204" pitchFamily="34" charset="0"/>
                        </a:rPr>
                        <a:t>Cpu</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900" b="1" i="0" u="none" strike="noStrike">
                          <a:solidFill>
                            <a:srgbClr val="FFFFFF"/>
                          </a:solidFill>
                          <a:effectLst/>
                          <a:latin typeface="Calibri" panose="020F0502020204030204" pitchFamily="34" charset="0"/>
                        </a:rPr>
                        <a:t>Ram</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900" b="1" i="0" u="none" strike="noStrike">
                          <a:solidFill>
                            <a:srgbClr val="FFFFFF"/>
                          </a:solidFill>
                          <a:effectLst/>
                          <a:latin typeface="Calibri" panose="020F0502020204030204" pitchFamily="34" charset="0"/>
                        </a:rPr>
                        <a:t>Memory</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900" b="1" i="0" u="none" strike="noStrike">
                          <a:solidFill>
                            <a:srgbClr val="FFFFFF"/>
                          </a:solidFill>
                          <a:effectLst/>
                          <a:latin typeface="Calibri" panose="020F0502020204030204" pitchFamily="34" charset="0"/>
                        </a:rPr>
                        <a:t>Gpu</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900" b="1" i="0" u="none" strike="noStrike">
                          <a:solidFill>
                            <a:srgbClr val="FFFFFF"/>
                          </a:solidFill>
                          <a:effectLst/>
                          <a:latin typeface="Calibri" panose="020F0502020204030204" pitchFamily="34" charset="0"/>
                        </a:rPr>
                        <a:t>OpSys</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900" b="1" i="0" u="none" strike="noStrike">
                          <a:solidFill>
                            <a:srgbClr val="FFFFFF"/>
                          </a:solidFill>
                          <a:effectLst/>
                          <a:latin typeface="Calibri" panose="020F0502020204030204" pitchFamily="34" charset="0"/>
                        </a:rPr>
                        <a:t>Weight</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900" b="1" i="0" u="none" strike="noStrike">
                          <a:solidFill>
                            <a:srgbClr val="FFFFFF"/>
                          </a:solidFill>
                          <a:effectLst/>
                          <a:latin typeface="Calibri" panose="020F0502020204030204" pitchFamily="34" charset="0"/>
                        </a:rPr>
                        <a:t>Price</a:t>
                      </a:r>
                    </a:p>
                  </a:txBody>
                  <a:tcPr marL="4920" marR="4920" marT="49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r>
              <a:tr h="333205">
                <a:tc>
                  <a:txBody>
                    <a:bodyPr/>
                    <a:lstStyle/>
                    <a:p>
                      <a:pPr algn="l" fontAlgn="b"/>
                      <a:r>
                        <a:rPr lang="en-IN" sz="900" b="0" i="0" u="none" strike="noStrike" dirty="0">
                          <a:solidFill>
                            <a:srgbClr val="000000"/>
                          </a:solidFill>
                          <a:effectLst/>
                          <a:latin typeface="Calibri" panose="020F0502020204030204" pitchFamily="34" charset="0"/>
                        </a:rPr>
                        <a:t>Apple</a:t>
                      </a:r>
                    </a:p>
                  </a:txBody>
                  <a:tcPr marL="4920" marR="4920" marT="49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Ultrabook</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900" b="0" i="0" u="none" strike="noStrike">
                          <a:solidFill>
                            <a:srgbClr val="000000"/>
                          </a:solidFill>
                          <a:effectLst/>
                          <a:latin typeface="Calibri" panose="020F0502020204030204" pitchFamily="34" charset="0"/>
                        </a:rPr>
                        <a:t>13.3</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900" b="0" i="0" u="none" strike="noStrike">
                          <a:solidFill>
                            <a:srgbClr val="000000"/>
                          </a:solidFill>
                          <a:effectLst/>
                          <a:latin typeface="Calibri" panose="020F0502020204030204" pitchFamily="34" charset="0"/>
                        </a:rPr>
                        <a:t>IPS Panel Retina Display 2560x1600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dirty="0">
                          <a:solidFill>
                            <a:srgbClr val="000000"/>
                          </a:solidFill>
                          <a:effectLst/>
                          <a:latin typeface="Calibri" panose="020F0502020204030204" pitchFamily="34" charset="0"/>
                        </a:rPr>
                        <a:t>Intel Core i5 2.3GHz</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8GB</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128GB SSD</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fr-FR" sz="900" b="0" i="0" u="none" strike="noStrike">
                          <a:solidFill>
                            <a:srgbClr val="000000"/>
                          </a:solidFill>
                          <a:effectLst/>
                          <a:latin typeface="Calibri" panose="020F0502020204030204" pitchFamily="34" charset="0"/>
                        </a:rPr>
                        <a:t>Intel Iris Plus Graphics 640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macOS</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1.37kg</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900" b="0" i="0" u="none" strike="noStrike">
                          <a:solidFill>
                            <a:srgbClr val="000000"/>
                          </a:solidFill>
                          <a:effectLst/>
                          <a:latin typeface="Calibri" panose="020F0502020204030204" pitchFamily="34" charset="0"/>
                        </a:rPr>
                        <a:t>71378.6832</a:t>
                      </a:r>
                    </a:p>
                  </a:txBody>
                  <a:tcPr marL="4920" marR="4920" marT="49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333205">
                <a:tc>
                  <a:txBody>
                    <a:bodyPr/>
                    <a:lstStyle/>
                    <a:p>
                      <a:pPr algn="l" fontAlgn="b"/>
                      <a:r>
                        <a:rPr lang="en-IN" sz="900" b="0" i="0" u="none" strike="noStrike">
                          <a:solidFill>
                            <a:srgbClr val="000000"/>
                          </a:solidFill>
                          <a:effectLst/>
                          <a:latin typeface="Calibri" panose="020F0502020204030204" pitchFamily="34" charset="0"/>
                        </a:rPr>
                        <a:t>Apple</a:t>
                      </a:r>
                    </a:p>
                  </a:txBody>
                  <a:tcPr marL="4920" marR="4920" marT="49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Ultrabook</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13.3</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1440x900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Intel Core i5 1.8GHz</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8GB</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128GB Flash Storage</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Intel HD Graphics 6000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macOS</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1.34kg</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47895.5232</a:t>
                      </a:r>
                    </a:p>
                  </a:txBody>
                  <a:tcPr marL="4920" marR="4920" marT="49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170261">
                <a:tc>
                  <a:txBody>
                    <a:bodyPr/>
                    <a:lstStyle/>
                    <a:p>
                      <a:pPr algn="l" fontAlgn="b"/>
                      <a:r>
                        <a:rPr lang="en-IN" sz="900" b="0" i="0" u="none" strike="noStrike">
                          <a:solidFill>
                            <a:srgbClr val="000000"/>
                          </a:solidFill>
                          <a:effectLst/>
                          <a:latin typeface="Calibri" panose="020F0502020204030204" pitchFamily="34" charset="0"/>
                        </a:rPr>
                        <a:t>HP</a:t>
                      </a:r>
                    </a:p>
                  </a:txBody>
                  <a:tcPr marL="4920" marR="4920" marT="49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Notebook</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900" b="0" i="0" u="none" strike="noStrike">
                          <a:solidFill>
                            <a:srgbClr val="000000"/>
                          </a:solidFill>
                          <a:effectLst/>
                          <a:latin typeface="Calibri" panose="020F0502020204030204" pitchFamily="34" charset="0"/>
                        </a:rPr>
                        <a:t>15.6</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Full HD 1920x1080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it-IT" sz="900" b="0" i="0" u="none" strike="noStrike">
                          <a:solidFill>
                            <a:srgbClr val="000000"/>
                          </a:solidFill>
                          <a:effectLst/>
                          <a:latin typeface="Calibri" panose="020F0502020204030204" pitchFamily="34" charset="0"/>
                        </a:rPr>
                        <a:t>Intel Core i5 7200U 2.5GHz</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8GB</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256GB SSD</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Intel HD Graphics 620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No OS</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1.86kg</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900" b="0" i="0" u="none" strike="noStrike">
                          <a:solidFill>
                            <a:srgbClr val="000000"/>
                          </a:solidFill>
                          <a:effectLst/>
                          <a:latin typeface="Calibri" panose="020F0502020204030204" pitchFamily="34" charset="0"/>
                        </a:rPr>
                        <a:t>30636</a:t>
                      </a:r>
                    </a:p>
                  </a:txBody>
                  <a:tcPr marL="4920" marR="4920" marT="49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333205">
                <a:tc>
                  <a:txBody>
                    <a:bodyPr/>
                    <a:lstStyle/>
                    <a:p>
                      <a:pPr algn="l" fontAlgn="b"/>
                      <a:r>
                        <a:rPr lang="en-IN" sz="900" b="0" i="0" u="none" strike="noStrike">
                          <a:solidFill>
                            <a:srgbClr val="000000"/>
                          </a:solidFill>
                          <a:effectLst/>
                          <a:latin typeface="Calibri" panose="020F0502020204030204" pitchFamily="34" charset="0"/>
                        </a:rPr>
                        <a:t>Apple</a:t>
                      </a:r>
                    </a:p>
                  </a:txBody>
                  <a:tcPr marL="4920" marR="4920" marT="49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dirty="0" err="1">
                          <a:solidFill>
                            <a:srgbClr val="000000"/>
                          </a:solidFill>
                          <a:effectLst/>
                          <a:latin typeface="Calibri" panose="020F0502020204030204" pitchFamily="34" charset="0"/>
                        </a:rPr>
                        <a:t>Ultrabook</a:t>
                      </a:r>
                      <a:endParaRPr lang="en-IN" sz="900" b="0" i="0" u="none" strike="noStrike" dirty="0">
                        <a:solidFill>
                          <a:srgbClr val="000000"/>
                        </a:solidFill>
                        <a:effectLst/>
                        <a:latin typeface="Calibri" panose="020F0502020204030204" pitchFamily="34" charset="0"/>
                      </a:endParaRP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15.4</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IPS Panel Retina Display 2880x1800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Intel Core i7 2.7GHz</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16GB</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512GB SSD</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AMD Radeon Pro 455</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macOS</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1.83kg</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135195.336</a:t>
                      </a:r>
                    </a:p>
                  </a:txBody>
                  <a:tcPr marL="4920" marR="4920" marT="49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333205">
                <a:tc>
                  <a:txBody>
                    <a:bodyPr/>
                    <a:lstStyle/>
                    <a:p>
                      <a:pPr algn="l" fontAlgn="b"/>
                      <a:r>
                        <a:rPr lang="en-IN" sz="900" b="0" i="0" u="none" strike="noStrike">
                          <a:solidFill>
                            <a:srgbClr val="000000"/>
                          </a:solidFill>
                          <a:effectLst/>
                          <a:latin typeface="Calibri" panose="020F0502020204030204" pitchFamily="34" charset="0"/>
                        </a:rPr>
                        <a:t>Apple</a:t>
                      </a:r>
                    </a:p>
                  </a:txBody>
                  <a:tcPr marL="4920" marR="4920" marT="49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Ultrabook</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900" b="0" i="0" u="none" strike="noStrike">
                          <a:solidFill>
                            <a:srgbClr val="000000"/>
                          </a:solidFill>
                          <a:effectLst/>
                          <a:latin typeface="Calibri" panose="020F0502020204030204" pitchFamily="34" charset="0"/>
                        </a:rPr>
                        <a:t>13.3</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900" b="0" i="0" u="none" strike="noStrike" dirty="0">
                          <a:solidFill>
                            <a:srgbClr val="000000"/>
                          </a:solidFill>
                          <a:effectLst/>
                          <a:latin typeface="Calibri" panose="020F0502020204030204" pitchFamily="34" charset="0"/>
                        </a:rPr>
                        <a:t>IPS Panel Retina Display 2560x1600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Intel Core i5 3.1GHz</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8GB</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256GB SSD</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fr-FR" sz="900" b="0" i="0" u="none" strike="noStrike">
                          <a:solidFill>
                            <a:srgbClr val="000000"/>
                          </a:solidFill>
                          <a:effectLst/>
                          <a:latin typeface="Calibri" panose="020F0502020204030204" pitchFamily="34" charset="0"/>
                        </a:rPr>
                        <a:t>Intel Iris Plus Graphics 650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macOS</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1.37kg</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900" b="0" i="0" u="none" strike="noStrike" dirty="0">
                          <a:solidFill>
                            <a:srgbClr val="000000"/>
                          </a:solidFill>
                          <a:effectLst/>
                          <a:latin typeface="Calibri" panose="020F0502020204030204" pitchFamily="34" charset="0"/>
                        </a:rPr>
                        <a:t>96095.808</a:t>
                      </a:r>
                    </a:p>
                  </a:txBody>
                  <a:tcPr marL="4920" marR="4920" marT="49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170261">
                <a:tc>
                  <a:txBody>
                    <a:bodyPr/>
                    <a:lstStyle/>
                    <a:p>
                      <a:pPr algn="l" fontAlgn="b"/>
                      <a:r>
                        <a:rPr lang="en-IN" sz="900" b="0" i="0" u="none" strike="noStrike">
                          <a:solidFill>
                            <a:srgbClr val="000000"/>
                          </a:solidFill>
                          <a:effectLst/>
                          <a:latin typeface="Calibri" panose="020F0502020204030204" pitchFamily="34" charset="0"/>
                        </a:rPr>
                        <a:t>Acer</a:t>
                      </a:r>
                    </a:p>
                  </a:txBody>
                  <a:tcPr marL="4920" marR="4920" marT="49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Notebook</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15.6</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1366x768</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AMD A9-Series 9420 3GHz</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4GB</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500GB HDD</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AMD Radeon R5</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Windows 10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2.1kg</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21312</a:t>
                      </a:r>
                    </a:p>
                  </a:txBody>
                  <a:tcPr marL="4920" marR="4920" marT="49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333205">
                <a:tc>
                  <a:txBody>
                    <a:bodyPr/>
                    <a:lstStyle/>
                    <a:p>
                      <a:pPr algn="l" fontAlgn="b"/>
                      <a:r>
                        <a:rPr lang="en-IN" sz="900" b="0" i="0" u="none" strike="noStrike">
                          <a:solidFill>
                            <a:srgbClr val="000000"/>
                          </a:solidFill>
                          <a:effectLst/>
                          <a:latin typeface="Calibri" panose="020F0502020204030204" pitchFamily="34" charset="0"/>
                        </a:rPr>
                        <a:t>Apple</a:t>
                      </a:r>
                    </a:p>
                  </a:txBody>
                  <a:tcPr marL="4920" marR="4920" marT="49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Ultrabook</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900" b="0" i="0" u="none" strike="noStrike">
                          <a:solidFill>
                            <a:srgbClr val="000000"/>
                          </a:solidFill>
                          <a:effectLst/>
                          <a:latin typeface="Calibri" panose="020F0502020204030204" pitchFamily="34" charset="0"/>
                        </a:rPr>
                        <a:t>15.4</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900" b="0" i="0" u="none" strike="noStrike">
                          <a:solidFill>
                            <a:srgbClr val="000000"/>
                          </a:solidFill>
                          <a:effectLst/>
                          <a:latin typeface="Calibri" panose="020F0502020204030204" pitchFamily="34" charset="0"/>
                        </a:rPr>
                        <a:t>IPS Panel Retina Display 2880x1800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Intel Core i7 2.2GHz</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16GB</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256GB Flash Storage</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Intel Iris Pro Graphics</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Mac OS X</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2.04kg</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900" b="0" i="0" u="none" strike="noStrike">
                          <a:solidFill>
                            <a:srgbClr val="000000"/>
                          </a:solidFill>
                          <a:effectLst/>
                          <a:latin typeface="Calibri" panose="020F0502020204030204" pitchFamily="34" charset="0"/>
                        </a:rPr>
                        <a:t>114017.6016</a:t>
                      </a:r>
                    </a:p>
                  </a:txBody>
                  <a:tcPr marL="4920" marR="4920" marT="49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333205">
                <a:tc>
                  <a:txBody>
                    <a:bodyPr/>
                    <a:lstStyle/>
                    <a:p>
                      <a:pPr algn="l" fontAlgn="b"/>
                      <a:r>
                        <a:rPr lang="en-IN" sz="900" b="0" i="0" u="none" strike="noStrike">
                          <a:solidFill>
                            <a:srgbClr val="000000"/>
                          </a:solidFill>
                          <a:effectLst/>
                          <a:latin typeface="Calibri" panose="020F0502020204030204" pitchFamily="34" charset="0"/>
                        </a:rPr>
                        <a:t>Apple</a:t>
                      </a:r>
                    </a:p>
                  </a:txBody>
                  <a:tcPr marL="4920" marR="4920" marT="49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Ultrabook</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13.3</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dirty="0">
                          <a:solidFill>
                            <a:srgbClr val="000000"/>
                          </a:solidFill>
                          <a:effectLst/>
                          <a:latin typeface="Calibri" panose="020F0502020204030204" pitchFamily="34" charset="0"/>
                        </a:rPr>
                        <a:t>1440x900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Intel Core i5 1.8GHz</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8GB</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256GB Flash Storage</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Intel HD Graphics 6000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macOS</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1.34kg</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61735.536</a:t>
                      </a:r>
                    </a:p>
                  </a:txBody>
                  <a:tcPr marL="4920" marR="4920" marT="49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170261">
                <a:tc>
                  <a:txBody>
                    <a:bodyPr/>
                    <a:lstStyle/>
                    <a:p>
                      <a:pPr algn="l" fontAlgn="b"/>
                      <a:r>
                        <a:rPr lang="en-IN" sz="900" b="0" i="0" u="none" strike="noStrike">
                          <a:solidFill>
                            <a:srgbClr val="000000"/>
                          </a:solidFill>
                          <a:effectLst/>
                          <a:latin typeface="Calibri" panose="020F0502020204030204" pitchFamily="34" charset="0"/>
                        </a:rPr>
                        <a:t>Asus</a:t>
                      </a:r>
                    </a:p>
                  </a:txBody>
                  <a:tcPr marL="4920" marR="4920" marT="49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Ultrabook</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900" b="0" i="0" u="none" strike="noStrike">
                          <a:solidFill>
                            <a:srgbClr val="000000"/>
                          </a:solidFill>
                          <a:effectLst/>
                          <a:latin typeface="Calibri" panose="020F0502020204030204" pitchFamily="34" charset="0"/>
                        </a:rPr>
                        <a:t>14</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Full HD 1920x1080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it-IT" sz="900" b="0" i="0" u="none" strike="noStrike">
                          <a:solidFill>
                            <a:srgbClr val="000000"/>
                          </a:solidFill>
                          <a:effectLst/>
                          <a:latin typeface="Calibri" panose="020F0502020204030204" pitchFamily="34" charset="0"/>
                        </a:rPr>
                        <a:t>Intel Core i7 8550U 1.8GHz</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16GB</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512GB SSD</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Nvidia GeForce MX150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Windows 10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1.3kg</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900" b="0" i="0" u="none" strike="noStrike">
                          <a:solidFill>
                            <a:srgbClr val="000000"/>
                          </a:solidFill>
                          <a:effectLst/>
                          <a:latin typeface="Calibri" panose="020F0502020204030204" pitchFamily="34" charset="0"/>
                        </a:rPr>
                        <a:t>79653.6</a:t>
                      </a:r>
                    </a:p>
                  </a:txBody>
                  <a:tcPr marL="4920" marR="4920" marT="49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170261">
                <a:tc>
                  <a:txBody>
                    <a:bodyPr/>
                    <a:lstStyle/>
                    <a:p>
                      <a:pPr algn="l" fontAlgn="b"/>
                      <a:r>
                        <a:rPr lang="en-IN" sz="900" b="0" i="0" u="none" strike="noStrike">
                          <a:solidFill>
                            <a:srgbClr val="000000"/>
                          </a:solidFill>
                          <a:effectLst/>
                          <a:latin typeface="Calibri" panose="020F0502020204030204" pitchFamily="34" charset="0"/>
                        </a:rPr>
                        <a:t>Acer</a:t>
                      </a:r>
                    </a:p>
                  </a:txBody>
                  <a:tcPr marL="4920" marR="4920" marT="49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Ultrabook</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14</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IPS Panel Full HD 1920x1080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it-IT" sz="900" b="0" i="0" u="none" strike="noStrike">
                          <a:solidFill>
                            <a:srgbClr val="000000"/>
                          </a:solidFill>
                          <a:effectLst/>
                          <a:latin typeface="Calibri" panose="020F0502020204030204" pitchFamily="34" charset="0"/>
                        </a:rPr>
                        <a:t>Intel Core i5 8250U 1.6GHz</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8GB</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256GB SSD</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Intel UHD Graphics 620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Windows 10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panose="020F0502020204030204" pitchFamily="34" charset="0"/>
                        </a:rPr>
                        <a:t>1.6kg</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41025.6</a:t>
                      </a:r>
                    </a:p>
                  </a:txBody>
                  <a:tcPr marL="4920" marR="4920" marT="49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170261">
                <a:tc>
                  <a:txBody>
                    <a:bodyPr/>
                    <a:lstStyle/>
                    <a:p>
                      <a:pPr algn="l" fontAlgn="b"/>
                      <a:r>
                        <a:rPr lang="en-IN" sz="900" b="0" i="0" u="none" strike="noStrike">
                          <a:solidFill>
                            <a:srgbClr val="000000"/>
                          </a:solidFill>
                          <a:effectLst/>
                          <a:latin typeface="Calibri" panose="020F0502020204030204" pitchFamily="34" charset="0"/>
                        </a:rPr>
                        <a:t>HP</a:t>
                      </a:r>
                    </a:p>
                  </a:txBody>
                  <a:tcPr marL="4920" marR="4920" marT="49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Notebook</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900" b="0" i="0" u="none" strike="noStrike">
                          <a:solidFill>
                            <a:srgbClr val="000000"/>
                          </a:solidFill>
                          <a:effectLst/>
                          <a:latin typeface="Calibri" panose="020F0502020204030204" pitchFamily="34" charset="0"/>
                        </a:rPr>
                        <a:t>15.6</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dirty="0">
                          <a:solidFill>
                            <a:srgbClr val="000000"/>
                          </a:solidFill>
                          <a:effectLst/>
                          <a:latin typeface="Calibri" panose="020F0502020204030204" pitchFamily="34" charset="0"/>
                        </a:rPr>
                        <a:t>1366x768</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it-IT" sz="900" b="0" i="0" u="none" strike="noStrike">
                          <a:solidFill>
                            <a:srgbClr val="000000"/>
                          </a:solidFill>
                          <a:effectLst/>
                          <a:latin typeface="Calibri" panose="020F0502020204030204" pitchFamily="34" charset="0"/>
                        </a:rPr>
                        <a:t>Intel Core i5 7200U 2.5GHz</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4GB</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dirty="0">
                          <a:solidFill>
                            <a:srgbClr val="000000"/>
                          </a:solidFill>
                          <a:effectLst/>
                          <a:latin typeface="Calibri" panose="020F0502020204030204" pitchFamily="34" charset="0"/>
                        </a:rPr>
                        <a:t>500GB HDD</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Intel HD Graphics 620</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No OS</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900" b="0" i="0" u="none" strike="noStrike">
                          <a:solidFill>
                            <a:srgbClr val="000000"/>
                          </a:solidFill>
                          <a:effectLst/>
                          <a:latin typeface="Calibri" panose="020F0502020204030204" pitchFamily="34" charset="0"/>
                        </a:rPr>
                        <a:t>1.86kg</a:t>
                      </a:r>
                    </a:p>
                  </a:txBody>
                  <a:tcPr marL="4920" marR="4920" marT="49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900" b="0" i="0" u="none" strike="noStrike" dirty="0">
                          <a:solidFill>
                            <a:srgbClr val="000000"/>
                          </a:solidFill>
                          <a:effectLst/>
                          <a:latin typeface="Calibri" panose="020F0502020204030204" pitchFamily="34" charset="0"/>
                        </a:rPr>
                        <a:t>20986.992</a:t>
                      </a:r>
                    </a:p>
                  </a:txBody>
                  <a:tcPr marL="4920" marR="4920" marT="49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bl>
          </a:graphicData>
        </a:graphic>
      </p:graphicFrame>
      <p:sp>
        <p:nvSpPr>
          <p:cNvPr id="4" name="TextBox 3"/>
          <p:cNvSpPr txBox="1"/>
          <p:nvPr/>
        </p:nvSpPr>
        <p:spPr>
          <a:xfrm>
            <a:off x="1771650" y="4867275"/>
            <a:ext cx="4286250" cy="369332"/>
          </a:xfrm>
          <a:prstGeom prst="rect">
            <a:avLst/>
          </a:prstGeom>
          <a:noFill/>
        </p:spPr>
        <p:txBody>
          <a:bodyPr wrap="square" rtlCol="0">
            <a:spAutoFit/>
          </a:bodyPr>
          <a:lstStyle/>
          <a:p>
            <a:r>
              <a:rPr lang="en-IN" b="1" dirty="0" smtClean="0">
                <a:latin typeface="Cambria (Body)"/>
              </a:rPr>
              <a:t>DESCRIBE</a:t>
            </a:r>
            <a:endParaRPr lang="en-IN" b="1" dirty="0">
              <a:latin typeface="Cambria (Body)"/>
            </a:endParaRPr>
          </a:p>
        </p:txBody>
      </p:sp>
      <p:graphicFrame>
        <p:nvGraphicFramePr>
          <p:cNvPr id="6" name="Table 5"/>
          <p:cNvGraphicFramePr>
            <a:graphicFrameLocks noGrp="1"/>
          </p:cNvGraphicFramePr>
          <p:nvPr>
            <p:extLst>
              <p:ext uri="{D42A27DB-BD31-4B8C-83A1-F6EECF244321}">
                <p14:modId xmlns:p14="http://schemas.microsoft.com/office/powerpoint/2010/main" val="779650717"/>
              </p:ext>
            </p:extLst>
          </p:nvPr>
        </p:nvGraphicFramePr>
        <p:xfrm>
          <a:off x="1847846" y="5236607"/>
          <a:ext cx="4686303" cy="1463040"/>
        </p:xfrm>
        <a:graphic>
          <a:graphicData uri="http://schemas.openxmlformats.org/drawingml/2006/table">
            <a:tbl>
              <a:tblPr firstRow="1" bandRow="1">
                <a:tableStyleId>{21E4AEA4-8DFA-4A89-87EB-49C32662AFE0}</a:tableStyleId>
              </a:tblPr>
              <a:tblGrid>
                <a:gridCol w="1562101"/>
                <a:gridCol w="1562101"/>
                <a:gridCol w="1562101"/>
              </a:tblGrid>
              <a:tr h="329148">
                <a:tc>
                  <a:txBody>
                    <a:bodyPr/>
                    <a:lstStyle/>
                    <a:p>
                      <a:endParaRPr lang="en-IN" dirty="0">
                        <a:solidFill>
                          <a:schemeClr val="bg1"/>
                        </a:solidFill>
                      </a:endParaRPr>
                    </a:p>
                  </a:txBody>
                  <a:tcPr>
                    <a:solidFill>
                      <a:srgbClr val="5B9BD5"/>
                    </a:solidFill>
                  </a:tcPr>
                </a:tc>
                <a:tc>
                  <a:txBody>
                    <a:bodyPr/>
                    <a:lstStyle/>
                    <a:p>
                      <a:r>
                        <a:rPr lang="en-US" dirty="0" smtClean="0">
                          <a:solidFill>
                            <a:schemeClr val="bg1"/>
                          </a:solidFill>
                        </a:rPr>
                        <a:t>Inches</a:t>
                      </a:r>
                      <a:endParaRPr lang="en-IN" dirty="0">
                        <a:solidFill>
                          <a:schemeClr val="bg1"/>
                        </a:solidFill>
                      </a:endParaRPr>
                    </a:p>
                  </a:txBody>
                  <a:tcPr>
                    <a:solidFill>
                      <a:srgbClr val="5B9BD5"/>
                    </a:solidFill>
                  </a:tcPr>
                </a:tc>
                <a:tc>
                  <a:txBody>
                    <a:bodyPr/>
                    <a:lstStyle/>
                    <a:p>
                      <a:r>
                        <a:rPr lang="en-US" dirty="0" smtClean="0">
                          <a:solidFill>
                            <a:schemeClr val="bg1"/>
                          </a:solidFill>
                        </a:rPr>
                        <a:t>Price</a:t>
                      </a:r>
                      <a:endParaRPr lang="en-IN" dirty="0">
                        <a:solidFill>
                          <a:schemeClr val="bg1"/>
                        </a:solidFill>
                      </a:endParaRPr>
                    </a:p>
                  </a:txBody>
                  <a:tcPr>
                    <a:solidFill>
                      <a:srgbClr val="5B9BD5"/>
                    </a:solidFill>
                  </a:tcPr>
                </a:tc>
              </a:tr>
              <a:tr h="329148">
                <a:tc>
                  <a:txBody>
                    <a:bodyPr/>
                    <a:lstStyle/>
                    <a:p>
                      <a:r>
                        <a:rPr lang="en-US" b="1" dirty="0" smtClean="0">
                          <a:solidFill>
                            <a:srgbClr val="2E5369"/>
                          </a:solidFill>
                        </a:rPr>
                        <a:t>Min</a:t>
                      </a:r>
                      <a:endParaRPr lang="en-IN" b="1" dirty="0">
                        <a:solidFill>
                          <a:srgbClr val="2E5369"/>
                        </a:solidFill>
                      </a:endParaRPr>
                    </a:p>
                  </a:txBody>
                  <a:tcPr/>
                </a:tc>
                <a:tc>
                  <a:txBody>
                    <a:bodyPr/>
                    <a:lstStyle/>
                    <a:p>
                      <a:r>
                        <a:rPr lang="en-US" dirty="0" smtClean="0">
                          <a:solidFill>
                            <a:schemeClr val="tx1"/>
                          </a:solidFill>
                        </a:rPr>
                        <a:t>10.10</a:t>
                      </a:r>
                      <a:endParaRPr lang="en-IN" dirty="0">
                        <a:solidFill>
                          <a:schemeClr val="tx1"/>
                        </a:solidFill>
                      </a:endParaRPr>
                    </a:p>
                  </a:txBody>
                  <a:tcPr/>
                </a:tc>
                <a:tc>
                  <a:txBody>
                    <a:bodyPr/>
                    <a:lstStyle/>
                    <a:p>
                      <a:r>
                        <a:rPr lang="en-US" dirty="0" smtClean="0">
                          <a:solidFill>
                            <a:schemeClr val="tx1"/>
                          </a:solidFill>
                        </a:rPr>
                        <a:t>9,270.7200</a:t>
                      </a:r>
                      <a:endParaRPr lang="en-IN" dirty="0">
                        <a:solidFill>
                          <a:schemeClr val="tx1"/>
                        </a:solidFill>
                      </a:endParaRPr>
                    </a:p>
                  </a:txBody>
                  <a:tcPr/>
                </a:tc>
              </a:tr>
              <a:tr h="329148">
                <a:tc>
                  <a:txBody>
                    <a:bodyPr/>
                    <a:lstStyle/>
                    <a:p>
                      <a:r>
                        <a:rPr lang="en-US" b="1" dirty="0" smtClean="0">
                          <a:solidFill>
                            <a:srgbClr val="2E5369"/>
                          </a:solidFill>
                        </a:rPr>
                        <a:t>Mean</a:t>
                      </a:r>
                      <a:endParaRPr lang="en-IN" b="1" dirty="0">
                        <a:solidFill>
                          <a:srgbClr val="2E5369"/>
                        </a:solidFill>
                      </a:endParaRPr>
                    </a:p>
                  </a:txBody>
                  <a:tcPr/>
                </a:tc>
                <a:tc>
                  <a:txBody>
                    <a:bodyPr/>
                    <a:lstStyle/>
                    <a:p>
                      <a:r>
                        <a:rPr lang="en-US" dirty="0" smtClean="0">
                          <a:solidFill>
                            <a:schemeClr val="tx1"/>
                          </a:solidFill>
                        </a:rPr>
                        <a:t>15.01</a:t>
                      </a:r>
                      <a:endParaRPr lang="en-IN" dirty="0">
                        <a:solidFill>
                          <a:schemeClr val="tx1"/>
                        </a:solidFill>
                      </a:endParaRPr>
                    </a:p>
                  </a:txBody>
                  <a:tcPr/>
                </a:tc>
                <a:tc>
                  <a:txBody>
                    <a:bodyPr/>
                    <a:lstStyle/>
                    <a:p>
                      <a:r>
                        <a:rPr lang="en-US" dirty="0" smtClean="0">
                          <a:solidFill>
                            <a:schemeClr val="tx1"/>
                          </a:solidFill>
                        </a:rPr>
                        <a:t>59,870.04</a:t>
                      </a:r>
                      <a:endParaRPr lang="en-IN" dirty="0">
                        <a:solidFill>
                          <a:schemeClr val="tx1"/>
                        </a:solidFill>
                      </a:endParaRPr>
                    </a:p>
                  </a:txBody>
                  <a:tcPr/>
                </a:tc>
              </a:tr>
              <a:tr h="329148">
                <a:tc>
                  <a:txBody>
                    <a:bodyPr/>
                    <a:lstStyle/>
                    <a:p>
                      <a:r>
                        <a:rPr lang="en-US" b="1" dirty="0" smtClean="0">
                          <a:solidFill>
                            <a:srgbClr val="2E5369"/>
                          </a:solidFill>
                        </a:rPr>
                        <a:t>Max</a:t>
                      </a:r>
                      <a:endParaRPr lang="en-IN" b="1" dirty="0">
                        <a:solidFill>
                          <a:srgbClr val="2E5369"/>
                        </a:solidFill>
                      </a:endParaRPr>
                    </a:p>
                  </a:txBody>
                  <a:tcPr/>
                </a:tc>
                <a:tc>
                  <a:txBody>
                    <a:bodyPr/>
                    <a:lstStyle/>
                    <a:p>
                      <a:r>
                        <a:rPr lang="en-US" dirty="0" smtClean="0"/>
                        <a:t>18.04</a:t>
                      </a:r>
                      <a:endParaRPr lang="en-IN" dirty="0"/>
                    </a:p>
                  </a:txBody>
                  <a:tcPr/>
                </a:tc>
                <a:tc>
                  <a:txBody>
                    <a:bodyPr/>
                    <a:lstStyle/>
                    <a:p>
                      <a:r>
                        <a:rPr lang="en-US" dirty="0" smtClean="0"/>
                        <a:t>3,24,954.720</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37127117"/>
              </p:ext>
            </p:extLst>
          </p:nvPr>
        </p:nvGraphicFramePr>
        <p:xfrm>
          <a:off x="6781800" y="5248275"/>
          <a:ext cx="4743450" cy="1463040"/>
        </p:xfrm>
        <a:graphic>
          <a:graphicData uri="http://schemas.openxmlformats.org/drawingml/2006/table">
            <a:tbl>
              <a:tblPr firstRow="1" bandRow="1">
                <a:tableStyleId>{21E4AEA4-8DFA-4A89-87EB-49C32662AFE0}</a:tableStyleId>
              </a:tblPr>
              <a:tblGrid>
                <a:gridCol w="1581150"/>
                <a:gridCol w="1581150"/>
                <a:gridCol w="1581150"/>
              </a:tblGrid>
              <a:tr h="362843">
                <a:tc>
                  <a:txBody>
                    <a:bodyPr/>
                    <a:lstStyle/>
                    <a:p>
                      <a:endParaRPr lang="en-IN" dirty="0">
                        <a:solidFill>
                          <a:schemeClr val="bg1"/>
                        </a:solidFill>
                      </a:endParaRPr>
                    </a:p>
                  </a:txBody>
                  <a:tcPr>
                    <a:solidFill>
                      <a:srgbClr val="5B9BD5"/>
                    </a:solidFill>
                  </a:tcPr>
                </a:tc>
                <a:tc>
                  <a:txBody>
                    <a:bodyPr/>
                    <a:lstStyle/>
                    <a:p>
                      <a:r>
                        <a:rPr lang="en-US" dirty="0" smtClean="0">
                          <a:solidFill>
                            <a:schemeClr val="bg1"/>
                          </a:solidFill>
                        </a:rPr>
                        <a:t>Inches</a:t>
                      </a:r>
                      <a:endParaRPr lang="en-IN" dirty="0">
                        <a:solidFill>
                          <a:schemeClr val="bg1"/>
                        </a:solidFill>
                      </a:endParaRPr>
                    </a:p>
                  </a:txBody>
                  <a:tcPr>
                    <a:solidFill>
                      <a:srgbClr val="5B9BD5"/>
                    </a:solidFill>
                  </a:tcPr>
                </a:tc>
                <a:tc>
                  <a:txBody>
                    <a:bodyPr/>
                    <a:lstStyle/>
                    <a:p>
                      <a:r>
                        <a:rPr lang="en-US" dirty="0" smtClean="0">
                          <a:solidFill>
                            <a:schemeClr val="bg1"/>
                          </a:solidFill>
                        </a:rPr>
                        <a:t>Price</a:t>
                      </a:r>
                      <a:endParaRPr lang="en-IN" dirty="0">
                        <a:solidFill>
                          <a:schemeClr val="bg1"/>
                        </a:solidFill>
                      </a:endParaRPr>
                    </a:p>
                  </a:txBody>
                  <a:tcPr>
                    <a:solidFill>
                      <a:srgbClr val="5B9BD5"/>
                    </a:solidFill>
                  </a:tcPr>
                </a:tc>
              </a:tr>
              <a:tr h="362843">
                <a:tc>
                  <a:txBody>
                    <a:bodyPr/>
                    <a:lstStyle/>
                    <a:p>
                      <a:r>
                        <a:rPr lang="en-US" b="1" dirty="0" smtClean="0">
                          <a:solidFill>
                            <a:srgbClr val="2E5369"/>
                          </a:solidFill>
                        </a:rPr>
                        <a:t>25%</a:t>
                      </a:r>
                      <a:endParaRPr lang="en-IN" b="1" dirty="0">
                        <a:solidFill>
                          <a:srgbClr val="2E5369"/>
                        </a:solidFill>
                      </a:endParaRPr>
                    </a:p>
                  </a:txBody>
                  <a:tcPr/>
                </a:tc>
                <a:tc>
                  <a:txBody>
                    <a:bodyPr/>
                    <a:lstStyle/>
                    <a:p>
                      <a:r>
                        <a:rPr lang="en-US" sz="1800" b="0" i="0" kern="1200" dirty="0" smtClean="0">
                          <a:solidFill>
                            <a:schemeClr val="tx1"/>
                          </a:solidFill>
                          <a:effectLst/>
                          <a:latin typeface="+mn-lt"/>
                          <a:ea typeface="+mn-ea"/>
                          <a:cs typeface="+mn-cs"/>
                        </a:rPr>
                        <a:t>14.00</a:t>
                      </a:r>
                      <a:endParaRPr lang="en-IN" dirty="0">
                        <a:solidFill>
                          <a:schemeClr val="tx1"/>
                        </a:solidFill>
                      </a:endParaRPr>
                    </a:p>
                  </a:txBody>
                  <a:tcPr/>
                </a:tc>
                <a:tc>
                  <a:txBody>
                    <a:bodyPr/>
                    <a:lstStyle/>
                    <a:p>
                      <a:r>
                        <a:rPr lang="en-US" dirty="0" smtClean="0">
                          <a:solidFill>
                            <a:schemeClr val="tx1"/>
                          </a:solidFill>
                        </a:rPr>
                        <a:t>31914.7200</a:t>
                      </a:r>
                      <a:endParaRPr lang="en-IN" dirty="0">
                        <a:solidFill>
                          <a:schemeClr val="tx1"/>
                        </a:solidFill>
                      </a:endParaRPr>
                    </a:p>
                  </a:txBody>
                  <a:tcPr/>
                </a:tc>
              </a:tr>
              <a:tr h="362843">
                <a:tc>
                  <a:txBody>
                    <a:bodyPr/>
                    <a:lstStyle/>
                    <a:p>
                      <a:r>
                        <a:rPr lang="en-US" b="1" dirty="0" smtClean="0">
                          <a:solidFill>
                            <a:srgbClr val="2E5369"/>
                          </a:solidFill>
                        </a:rPr>
                        <a:t>50%</a:t>
                      </a:r>
                      <a:endParaRPr lang="en-IN" b="1" dirty="0">
                        <a:solidFill>
                          <a:srgbClr val="2E5369"/>
                        </a:solidFill>
                      </a:endParaRPr>
                    </a:p>
                  </a:txBody>
                  <a:tcPr/>
                </a:tc>
                <a:tc>
                  <a:txBody>
                    <a:bodyPr/>
                    <a:lstStyle/>
                    <a:p>
                      <a:r>
                        <a:rPr lang="en-US" dirty="0" smtClean="0">
                          <a:solidFill>
                            <a:schemeClr val="tx1"/>
                          </a:solidFill>
                        </a:rPr>
                        <a:t>15.60</a:t>
                      </a:r>
                      <a:endParaRPr lang="en-IN" dirty="0">
                        <a:solidFill>
                          <a:schemeClr val="tx1"/>
                        </a:solidFill>
                      </a:endParaRPr>
                    </a:p>
                  </a:txBody>
                  <a:tcPr/>
                </a:tc>
                <a:tc>
                  <a:txBody>
                    <a:bodyPr/>
                    <a:lstStyle/>
                    <a:p>
                      <a:r>
                        <a:rPr lang="en-US" dirty="0" smtClean="0">
                          <a:solidFill>
                            <a:schemeClr val="tx1"/>
                          </a:solidFill>
                        </a:rPr>
                        <a:t>52054.560</a:t>
                      </a:r>
                      <a:endParaRPr lang="en-IN" dirty="0">
                        <a:solidFill>
                          <a:schemeClr val="tx1"/>
                        </a:solidFill>
                      </a:endParaRPr>
                    </a:p>
                  </a:txBody>
                  <a:tcPr/>
                </a:tc>
              </a:tr>
              <a:tr h="362843">
                <a:tc>
                  <a:txBody>
                    <a:bodyPr/>
                    <a:lstStyle/>
                    <a:p>
                      <a:r>
                        <a:rPr lang="en-US" b="1" dirty="0" smtClean="0">
                          <a:solidFill>
                            <a:srgbClr val="2E5369"/>
                          </a:solidFill>
                        </a:rPr>
                        <a:t>75%</a:t>
                      </a:r>
                      <a:endParaRPr lang="en-IN" b="1" dirty="0">
                        <a:solidFill>
                          <a:srgbClr val="2E5369"/>
                        </a:solidFill>
                      </a:endParaRPr>
                    </a:p>
                  </a:txBody>
                  <a:tcPr/>
                </a:tc>
                <a:tc>
                  <a:txBody>
                    <a:bodyPr/>
                    <a:lstStyle/>
                    <a:p>
                      <a:r>
                        <a:rPr lang="en-US" dirty="0" smtClean="0">
                          <a:solidFill>
                            <a:schemeClr val="tx1"/>
                          </a:solidFill>
                        </a:rPr>
                        <a:t>15.60</a:t>
                      </a:r>
                      <a:endParaRPr lang="en-IN" dirty="0">
                        <a:solidFill>
                          <a:schemeClr val="tx1"/>
                        </a:solidFill>
                      </a:endParaRPr>
                    </a:p>
                  </a:txBody>
                  <a:tcPr/>
                </a:tc>
                <a:tc>
                  <a:txBody>
                    <a:bodyPr/>
                    <a:lstStyle/>
                    <a:p>
                      <a:r>
                        <a:rPr lang="en-US" dirty="0" smtClean="0">
                          <a:solidFill>
                            <a:schemeClr val="tx1"/>
                          </a:solidFill>
                        </a:rPr>
                        <a:t>79274.246</a:t>
                      </a:r>
                      <a:endParaRPr lang="en-IN" dirty="0">
                        <a:solidFill>
                          <a:schemeClr val="tx1"/>
                        </a:solidFill>
                      </a:endParaRPr>
                    </a:p>
                  </a:txBody>
                  <a:tcPr/>
                </a:tc>
              </a:tr>
            </a:tbl>
          </a:graphicData>
        </a:graphic>
      </p:graphicFrame>
    </p:spTree>
    <p:extLst>
      <p:ext uri="{BB962C8B-B14F-4D97-AF65-F5344CB8AC3E}">
        <p14:creationId xmlns:p14="http://schemas.microsoft.com/office/powerpoint/2010/main" val="324908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605635428"/>
              </p:ext>
            </p:extLst>
          </p:nvPr>
        </p:nvGraphicFramePr>
        <p:xfrm>
          <a:off x="2666999" y="1628775"/>
          <a:ext cx="8715375" cy="52292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175641" y="567558"/>
            <a:ext cx="8881242" cy="923330"/>
          </a:xfrm>
          <a:prstGeom prst="rect">
            <a:avLst/>
          </a:prstGeom>
          <a:noFill/>
        </p:spPr>
        <p:txBody>
          <a:bodyPr wrap="square" rtlCol="0">
            <a:spAutoFit/>
          </a:bodyPr>
          <a:lstStyle/>
          <a:p>
            <a:pPr algn="just">
              <a:lnSpc>
                <a:spcPct val="150000"/>
              </a:lnSpc>
            </a:pPr>
            <a:r>
              <a:rPr lang="en-US" dirty="0">
                <a:solidFill>
                  <a:schemeClr val="tx1">
                    <a:lumMod val="75000"/>
                    <a:lumOff val="25000"/>
                  </a:schemeClr>
                </a:solidFill>
                <a:latin typeface="Cambria (Body)"/>
              </a:rPr>
              <a:t>This bar chart shows the distribution of laptop brands in the dataset, with Dell and Lenovo being the most prevalent brands, followed by HP and Asus.</a:t>
            </a:r>
            <a:endParaRPr lang="en-IN" dirty="0">
              <a:solidFill>
                <a:schemeClr val="tx1">
                  <a:lumMod val="75000"/>
                  <a:lumOff val="25000"/>
                </a:schemeClr>
              </a:solidFill>
              <a:latin typeface="Cambria (Body)"/>
            </a:endParaRPr>
          </a:p>
        </p:txBody>
      </p:sp>
    </p:spTree>
    <p:extLst>
      <p:ext uri="{BB962C8B-B14F-4D97-AF65-F5344CB8AC3E}">
        <p14:creationId xmlns:p14="http://schemas.microsoft.com/office/powerpoint/2010/main" val="2175537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3367719296"/>
              </p:ext>
            </p:extLst>
          </p:nvPr>
        </p:nvGraphicFramePr>
        <p:xfrm>
          <a:off x="3028950" y="1981199"/>
          <a:ext cx="8010525" cy="480631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112579" y="557048"/>
            <a:ext cx="9291145" cy="923330"/>
          </a:xfrm>
          <a:prstGeom prst="rect">
            <a:avLst/>
          </a:prstGeom>
          <a:noFill/>
        </p:spPr>
        <p:txBody>
          <a:bodyPr wrap="square" rtlCol="0">
            <a:spAutoFit/>
          </a:bodyPr>
          <a:lstStyle/>
          <a:p>
            <a:pPr>
              <a:lnSpc>
                <a:spcPct val="150000"/>
              </a:lnSpc>
            </a:pPr>
            <a:r>
              <a:rPr lang="en-US" dirty="0">
                <a:solidFill>
                  <a:schemeClr val="tx1">
                    <a:lumMod val="75000"/>
                    <a:lumOff val="25000"/>
                  </a:schemeClr>
                </a:solidFill>
                <a:latin typeface="Cambria (Body)"/>
              </a:rPr>
              <a:t>This bar chart illustrates the distribution of laptop types in the dataset, with "Notebook" being the most common type, followed by "Gaming" laptops and "</a:t>
            </a:r>
            <a:r>
              <a:rPr lang="en-US" dirty="0" err="1">
                <a:solidFill>
                  <a:schemeClr val="tx1">
                    <a:lumMod val="75000"/>
                    <a:lumOff val="25000"/>
                  </a:schemeClr>
                </a:solidFill>
                <a:latin typeface="Cambria (Body)"/>
              </a:rPr>
              <a:t>Ultabooks</a:t>
            </a:r>
            <a:r>
              <a:rPr lang="en-US" dirty="0">
                <a:solidFill>
                  <a:schemeClr val="tx1">
                    <a:lumMod val="75000"/>
                    <a:lumOff val="25000"/>
                  </a:schemeClr>
                </a:solidFill>
                <a:latin typeface="Cambria (Body)"/>
              </a:rPr>
              <a:t>."</a:t>
            </a:r>
            <a:endParaRPr lang="en-IN" dirty="0">
              <a:solidFill>
                <a:schemeClr val="tx1">
                  <a:lumMod val="75000"/>
                  <a:lumOff val="25000"/>
                </a:schemeClr>
              </a:solidFill>
              <a:latin typeface="Cambria (Body)"/>
            </a:endParaRPr>
          </a:p>
        </p:txBody>
      </p:sp>
    </p:spTree>
    <p:extLst>
      <p:ext uri="{BB962C8B-B14F-4D97-AF65-F5344CB8AC3E}">
        <p14:creationId xmlns:p14="http://schemas.microsoft.com/office/powerpoint/2010/main" val="2924169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5858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1110081190"/>
              </p:ext>
            </p:extLst>
          </p:nvPr>
        </p:nvGraphicFramePr>
        <p:xfrm>
          <a:off x="2392089" y="2028825"/>
          <a:ext cx="8077199" cy="482917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2375338" y="388882"/>
            <a:ext cx="8881241" cy="1754326"/>
          </a:xfrm>
          <a:prstGeom prst="rect">
            <a:avLst/>
          </a:prstGeom>
          <a:noFill/>
        </p:spPr>
        <p:txBody>
          <a:bodyPr wrap="square" rtlCol="0">
            <a:spAutoFit/>
          </a:bodyPr>
          <a:lstStyle/>
          <a:p>
            <a:pPr algn="just">
              <a:lnSpc>
                <a:spcPct val="150000"/>
              </a:lnSpc>
            </a:pPr>
            <a:r>
              <a:rPr lang="en-US" dirty="0">
                <a:solidFill>
                  <a:schemeClr val="tx1">
                    <a:lumMod val="75000"/>
                    <a:lumOff val="25000"/>
                  </a:schemeClr>
                </a:solidFill>
                <a:latin typeface="Cambria (Body)"/>
              </a:rPr>
              <a:t>This data represents the distribution of RAM (Random Access Memory) sizes in the dataset. The majority of laptops have 8GB of RAM, followed by 4GB and 16GB, indicating that these are the most common configurations among the laptops in the dataset.</a:t>
            </a:r>
            <a:endParaRPr lang="en-IN" dirty="0">
              <a:solidFill>
                <a:schemeClr val="tx1">
                  <a:lumMod val="75000"/>
                  <a:lumOff val="25000"/>
                </a:schemeClr>
              </a:solidFill>
              <a:latin typeface="Cambria (Body)"/>
            </a:endParaRPr>
          </a:p>
        </p:txBody>
      </p:sp>
    </p:spTree>
    <p:extLst>
      <p:ext uri="{BB962C8B-B14F-4D97-AF65-F5344CB8AC3E}">
        <p14:creationId xmlns:p14="http://schemas.microsoft.com/office/powerpoint/2010/main" val="3035971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461</TotalTime>
  <Words>885</Words>
  <Application>Microsoft Office PowerPoint</Application>
  <PresentationFormat>Widescreen</PresentationFormat>
  <Paragraphs>213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(Body)</vt:lpstr>
      <vt:lpstr>Century Gothic</vt:lpstr>
      <vt:lpstr>Wingdings 3</vt:lpstr>
      <vt:lpstr>Wisp</vt:lpstr>
      <vt:lpstr>LAPTOP PRICE PREDICTION</vt:lpstr>
      <vt:lpstr>THE AGENDA OF A LAPTOP PRICE PREDICTION</vt:lpstr>
      <vt:lpstr>THE AGENDA OF A LAPTOP PRICE PREDICTION</vt:lpstr>
      <vt:lpstr>why we do the laptop price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 PREDICTION</dc:title>
  <dc:creator>admin</dc:creator>
  <cp:lastModifiedBy>admin</cp:lastModifiedBy>
  <cp:revision>25</cp:revision>
  <dcterms:created xsi:type="dcterms:W3CDTF">2024-03-25T21:06:21Z</dcterms:created>
  <dcterms:modified xsi:type="dcterms:W3CDTF">2024-03-26T04:55:20Z</dcterms:modified>
</cp:coreProperties>
</file>