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4" r:id="rId20"/>
    <p:sldId id="275" r:id="rId21"/>
  </p:sldIdLst>
  <p:sldSz cx="18288000" cy="10287000"/>
  <p:notesSz cx="6858000" cy="9144000"/>
  <p:embeddedFontLst>
    <p:embeddedFont>
      <p:font typeface="Garamond" panose="02020404030301010803" pitchFamily="18" charset="0"/>
      <p:regular r:id="rId22"/>
      <p:bold r:id="rId23"/>
      <p: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Fira Sans" panose="020B0604020202020204" charset="0"/>
      <p:regular r:id="rId29"/>
    </p:embeddedFont>
    <p:embeddedFont>
      <p:font typeface="Canva Sans Bold" panose="020B0604020202020204" charset="0"/>
      <p:regular r:id="rId30"/>
    </p:embeddedFont>
    <p:embeddedFont>
      <p:font typeface="Open Sans Bold" panose="020B0604020202020204" charset="0"/>
      <p:regular r:id="rId31"/>
    </p:embeddedFont>
    <p:embeddedFont>
      <p:font typeface="Canva Sans" panose="020B0604020202020204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D6DC"/>
    <a:srgbClr val="355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0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5401" y="0"/>
            <a:ext cx="18346740" cy="1028432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598" y="2806697"/>
            <a:ext cx="10223504" cy="2273300"/>
          </a:xfrm>
        </p:spPr>
        <p:txBody>
          <a:bodyPr anchor="b">
            <a:noAutofit/>
          </a:bodyPr>
          <a:lstStyle>
            <a:lvl1pPr algn="ctr">
              <a:defRPr sz="81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598" y="5486396"/>
            <a:ext cx="10223504" cy="1981203"/>
          </a:xfrm>
        </p:spPr>
        <p:txBody>
          <a:bodyPr anchor="t">
            <a:normAutofit/>
          </a:bodyPr>
          <a:lstStyle>
            <a:lvl1pPr marL="0" indent="0" algn="ctr">
              <a:buNone/>
              <a:defRPr sz="3150">
                <a:solidFill>
                  <a:schemeClr val="tx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74849" y="7556495"/>
            <a:ext cx="1346201" cy="4191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596" y="7556495"/>
            <a:ext cx="7821953" cy="4191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435351" y="7556495"/>
            <a:ext cx="826751" cy="4191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038599" y="5283197"/>
            <a:ext cx="102235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73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2" y="7223122"/>
            <a:ext cx="14414499" cy="850107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62141" y="1562099"/>
            <a:ext cx="15158958" cy="5003804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3102" y="8073230"/>
            <a:ext cx="14414499" cy="740568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9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02" y="1473198"/>
            <a:ext cx="14389098" cy="4432302"/>
          </a:xfrm>
        </p:spPr>
        <p:txBody>
          <a:bodyPr anchor="ctr">
            <a:normAutofit/>
          </a:bodyPr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5802" y="6515099"/>
            <a:ext cx="14389098" cy="22987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94254" y="62102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218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0" y="1473198"/>
            <a:ext cx="13944597" cy="3556002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12218" y="5029200"/>
            <a:ext cx="13258803" cy="8763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3000"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6515099"/>
            <a:ext cx="14414499" cy="22987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93020" y="131994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900401" y="4241805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094254" y="62102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190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3" y="4962872"/>
            <a:ext cx="14414502" cy="2203200"/>
          </a:xfrm>
        </p:spPr>
        <p:txBody>
          <a:bodyPr anchor="b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7166072"/>
            <a:ext cx="14414502" cy="1290600"/>
          </a:xfrm>
        </p:spPr>
        <p:txBody>
          <a:bodyPr anchor="t">
            <a:norm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20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0" y="1473198"/>
            <a:ext cx="13944597" cy="3365502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943102" y="5458968"/>
            <a:ext cx="14414502" cy="133045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6794500"/>
            <a:ext cx="14414502" cy="20193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93020" y="131994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900401" y="389889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094254" y="5143500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81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2" y="1473198"/>
            <a:ext cx="14414499" cy="336550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943102" y="5445252"/>
            <a:ext cx="14414502" cy="126187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42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0" y="6705599"/>
            <a:ext cx="14414505" cy="210820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94254" y="5143500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530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547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499035" y="1473197"/>
            <a:ext cx="2836343" cy="73406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3098" y="1473198"/>
            <a:ext cx="11149538" cy="7340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295835" y="1485900"/>
            <a:ext cx="0" cy="73152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39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8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604" y="2628909"/>
            <a:ext cx="12238032" cy="2733771"/>
          </a:xfrm>
        </p:spPr>
        <p:txBody>
          <a:bodyPr anchor="b">
            <a:normAutofit/>
          </a:bodyPr>
          <a:lstStyle>
            <a:lvl1pPr algn="ctr">
              <a:defRPr sz="6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2601" y="5769077"/>
            <a:ext cx="12238035" cy="1431821"/>
          </a:xfrm>
        </p:spPr>
        <p:txBody>
          <a:bodyPr anchor="t">
            <a:normAutofit/>
          </a:bodyPr>
          <a:lstStyle>
            <a:lvl1pPr marL="0" indent="0" algn="ctr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19085" y="5565878"/>
            <a:ext cx="122450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39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7672" y="3840480"/>
            <a:ext cx="7077456" cy="496519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2016" y="3840480"/>
            <a:ext cx="7077456" cy="496519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0" y="3987800"/>
            <a:ext cx="7077456" cy="864393"/>
          </a:xfrm>
        </p:spPr>
        <p:txBody>
          <a:bodyPr anchor="b">
            <a:noAutofit/>
          </a:bodyPr>
          <a:lstStyle>
            <a:lvl1pPr marL="0" indent="0">
              <a:spcBef>
                <a:spcPts val="1008"/>
              </a:spcBef>
              <a:spcAft>
                <a:spcPts val="900"/>
              </a:spcAft>
              <a:buNone/>
              <a:defRPr sz="42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3100" y="4864894"/>
            <a:ext cx="7077456" cy="394890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1005" y="3987800"/>
            <a:ext cx="7077456" cy="864393"/>
          </a:xfrm>
        </p:spPr>
        <p:txBody>
          <a:bodyPr anchor="b">
            <a:noAutofit/>
          </a:bodyPr>
          <a:lstStyle>
            <a:lvl1pPr marL="0" indent="0">
              <a:spcBef>
                <a:spcPts val="1008"/>
              </a:spcBef>
              <a:spcAft>
                <a:spcPts val="900"/>
              </a:spcAft>
              <a:buNone/>
              <a:defRPr sz="42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1005" y="4864894"/>
            <a:ext cx="7077456" cy="394890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78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763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6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0717" y="2082801"/>
            <a:ext cx="5577683" cy="2057400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2" y="1473197"/>
            <a:ext cx="8204199" cy="734060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0717" y="4546598"/>
            <a:ext cx="5577683" cy="3657606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94254" y="4368800"/>
            <a:ext cx="52717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7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099" y="2825748"/>
            <a:ext cx="9362724" cy="2057400"/>
          </a:xfrm>
        </p:spPr>
        <p:txBody>
          <a:bodyPr anchor="b">
            <a:normAutofit/>
          </a:bodyPr>
          <a:lstStyle>
            <a:lvl1pPr algn="ctr">
              <a:defRPr sz="4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42247" y="1562100"/>
            <a:ext cx="4595021" cy="71628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3099" y="4883148"/>
            <a:ext cx="9362724" cy="2743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7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3604" y="0"/>
            <a:ext cx="18344943" cy="1028432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3103" y="1473199"/>
            <a:ext cx="14401794" cy="19558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3835398"/>
            <a:ext cx="14401794" cy="49784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16252" y="8953500"/>
            <a:ext cx="2400300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2" y="8953500"/>
            <a:ext cx="10958850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30852" y="8953500"/>
            <a:ext cx="814046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9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685800" rtl="0" eaLnBrk="1" latinLnBrk="0" hangingPunct="1">
        <a:spcBef>
          <a:spcPct val="0"/>
        </a:spcBef>
        <a:buNone/>
        <a:defRPr sz="66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3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3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7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144000" cy="10287000"/>
            <a:chOff x="0" y="0"/>
            <a:chExt cx="12192000" cy="137160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5555" r="5555"/>
            <a:stretch>
              <a:fillRect/>
            </a:stretch>
          </p:blipFill>
          <p:spPr>
            <a:xfrm>
              <a:off x="0" y="0"/>
              <a:ext cx="12192000" cy="13716000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10662601" y="5165808"/>
            <a:ext cx="5863932" cy="3770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799" dirty="0">
                <a:latin typeface="Fira Sans"/>
              </a:rPr>
              <a:t>Here in this Data analysis we will see that how the different factors effects on the loan and which factor is most affected on take a loan.</a:t>
            </a:r>
          </a:p>
          <a:p>
            <a:pPr>
              <a:lnSpc>
                <a:spcPts val="4199"/>
              </a:lnSpc>
            </a:pPr>
            <a:endParaRPr lang="en-US" sz="2799" dirty="0">
              <a:latin typeface="Fira Sans"/>
            </a:endParaRPr>
          </a:p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r>
              <a:rPr lang="en-US" sz="2799" dirty="0">
                <a:latin typeface="Fira Sans"/>
              </a:rPr>
              <a:t>Here we </a:t>
            </a:r>
            <a:r>
              <a:rPr lang="en-US" sz="2799" dirty="0" err="1">
                <a:latin typeface="Fira Sans"/>
              </a:rPr>
              <a:t>analyse</a:t>
            </a:r>
            <a:r>
              <a:rPr lang="en-US" sz="2799" dirty="0">
                <a:latin typeface="Fira Sans"/>
              </a:rPr>
              <a:t> that applicant is capable for take loan.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662601" y="2025866"/>
            <a:ext cx="5532090" cy="244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dirty="0">
                <a:latin typeface="Fira Sans"/>
              </a:rPr>
              <a:t>Loan Data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409701"/>
            <a:ext cx="13716000" cy="990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Its is most important thing to remove the </a:t>
            </a:r>
            <a:r>
              <a:rPr lang="en-US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annomaly</a:t>
            </a:r>
            <a:r>
              <a:rPr lang="en-US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data. If we can not remove it so our prediction may be wrong</a:t>
            </a:r>
            <a:endParaRPr lang="en-IN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53" y="2781300"/>
            <a:ext cx="14388447" cy="601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1409700"/>
            <a:ext cx="140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Here  we show the different columns has outliers or not.</a:t>
            </a:r>
            <a:endParaRPr lang="en-IN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366" y="2399716"/>
            <a:ext cx="6440434" cy="46921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399716"/>
            <a:ext cx="6643460" cy="469215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86000" y="7133463"/>
            <a:ext cx="15163800" cy="185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Here the show two columns on is loan amount data Range and another is co-applicant income range. In the loan amount data range </a:t>
            </a:r>
            <a:r>
              <a:rPr 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</a:t>
            </a:r>
            <a:r>
              <a:rPr lang="en-US" sz="20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ta is mostly lie between the 0 to 300 and another data is outliers as well as in the </a:t>
            </a:r>
            <a:r>
              <a:rPr lang="en-US" sz="20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coapplicant</a:t>
            </a:r>
            <a:r>
              <a:rPr lang="en-US" sz="20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income data is mostly </a:t>
            </a:r>
            <a:r>
              <a:rPr lang="en-US" sz="20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lier</a:t>
            </a:r>
            <a:r>
              <a:rPr lang="en-US" sz="2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20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between the 0 to 9000 another data is called the outliers.</a:t>
            </a:r>
            <a:endParaRPr lang="en-US" sz="20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1409700"/>
            <a:ext cx="929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After removing the outliers.</a:t>
            </a:r>
            <a:endParaRPr lang="en-IN" sz="32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705100"/>
            <a:ext cx="7117080" cy="51851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2705100"/>
            <a:ext cx="7229259" cy="5185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1257300"/>
            <a:ext cx="1569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Here we analyze that every factor is impact the loan or not. Here we will </a:t>
            </a:r>
            <a:r>
              <a:rPr lang="en-US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analyse</a:t>
            </a:r>
            <a:r>
              <a:rPr lang="en-US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the Gender</a:t>
            </a:r>
            <a:endParaRPr lang="en-IN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12402"/>
            <a:ext cx="8077200" cy="64362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82200" y="2781300"/>
            <a:ext cx="6553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we will find the relation between the target </a:t>
            </a:r>
            <a:r>
              <a:rPr lang="en-US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variable (Loan status) </a:t>
            </a:r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and categorical independent </a:t>
            </a:r>
            <a:r>
              <a:rPr lang="en-US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variables (Gender).</a:t>
            </a:r>
            <a:endParaRPr lang="en-IN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466090"/>
              </p:ext>
            </p:extLst>
          </p:nvPr>
        </p:nvGraphicFramePr>
        <p:xfrm>
          <a:off x="10546080" y="5082660"/>
          <a:ext cx="5798820" cy="2941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32940"/>
                <a:gridCol w="1932940"/>
                <a:gridCol w="1932940"/>
              </a:tblGrid>
              <a:tr h="9804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Loan(%) (Y)</a:t>
                      </a:r>
                      <a:endParaRPr lang="en-IN" dirty="0"/>
                    </a:p>
                  </a:txBody>
                  <a:tcPr/>
                </a:tc>
              </a:tr>
              <a:tr h="980440"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502 (82%)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347 (69%)</a:t>
                      </a:r>
                    </a:p>
                  </a:txBody>
                  <a:tcPr/>
                </a:tc>
              </a:tr>
              <a:tr h="9804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112 (18%)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 (66%)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1333500"/>
            <a:ext cx="15011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Here we analyze that every factor is impact the loan or not. Here we </a:t>
            </a:r>
            <a:r>
              <a:rPr lang="en-US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will </a:t>
            </a:r>
            <a:r>
              <a:rPr lang="en-US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analyse</a:t>
            </a:r>
            <a:r>
              <a:rPr lang="en-US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the </a:t>
            </a:r>
            <a:r>
              <a:rPr lang="en-US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Dependents</a:t>
            </a:r>
            <a:endParaRPr lang="en-IN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476500"/>
            <a:ext cx="8686800" cy="692205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287000" y="2933700"/>
            <a:ext cx="7010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we will find the relation between the target variable (Loan status) and categorical independent variables (Dependents).</a:t>
            </a:r>
            <a:endParaRPr lang="en-IN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020581"/>
              </p:ext>
            </p:extLst>
          </p:nvPr>
        </p:nvGraphicFramePr>
        <p:xfrm>
          <a:off x="10820400" y="5524500"/>
          <a:ext cx="5943600" cy="31089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81200"/>
                <a:gridCol w="1981200"/>
                <a:gridCol w="1981200"/>
              </a:tblGrid>
              <a:tr h="548640"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Loan Status (Y)</a:t>
                      </a:r>
                      <a:endParaRPr lang="en-IN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smtClean="0"/>
                        <a:t>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360 (59%)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247 (68%)</a:t>
                      </a:r>
                      <a:endParaRPr lang="en-IN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 (17%)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  (64%)</a:t>
                      </a:r>
                      <a:endParaRPr lang="en-IN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(16%)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 (75%)</a:t>
                      </a:r>
                      <a:endParaRPr lang="en-IN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smtClean="0"/>
                        <a:t>3+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 (8%)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 (64%)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1333500"/>
            <a:ext cx="15240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Here we analyze that every factor is impact the loan or not. Here we will </a:t>
            </a:r>
            <a:r>
              <a:rPr lang="en-US" sz="28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analyse</a:t>
            </a:r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the </a:t>
            </a:r>
            <a:r>
              <a:rPr lang="en-US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Education</a:t>
            </a:r>
            <a:endParaRPr lang="en-IN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" y="2476500"/>
            <a:ext cx="8458200" cy="6739897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586797"/>
              </p:ext>
            </p:extLst>
          </p:nvPr>
        </p:nvGraphicFramePr>
        <p:xfrm>
          <a:off x="10210800" y="5524500"/>
          <a:ext cx="5798820" cy="2941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32940"/>
                <a:gridCol w="1932940"/>
                <a:gridCol w="1932940"/>
              </a:tblGrid>
              <a:tr h="9804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Loan(%) (Y)</a:t>
                      </a:r>
                      <a:endParaRPr lang="en-IN" dirty="0"/>
                    </a:p>
                  </a:txBody>
                  <a:tcPr/>
                </a:tc>
              </a:tr>
              <a:tr h="980440">
                <a:tc>
                  <a:txBody>
                    <a:bodyPr/>
                    <a:lstStyle/>
                    <a:p>
                      <a:r>
                        <a:rPr lang="en-US" dirty="0" smtClean="0"/>
                        <a:t>Graduate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480 (78%)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340 (71%)</a:t>
                      </a:r>
                    </a:p>
                  </a:txBody>
                  <a:tcPr/>
                </a:tc>
              </a:tr>
              <a:tr h="980440">
                <a:tc>
                  <a:txBody>
                    <a:bodyPr/>
                    <a:lstStyle/>
                    <a:p>
                      <a:r>
                        <a:rPr lang="en-US" dirty="0" smtClean="0"/>
                        <a:t>Non</a:t>
                      </a:r>
                      <a:r>
                        <a:rPr lang="en-US" baseline="0" dirty="0" smtClean="0"/>
                        <a:t> Graduate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 (22%)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 (61%)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144000" y="2933700"/>
            <a:ext cx="8534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we will find the relation between the target variable (Loan status) and categorical independent variables </a:t>
            </a:r>
            <a:r>
              <a:rPr lang="en-US" sz="2800" dirty="0" smtClean="0">
                <a:solidFill>
                  <a:prstClr val="black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(Education).</a:t>
            </a:r>
            <a:endParaRPr lang="en-IN" sz="2800" dirty="0">
              <a:solidFill>
                <a:prstClr val="black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1257300"/>
            <a:ext cx="15240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Here we analyze that every factor is impact the loan or not. Here we will </a:t>
            </a:r>
            <a:r>
              <a:rPr lang="en-US" sz="28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analyse</a:t>
            </a:r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the Education</a:t>
            </a:r>
            <a:endParaRPr lang="en-IN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400300"/>
            <a:ext cx="8470518" cy="67497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461118" y="3086100"/>
            <a:ext cx="7848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we will find the relation between the target variable (Loan status) and categorical independent variables </a:t>
            </a:r>
            <a:r>
              <a:rPr lang="en-US" sz="2800" dirty="0" smtClean="0">
                <a:solidFill>
                  <a:prstClr val="black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(Self-Employed).</a:t>
            </a:r>
            <a:endParaRPr lang="en-IN" sz="2800" dirty="0">
              <a:solidFill>
                <a:prstClr val="black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625182"/>
              </p:ext>
            </p:extLst>
          </p:nvPr>
        </p:nvGraphicFramePr>
        <p:xfrm>
          <a:off x="10210800" y="4991100"/>
          <a:ext cx="5798820" cy="2941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32940"/>
                <a:gridCol w="1932940"/>
                <a:gridCol w="1932940"/>
              </a:tblGrid>
              <a:tr h="9804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Loan(%) (Y)</a:t>
                      </a:r>
                      <a:endParaRPr lang="en-IN" dirty="0"/>
                    </a:p>
                  </a:txBody>
                  <a:tcPr/>
                </a:tc>
              </a:tr>
              <a:tr h="9804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532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(87%)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366 (69%)</a:t>
                      </a:r>
                    </a:p>
                  </a:txBody>
                  <a:tcPr/>
                </a:tc>
              </a:tr>
              <a:tr h="9804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(13%)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 (68%)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1257300"/>
            <a:ext cx="15621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Here we analyze that every factor is impact the loan or not. Here we will </a:t>
            </a:r>
            <a:r>
              <a:rPr lang="en-US" sz="28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analyse</a:t>
            </a:r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the Education</a:t>
            </a:r>
            <a:endParaRPr lang="en-IN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11407"/>
            <a:ext cx="8915400" cy="710421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763000" y="2628900"/>
            <a:ext cx="8305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we will find the relation between the target variable (Loan status) and categorical independent variables </a:t>
            </a:r>
            <a:r>
              <a:rPr lang="en-US" sz="2800" dirty="0" smtClean="0">
                <a:solidFill>
                  <a:prstClr val="black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(Property Area).</a:t>
            </a:r>
            <a:endParaRPr lang="en-IN" sz="2800" dirty="0">
              <a:solidFill>
                <a:prstClr val="black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721149"/>
              </p:ext>
            </p:extLst>
          </p:nvPr>
        </p:nvGraphicFramePr>
        <p:xfrm>
          <a:off x="10896600" y="4983480"/>
          <a:ext cx="5722620" cy="3769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07540"/>
                <a:gridCol w="1907540"/>
                <a:gridCol w="1907540"/>
              </a:tblGrid>
              <a:tr h="9423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Loan(%) (Y)</a:t>
                      </a:r>
                      <a:endParaRPr lang="en-IN" dirty="0"/>
                    </a:p>
                  </a:txBody>
                  <a:tcPr/>
                </a:tc>
              </a:tr>
              <a:tr h="942340">
                <a:tc>
                  <a:txBody>
                    <a:bodyPr/>
                    <a:lstStyle/>
                    <a:p>
                      <a:r>
                        <a:rPr lang="en-US" dirty="0" smtClean="0"/>
                        <a:t>Rural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179 (29%)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 (61%)</a:t>
                      </a:r>
                    </a:p>
                  </a:txBody>
                  <a:tcPr/>
                </a:tc>
              </a:tr>
              <a:tr h="9423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Semiurban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233 (38%)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179 (77%)</a:t>
                      </a:r>
                    </a:p>
                  </a:txBody>
                  <a:tcPr/>
                </a:tc>
              </a:tr>
              <a:tr h="942340">
                <a:tc>
                  <a:txBody>
                    <a:bodyPr/>
                    <a:lstStyle/>
                    <a:p>
                      <a:r>
                        <a:rPr lang="en-US" dirty="0" smtClean="0"/>
                        <a:t>Urban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</a:t>
                      </a:r>
                      <a:r>
                        <a:rPr lang="en-US" baseline="0" dirty="0" smtClean="0"/>
                        <a:t> (33%)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133 (66%)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1333500"/>
            <a:ext cx="14401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Here we analyze that every factor is impact the loan or not. Here we will </a:t>
            </a:r>
            <a:r>
              <a:rPr lang="en-US" sz="28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analyse</a:t>
            </a:r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the Education</a:t>
            </a:r>
            <a:endParaRPr lang="en-IN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400300"/>
            <a:ext cx="8342366" cy="66475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790166" y="2933700"/>
            <a:ext cx="735483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we will find the relation between the target variable (Loan status) and categorical independent variables </a:t>
            </a:r>
            <a:r>
              <a:rPr lang="en-US" sz="2800" dirty="0" smtClean="0">
                <a:solidFill>
                  <a:prstClr val="black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(Married).</a:t>
            </a:r>
            <a:endParaRPr lang="en-IN" sz="2800" dirty="0">
              <a:solidFill>
                <a:prstClr val="black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695216"/>
              </p:ext>
            </p:extLst>
          </p:nvPr>
        </p:nvGraphicFramePr>
        <p:xfrm>
          <a:off x="10210800" y="5219700"/>
          <a:ext cx="5798820" cy="2941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32940"/>
                <a:gridCol w="1932940"/>
                <a:gridCol w="1932940"/>
              </a:tblGrid>
              <a:tr h="9804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Loan(%) (Y)</a:t>
                      </a:r>
                      <a:endParaRPr lang="en-IN" dirty="0"/>
                    </a:p>
                  </a:txBody>
                  <a:tcPr/>
                </a:tc>
              </a:tr>
              <a:tr h="9804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213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(35%)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 (63%)</a:t>
                      </a:r>
                    </a:p>
                  </a:txBody>
                  <a:tcPr/>
                </a:tc>
              </a:tr>
              <a:tr h="9804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401 (65%)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288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(72%)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0" y="1485900"/>
            <a:ext cx="15240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Here we analyze that every factor is impact the loan or not. Here we will </a:t>
            </a:r>
            <a:r>
              <a:rPr lang="en-US" sz="28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analyse</a:t>
            </a:r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the Education</a:t>
            </a:r>
            <a:endParaRPr lang="en-IN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494" y="2552700"/>
            <a:ext cx="7937026" cy="6324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324600" y="3009900"/>
            <a:ext cx="11049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14800" lvl="8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we will find the relation between the target variable (Loan status) and categorical independent variables </a:t>
            </a:r>
            <a:r>
              <a:rPr lang="en-US" sz="2800" dirty="0" smtClean="0">
                <a:solidFill>
                  <a:prstClr val="black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</a:t>
            </a:r>
            <a:r>
              <a:rPr lang="en-US" sz="2800" dirty="0" err="1" smtClean="0">
                <a:solidFill>
                  <a:prstClr val="black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Creadit</a:t>
            </a:r>
            <a:r>
              <a:rPr lang="en-US" sz="2800" dirty="0" smtClean="0">
                <a:solidFill>
                  <a:prstClr val="black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History).</a:t>
            </a:r>
            <a:endParaRPr lang="en-IN" sz="2800" dirty="0">
              <a:solidFill>
                <a:prstClr val="black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392445"/>
              </p:ext>
            </p:extLst>
          </p:nvPr>
        </p:nvGraphicFramePr>
        <p:xfrm>
          <a:off x="10591800" y="5219700"/>
          <a:ext cx="5798820" cy="2941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32940"/>
                <a:gridCol w="1932940"/>
                <a:gridCol w="1932940"/>
              </a:tblGrid>
              <a:tr h="9804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Loan(%) (Y)</a:t>
                      </a:r>
                      <a:endParaRPr lang="en-IN" dirty="0"/>
                    </a:p>
                  </a:txBody>
                  <a:tcPr/>
                </a:tc>
              </a:tr>
              <a:tr h="9804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(14%)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7 </a:t>
                      </a:r>
                      <a:r>
                        <a:rPr lang="en-US" dirty="0" smtClean="0"/>
                        <a:t>(8%)</a:t>
                      </a:r>
                    </a:p>
                  </a:txBody>
                  <a:tcPr/>
                </a:tc>
              </a:tr>
              <a:tr h="9804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(86%)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415 (80%)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34798" y="1941264"/>
            <a:ext cx="15624502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490"/>
              </a:lnSpc>
              <a:spcBef>
                <a:spcPct val="0"/>
              </a:spcBef>
            </a:pPr>
            <a:r>
              <a:rPr lang="en-US" sz="5408" spc="-108" dirty="0">
                <a:latin typeface="Open Sans Bold"/>
              </a:rPr>
              <a:t>Machine Learning Model Building Stages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34798" y="6134079"/>
            <a:ext cx="4580058" cy="1769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4200" dirty="0">
                <a:latin typeface="Open Sans Bold"/>
              </a:rPr>
              <a:t>Data Exploration and Visualization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853971" y="6134079"/>
            <a:ext cx="4580058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620"/>
              </a:lnSpc>
              <a:spcBef>
                <a:spcPct val="0"/>
              </a:spcBef>
            </a:pPr>
            <a:r>
              <a:rPr lang="en-US" sz="4200" dirty="0">
                <a:latin typeface="Open Sans Bold"/>
              </a:rPr>
              <a:t>Data </a:t>
            </a:r>
            <a:r>
              <a:rPr lang="en-US" sz="4200" dirty="0" smtClean="0">
                <a:latin typeface="Open Sans Bold"/>
              </a:rPr>
              <a:t>Pre-</a:t>
            </a:r>
            <a:r>
              <a:rPr lang="en-US" sz="4200" dirty="0" err="1" smtClean="0">
                <a:latin typeface="Open Sans Bold"/>
              </a:rPr>
              <a:t>procesasing</a:t>
            </a:r>
            <a:r>
              <a:rPr lang="en-US" sz="4200" dirty="0" smtClean="0">
                <a:latin typeface="Open Sans Bold"/>
              </a:rPr>
              <a:t> </a:t>
            </a:r>
            <a:endParaRPr lang="en-US" sz="4200" dirty="0">
              <a:latin typeface="Open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073145" y="6134079"/>
            <a:ext cx="4580058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620"/>
              </a:lnSpc>
              <a:spcBef>
                <a:spcPct val="0"/>
              </a:spcBef>
            </a:pPr>
            <a:r>
              <a:rPr lang="en-US" sz="4200" dirty="0">
                <a:latin typeface="Open Sans Bold"/>
              </a:rPr>
              <a:t>Model building and Evaluation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3305195" y="4166846"/>
            <a:ext cx="1239263" cy="1239263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3305195" y="4074833"/>
            <a:ext cx="1239263" cy="1194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0047"/>
              </a:lnSpc>
              <a:spcBef>
                <a:spcPct val="0"/>
              </a:spcBef>
            </a:pPr>
            <a:r>
              <a:rPr lang="en-US" sz="6399" u="none" spc="-127">
                <a:solidFill>
                  <a:srgbClr val="355E66"/>
                </a:solidFill>
                <a:latin typeface="Open Sans Bold"/>
              </a:rPr>
              <a:t>1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8524368" y="4166846"/>
            <a:ext cx="1239263" cy="1239263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8524368" y="4074833"/>
            <a:ext cx="1239263" cy="1194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0047"/>
              </a:lnSpc>
              <a:spcBef>
                <a:spcPct val="0"/>
              </a:spcBef>
            </a:pPr>
            <a:r>
              <a:rPr lang="en-US" sz="6399" u="none" spc="-127">
                <a:solidFill>
                  <a:srgbClr val="355E66"/>
                </a:solidFill>
                <a:latin typeface="Open Sans Bold"/>
              </a:rPr>
              <a:t>2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3743542" y="4166846"/>
            <a:ext cx="1239263" cy="1239263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13743542" y="4074833"/>
            <a:ext cx="1239263" cy="1194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0047"/>
              </a:lnSpc>
              <a:spcBef>
                <a:spcPct val="0"/>
              </a:spcBef>
            </a:pPr>
            <a:r>
              <a:rPr lang="en-US" sz="6399" u="none" spc="-127">
                <a:solidFill>
                  <a:srgbClr val="355E66"/>
                </a:solidFill>
                <a:latin typeface="Open Sans Bold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771900"/>
            <a:ext cx="11430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Thank You </a:t>
            </a:r>
            <a:endParaRPr lang="en-IN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-160020"/>
            <a:ext cx="16230600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994945"/>
              </p:ext>
            </p:extLst>
          </p:nvPr>
        </p:nvGraphicFramePr>
        <p:xfrm>
          <a:off x="1249680" y="2585177"/>
          <a:ext cx="7924800" cy="541020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464008"/>
                <a:gridCol w="5460792"/>
              </a:tblGrid>
              <a:tr h="933445"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b="0" dirty="0">
                          <a:solidFill>
                            <a:srgbClr val="0070C0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column name</a:t>
                      </a:r>
                      <a:endParaRPr lang="en-US" sz="1600" b="0" dirty="0">
                        <a:solidFill>
                          <a:srgbClr val="0070C0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b="0" dirty="0">
                          <a:solidFill>
                            <a:srgbClr val="0070C0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column description</a:t>
                      </a:r>
                      <a:endParaRPr lang="en-US" sz="1600" b="0" dirty="0">
                        <a:solidFill>
                          <a:srgbClr val="0070C0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>
                    <a:noFill/>
                  </a:tcPr>
                </a:tc>
              </a:tr>
              <a:tr h="714730"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Loan ID</a:t>
                      </a:r>
                      <a:endParaRPr lang="en-US" sz="16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Unique Loan ID</a:t>
                      </a:r>
                      <a:endParaRPr lang="en-US" sz="16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</a:tr>
              <a:tr h="714730"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Gender</a:t>
                      </a:r>
                      <a:endParaRPr lang="en-US" sz="160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Male / </a:t>
                      </a:r>
                      <a:r>
                        <a:rPr lang="en-US" sz="2400" dirty="0" err="1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Feamle</a:t>
                      </a:r>
                      <a:endParaRPr lang="en-US" sz="16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</a:tr>
              <a:tr h="714730"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Married </a:t>
                      </a:r>
                      <a:endParaRPr lang="en-US" sz="160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Married Status ( Yes / No )</a:t>
                      </a:r>
                      <a:endParaRPr lang="en-US" sz="16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</a:tr>
              <a:tr h="714730"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Dependents</a:t>
                      </a:r>
                      <a:endParaRPr lang="en-US" sz="160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Number of Dependents</a:t>
                      </a:r>
                      <a:endParaRPr lang="en-US" sz="160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</a:tr>
              <a:tr h="903107"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Education</a:t>
                      </a:r>
                      <a:endParaRPr lang="en-US" sz="160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Applicant Education ( Graduate / Not Graduate</a:t>
                      </a:r>
                      <a:endParaRPr lang="en-US" sz="160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</a:tr>
              <a:tr h="714730"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Self_Employed</a:t>
                      </a:r>
                      <a:endParaRPr lang="en-US" sz="160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 smtClean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Self</a:t>
                      </a:r>
                      <a:r>
                        <a:rPr lang="en-US" sz="2400" baseline="0" dirty="0" smtClean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 </a:t>
                      </a:r>
                      <a:r>
                        <a:rPr lang="en-US" sz="2400" dirty="0" smtClean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Employed </a:t>
                      </a: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( Yes / No )</a:t>
                      </a:r>
                      <a:endParaRPr lang="en-US" sz="16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1219200" y="952500"/>
            <a:ext cx="9156375" cy="1161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</a:pPr>
            <a:r>
              <a:rPr lang="en-US" sz="6000" dirty="0">
                <a:latin typeface="Open Sans Bold"/>
              </a:rPr>
              <a:t>Overview of Data</a:t>
            </a:r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515365"/>
              </p:ext>
            </p:extLst>
          </p:nvPr>
        </p:nvGraphicFramePr>
        <p:xfrm>
          <a:off x="9322707" y="2628900"/>
          <a:ext cx="7524585" cy="536369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20586"/>
                <a:gridCol w="4803999"/>
              </a:tblGrid>
              <a:tr h="880380"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0070C0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column name</a:t>
                      </a:r>
                      <a:endParaRPr lang="en-US" sz="1600" dirty="0">
                        <a:solidFill>
                          <a:srgbClr val="0070C0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0070C0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column description</a:t>
                      </a:r>
                      <a:endParaRPr lang="en-US" sz="1600" dirty="0">
                        <a:solidFill>
                          <a:srgbClr val="0070C0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</a:tr>
              <a:tr h="681931"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 err="1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ApplicantIncome</a:t>
                      </a:r>
                      <a:endParaRPr lang="en-US" sz="16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Income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 of applicant</a:t>
                      </a:r>
                      <a:endParaRPr lang="en-US" sz="16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</a:tr>
              <a:tr h="802609"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 err="1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CoapplicantIncome</a:t>
                      </a:r>
                      <a:endParaRPr lang="en-US" sz="16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Co-applicant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 income</a:t>
                      </a:r>
                      <a:endParaRPr lang="en-US" sz="16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</a:tr>
              <a:tr h="681931"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 err="1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LoanAmount</a:t>
                      </a:r>
                      <a:endParaRPr lang="en-US" sz="16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Amount of the Loan</a:t>
                      </a:r>
                      <a:endParaRPr lang="en-US" sz="16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</a:tr>
              <a:tr h="802609"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 err="1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Loan_Amount_Term</a:t>
                      </a:r>
                      <a:endParaRPr lang="en-US" sz="16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Time period of Loan</a:t>
                      </a:r>
                      <a:endParaRPr lang="en-US" sz="16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</a:tr>
              <a:tr h="681931"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Credit_History</a:t>
                      </a:r>
                      <a:endParaRPr lang="en-US" sz="160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 smtClean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Credit </a:t>
                      </a: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</a:tr>
              <a:tr h="802609"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 smtClean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Property</a:t>
                      </a:r>
                      <a:r>
                        <a:rPr lang="en-US" sz="2400" baseline="0" dirty="0" smtClean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 </a:t>
                      </a:r>
                      <a:r>
                        <a:rPr lang="en-US" sz="2400" dirty="0" smtClean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Area</a:t>
                      </a:r>
                      <a:endParaRPr lang="en-US" sz="16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Property ( Urban / Rural </a:t>
                      </a:r>
                      <a:r>
                        <a:rPr lang="en-US" sz="2400" dirty="0" smtClean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/</a:t>
                      </a:r>
                      <a:r>
                        <a:rPr lang="en-US" sz="2400" baseline="0" dirty="0" smtClean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 </a:t>
                      </a:r>
                      <a:r>
                        <a:rPr lang="en-US" sz="2400" dirty="0" err="1" smtClean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Semiurban</a:t>
                      </a:r>
                      <a:r>
                        <a:rPr lang="en-US" sz="2400" dirty="0" smtClean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 </a:t>
                      </a: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)</a:t>
                      </a:r>
                      <a:endParaRPr lang="en-US" sz="16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2971800" y="8420100"/>
            <a:ext cx="12701817" cy="5516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 dirty="0">
                <a:latin typeface="Canva Sans"/>
              </a:rPr>
              <a:t>Loan  Status  :   The  loan  is  </a:t>
            </a:r>
            <a:r>
              <a:rPr lang="en-US" sz="3300" dirty="0" smtClean="0">
                <a:latin typeface="Canva Sans"/>
              </a:rPr>
              <a:t>approved  </a:t>
            </a:r>
            <a:r>
              <a:rPr lang="en-US" sz="3300" dirty="0">
                <a:latin typeface="Canva Sans"/>
              </a:rPr>
              <a:t>or not  - ( Yes  / </a:t>
            </a:r>
            <a:r>
              <a:rPr lang="en-US" sz="3300" dirty="0" smtClean="0">
                <a:latin typeface="Canva Sans"/>
              </a:rPr>
              <a:t>No)</a:t>
            </a:r>
            <a:endParaRPr lang="en-US" sz="3300" dirty="0">
              <a:latin typeface="Canv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95400" y="2095500"/>
            <a:ext cx="10896600" cy="6729265"/>
            <a:chOff x="0" y="0"/>
            <a:chExt cx="17933576" cy="1107499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t="184" b="184"/>
            <a:stretch>
              <a:fillRect/>
            </a:stretch>
          </p:blipFill>
          <p:spPr>
            <a:xfrm>
              <a:off x="0" y="0"/>
              <a:ext cx="17933576" cy="11074994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-152400" y="928703"/>
            <a:ext cx="17602199" cy="8848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08"/>
              </a:lnSpc>
              <a:spcBef>
                <a:spcPct val="0"/>
              </a:spcBef>
            </a:pPr>
            <a:r>
              <a:rPr lang="en-US" sz="4400" spc="-88" dirty="0">
                <a:latin typeface="Open Sans Bold"/>
              </a:rPr>
              <a:t>First we check in our data that any value is missing or not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258800" y="2857500"/>
            <a:ext cx="3352584" cy="3458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>
                <a:latin typeface="Canva Sans"/>
              </a:rPr>
              <a:t>Here we can see that there are some columns have the missing values so we can  fill the data using the mean , median and mode or remove this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374811"/>
            <a:ext cx="5874201" cy="5537378"/>
          </a:xfrm>
          <a:custGeom>
            <a:avLst/>
            <a:gdLst/>
            <a:ahLst/>
            <a:cxnLst/>
            <a:rect l="l" t="t" r="r" b="b"/>
            <a:pathLst>
              <a:path w="5874201" h="5537378">
                <a:moveTo>
                  <a:pt x="0" y="0"/>
                </a:moveTo>
                <a:lnTo>
                  <a:pt x="5874201" y="0"/>
                </a:lnTo>
                <a:lnTo>
                  <a:pt x="5874201" y="5537378"/>
                </a:lnTo>
                <a:lnTo>
                  <a:pt x="0" y="55373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962025"/>
            <a:ext cx="921067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latin typeface="Canva Sans"/>
              </a:rPr>
              <a:t>Now, let’s visualize each variable separately.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264774" y="2317661"/>
            <a:ext cx="9346826" cy="76302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14"/>
              </a:lnSpc>
            </a:pPr>
            <a:r>
              <a:rPr lang="en-US" sz="2510" dirty="0">
                <a:latin typeface="Canva Sans Bold"/>
              </a:rPr>
              <a:t>Different types of variables are Categorical, ordinal, and numerical</a:t>
            </a:r>
          </a:p>
          <a:p>
            <a:pPr>
              <a:lnSpc>
                <a:spcPts val="3514"/>
              </a:lnSpc>
            </a:pPr>
            <a:endParaRPr lang="en-US" sz="2510" dirty="0">
              <a:latin typeface="Canva Sans Bold"/>
            </a:endParaRPr>
          </a:p>
          <a:p>
            <a:pPr marL="542046" lvl="1" indent="-271023">
              <a:lnSpc>
                <a:spcPts val="3514"/>
              </a:lnSpc>
              <a:buFont typeface="Arial"/>
              <a:buChar char="•"/>
            </a:pPr>
            <a:r>
              <a:rPr lang="en-US" sz="2510" dirty="0">
                <a:latin typeface="Canva Sans Bold"/>
              </a:rPr>
              <a:t>Categorical features: These features have categories (Gender, Married, </a:t>
            </a:r>
            <a:r>
              <a:rPr lang="en-US" sz="2510" dirty="0" err="1">
                <a:latin typeface="Canva Sans Bold"/>
              </a:rPr>
              <a:t>Self_Employed</a:t>
            </a:r>
            <a:r>
              <a:rPr lang="en-US" sz="2510" dirty="0">
                <a:latin typeface="Canva Sans Bold"/>
              </a:rPr>
              <a:t>, </a:t>
            </a:r>
            <a:r>
              <a:rPr lang="en-US" sz="2510" dirty="0" err="1">
                <a:latin typeface="Canva Sans Bold"/>
              </a:rPr>
              <a:t>Credit_History</a:t>
            </a:r>
            <a:r>
              <a:rPr lang="en-US" sz="2510" dirty="0">
                <a:latin typeface="Canva Sans Bold"/>
              </a:rPr>
              <a:t>, </a:t>
            </a:r>
            <a:r>
              <a:rPr lang="en-US" sz="2510" dirty="0" err="1">
                <a:latin typeface="Canva Sans Bold"/>
              </a:rPr>
              <a:t>Loan_Status</a:t>
            </a:r>
            <a:r>
              <a:rPr lang="en-US" sz="2510" dirty="0">
                <a:latin typeface="Canva Sans Bold"/>
              </a:rPr>
              <a:t>)</a:t>
            </a:r>
          </a:p>
          <a:p>
            <a:pPr>
              <a:lnSpc>
                <a:spcPts val="3514"/>
              </a:lnSpc>
            </a:pPr>
            <a:endParaRPr lang="en-US" sz="2510" dirty="0">
              <a:latin typeface="Canva Sans Bold"/>
            </a:endParaRPr>
          </a:p>
          <a:p>
            <a:pPr marL="542046" lvl="1" indent="-271023">
              <a:lnSpc>
                <a:spcPts val="3514"/>
              </a:lnSpc>
              <a:buFont typeface="Arial"/>
              <a:buChar char="•"/>
            </a:pPr>
            <a:r>
              <a:rPr lang="en-US" sz="2510" dirty="0">
                <a:latin typeface="Canva Sans Bold"/>
              </a:rPr>
              <a:t>Ordinal features: Variables in categorical features having some order involved (Dependents, Education, </a:t>
            </a:r>
            <a:r>
              <a:rPr lang="en-US" sz="2510" dirty="0" err="1">
                <a:latin typeface="Canva Sans Bold"/>
              </a:rPr>
              <a:t>Property_Area</a:t>
            </a:r>
            <a:r>
              <a:rPr lang="en-US" sz="2510" dirty="0">
                <a:latin typeface="Canva Sans Bold"/>
              </a:rPr>
              <a:t>)</a:t>
            </a:r>
          </a:p>
          <a:p>
            <a:pPr>
              <a:lnSpc>
                <a:spcPts val="3514"/>
              </a:lnSpc>
            </a:pPr>
            <a:endParaRPr lang="en-US" sz="2510" dirty="0">
              <a:latin typeface="Canva Sans Bold"/>
            </a:endParaRPr>
          </a:p>
          <a:p>
            <a:pPr marL="542046" lvl="1" indent="-271023">
              <a:lnSpc>
                <a:spcPts val="3514"/>
              </a:lnSpc>
              <a:buFont typeface="Arial"/>
              <a:buChar char="•"/>
            </a:pPr>
            <a:r>
              <a:rPr lang="en-US" sz="2510" dirty="0">
                <a:latin typeface="Canva Sans Bold"/>
              </a:rPr>
              <a:t>Numerical features: These features have numerical values (</a:t>
            </a:r>
            <a:r>
              <a:rPr lang="en-US" sz="2510" dirty="0" err="1">
                <a:latin typeface="Canva Sans Bold"/>
              </a:rPr>
              <a:t>ApplicantIncome</a:t>
            </a:r>
            <a:r>
              <a:rPr lang="en-US" sz="2510" dirty="0">
                <a:latin typeface="Canva Sans Bold"/>
              </a:rPr>
              <a:t>, </a:t>
            </a:r>
            <a:r>
              <a:rPr lang="en-US" sz="2510" dirty="0" err="1">
                <a:latin typeface="Canva Sans Bold"/>
              </a:rPr>
              <a:t>CoapplicantIncome</a:t>
            </a:r>
            <a:r>
              <a:rPr lang="en-US" sz="2510" dirty="0">
                <a:latin typeface="Canva Sans Bold"/>
              </a:rPr>
              <a:t>, </a:t>
            </a:r>
            <a:r>
              <a:rPr lang="en-US" sz="2510" dirty="0" err="1">
                <a:latin typeface="Canva Sans Bold"/>
              </a:rPr>
              <a:t>LoanAmount</a:t>
            </a:r>
            <a:r>
              <a:rPr lang="en-US" sz="2510" dirty="0">
                <a:latin typeface="Canva Sans Bold"/>
              </a:rPr>
              <a:t>, </a:t>
            </a:r>
            <a:r>
              <a:rPr lang="en-US" sz="2510" dirty="0" err="1">
                <a:latin typeface="Canva Sans Bold"/>
              </a:rPr>
              <a:t>Loan_Amount_Term</a:t>
            </a:r>
            <a:r>
              <a:rPr lang="en-US" sz="2510" dirty="0">
                <a:latin typeface="Canva Sans Bold"/>
              </a:rPr>
              <a:t>)</a:t>
            </a:r>
          </a:p>
          <a:p>
            <a:pPr>
              <a:lnSpc>
                <a:spcPts val="3514"/>
              </a:lnSpc>
            </a:pPr>
            <a:endParaRPr lang="en-US" sz="2510" dirty="0">
              <a:latin typeface="Canva Sans Bold"/>
            </a:endParaRPr>
          </a:p>
          <a:p>
            <a:pPr>
              <a:lnSpc>
                <a:spcPts val="3514"/>
              </a:lnSpc>
            </a:pPr>
            <a:endParaRPr lang="en-US" sz="2510" dirty="0">
              <a:latin typeface="Canva Sans Bold"/>
            </a:endParaRPr>
          </a:p>
          <a:p>
            <a:pPr>
              <a:lnSpc>
                <a:spcPts val="3514"/>
              </a:lnSpc>
            </a:pPr>
            <a:endParaRPr lang="en-US" sz="2510" dirty="0">
              <a:latin typeface="Canva Sa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876300"/>
            <a:ext cx="8948283" cy="6599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200" dirty="0">
                <a:latin typeface="Canva Sans"/>
              </a:rPr>
              <a:t>Now, let’s visualize each variable separately.</a:t>
            </a:r>
          </a:p>
        </p:txBody>
      </p:sp>
      <p:sp>
        <p:nvSpPr>
          <p:cNvPr id="3" name="Freeform 2"/>
          <p:cNvSpPr/>
          <p:nvPr/>
        </p:nvSpPr>
        <p:spPr>
          <a:xfrm>
            <a:off x="1371600" y="1778033"/>
            <a:ext cx="6781800" cy="5404061"/>
          </a:xfrm>
          <a:custGeom>
            <a:avLst/>
            <a:gdLst/>
            <a:ahLst/>
            <a:cxnLst/>
            <a:rect l="l" t="t" r="r" b="b"/>
            <a:pathLst>
              <a:path w="7084117" h="5644962">
                <a:moveTo>
                  <a:pt x="0" y="0"/>
                </a:moveTo>
                <a:lnTo>
                  <a:pt x="7084117" y="0"/>
                </a:lnTo>
                <a:lnTo>
                  <a:pt x="7084117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5"/>
          <p:cNvSpPr/>
          <p:nvPr/>
        </p:nvSpPr>
        <p:spPr>
          <a:xfrm>
            <a:off x="8763000" y="1778033"/>
            <a:ext cx="6781800" cy="5404061"/>
          </a:xfrm>
          <a:custGeom>
            <a:avLst/>
            <a:gdLst/>
            <a:ahLst/>
            <a:cxnLst/>
            <a:rect l="l" t="t" r="r" b="b"/>
            <a:pathLst>
              <a:path w="7084117" h="5644962">
                <a:moveTo>
                  <a:pt x="0" y="0"/>
                </a:moveTo>
                <a:lnTo>
                  <a:pt x="7084117" y="0"/>
                </a:lnTo>
                <a:lnTo>
                  <a:pt x="7084117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388501"/>
              </p:ext>
            </p:extLst>
          </p:nvPr>
        </p:nvGraphicFramePr>
        <p:xfrm>
          <a:off x="3581400" y="7204954"/>
          <a:ext cx="2971800" cy="20955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34046"/>
                <a:gridCol w="1437754"/>
              </a:tblGrid>
              <a:tr h="628731">
                <a:tc gridSpan="2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dirty="0" err="1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Credit_History</a:t>
                      </a:r>
                      <a:endParaRPr lang="en-US" sz="1400" dirty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 Bold"/>
                        </a:rPr>
                        <a:t>Credit_History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731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0.0 </a:t>
                      </a:r>
                      <a:endParaRPr lang="en-US" sz="1400" dirty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89</a:t>
                      </a:r>
                      <a:endParaRPr lang="en-US" sz="1400" dirty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</a:tr>
              <a:tr h="628731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1.0</a:t>
                      </a:r>
                      <a:endParaRPr lang="en-US" sz="1400" dirty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525</a:t>
                      </a:r>
                      <a:endParaRPr lang="en-US" sz="1400" dirty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210507"/>
              </p:ext>
            </p:extLst>
          </p:nvPr>
        </p:nvGraphicFramePr>
        <p:xfrm>
          <a:off x="11380258" y="7204954"/>
          <a:ext cx="3276600" cy="211430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91385"/>
                <a:gridCol w="1585215"/>
              </a:tblGrid>
              <a:tr h="704769">
                <a:tc gridSpan="2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Gender</a:t>
                      </a:r>
                      <a:endParaRPr lang="en-US" sz="14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Gender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4769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Male</a:t>
                      </a:r>
                      <a:endParaRPr lang="en-US" sz="14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502</a:t>
                      </a:r>
                      <a:endParaRPr lang="en-US" sz="14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</a:tr>
              <a:tr h="704769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Female</a:t>
                      </a:r>
                      <a:endParaRPr lang="en-US" sz="14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112</a:t>
                      </a:r>
                      <a:endParaRPr lang="en-US" sz="14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0200" y="1656938"/>
            <a:ext cx="6311370" cy="5029200"/>
          </a:xfrm>
          <a:custGeom>
            <a:avLst/>
            <a:gdLst/>
            <a:ahLst/>
            <a:cxnLst/>
            <a:rect l="l" t="t" r="r" b="b"/>
            <a:pathLst>
              <a:path w="7084117" h="5644962">
                <a:moveTo>
                  <a:pt x="0" y="0"/>
                </a:moveTo>
                <a:lnTo>
                  <a:pt x="7084117" y="0"/>
                </a:lnTo>
                <a:lnTo>
                  <a:pt x="7084117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991600" y="1656938"/>
            <a:ext cx="6248400" cy="4979023"/>
          </a:xfrm>
          <a:custGeom>
            <a:avLst/>
            <a:gdLst/>
            <a:ahLst/>
            <a:cxnLst/>
            <a:rect l="l" t="t" r="r" b="b"/>
            <a:pathLst>
              <a:path w="7084117" h="5644962">
                <a:moveTo>
                  <a:pt x="0" y="0"/>
                </a:moveTo>
                <a:lnTo>
                  <a:pt x="7084117" y="0"/>
                </a:lnTo>
                <a:lnTo>
                  <a:pt x="7084117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298374" y="890905"/>
            <a:ext cx="921067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latin typeface="Canva Sans"/>
              </a:rPr>
              <a:t>Now, let’s visualize each variable separately.</a:t>
            </a:r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314543"/>
              </p:ext>
            </p:extLst>
          </p:nvPr>
        </p:nvGraphicFramePr>
        <p:xfrm>
          <a:off x="3200400" y="6871781"/>
          <a:ext cx="3694544" cy="24098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907128"/>
                <a:gridCol w="1787416"/>
              </a:tblGrid>
              <a:tr h="803275">
                <a:tc gridSpan="2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self employed</a:t>
                      </a:r>
                      <a:endParaRPr lang="en-US" sz="12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self employed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3275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82</a:t>
                      </a:r>
                      <a:endParaRPr lang="en-US" sz="12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</a:tr>
              <a:tr h="803275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No</a:t>
                      </a:r>
                      <a:endParaRPr lang="en-US" sz="120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532</a:t>
                      </a:r>
                      <a:endParaRPr lang="en-US" sz="12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</a:tr>
            </a:tbl>
          </a:graphicData>
        </a:graphic>
      </p:graphicFrame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20992"/>
              </p:ext>
            </p:extLst>
          </p:nvPr>
        </p:nvGraphicFramePr>
        <p:xfrm>
          <a:off x="10668000" y="6972300"/>
          <a:ext cx="3694544" cy="24098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907128"/>
                <a:gridCol w="1787416"/>
              </a:tblGrid>
              <a:tr h="803275">
                <a:tc gridSpan="2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Married status</a:t>
                      </a:r>
                      <a:endParaRPr lang="en-US" sz="12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 Bold"/>
                        </a:rPr>
                        <a:t>Married status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3275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Married</a:t>
                      </a:r>
                      <a:endParaRPr lang="en-US" sz="120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401</a:t>
                      </a:r>
                      <a:endParaRPr lang="en-US" sz="12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</a:tr>
              <a:tr h="803275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Unmarried</a:t>
                      </a:r>
                      <a:endParaRPr lang="en-US" sz="120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213</a:t>
                      </a:r>
                      <a:endParaRPr lang="en-US" sz="12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52600" y="1790700"/>
            <a:ext cx="5794174" cy="4610133"/>
          </a:xfrm>
          <a:custGeom>
            <a:avLst/>
            <a:gdLst/>
            <a:ahLst/>
            <a:cxnLst/>
            <a:rect l="l" t="t" r="r" b="b"/>
            <a:pathLst>
              <a:path w="7084117" h="5644962">
                <a:moveTo>
                  <a:pt x="0" y="0"/>
                </a:moveTo>
                <a:lnTo>
                  <a:pt x="7084117" y="0"/>
                </a:lnTo>
                <a:lnTo>
                  <a:pt x="7084117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906000" y="1790700"/>
            <a:ext cx="6215825" cy="4953066"/>
          </a:xfrm>
          <a:custGeom>
            <a:avLst/>
            <a:gdLst/>
            <a:ahLst/>
            <a:cxnLst/>
            <a:rect l="l" t="t" r="r" b="b"/>
            <a:pathLst>
              <a:path w="7084103" h="5644951">
                <a:moveTo>
                  <a:pt x="0" y="0"/>
                </a:moveTo>
                <a:lnTo>
                  <a:pt x="7084103" y="0"/>
                </a:lnTo>
                <a:lnTo>
                  <a:pt x="7084103" y="5644951"/>
                </a:lnTo>
                <a:lnTo>
                  <a:pt x="0" y="56449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216226" y="867377"/>
            <a:ext cx="921067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latin typeface="Canva Sans"/>
              </a:rPr>
              <a:t>Now, let’s visualize each variable separately.</a:t>
            </a:r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124842"/>
              </p:ext>
            </p:extLst>
          </p:nvPr>
        </p:nvGraphicFramePr>
        <p:xfrm>
          <a:off x="3040994" y="7048500"/>
          <a:ext cx="4121806" cy="209859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127681"/>
                <a:gridCol w="1994125"/>
              </a:tblGrid>
              <a:tr h="699530">
                <a:tc gridSpan="2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Education</a:t>
                      </a:r>
                      <a:endParaRPr lang="en-US" sz="11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65896" marR="165896" marT="165896" marB="165896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 Bold"/>
                        </a:rPr>
                        <a:t>Education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53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Graduate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65896" marR="165896" marT="165896" marB="16589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480</a:t>
                      </a:r>
                      <a:endParaRPr lang="en-US" sz="11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65896" marR="165896" marT="165896" marB="165896" anchor="ctr"/>
                </a:tc>
              </a:tr>
              <a:tr h="69953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Not </a:t>
                      </a:r>
                      <a:r>
                        <a:rPr lang="en-US" sz="2000" dirty="0" err="1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Gradute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65896" marR="165896" marT="165896" marB="16589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134</a:t>
                      </a:r>
                      <a:endParaRPr lang="en-US" sz="11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65896" marR="165896" marT="165896" marB="165896" anchor="ctr"/>
                </a:tc>
              </a:tr>
            </a:tbl>
          </a:graphicData>
        </a:graphic>
      </p:graphicFrame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974579"/>
              </p:ext>
            </p:extLst>
          </p:nvPr>
        </p:nvGraphicFramePr>
        <p:xfrm>
          <a:off x="13705670" y="7086699"/>
          <a:ext cx="2416155" cy="20955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01560"/>
                <a:gridCol w="1214595"/>
              </a:tblGrid>
              <a:tr h="698467">
                <a:tc gridSpan="2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Dependents</a:t>
                      </a:r>
                      <a:endParaRPr lang="en-US" sz="14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Dependents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8467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101</a:t>
                      </a:r>
                      <a:endParaRPr lang="en-US" sz="14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</a:tr>
              <a:tr h="698467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3+</a:t>
                      </a:r>
                      <a:endParaRPr lang="en-US" sz="14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51</a:t>
                      </a:r>
                      <a:endParaRPr lang="en-US" sz="14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</a:tr>
            </a:tbl>
          </a:graphicData>
        </a:graphic>
      </p:graphicFrame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222654"/>
              </p:ext>
            </p:extLst>
          </p:nvPr>
        </p:nvGraphicFramePr>
        <p:xfrm>
          <a:off x="10426901" y="7063839"/>
          <a:ext cx="2584383" cy="20955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85220"/>
                <a:gridCol w="1299163"/>
              </a:tblGrid>
              <a:tr h="683753">
                <a:tc gridSpan="2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Dependents</a:t>
                      </a:r>
                      <a:endParaRPr lang="en-US" sz="12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Dependents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3753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</a:t>
                      </a:r>
                      <a:endParaRPr lang="en-US" sz="120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360</a:t>
                      </a:r>
                      <a:endParaRPr lang="en-US" sz="12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</a:tr>
              <a:tr h="683753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</a:t>
                      </a:r>
                      <a:endParaRPr lang="en-US" sz="120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102</a:t>
                      </a:r>
                      <a:endParaRPr lang="en-US" sz="12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1688" y="1104900"/>
            <a:ext cx="62456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200" dirty="0" smtClean="0">
                <a:latin typeface="Canva Sans"/>
              </a:rPr>
              <a:t>Let’s Find outliers of our Data. </a:t>
            </a:r>
            <a:endParaRPr lang="en-US" sz="3200" dirty="0">
              <a:latin typeface="Canva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943100"/>
            <a:ext cx="13295653" cy="5562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7400" y="7962900"/>
            <a:ext cx="1379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Here in this graph we can show the applicant Income range. Here mostly data is lie between the range of 15000 around.  </a:t>
            </a:r>
          </a:p>
          <a:p>
            <a:endParaRPr lang="en-IN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808</TotalTime>
  <Words>946</Words>
  <Application>Microsoft Office PowerPoint</Application>
  <PresentationFormat>Custom</PresentationFormat>
  <Paragraphs>183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Garamond</vt:lpstr>
      <vt:lpstr>Calibri</vt:lpstr>
      <vt:lpstr>Adobe Fan Heiti Std B</vt:lpstr>
      <vt:lpstr>Arial</vt:lpstr>
      <vt:lpstr>Fira Sans</vt:lpstr>
      <vt:lpstr>Canva Sans Bold</vt:lpstr>
      <vt:lpstr>Open Sans Bold</vt:lpstr>
      <vt:lpstr>Canva Sans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Text Magic Studio Magic Design for Presentations L&amp;P</dc:title>
  <dc:creator>sakshi</dc:creator>
  <cp:lastModifiedBy>admin</cp:lastModifiedBy>
  <cp:revision>22</cp:revision>
  <dcterms:created xsi:type="dcterms:W3CDTF">2006-08-16T00:00:00Z</dcterms:created>
  <dcterms:modified xsi:type="dcterms:W3CDTF">2024-03-16T06:56:25Z</dcterms:modified>
  <dc:identifier>DAF_casp31g</dc:identifier>
</cp:coreProperties>
</file>