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notesMasterIdLst>
    <p:notesMasterId r:id="rId15"/>
  </p:notesMasterIdLst>
  <p:sldIdLst>
    <p:sldId id="257" r:id="rId2"/>
    <p:sldId id="258" r:id="rId3"/>
    <p:sldId id="259" r:id="rId4"/>
    <p:sldId id="279" r:id="rId5"/>
    <p:sldId id="260" r:id="rId6"/>
    <p:sldId id="261" r:id="rId7"/>
    <p:sldId id="293" r:id="rId8"/>
    <p:sldId id="264" r:id="rId9"/>
    <p:sldId id="268" r:id="rId10"/>
    <p:sldId id="270" r:id="rId11"/>
    <p:sldId id="271" r:id="rId12"/>
    <p:sldId id="277"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IENDS INFOTECH" initials="FI" lastIdx="1" clrIdx="0">
    <p:extLst>
      <p:ext uri="{19B8F6BF-5375-455C-9EA6-DF929625EA0E}">
        <p15:presenceInfo xmlns:p15="http://schemas.microsoft.com/office/powerpoint/2012/main" userId="FRIENDS INFOTE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57" autoAdjust="0"/>
  </p:normalViewPr>
  <p:slideViewPr>
    <p:cSldViewPr>
      <p:cViewPr varScale="1">
        <p:scale>
          <a:sx n="77" d="100"/>
          <a:sy n="77" d="100"/>
        </p:scale>
        <p:origin x="883"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Shingate" userId="422eaf36ba06f675" providerId="LiveId" clId="{CB1A60DB-1891-49EE-9B06-0BBB2E1882AB}"/>
    <pc:docChg chg="undo custSel modSld">
      <pc:chgData name="Shreya Shingate" userId="422eaf36ba06f675" providerId="LiveId" clId="{CB1A60DB-1891-49EE-9B06-0BBB2E1882AB}" dt="2025-01-27T04:57:15.976" v="83" actId="20577"/>
      <pc:docMkLst>
        <pc:docMk/>
      </pc:docMkLst>
      <pc:sldChg chg="modSp mod">
        <pc:chgData name="Shreya Shingate" userId="422eaf36ba06f675" providerId="LiveId" clId="{CB1A60DB-1891-49EE-9B06-0BBB2E1882AB}" dt="2025-01-27T04:56:46.292" v="75" actId="20577"/>
        <pc:sldMkLst>
          <pc:docMk/>
          <pc:sldMk cId="0" sldId="257"/>
        </pc:sldMkLst>
        <pc:spChg chg="mod">
          <ac:chgData name="Shreya Shingate" userId="422eaf36ba06f675" providerId="LiveId" clId="{CB1A60DB-1891-49EE-9B06-0BBB2E1882AB}" dt="2025-01-27T04:56:46.292" v="75" actId="20577"/>
          <ac:spMkLst>
            <pc:docMk/>
            <pc:sldMk cId="0" sldId="257"/>
            <ac:spMk id="1048584" creationId="{00000000-0000-0000-0000-000000000000}"/>
          </ac:spMkLst>
        </pc:spChg>
      </pc:sldChg>
      <pc:sldChg chg="modSp mod">
        <pc:chgData name="Shreya Shingate" userId="422eaf36ba06f675" providerId="LiveId" clId="{CB1A60DB-1891-49EE-9B06-0BBB2E1882AB}" dt="2025-01-27T04:57:15.976" v="83" actId="20577"/>
        <pc:sldMkLst>
          <pc:docMk/>
          <pc:sldMk cId="0" sldId="260"/>
        </pc:sldMkLst>
        <pc:graphicFrameChg chg="mod modGraphic">
          <ac:chgData name="Shreya Shingate" userId="422eaf36ba06f675" providerId="LiveId" clId="{CB1A60DB-1891-49EE-9B06-0BBB2E1882AB}" dt="2025-01-27T04:57:15.976" v="83" actId="20577"/>
          <ac:graphicFrameMkLst>
            <pc:docMk/>
            <pc:sldMk cId="0" sldId="260"/>
            <ac:graphicFrameMk id="2" creationId="{A58F6C53-E899-4D29-8545-508CAA79A97E}"/>
          </ac:graphicFrameMkLst>
        </pc:graphicFrameChg>
      </pc:sldChg>
    </pc:docChg>
  </pc:docChgLst>
  <pc:docChgLst>
    <pc:chgData name="Shreya Shingate" userId="422eaf36ba06f675" providerId="LiveId" clId="{619E4972-114A-4D54-A577-3F77682DC3FD}"/>
    <pc:docChg chg="modSld">
      <pc:chgData name="Shreya Shingate" userId="422eaf36ba06f675" providerId="LiveId" clId="{619E4972-114A-4D54-A577-3F77682DC3FD}" dt="2025-03-22T05:55:03.067" v="22" actId="20577"/>
      <pc:docMkLst>
        <pc:docMk/>
      </pc:docMkLst>
      <pc:sldChg chg="modSp mod">
        <pc:chgData name="Shreya Shingate" userId="422eaf36ba06f675" providerId="LiveId" clId="{619E4972-114A-4D54-A577-3F77682DC3FD}" dt="2025-03-22T05:51:25.495" v="15" actId="20577"/>
        <pc:sldMkLst>
          <pc:docMk/>
          <pc:sldMk cId="0" sldId="257"/>
        </pc:sldMkLst>
        <pc:spChg chg="mod">
          <ac:chgData name="Shreya Shingate" userId="422eaf36ba06f675" providerId="LiveId" clId="{619E4972-114A-4D54-A577-3F77682DC3FD}" dt="2025-03-22T05:51:25.495" v="15" actId="20577"/>
          <ac:spMkLst>
            <pc:docMk/>
            <pc:sldMk cId="0" sldId="257"/>
            <ac:spMk id="1048584" creationId="{00000000-0000-0000-0000-000000000000}"/>
          </ac:spMkLst>
        </pc:spChg>
      </pc:sldChg>
      <pc:sldChg chg="modSp mod">
        <pc:chgData name="Shreya Shingate" userId="422eaf36ba06f675" providerId="LiveId" clId="{619E4972-114A-4D54-A577-3F77682DC3FD}" dt="2025-03-22T05:55:03.067" v="22" actId="20577"/>
        <pc:sldMkLst>
          <pc:docMk/>
          <pc:sldMk cId="0" sldId="277"/>
        </pc:sldMkLst>
        <pc:spChg chg="mod">
          <ac:chgData name="Shreya Shingate" userId="422eaf36ba06f675" providerId="LiveId" clId="{619E4972-114A-4D54-A577-3F77682DC3FD}" dt="2025-03-22T05:55:03.067" v="22" actId="20577"/>
          <ac:spMkLst>
            <pc:docMk/>
            <pc:sldMk cId="0" sldId="277"/>
            <ac:spMk id="2" creationId="{49C5A9B7-0C9A-4B5A-995C-23F22CEF10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3/27/2025</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itle 1"/>
          <p:cNvSpPr>
            <a:spLocks noGrp="1"/>
          </p:cNvSpPr>
          <p:nvPr>
            <p:ph type="title" idx="4294967295"/>
          </p:nvPr>
        </p:nvSpPr>
        <p:spPr>
          <a:xfrm rot="10800000" flipV="1">
            <a:off x="577055" y="2011659"/>
            <a:ext cx="11037887" cy="6255099"/>
          </a:xfrm>
        </p:spPr>
        <p:txBody>
          <a:bodyPr anchor="ctr">
            <a:normAutofit/>
          </a:bodyPr>
          <a:lstStyle/>
          <a:p>
            <a:pPr algn="ctr"/>
            <a:br>
              <a:rPr lang="en-US" altLang="x-none" sz="3600" b="1" dirty="0">
                <a:solidFill>
                  <a:srgbClr val="002060"/>
                </a:solidFill>
                <a:latin typeface="Bodoni MT" panose="02070603080606020203" pitchFamily="18" charset="0"/>
              </a:rPr>
            </a:br>
            <a:r>
              <a:rPr lang="en-US" sz="2400" b="1" dirty="0">
                <a:solidFill>
                  <a:schemeClr val="tx1"/>
                </a:solidFill>
                <a:latin typeface="Bodoni MT" panose="02070603080606020203" pitchFamily="18" charset="0"/>
              </a:rPr>
              <a:t>  </a:t>
            </a:r>
            <a:br>
              <a:rPr lang="en-US" sz="2400" b="1" dirty="0">
                <a:solidFill>
                  <a:schemeClr val="tx1"/>
                </a:solidFill>
                <a:latin typeface="Bodoni MT" panose="02070603080606020203" pitchFamily="18" charset="0"/>
              </a:rPr>
            </a:br>
            <a:r>
              <a:rPr lang="en-US" sz="3600" b="1" dirty="0">
                <a:solidFill>
                  <a:schemeClr val="accent5">
                    <a:lumMod val="50000"/>
                  </a:schemeClr>
                </a:solidFill>
                <a:latin typeface="Bodoni MT" panose="02070603080606020203" pitchFamily="18" charset="0"/>
              </a:rPr>
              <a:t>PROJECT  TITLE  :- “Heart Disease Prediction System Using Machine learning</a:t>
            </a:r>
            <a:r>
              <a:rPr lang="en-US" sz="3600" b="1" dirty="0">
                <a:solidFill>
                  <a:schemeClr val="accent6">
                    <a:lumMod val="50000"/>
                  </a:schemeClr>
                </a:solidFill>
                <a:latin typeface="Bodoni MT" panose="02070603080606020203" pitchFamily="18" charset="0"/>
              </a:rPr>
              <a:t>”</a:t>
            </a:r>
            <a:br>
              <a:rPr lang="en-US" sz="3600" b="1" dirty="0">
                <a:solidFill>
                  <a:schemeClr val="tx2">
                    <a:lumMod val="50000"/>
                  </a:schemeClr>
                </a:solidFill>
                <a:latin typeface="Bodoni MT" panose="02070603080606020203" pitchFamily="18" charset="0"/>
              </a:rPr>
            </a:br>
            <a:r>
              <a:rPr lang="en-US" sz="3100" b="1" dirty="0">
                <a:solidFill>
                  <a:schemeClr val="tx2">
                    <a:lumMod val="50000"/>
                  </a:schemeClr>
                </a:solidFill>
                <a:latin typeface="Bodoni MT" panose="02070603080606020203" pitchFamily="18" charset="0"/>
              </a:rPr>
              <a:t>  </a:t>
            </a:r>
            <a:br>
              <a:rPr lang="en-US" sz="3100" b="1" dirty="0">
                <a:solidFill>
                  <a:schemeClr val="tx2">
                    <a:lumMod val="50000"/>
                  </a:schemeClr>
                </a:solidFill>
                <a:latin typeface="Bodoni MT" panose="02070603080606020203" pitchFamily="18" charset="0"/>
              </a:rPr>
            </a:br>
            <a:r>
              <a:rPr lang="en-US" sz="3100" b="1" dirty="0">
                <a:solidFill>
                  <a:schemeClr val="tx2">
                    <a:lumMod val="50000"/>
                  </a:schemeClr>
                </a:solidFill>
                <a:latin typeface="Bodoni MT" panose="02070603080606020203" pitchFamily="18" charset="0"/>
              </a:rPr>
              <a:t>     </a:t>
            </a:r>
            <a:r>
              <a:rPr lang="en-US" sz="3100" b="1" dirty="0">
                <a:solidFill>
                  <a:schemeClr val="accent6">
                    <a:lumMod val="50000"/>
                  </a:schemeClr>
                </a:solidFill>
                <a:latin typeface="Bodoni MT" panose="02070603080606020203" pitchFamily="18" charset="0"/>
              </a:rPr>
              <a:t>GUIDE NAME:  Prof. </a:t>
            </a:r>
            <a:r>
              <a:rPr lang="en-US" sz="3100" b="1" dirty="0" err="1">
                <a:solidFill>
                  <a:schemeClr val="accent6">
                    <a:lumMod val="50000"/>
                  </a:schemeClr>
                </a:solidFill>
                <a:latin typeface="Bodoni MT" panose="02070603080606020203" pitchFamily="18" charset="0"/>
              </a:rPr>
              <a:t>Sarjare</a:t>
            </a:r>
            <a:r>
              <a:rPr lang="en-US" sz="3100" b="1" dirty="0">
                <a:solidFill>
                  <a:schemeClr val="accent6">
                    <a:lumMod val="50000"/>
                  </a:schemeClr>
                </a:solidFill>
                <a:latin typeface="Bodoni MT" panose="02070603080606020203" pitchFamily="18" charset="0"/>
              </a:rPr>
              <a:t> .M. D</a:t>
            </a:r>
            <a:br>
              <a:rPr lang="en-US" sz="3100" b="1" dirty="0">
                <a:solidFill>
                  <a:schemeClr val="accent6">
                    <a:lumMod val="50000"/>
                  </a:schemeClr>
                </a:solidFill>
                <a:latin typeface="Bodoni MT" panose="02070603080606020203" pitchFamily="18" charset="0"/>
              </a:rPr>
            </a:br>
            <a:r>
              <a:rPr lang="en-US" sz="3100" b="1" dirty="0">
                <a:solidFill>
                  <a:schemeClr val="accent6">
                    <a:lumMod val="50000"/>
                  </a:schemeClr>
                </a:solidFill>
                <a:latin typeface="Bodoni MT" panose="02070603080606020203" pitchFamily="18" charset="0"/>
              </a:rPr>
              <a:t> </a:t>
            </a:r>
            <a:br>
              <a:rPr lang="en-US" sz="3100" b="1" dirty="0">
                <a:solidFill>
                  <a:schemeClr val="accent6">
                    <a:lumMod val="50000"/>
                  </a:schemeClr>
                </a:solidFill>
                <a:latin typeface="Bodoni MT" panose="02070603080606020203" pitchFamily="18" charset="0"/>
              </a:rPr>
            </a:br>
            <a:br>
              <a:rPr lang="en-US" sz="3200" b="1" dirty="0">
                <a:solidFill>
                  <a:srgbClr val="92D050"/>
                </a:solidFill>
                <a:latin typeface="+mn-lt"/>
              </a:rPr>
            </a:br>
            <a:br>
              <a:rPr lang="en-US" sz="3600" dirty="0">
                <a:solidFill>
                  <a:srgbClr val="00B050"/>
                </a:solidFill>
              </a:rPr>
            </a:br>
            <a:r>
              <a:rPr lang="en-US" sz="3600" dirty="0">
                <a:solidFill>
                  <a:srgbClr val="00B050"/>
                </a:solidFill>
              </a:rPr>
              <a:t>                        </a:t>
            </a:r>
            <a:br>
              <a:rPr lang="en-US" sz="3100" b="1" dirty="0">
                <a:solidFill>
                  <a:schemeClr val="accent5">
                    <a:lumMod val="75000"/>
                  </a:schemeClr>
                </a:solidFill>
              </a:rPr>
            </a:br>
            <a:r>
              <a:rPr lang="en-US" sz="3100" b="1" dirty="0">
                <a:solidFill>
                  <a:schemeClr val="accent5">
                    <a:lumMod val="75000"/>
                  </a:schemeClr>
                </a:solidFill>
              </a:rPr>
              <a:t>                    </a:t>
            </a:r>
            <a:r>
              <a:rPr lang="en-US" sz="2400" b="1" dirty="0">
                <a:solidFill>
                  <a:schemeClr val="accent5">
                    <a:lumMod val="75000"/>
                  </a:schemeClr>
                </a:solidFill>
              </a:rPr>
              <a:t>   </a:t>
            </a:r>
            <a:endParaRPr lang="en-US" sz="2400" dirty="0">
              <a:solidFill>
                <a:schemeClr val="accent5">
                  <a:lumMod val="75000"/>
                </a:schemeClr>
              </a:solidFill>
            </a:endParaRPr>
          </a:p>
        </p:txBody>
      </p:sp>
      <p:sp>
        <p:nvSpPr>
          <p:cNvPr id="1048585" name="TextBox 5"/>
          <p:cNvSpPr txBox="1"/>
          <p:nvPr/>
        </p:nvSpPr>
        <p:spPr>
          <a:xfrm flipH="1">
            <a:off x="1415480" y="620688"/>
            <a:ext cx="9171110" cy="1692771"/>
          </a:xfrm>
          <a:prstGeom prst="rect">
            <a:avLst/>
          </a:prstGeom>
          <a:noFill/>
        </p:spPr>
        <p:txBody>
          <a:bodyPr wrap="square" rtlCol="0">
            <a:spAutoFit/>
          </a:bodyPr>
          <a:lstStyle/>
          <a:p>
            <a:pPr algn="ctr"/>
            <a:r>
              <a:rPr lang="en-US" sz="2800" b="1" dirty="0" err="1">
                <a:solidFill>
                  <a:schemeClr val="tx1">
                    <a:lumMod val="85000"/>
                    <a:lumOff val="15000"/>
                  </a:schemeClr>
                </a:solidFill>
                <a:latin typeface="Bodoni MT" panose="02070603080606020203" pitchFamily="18" charset="0"/>
              </a:rPr>
              <a:t>Navashyadri</a:t>
            </a:r>
            <a:r>
              <a:rPr lang="en-US" sz="2800" b="1" dirty="0">
                <a:solidFill>
                  <a:schemeClr val="tx1">
                    <a:lumMod val="85000"/>
                    <a:lumOff val="15000"/>
                  </a:schemeClr>
                </a:solidFill>
                <a:latin typeface="Bodoni MT" panose="02070603080606020203" pitchFamily="18" charset="0"/>
              </a:rPr>
              <a:t> Groups of Institute Faculty of Engineering </a:t>
            </a:r>
          </a:p>
          <a:p>
            <a:pPr algn="ctr"/>
            <a:r>
              <a:rPr lang="en-US" sz="2400" b="1" dirty="0">
                <a:solidFill>
                  <a:schemeClr val="accent2"/>
                </a:solidFill>
                <a:latin typeface="Bodoni MT" panose="02070603080606020203" pitchFamily="18" charset="0"/>
              </a:rPr>
              <a:t>ACADEMIC YEAR 20</a:t>
            </a:r>
            <a:r>
              <a:rPr lang="en-US" altLang="x-none" sz="2400" b="1" dirty="0">
                <a:solidFill>
                  <a:schemeClr val="accent2"/>
                </a:solidFill>
                <a:latin typeface="Bodoni MT" panose="02070603080606020203" pitchFamily="18" charset="0"/>
              </a:rPr>
              <a:t>24-25</a:t>
            </a:r>
            <a:endParaRPr lang="en-US" sz="2400" b="1" dirty="0">
              <a:solidFill>
                <a:schemeClr val="accent2"/>
              </a:solidFill>
              <a:latin typeface="Bodoni MT" panose="02070603080606020203" pitchFamily="18" charset="0"/>
            </a:endParaRPr>
          </a:p>
          <a:p>
            <a:pPr algn="ctr"/>
            <a:r>
              <a:rPr lang="en-US" sz="2800" b="1" dirty="0">
                <a:solidFill>
                  <a:srgbClr val="7030A0"/>
                </a:solidFill>
                <a:latin typeface="Bodoni MT" panose="02070603080606020203" pitchFamily="18" charset="0"/>
              </a:rPr>
              <a:t>DEPARTMENT  OF  AI &amp; ML ENGINEERING</a:t>
            </a:r>
          </a:p>
          <a:p>
            <a:pPr algn="ctr"/>
            <a:endParaRPr lang="en-US" sz="2400" b="1" dirty="0"/>
          </a:p>
        </p:txBody>
      </p:sp>
      <p:pic>
        <p:nvPicPr>
          <p:cNvPr id="1026" name="Picture 2">
            <a:extLst>
              <a:ext uri="{FF2B5EF4-FFF2-40B4-BE49-F238E27FC236}">
                <a16:creationId xmlns:a16="http://schemas.microsoft.com/office/drawing/2014/main" id="{48C18A3F-9A1C-E6A8-626B-CE9DCA3747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71" y="476672"/>
            <a:ext cx="1182569" cy="10786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BEC843B-1EB7-44D7-812A-C16CCFE85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0221" y="213057"/>
            <a:ext cx="1815256" cy="17986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extBox 1"/>
          <p:cNvSpPr txBox="1"/>
          <p:nvPr/>
        </p:nvSpPr>
        <p:spPr>
          <a:xfrm>
            <a:off x="602045" y="561977"/>
            <a:ext cx="5112955"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l"/>
            <a:r>
              <a:rPr lang="en-US" sz="3600" b="1" dirty="0">
                <a:solidFill>
                  <a:schemeClr val="accent3">
                    <a:lumMod val="75000"/>
                  </a:schemeClr>
                </a:solidFill>
              </a:rPr>
              <a:t>   </a:t>
            </a:r>
            <a:r>
              <a:rPr lang="en-US" sz="3600" b="1" dirty="0">
                <a:solidFill>
                  <a:srgbClr val="002060"/>
                </a:solidFill>
              </a:rPr>
              <a:t>7. </a:t>
            </a:r>
            <a:r>
              <a:rPr lang="en-US" sz="3600" b="1" dirty="0">
                <a:solidFill>
                  <a:srgbClr val="002060"/>
                </a:solidFill>
                <a:latin typeface="Bodoni MT" panose="02070603080606020203" pitchFamily="18" charset="0"/>
              </a:rPr>
              <a:t>APPLICATION :-</a:t>
            </a:r>
          </a:p>
        </p:txBody>
      </p:sp>
      <p:sp>
        <p:nvSpPr>
          <p:cNvPr id="2" name="TextBox 1">
            <a:extLst>
              <a:ext uri="{FF2B5EF4-FFF2-40B4-BE49-F238E27FC236}">
                <a16:creationId xmlns:a16="http://schemas.microsoft.com/office/drawing/2014/main" id="{CF444C1A-BE72-40C7-B444-A42180C7DD31}"/>
              </a:ext>
            </a:extLst>
          </p:cNvPr>
          <p:cNvSpPr txBox="1"/>
          <p:nvPr/>
        </p:nvSpPr>
        <p:spPr>
          <a:xfrm>
            <a:off x="1066800" y="1589314"/>
            <a:ext cx="10515599" cy="3416320"/>
          </a:xfrm>
          <a:prstGeom prst="rect">
            <a:avLst/>
          </a:prstGeom>
          <a:noFill/>
        </p:spPr>
        <p:txBody>
          <a:bodyPr wrap="square" rtlCol="0">
            <a:sp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Machine learning models can analyze a patient’s medical history, lifestyle factors, and test results to predict the likelihood of heart disease.</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Healthcare providers can use machine learning models to predict the likelihood of heart disease in patients, aiding doctors in identifying at-risk individuals.</a:t>
            </a:r>
          </a:p>
          <a:p>
            <a:pPr marL="457200" indent="-457200">
              <a:buAutoNum type="arabicPeriod"/>
            </a:pPr>
            <a:endParaRPr lang="en-US" sz="2400" b="1" dirty="0">
              <a:solidFill>
                <a:srgbClr val="C00000"/>
              </a:solidFill>
              <a:latin typeface="Times New Roman" panose="02020603050405020304" pitchFamily="18" charset="0"/>
              <a:cs typeface="Times New Roman" panose="02020603050405020304" pitchFamily="18" charset="0"/>
            </a:endParaRPr>
          </a:p>
          <a:p>
            <a:pPr marL="457200" indent="-457200">
              <a:buAutoNum type="arabicPeriod"/>
            </a:pPr>
            <a:r>
              <a:rPr lang="en-US" sz="2400" dirty="0">
                <a:latin typeface="Times New Roman" panose="02020603050405020304" pitchFamily="18" charset="0"/>
                <a:cs typeface="Times New Roman" panose="02020603050405020304" pitchFamily="18" charset="0"/>
              </a:rPr>
              <a:t>Mobile applications that use machine learning to predict heart disease risk based on inputs such as age, blood pressure, cholesterol levels, family history, and lifestyle</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152400" y="685800"/>
            <a:ext cx="6705600" cy="707886"/>
          </a:xfrm>
          <a:prstGeom prst="rect">
            <a:avLst/>
          </a:prstGeom>
          <a:noFill/>
          <a:effectLst>
            <a:outerShdw blurRad="50800" dist="38100" dir="13500000" algn="br" rotWithShape="0">
              <a:prstClr val="black">
                <a:alpha val="40000"/>
              </a:prstClr>
            </a:outerShdw>
          </a:effectLst>
        </p:spPr>
        <p:txBody>
          <a:bodyPr wrap="square" rtlCol="0">
            <a:spAutoFit/>
          </a:bodyPr>
          <a:lstStyle/>
          <a:p>
            <a:pPr lvl="1" defTabSz="914400"/>
            <a:r>
              <a:rPr lang="en-US" sz="4000" b="1" dirty="0">
                <a:solidFill>
                  <a:srgbClr val="002060"/>
                </a:solidFill>
                <a:latin typeface="Bodoni MT" panose="02070603080606020203" pitchFamily="18" charset="0"/>
              </a:rPr>
              <a:t>   8. </a:t>
            </a:r>
            <a:r>
              <a:rPr lang="en-US" sz="3600" b="1" dirty="0">
                <a:solidFill>
                  <a:srgbClr val="002060"/>
                </a:solidFill>
                <a:latin typeface="Bodoni MT" panose="02070603080606020203" pitchFamily="18" charset="0"/>
              </a:rPr>
              <a:t>FUTURE  SCOPE:-</a:t>
            </a:r>
          </a:p>
        </p:txBody>
      </p:sp>
      <p:sp>
        <p:nvSpPr>
          <p:cNvPr id="4" name="TextBox 3">
            <a:extLst>
              <a:ext uri="{FF2B5EF4-FFF2-40B4-BE49-F238E27FC236}">
                <a16:creationId xmlns:a16="http://schemas.microsoft.com/office/drawing/2014/main" id="{E7F6719F-2A1F-D8DE-ADE3-6F59B795E0A3}"/>
              </a:ext>
            </a:extLst>
          </p:cNvPr>
          <p:cNvSpPr txBox="1"/>
          <p:nvPr/>
        </p:nvSpPr>
        <p:spPr>
          <a:xfrm>
            <a:off x="983432" y="1700808"/>
            <a:ext cx="10433992" cy="34163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Distribution of Heart Disease Risk</a:t>
            </a:r>
          </a:p>
          <a:p>
            <a:endParaRPr lang="en-US" sz="2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Distribution of Heart Disease Risk will represent how the predicted risk levels are distributed among patients based on their health data. By categorizing patients into High Risk, Moderate Risk, and Low Risk, you can visually show how many individuals fall into each group, using a pie chart or bar graph. This distribution will be based on key factors such as cholesterol levels, blood pressure, age, and other predictive health markers. Visualizing this distribution helps to quickly communicate the results of the prediction model, allowing healthcare providers to prioritize patients for intervention or follow-up care. It also serves as a useful tool for patients to better understand their individual risk level and take necessary precautions.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3"/>
          <p:cNvSpPr txBox="1"/>
          <p:nvPr/>
        </p:nvSpPr>
        <p:spPr>
          <a:xfrm>
            <a:off x="1219200" y="617432"/>
            <a:ext cx="6165056"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l"/>
            <a:r>
              <a:rPr lang="en-US" sz="3600" b="1" dirty="0">
                <a:solidFill>
                  <a:srgbClr val="002060"/>
                </a:solidFill>
                <a:latin typeface="Bodoni MT" panose="02070603080606020203" pitchFamily="18" charset="0"/>
              </a:rPr>
              <a:t>9.REFERENCES :- </a:t>
            </a:r>
          </a:p>
        </p:txBody>
      </p:sp>
      <p:sp>
        <p:nvSpPr>
          <p:cNvPr id="2" name="TextBox 1">
            <a:extLst>
              <a:ext uri="{FF2B5EF4-FFF2-40B4-BE49-F238E27FC236}">
                <a16:creationId xmlns:a16="http://schemas.microsoft.com/office/drawing/2014/main" id="{49C5A9B7-0C9A-4B5A-995C-23F22CEF10CA}"/>
              </a:ext>
            </a:extLst>
          </p:cNvPr>
          <p:cNvSpPr txBox="1"/>
          <p:nvPr/>
        </p:nvSpPr>
        <p:spPr>
          <a:xfrm>
            <a:off x="263352" y="1484784"/>
            <a:ext cx="11665296" cy="2585323"/>
          </a:xfrm>
          <a:prstGeom prst="rect">
            <a:avLst/>
          </a:prstGeom>
          <a:noFill/>
        </p:spPr>
        <p:txBody>
          <a:bodyPr wrap="square" rtlCol="0">
            <a:spAutoFit/>
          </a:bodyPr>
          <a:lstStyle/>
          <a:p>
            <a:pPr marL="143510" lvl="0" algn="just" rtl="0">
              <a:lnSpc>
                <a:spcPct val="115000"/>
              </a:lnSpc>
              <a:spcBef>
                <a:spcPts val="0"/>
              </a:spcBef>
              <a:spcAft>
                <a:spcPts val="0"/>
              </a:spcAft>
              <a:buClr>
                <a:schemeClr val="dk2"/>
              </a:buClr>
              <a:buSzPts val="1340"/>
            </a:pPr>
            <a:endParaRPr lang="en-IN" sz="2000" dirty="0">
              <a:latin typeface="Times New Roman" panose="02020603050405020304" pitchFamily="18" charset="0"/>
              <a:ea typeface="Arial"/>
              <a:cs typeface="Times New Roman" panose="02020603050405020304" pitchFamily="18" charset="0"/>
              <a:sym typeface="Arial"/>
            </a:endParaRPr>
          </a:p>
          <a:p>
            <a:pPr marL="486410" lvl="0" indent="-342900" algn="just" rtl="0">
              <a:lnSpc>
                <a:spcPct val="115000"/>
              </a:lnSpc>
              <a:spcBef>
                <a:spcPts val="0"/>
              </a:spcBef>
              <a:spcAft>
                <a:spcPts val="0"/>
              </a:spcAft>
              <a:buClr>
                <a:schemeClr val="dk2"/>
              </a:buClr>
              <a:buSzPts val="1340"/>
              <a:buFont typeface="Arial" panose="020B0604020202020204" pitchFamily="34" charset="0"/>
              <a:buChar char="•"/>
            </a:pPr>
            <a:r>
              <a:rPr lang="en-IN" sz="2000" dirty="0">
                <a:latin typeface="Times New Roman" panose="02020603050405020304" pitchFamily="18" charset="0"/>
                <a:ea typeface="Arial"/>
                <a:cs typeface="Times New Roman" panose="02020603050405020304" pitchFamily="18" charset="0"/>
                <a:sym typeface="Arial"/>
              </a:rPr>
              <a:t> Bo Jin ,Chao Che, Zhen Liu, </a:t>
            </a:r>
            <a:r>
              <a:rPr lang="en-IN" sz="2000" dirty="0" err="1">
                <a:latin typeface="Times New Roman" panose="02020603050405020304" pitchFamily="18" charset="0"/>
                <a:ea typeface="Arial"/>
                <a:cs typeface="Times New Roman" panose="02020603050405020304" pitchFamily="18" charset="0"/>
                <a:sym typeface="Arial"/>
              </a:rPr>
              <a:t>Shulong</a:t>
            </a:r>
            <a:r>
              <a:rPr lang="en-IN" sz="2000" dirty="0">
                <a:latin typeface="Times New Roman" panose="02020603050405020304" pitchFamily="18" charset="0"/>
                <a:ea typeface="Arial"/>
                <a:cs typeface="Times New Roman" panose="02020603050405020304" pitchFamily="18" charset="0"/>
                <a:sym typeface="Arial"/>
              </a:rPr>
              <a:t> Zhang, </a:t>
            </a:r>
            <a:r>
              <a:rPr lang="en-IN" sz="2000" dirty="0" err="1">
                <a:latin typeface="Times New Roman" panose="02020603050405020304" pitchFamily="18" charset="0"/>
                <a:ea typeface="Arial"/>
                <a:cs typeface="Times New Roman" panose="02020603050405020304" pitchFamily="18" charset="0"/>
                <a:sym typeface="Arial"/>
              </a:rPr>
              <a:t>Xiaomeng</a:t>
            </a:r>
            <a:r>
              <a:rPr lang="en-IN" sz="2000" dirty="0">
                <a:latin typeface="Times New Roman" panose="02020603050405020304" pitchFamily="18" charset="0"/>
                <a:ea typeface="Arial"/>
                <a:cs typeface="Times New Roman" panose="02020603050405020304" pitchFamily="18" charset="0"/>
                <a:sym typeface="Arial"/>
              </a:rPr>
              <a:t> </a:t>
            </a:r>
            <a:r>
              <a:rPr lang="en-IN" sz="2000" dirty="0" err="1">
                <a:latin typeface="Times New Roman" panose="02020603050405020304" pitchFamily="18" charset="0"/>
                <a:ea typeface="Arial"/>
                <a:cs typeface="Times New Roman" panose="02020603050405020304" pitchFamily="18" charset="0"/>
                <a:sym typeface="Arial"/>
              </a:rPr>
              <a:t>Yin,And</a:t>
            </a:r>
            <a:r>
              <a:rPr lang="en-IN" sz="2000" dirty="0">
                <a:latin typeface="Times New Roman" panose="02020603050405020304" pitchFamily="18" charset="0"/>
                <a:ea typeface="Arial"/>
                <a:cs typeface="Times New Roman" panose="02020603050405020304" pitchFamily="18" charset="0"/>
                <a:sym typeface="Arial"/>
              </a:rPr>
              <a:t> </a:t>
            </a:r>
            <a:r>
              <a:rPr lang="en-IN" sz="2000" dirty="0" err="1">
                <a:latin typeface="Times New Roman" panose="02020603050405020304" pitchFamily="18" charset="0"/>
                <a:ea typeface="Arial"/>
                <a:cs typeface="Times New Roman" panose="02020603050405020304" pitchFamily="18" charset="0"/>
                <a:sym typeface="Arial"/>
              </a:rPr>
              <a:t>Xiaopeng</a:t>
            </a:r>
            <a:r>
              <a:rPr lang="en-IN" sz="2000" dirty="0">
                <a:latin typeface="Times New Roman" panose="02020603050405020304" pitchFamily="18" charset="0"/>
                <a:ea typeface="Arial"/>
                <a:cs typeface="Times New Roman" panose="02020603050405020304" pitchFamily="18" charset="0"/>
                <a:sym typeface="Arial"/>
              </a:rPr>
              <a:t> Wei, “Predicting the Risk of Heart Failure </a:t>
            </a:r>
            <a:r>
              <a:rPr lang="en-IN" sz="2000" dirty="0" err="1">
                <a:latin typeface="Times New Roman" panose="02020603050405020304" pitchFamily="18" charset="0"/>
                <a:ea typeface="Arial"/>
                <a:cs typeface="Times New Roman" panose="02020603050405020304" pitchFamily="18" charset="0"/>
                <a:sym typeface="Arial"/>
              </a:rPr>
              <a:t>WithEHR</a:t>
            </a:r>
            <a:r>
              <a:rPr lang="en-IN" sz="2000" dirty="0">
                <a:latin typeface="Times New Roman" panose="02020603050405020304" pitchFamily="18" charset="0"/>
                <a:ea typeface="Arial"/>
                <a:cs typeface="Times New Roman" panose="02020603050405020304" pitchFamily="18" charset="0"/>
                <a:sym typeface="Arial"/>
              </a:rPr>
              <a:t> Sequential Data </a:t>
            </a:r>
            <a:r>
              <a:rPr lang="en-IN" sz="2000" dirty="0" err="1">
                <a:latin typeface="Times New Roman" panose="02020603050405020304" pitchFamily="18" charset="0"/>
                <a:ea typeface="Arial"/>
                <a:cs typeface="Times New Roman" panose="02020603050405020304" pitchFamily="18" charset="0"/>
                <a:sym typeface="Arial"/>
              </a:rPr>
              <a:t>Modeling</a:t>
            </a:r>
            <a:r>
              <a:rPr lang="en-IN" sz="2000" dirty="0">
                <a:latin typeface="Times New Roman" panose="02020603050405020304" pitchFamily="18" charset="0"/>
                <a:ea typeface="Arial"/>
                <a:cs typeface="Times New Roman" panose="02020603050405020304" pitchFamily="18" charset="0"/>
                <a:sym typeface="Arial"/>
              </a:rPr>
              <a:t>” ,IEEE Access 2018.</a:t>
            </a:r>
          </a:p>
          <a:p>
            <a:pPr marL="486410" lvl="0" indent="-342900" algn="just" rtl="0">
              <a:lnSpc>
                <a:spcPct val="115000"/>
              </a:lnSpc>
              <a:spcBef>
                <a:spcPts val="0"/>
              </a:spcBef>
              <a:spcAft>
                <a:spcPts val="0"/>
              </a:spcAft>
              <a:buClr>
                <a:schemeClr val="dk2"/>
              </a:buClr>
              <a:buSzPts val="1340"/>
              <a:buFont typeface="Arial" panose="020B0604020202020204" pitchFamily="34" charset="0"/>
              <a:buChar char="•"/>
            </a:pPr>
            <a:r>
              <a:rPr lang="en-IN" sz="2000" dirty="0">
                <a:latin typeface="Times New Roman" panose="02020603050405020304" pitchFamily="18" charset="0"/>
                <a:ea typeface="Arial"/>
                <a:cs typeface="Times New Roman" panose="02020603050405020304" pitchFamily="18" charset="0"/>
                <a:sym typeface="Arial"/>
              </a:rPr>
              <a:t> Ashir Javeed, </a:t>
            </a:r>
            <a:r>
              <a:rPr lang="en-IN" sz="2000" dirty="0" err="1">
                <a:latin typeface="Times New Roman" panose="02020603050405020304" pitchFamily="18" charset="0"/>
                <a:ea typeface="Arial"/>
                <a:cs typeface="Times New Roman" panose="02020603050405020304" pitchFamily="18" charset="0"/>
                <a:sym typeface="Arial"/>
              </a:rPr>
              <a:t>Shijie</a:t>
            </a:r>
            <a:r>
              <a:rPr lang="en-IN" sz="2000" dirty="0">
                <a:latin typeface="Times New Roman" panose="02020603050405020304" pitchFamily="18" charset="0"/>
                <a:ea typeface="Arial"/>
                <a:cs typeface="Times New Roman" panose="02020603050405020304" pitchFamily="18" charset="0"/>
                <a:sym typeface="Arial"/>
              </a:rPr>
              <a:t> Zhou, Liao </a:t>
            </a:r>
            <a:r>
              <a:rPr lang="en-IN" sz="2000" dirty="0" err="1">
                <a:latin typeface="Times New Roman" panose="02020603050405020304" pitchFamily="18" charset="0"/>
                <a:ea typeface="Arial"/>
                <a:cs typeface="Times New Roman" panose="02020603050405020304" pitchFamily="18" charset="0"/>
                <a:sym typeface="Arial"/>
              </a:rPr>
              <a:t>Yongjian</a:t>
            </a:r>
            <a:r>
              <a:rPr lang="en-IN" sz="2000" dirty="0">
                <a:latin typeface="Times New Roman" panose="02020603050405020304" pitchFamily="18" charset="0"/>
                <a:ea typeface="Arial"/>
                <a:cs typeface="Times New Roman" panose="02020603050405020304" pitchFamily="18" charset="0"/>
                <a:sym typeface="Arial"/>
              </a:rPr>
              <a:t>, Iqbal </a:t>
            </a:r>
            <a:r>
              <a:rPr lang="en-IN" sz="2000" dirty="0" err="1">
                <a:latin typeface="Times New Roman" panose="02020603050405020304" pitchFamily="18" charset="0"/>
                <a:ea typeface="Arial"/>
                <a:cs typeface="Times New Roman" panose="02020603050405020304" pitchFamily="18" charset="0"/>
                <a:sym typeface="Arial"/>
              </a:rPr>
              <a:t>Qasim,Adeeb</a:t>
            </a:r>
            <a:r>
              <a:rPr lang="en-IN" sz="2000" dirty="0">
                <a:latin typeface="Times New Roman" panose="02020603050405020304" pitchFamily="18" charset="0"/>
                <a:ea typeface="Arial"/>
                <a:cs typeface="Times New Roman" panose="02020603050405020304" pitchFamily="18" charset="0"/>
                <a:sym typeface="Arial"/>
              </a:rPr>
              <a:t> Noor, </a:t>
            </a:r>
            <a:r>
              <a:rPr lang="en-IN" sz="2000" dirty="0" err="1">
                <a:latin typeface="Times New Roman" panose="02020603050405020304" pitchFamily="18" charset="0"/>
                <a:ea typeface="Arial"/>
                <a:cs typeface="Times New Roman" panose="02020603050405020304" pitchFamily="18" charset="0"/>
                <a:sym typeface="Arial"/>
              </a:rPr>
              <a:t>Redhwan</a:t>
            </a:r>
            <a:r>
              <a:rPr lang="en-IN" sz="2000" dirty="0">
                <a:latin typeface="Times New Roman" panose="02020603050405020304" pitchFamily="18" charset="0"/>
                <a:ea typeface="Arial"/>
                <a:cs typeface="Times New Roman" panose="02020603050405020304" pitchFamily="18" charset="0"/>
                <a:sym typeface="Arial"/>
              </a:rPr>
              <a:t> Nour4, Samad Wali And Abdul Basit ,“An Intelligent Learning System based on Random </a:t>
            </a:r>
            <a:r>
              <a:rPr lang="en-IN" sz="2000" dirty="0" err="1">
                <a:latin typeface="Times New Roman" panose="02020603050405020304" pitchFamily="18" charset="0"/>
                <a:ea typeface="Arial"/>
                <a:cs typeface="Times New Roman" panose="02020603050405020304" pitchFamily="18" charset="0"/>
                <a:sym typeface="Arial"/>
              </a:rPr>
              <a:t>SearchAlgorithm</a:t>
            </a:r>
            <a:r>
              <a:rPr lang="en-IN" sz="2000" dirty="0">
                <a:latin typeface="Times New Roman" panose="02020603050405020304" pitchFamily="18" charset="0"/>
                <a:ea typeface="Arial"/>
                <a:cs typeface="Times New Roman" panose="02020603050405020304" pitchFamily="18" charset="0"/>
                <a:sym typeface="Arial"/>
              </a:rPr>
              <a:t> and Optimized Random Forest Model </a:t>
            </a:r>
            <a:r>
              <a:rPr lang="en-IN" sz="2000" dirty="0" err="1">
                <a:latin typeface="Times New Roman" panose="02020603050405020304" pitchFamily="18" charset="0"/>
                <a:ea typeface="Arial"/>
                <a:cs typeface="Times New Roman" panose="02020603050405020304" pitchFamily="18" charset="0"/>
                <a:sym typeface="Arial"/>
              </a:rPr>
              <a:t>forImproved</a:t>
            </a:r>
            <a:r>
              <a:rPr lang="en-IN" sz="2000" dirty="0">
                <a:latin typeface="Times New Roman" panose="02020603050405020304" pitchFamily="18" charset="0"/>
                <a:ea typeface="Arial"/>
                <a:cs typeface="Times New Roman" panose="02020603050405020304" pitchFamily="18" charset="0"/>
                <a:sym typeface="Arial"/>
              </a:rPr>
              <a:t> Heart Disease Detection” , IEEE Access 2017</a:t>
            </a:r>
            <a:r>
              <a:rPr lang="en-IN" sz="2000" dirty="0">
                <a:solidFill>
                  <a:schemeClr val="dk2"/>
                </a:solidFill>
                <a:latin typeface="Times New Roman" panose="02020603050405020304" pitchFamily="18" charset="0"/>
                <a:ea typeface="Arial"/>
                <a:cs typeface="Times New Roman" panose="02020603050405020304" pitchFamily="18" charset="0"/>
                <a:sym typeface="Arial"/>
              </a:rPr>
              <a:t>.</a:t>
            </a:r>
            <a:endParaRPr lang="en-IN" sz="2000" dirty="0">
              <a:solidFill>
                <a:schemeClr val="accent1">
                  <a:lumMod val="60000"/>
                  <a:lumOff val="40000"/>
                </a:schemeClr>
              </a:solidFill>
              <a:latin typeface="Times New Roman" panose="02020603050405020304" pitchFamily="18" charset="0"/>
              <a:ea typeface="Arial"/>
              <a:cs typeface="Times New Roman" panose="02020603050405020304" pitchFamily="18" charset="0"/>
              <a:sym typeface="Arial"/>
            </a:endParaRPr>
          </a:p>
          <a:p>
            <a:endParaRPr lang="en-IN" sz="2400"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8C4F0E-E4A6-4CEC-A53F-B7749FB0486E}"/>
              </a:ext>
            </a:extLst>
          </p:cNvPr>
          <p:cNvSpPr txBox="1"/>
          <p:nvPr/>
        </p:nvSpPr>
        <p:spPr>
          <a:xfrm>
            <a:off x="2552700" y="2921169"/>
            <a:ext cx="7086600" cy="1015663"/>
          </a:xfrm>
          <a:prstGeom prst="rect">
            <a:avLst/>
          </a:prstGeom>
          <a:noFill/>
          <a:effectLst>
            <a:glow rad="228600">
              <a:schemeClr val="accent6">
                <a:satMod val="175000"/>
                <a:alpha val="40000"/>
              </a:schemeClr>
            </a:glow>
          </a:effectLst>
        </p:spPr>
        <p:txBody>
          <a:bodyPr wrap="square" rtlCol="0" anchor="ctr">
            <a:spAutoFit/>
          </a:bodyPr>
          <a:lstStyle/>
          <a:p>
            <a:r>
              <a:rPr lang="en-US" sz="5400" b="1" dirty="0">
                <a:latin typeface="Bell MT" panose="02020503060305020303" pitchFamily="18" charset="0"/>
              </a:rPr>
              <a:t>         </a:t>
            </a:r>
            <a:r>
              <a:rPr lang="en-US" sz="6000" b="1" dirty="0">
                <a:effectLst>
                  <a:outerShdw blurRad="38100" dist="38100" dir="2700000" algn="tl">
                    <a:srgbClr val="000000">
                      <a:alpha val="43137"/>
                    </a:srgbClr>
                  </a:outerShdw>
                </a:effectLst>
                <a:latin typeface="Colonna MT" panose="04020805060202030203" pitchFamily="82" charset="0"/>
              </a:rPr>
              <a:t>THANK YOU…</a:t>
            </a:r>
            <a:endParaRPr lang="en-IN" sz="6000" b="1"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376572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idx="4294967295"/>
          </p:nvPr>
        </p:nvSpPr>
        <p:spPr>
          <a:xfrm>
            <a:off x="0" y="609600"/>
            <a:ext cx="7956550" cy="708025"/>
          </a:xfrm>
        </p:spPr>
        <p:txBody>
          <a:bodyPr>
            <a:normAutofit/>
          </a:bodyPr>
          <a:lstStyle/>
          <a:p>
            <a:pPr algn="l"/>
            <a:r>
              <a:rPr lang="en-US" sz="3600" b="1" dirty="0">
                <a:solidFill>
                  <a:schemeClr val="accent3">
                    <a:lumMod val="75000"/>
                  </a:schemeClr>
                </a:solidFill>
              </a:rPr>
              <a:t>     </a:t>
            </a:r>
            <a:r>
              <a:rPr lang="en-US" sz="3600" b="1" dirty="0">
                <a:solidFill>
                  <a:srgbClr val="002060"/>
                </a:solidFill>
                <a:latin typeface="Bodoni MT" panose="02070603080606020203" pitchFamily="18" charset="0"/>
              </a:rPr>
              <a:t>GROUP MEMBER :-</a:t>
            </a:r>
          </a:p>
        </p:txBody>
      </p:sp>
      <p:graphicFrame>
        <p:nvGraphicFramePr>
          <p:cNvPr id="4194304" name="Table 4"/>
          <p:cNvGraphicFramePr>
            <a:graphicFrameLocks noGrp="1"/>
          </p:cNvGraphicFramePr>
          <p:nvPr>
            <p:ph idx="4294967295"/>
            <p:extLst>
              <p:ext uri="{D42A27DB-BD31-4B8C-83A1-F6EECF244321}">
                <p14:modId xmlns:p14="http://schemas.microsoft.com/office/powerpoint/2010/main" val="3804647823"/>
              </p:ext>
            </p:extLst>
          </p:nvPr>
        </p:nvGraphicFramePr>
        <p:xfrm>
          <a:off x="1738283" y="1785926"/>
          <a:ext cx="9159867" cy="2947036"/>
        </p:xfrm>
        <a:graphic>
          <a:graphicData uri="http://schemas.openxmlformats.org/drawingml/2006/table">
            <a:tbl>
              <a:tblPr firstRow="1" bandRow="1">
                <a:tableStyleId>{793D81CF-94F2-401A-BA57-92F5A7B2D0C5}</a:tableStyleId>
              </a:tblPr>
              <a:tblGrid>
                <a:gridCol w="1221100">
                  <a:extLst>
                    <a:ext uri="{9D8B030D-6E8A-4147-A177-3AD203B41FA5}">
                      <a16:colId xmlns:a16="http://schemas.microsoft.com/office/drawing/2014/main" val="20000"/>
                    </a:ext>
                  </a:extLst>
                </a:gridCol>
                <a:gridCol w="3526745">
                  <a:extLst>
                    <a:ext uri="{9D8B030D-6E8A-4147-A177-3AD203B41FA5}">
                      <a16:colId xmlns:a16="http://schemas.microsoft.com/office/drawing/2014/main" val="20001"/>
                    </a:ext>
                  </a:extLst>
                </a:gridCol>
                <a:gridCol w="4412022">
                  <a:extLst>
                    <a:ext uri="{9D8B030D-6E8A-4147-A177-3AD203B41FA5}">
                      <a16:colId xmlns:a16="http://schemas.microsoft.com/office/drawing/2014/main" val="20002"/>
                    </a:ext>
                  </a:extLst>
                </a:gridCol>
              </a:tblGrid>
              <a:tr h="736759">
                <a:tc>
                  <a:txBody>
                    <a:bodyPr/>
                    <a:lstStyle/>
                    <a:p>
                      <a:pPr algn="ctr"/>
                      <a:r>
                        <a:rPr lang="en-US" sz="2000" dirty="0"/>
                        <a:t>Roll No.</a:t>
                      </a:r>
                      <a:endParaRPr lang="en-US" sz="2000" dirty="0">
                        <a:solidFill>
                          <a:schemeClr val="bg1"/>
                        </a:solidFill>
                      </a:endParaRPr>
                    </a:p>
                  </a:txBody>
                  <a:tcPr anchor="ctr"/>
                </a:tc>
                <a:tc>
                  <a:txBody>
                    <a:bodyPr/>
                    <a:lstStyle/>
                    <a:p>
                      <a:pPr algn="ctr"/>
                      <a:r>
                        <a:rPr lang="en-US" sz="2000" dirty="0"/>
                        <a:t>PRN  No.</a:t>
                      </a:r>
                    </a:p>
                  </a:txBody>
                  <a:tcPr anchor="ctr"/>
                </a:tc>
                <a:tc>
                  <a:txBody>
                    <a:bodyPr/>
                    <a:lstStyle/>
                    <a:p>
                      <a:pPr algn="ctr"/>
                      <a:r>
                        <a:rPr lang="en-US" sz="2000" dirty="0"/>
                        <a:t>Name</a:t>
                      </a:r>
                    </a:p>
                  </a:txBody>
                  <a:tcPr anchor="ctr"/>
                </a:tc>
                <a:extLst>
                  <a:ext uri="{0D108BD9-81ED-4DB2-BD59-A6C34878D82A}">
                    <a16:rowId xmlns:a16="http://schemas.microsoft.com/office/drawing/2014/main" val="10000"/>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1</a:t>
                      </a:r>
                      <a:endParaRPr lang="zh-CN" altLang="en-US" sz="2400" b="1" dirty="0">
                        <a:solidFill>
                          <a:schemeClr val="tx1"/>
                        </a:solidFill>
                        <a:latin typeface="Bodoni MT" panose="02070603080606020203" pitchFamily="18" charset="0"/>
                      </a:endParaRPr>
                    </a:p>
                  </a:txBody>
                  <a:tcPr anchor="ctr"/>
                </a:tc>
                <a:tc>
                  <a:txBody>
                    <a:bodyPr/>
                    <a:lstStyle/>
                    <a:p>
                      <a:pPr algn="ctr">
                        <a:lnSpc>
                          <a:spcPct val="150000"/>
                        </a:lnSpc>
                      </a:pPr>
                      <a:r>
                        <a:rPr lang="en-US" altLang="x-none" sz="2400" b="1" dirty="0">
                          <a:solidFill>
                            <a:schemeClr val="tx1"/>
                          </a:solidFill>
                          <a:latin typeface="Times New Roman" panose="02020603050405020304" pitchFamily="18" charset="0"/>
                          <a:cs typeface="Times New Roman" panose="02020603050405020304" pitchFamily="18" charset="0"/>
                        </a:rPr>
                        <a:t>7221408C</a:t>
                      </a:r>
                    </a:p>
                  </a:txBody>
                  <a:tcPr/>
                </a:tc>
                <a:tc>
                  <a:txBody>
                    <a:bodyPr/>
                    <a:lstStyle/>
                    <a:p>
                      <a:pPr algn="ctr">
                        <a:lnSpc>
                          <a:spcPct val="150000"/>
                        </a:lnSpc>
                      </a:pPr>
                      <a:r>
                        <a:rPr lang="en-IN" altLang="zh-CN" sz="2400" b="1" dirty="0">
                          <a:solidFill>
                            <a:schemeClr val="tx1"/>
                          </a:solidFill>
                          <a:latin typeface="Times New Roman" panose="02020603050405020304" pitchFamily="18" charset="0"/>
                          <a:cs typeface="Times New Roman" panose="02020603050405020304" pitchFamily="18" charset="0"/>
                        </a:rPr>
                        <a:t>Shreya Shingate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2</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Times New Roman" panose="02020603050405020304" pitchFamily="18" charset="0"/>
                          <a:cs typeface="Times New Roman" panose="02020603050405020304" pitchFamily="18" charset="0"/>
                        </a:rPr>
                        <a:t>7221405J </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400" b="1" dirty="0">
                          <a:solidFill>
                            <a:schemeClr val="tx1"/>
                          </a:solidFill>
                          <a:latin typeface="Times New Roman" panose="02020603050405020304" pitchFamily="18" charset="0"/>
                          <a:cs typeface="Times New Roman" panose="02020603050405020304" pitchFamily="18" charset="0"/>
                        </a:rPr>
                        <a:t>Sakshi Shimpi</a:t>
                      </a:r>
                    </a:p>
                  </a:txBody>
                  <a:tcPr anchor="ctr"/>
                </a:tc>
                <a:extLst>
                  <a:ext uri="{0D108BD9-81ED-4DB2-BD59-A6C34878D82A}">
                    <a16:rowId xmlns:a16="http://schemas.microsoft.com/office/drawing/2014/main" val="10002"/>
                  </a:ext>
                </a:extLst>
              </a:tr>
              <a:tr h="736759">
                <a:tc>
                  <a:txBody>
                    <a:bodyPr/>
                    <a:lstStyle/>
                    <a:p>
                      <a:pPr algn="ctr">
                        <a:lnSpc>
                          <a:spcPct val="150000"/>
                        </a:lnSpc>
                      </a:pPr>
                      <a:r>
                        <a:rPr lang="en-US" altLang="zh-CN" sz="2400" b="1" dirty="0">
                          <a:solidFill>
                            <a:schemeClr val="tx1"/>
                          </a:solidFill>
                          <a:latin typeface="Bodoni MT" panose="02070603080606020203" pitchFamily="18" charset="0"/>
                        </a:rPr>
                        <a:t>3</a:t>
                      </a:r>
                      <a:endParaRPr lang="zh-CN" altLang="en-US" sz="2400" b="1" dirty="0">
                        <a:solidFill>
                          <a:schemeClr val="tx1"/>
                        </a:solidFill>
                        <a:latin typeface="Bodoni MT" panose="02070603080606020203" pitchFamily="18" charset="0"/>
                      </a:endParaRPr>
                    </a:p>
                  </a:txBody>
                  <a:tcPr/>
                </a:tc>
                <a:tc>
                  <a:txBody>
                    <a:bodyPr/>
                    <a:lstStyle/>
                    <a:p>
                      <a:pPr algn="ctr">
                        <a:lnSpc>
                          <a:spcPct val="150000"/>
                        </a:lnSpc>
                      </a:pPr>
                      <a:r>
                        <a:rPr lang="en-IN" altLang="zh-CN" sz="2400" b="1" dirty="0">
                          <a:solidFill>
                            <a:schemeClr val="tx1"/>
                          </a:solidFill>
                          <a:latin typeface="Times New Roman" panose="02020603050405020304" pitchFamily="18" charset="0"/>
                          <a:cs typeface="Times New Roman" panose="02020603050405020304" pitchFamily="18" charset="0"/>
                        </a:rPr>
                        <a:t>72259406C</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IN" altLang="zh-CN" sz="2400" b="1" dirty="0">
                          <a:solidFill>
                            <a:schemeClr val="tx1"/>
                          </a:solidFill>
                          <a:latin typeface="Times New Roman" panose="02020603050405020304" pitchFamily="18" charset="0"/>
                          <a:cs typeface="Times New Roman" panose="02020603050405020304" pitchFamily="18" charset="0"/>
                        </a:rPr>
                        <a:t>Zeeshan Shaikh</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
          <p:cNvSpPr>
            <a:spLocks noGrp="1"/>
          </p:cNvSpPr>
          <p:nvPr>
            <p:ph type="title" idx="4294967295"/>
          </p:nvPr>
        </p:nvSpPr>
        <p:spPr>
          <a:xfrm>
            <a:off x="0" y="-228600"/>
            <a:ext cx="7958138" cy="1600200"/>
          </a:xfrm>
        </p:spPr>
        <p:txBody>
          <a:bodyPr anchor="ctr">
            <a:normAutofit/>
          </a:bodyPr>
          <a:lstStyle/>
          <a:p>
            <a:pPr algn="l"/>
            <a:r>
              <a:rPr lang="en-US" sz="3600" b="1" dirty="0">
                <a:solidFill>
                  <a:srgbClr val="7030A0"/>
                </a:solidFill>
                <a:effectLst>
                  <a:glow rad="38100">
                    <a:schemeClr val="bg1">
                      <a:lumMod val="65000"/>
                      <a:lumOff val="35000"/>
                      <a:alpha val="40000"/>
                    </a:schemeClr>
                  </a:glow>
                </a:effectLst>
                <a:latin typeface="Bodoni MT" panose="02070603080606020203" pitchFamily="18" charset="0"/>
              </a:rPr>
              <a:t>       </a:t>
            </a:r>
            <a:r>
              <a:rPr lang="en-US" sz="3600" b="1" dirty="0">
                <a:solidFill>
                  <a:srgbClr val="002060"/>
                </a:solidFill>
                <a:effectLst>
                  <a:glow rad="38100">
                    <a:schemeClr val="bg1">
                      <a:lumMod val="65000"/>
                      <a:lumOff val="35000"/>
                      <a:alpha val="40000"/>
                    </a:schemeClr>
                  </a:glow>
                </a:effectLst>
                <a:latin typeface="Bodoni MT" panose="02070603080606020203" pitchFamily="18" charset="0"/>
              </a:rPr>
              <a:t>CONTENTS :- </a:t>
            </a:r>
          </a:p>
        </p:txBody>
      </p:sp>
      <p:sp>
        <p:nvSpPr>
          <p:cNvPr id="2" name="TextBox 1">
            <a:extLst>
              <a:ext uri="{FF2B5EF4-FFF2-40B4-BE49-F238E27FC236}">
                <a16:creationId xmlns:a16="http://schemas.microsoft.com/office/drawing/2014/main" id="{9239D369-DE76-44EC-A8B9-063356785FB2}"/>
              </a:ext>
            </a:extLst>
          </p:cNvPr>
          <p:cNvSpPr txBox="1"/>
          <p:nvPr/>
        </p:nvSpPr>
        <p:spPr>
          <a:xfrm flipH="1">
            <a:off x="1051559" y="1012954"/>
            <a:ext cx="10088881" cy="4401205"/>
          </a:xfrm>
          <a:prstGeom prst="rect">
            <a:avLst/>
          </a:prstGeom>
          <a:noFill/>
        </p:spPr>
        <p:txBody>
          <a:bodyPr wrap="square" rtlCol="0">
            <a:spAutoFit/>
          </a:bodyPr>
          <a:lstStyle/>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INTRODUCTION</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LITERATURE REVIEW</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OBJECTIVES </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METHODOLOGY</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BLOCK DIAGRAM</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IMPLEMENTATION</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ADVANTAGES </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APPLICATIONS</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FUTURE SCOPE </a:t>
            </a:r>
          </a:p>
          <a:p>
            <a:pPr marL="514350" indent="-514350">
              <a:buFont typeface="+mj-lt"/>
              <a:buAutoNum type="arabicPeriod"/>
            </a:pPr>
            <a:r>
              <a:rPr lang="en-US" sz="2800" b="1" dirty="0">
                <a:solidFill>
                  <a:schemeClr val="tx1">
                    <a:lumMod val="95000"/>
                    <a:lumOff val="5000"/>
                  </a:schemeClr>
                </a:solidFill>
                <a:latin typeface="Bodoni MT" panose="02070603080606020203" pitchFamily="18" charset="0"/>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C0E243-FA73-49F5-B717-F81480C904A0}"/>
              </a:ext>
            </a:extLst>
          </p:cNvPr>
          <p:cNvSpPr txBox="1"/>
          <p:nvPr/>
        </p:nvSpPr>
        <p:spPr>
          <a:xfrm>
            <a:off x="838200" y="685801"/>
            <a:ext cx="5486400" cy="646331"/>
          </a:xfrm>
          <a:prstGeom prst="rect">
            <a:avLst/>
          </a:prstGeom>
          <a:noFill/>
          <a:effectLst>
            <a:outerShdw blurRad="50800" dist="38100" dir="13500000" algn="br" rotWithShape="0">
              <a:prstClr val="black">
                <a:alpha val="40000"/>
              </a:prstClr>
            </a:outerShdw>
          </a:effectLst>
        </p:spPr>
        <p:txBody>
          <a:bodyPr wrap="square" rtlCol="0">
            <a:spAutoFit/>
          </a:bodyPr>
          <a:lstStyle/>
          <a:p>
            <a:r>
              <a:rPr lang="en-US" sz="3600" b="1" dirty="0">
                <a:solidFill>
                  <a:srgbClr val="002060"/>
                </a:solidFill>
                <a:latin typeface="Bodoni MT" panose="02070603080606020203" pitchFamily="18" charset="0"/>
              </a:rPr>
              <a:t>1. INTRODUCTION:-</a:t>
            </a:r>
            <a:endParaRPr lang="en-IN" sz="3600" b="1" dirty="0">
              <a:solidFill>
                <a:srgbClr val="002060"/>
              </a:solidFill>
              <a:latin typeface="Bodoni MT" panose="02070603080606020203" pitchFamily="18" charset="0"/>
            </a:endParaRPr>
          </a:p>
        </p:txBody>
      </p:sp>
      <p:sp>
        <p:nvSpPr>
          <p:cNvPr id="6" name="TextBox 5">
            <a:extLst>
              <a:ext uri="{FF2B5EF4-FFF2-40B4-BE49-F238E27FC236}">
                <a16:creationId xmlns:a16="http://schemas.microsoft.com/office/drawing/2014/main" id="{B7374B98-1426-45BB-A32C-A7C3B6BC853D}"/>
              </a:ext>
            </a:extLst>
          </p:cNvPr>
          <p:cNvSpPr txBox="1"/>
          <p:nvPr/>
        </p:nvSpPr>
        <p:spPr>
          <a:xfrm>
            <a:off x="623392" y="1196752"/>
            <a:ext cx="10287000" cy="5932393"/>
          </a:xfrm>
          <a:prstGeom prst="rect">
            <a:avLst/>
          </a:prstGeom>
          <a:noFill/>
        </p:spPr>
        <p:txBody>
          <a:bodyPr wrap="square">
            <a:spAutoFit/>
          </a:bodyPr>
          <a:lstStyle/>
          <a:p>
            <a:pPr marL="316548" lvl="0" indent="-285750" algn="just" rtl="0">
              <a:lnSpc>
                <a:spcPct val="150000"/>
              </a:lnSpc>
              <a:spcBef>
                <a:spcPts val="0"/>
              </a:spcBef>
              <a:spcAft>
                <a:spcPts val="0"/>
              </a:spcAft>
              <a:buSzPts val="1550"/>
              <a:buFont typeface="Wingdings" panose="05000000000000000000" pitchFamily="2" charset="2"/>
              <a:buChar char="Ø"/>
            </a:pPr>
            <a:r>
              <a:rPr lang="en-US" sz="2000" i="0" u="none" strike="noStrike" dirty="0">
                <a:solidFill>
                  <a:srgbClr val="333333"/>
                </a:solidFill>
                <a:latin typeface="Times New Roman" panose="02020603050405020304" pitchFamily="18" charset="0"/>
                <a:ea typeface="Arial"/>
                <a:cs typeface="Times New Roman" panose="02020603050405020304" pitchFamily="18" charset="0"/>
                <a:sym typeface="Arial"/>
              </a:rPr>
              <a:t>The general term used to cover malfunctions or irregularities of the heart is Heart Disease, or sometimes Cardiac Disease.</a:t>
            </a:r>
          </a:p>
          <a:p>
            <a:pPr marL="373698" lvl="0" indent="-342900" algn="just" rtl="0">
              <a:lnSpc>
                <a:spcPct val="150000"/>
              </a:lnSpc>
              <a:spcBef>
                <a:spcPts val="0"/>
              </a:spcBef>
              <a:spcAft>
                <a:spcPts val="0"/>
              </a:spcAft>
              <a:buSzPts val="1550"/>
              <a:buFont typeface="Wingdings" panose="05000000000000000000" pitchFamily="2" charset="2"/>
              <a:buChar char="Ø"/>
            </a:pPr>
            <a:r>
              <a:rPr lang="en-US" sz="2000" i="0" u="none" strike="noStrike" dirty="0">
                <a:solidFill>
                  <a:srgbClr val="333333"/>
                </a:solidFill>
                <a:latin typeface="Times New Roman" panose="02020603050405020304" pitchFamily="18" charset="0"/>
                <a:ea typeface="Arial"/>
                <a:cs typeface="Times New Roman" panose="02020603050405020304" pitchFamily="18" charset="0"/>
                <a:sym typeface="Arial"/>
              </a:rPr>
              <a:t>Although heart disease can occur in different forms, there is a common set of core risk factors that influence whether someone will ultimately be at risk for heart disease or not</a:t>
            </a:r>
            <a:endParaRPr lang="en-US" sz="2000" dirty="0">
              <a:solidFill>
                <a:srgbClr val="333333"/>
              </a:solidFill>
              <a:latin typeface="Times New Roman" panose="02020603050405020304" pitchFamily="18" charset="0"/>
              <a:ea typeface="Arial"/>
              <a:cs typeface="Times New Roman" panose="02020603050405020304" pitchFamily="18" charset="0"/>
              <a:sym typeface="Arial"/>
            </a:endParaRPr>
          </a:p>
          <a:p>
            <a:pPr marL="373698" lvl="0" indent="-342900" algn="just" rtl="0">
              <a:lnSpc>
                <a:spcPct val="150000"/>
              </a:lnSpc>
              <a:spcBef>
                <a:spcPts val="0"/>
              </a:spcBef>
              <a:spcAft>
                <a:spcPts val="0"/>
              </a:spcAft>
              <a:buSzPts val="1550"/>
              <a:buFont typeface="Wingdings" panose="05000000000000000000" pitchFamily="2" charset="2"/>
              <a:buChar char="Ø"/>
            </a:pPr>
            <a:r>
              <a:rPr lang="en-US" sz="2000" i="0" u="none" strike="noStrike" dirty="0">
                <a:solidFill>
                  <a:srgbClr val="000000"/>
                </a:solidFill>
                <a:latin typeface="Times New Roman" panose="02020603050405020304" pitchFamily="18" charset="0"/>
                <a:ea typeface="Arial"/>
                <a:cs typeface="Times New Roman" panose="02020603050405020304" pitchFamily="18" charset="0"/>
                <a:sym typeface="Arial"/>
              </a:rPr>
              <a:t>As further symptoms are considered</a:t>
            </a: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 they can include:</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spcBef>
                <a:spcPts val="0"/>
              </a:spcBef>
              <a:spcAft>
                <a:spcPts val="0"/>
              </a:spcAft>
              <a:buSzPts val="1550"/>
              <a:buFont typeface="Arial"/>
              <a:buChar char="•"/>
            </a:pP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Chest pain, chest tightness, chest pressure and discomfort in chest (angina).</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spcBef>
                <a:spcPts val="900"/>
              </a:spcBef>
              <a:spcAft>
                <a:spcPts val="0"/>
              </a:spcAft>
              <a:buSzPts val="1550"/>
              <a:buFont typeface="Arial"/>
              <a:buChar char="•"/>
            </a:pP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Shortness of breath even during light activities.</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lnSpc>
                <a:spcPct val="110000"/>
              </a:lnSpc>
              <a:spcBef>
                <a:spcPts val="900"/>
              </a:spcBef>
              <a:spcAft>
                <a:spcPts val="0"/>
              </a:spcAft>
              <a:buSzPts val="1550"/>
              <a:buFont typeface="Arial"/>
              <a:buChar char="•"/>
            </a:pP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Pain, numbness, weakness or coldness in your legs or arms if the blood vessels in those parts of your body are narrowed.</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spcBef>
                <a:spcPts val="900"/>
              </a:spcBef>
              <a:spcAft>
                <a:spcPts val="0"/>
              </a:spcAft>
              <a:buSzPts val="1550"/>
              <a:buFont typeface="Arial"/>
              <a:buChar char="•"/>
            </a:pP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Infants may experience shortness of breath during feedings, leading to poor weight gain and physical ailments.</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spcBef>
                <a:spcPts val="900"/>
              </a:spcBef>
              <a:spcAft>
                <a:spcPts val="0"/>
              </a:spcAft>
              <a:buSzPts val="1550"/>
              <a:buFont typeface="Arial"/>
              <a:buChar char="•"/>
            </a:pPr>
            <a:r>
              <a:rPr lang="en-US" sz="2000" i="0" u="none" strike="noStrike" dirty="0">
                <a:solidFill>
                  <a:srgbClr val="111111"/>
                </a:solidFill>
                <a:latin typeface="Times New Roman" panose="02020603050405020304" pitchFamily="18" charset="0"/>
                <a:ea typeface="Arial"/>
                <a:cs typeface="Times New Roman" panose="02020603050405020304" pitchFamily="18" charset="0"/>
                <a:sym typeface="Arial"/>
              </a:rPr>
              <a:t>Severe Continuous pain in the neck, throat , back of abdomen.</a:t>
            </a:r>
            <a:endParaRPr lang="en-US" sz="2000" dirty="0">
              <a:latin typeface="Times New Roman" panose="02020603050405020304" pitchFamily="18" charset="0"/>
              <a:ea typeface="Arial"/>
              <a:cs typeface="Times New Roman" panose="02020603050405020304" pitchFamily="18" charset="0"/>
              <a:sym typeface="Arial"/>
            </a:endParaRPr>
          </a:p>
          <a:p>
            <a:pPr marL="742950" lvl="1" indent="-254952" algn="just" rtl="0">
              <a:spcBef>
                <a:spcPts val="900"/>
              </a:spcBef>
              <a:spcAft>
                <a:spcPts val="0"/>
              </a:spcAft>
              <a:buSzPts val="1550"/>
              <a:buFont typeface="Arial"/>
              <a:buChar char="•"/>
            </a:pPr>
            <a:r>
              <a:rPr lang="en-US" sz="2000" i="0" u="none" strike="noStrike" dirty="0">
                <a:solidFill>
                  <a:srgbClr val="000000"/>
                </a:solidFill>
                <a:latin typeface="Times New Roman" panose="02020603050405020304" pitchFamily="18" charset="0"/>
                <a:ea typeface="Arial"/>
                <a:cs typeface="Times New Roman" panose="02020603050405020304" pitchFamily="18" charset="0"/>
                <a:sym typeface="Arial"/>
              </a:rPr>
              <a:t>Access adipose tissue, elevated blood pressure levels and elevated cholesterol levels.</a:t>
            </a:r>
            <a:endParaRPr lang="en-US" sz="2000" dirty="0">
              <a:latin typeface="Times New Roman" panose="02020603050405020304" pitchFamily="18" charset="0"/>
              <a:ea typeface="Arial"/>
              <a:cs typeface="Times New Roman" panose="02020603050405020304" pitchFamily="18" charset="0"/>
              <a:sym typeface="Arial"/>
            </a:endParaRPr>
          </a:p>
          <a:p>
            <a:endParaRPr lang="en-US" sz="2800" b="1" dirty="0">
              <a:latin typeface="Bodoni MT" panose="02070603080606020203" pitchFamily="18" charset="0"/>
            </a:endParaRPr>
          </a:p>
        </p:txBody>
      </p:sp>
    </p:spTree>
    <p:extLst>
      <p:ext uri="{BB962C8B-B14F-4D97-AF65-F5344CB8AC3E}">
        <p14:creationId xmlns:p14="http://schemas.microsoft.com/office/powerpoint/2010/main" val="374686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idx="4294967295"/>
          </p:nvPr>
        </p:nvSpPr>
        <p:spPr>
          <a:xfrm>
            <a:off x="0" y="-381000"/>
            <a:ext cx="9912424" cy="1798638"/>
          </a:xfrm>
        </p:spPr>
        <p:txBody>
          <a:bodyPr anchor="ctr">
            <a:normAutofit/>
          </a:bodyPr>
          <a:lstStyle/>
          <a:p>
            <a:r>
              <a:rPr lang="en-US" b="1" dirty="0">
                <a:solidFill>
                  <a:srgbClr val="002060"/>
                </a:solidFill>
                <a:latin typeface="Bodoni MT" panose="02070603080606020203" pitchFamily="18" charset="0"/>
              </a:rPr>
              <a:t>      </a:t>
            </a:r>
            <a:r>
              <a:rPr lang="en-US" sz="3600" b="1" dirty="0">
                <a:solidFill>
                  <a:srgbClr val="002060"/>
                </a:solidFill>
                <a:latin typeface="Bodoni MT" panose="02070603080606020203" pitchFamily="18" charset="0"/>
              </a:rPr>
              <a:t>2. LITERATURE REVIEW:-</a:t>
            </a:r>
          </a:p>
        </p:txBody>
      </p:sp>
      <p:graphicFrame>
        <p:nvGraphicFramePr>
          <p:cNvPr id="2" name="Table 2">
            <a:extLst>
              <a:ext uri="{FF2B5EF4-FFF2-40B4-BE49-F238E27FC236}">
                <a16:creationId xmlns:a16="http://schemas.microsoft.com/office/drawing/2014/main" id="{A58F6C53-E899-4D29-8545-508CAA79A97E}"/>
              </a:ext>
            </a:extLst>
          </p:cNvPr>
          <p:cNvGraphicFramePr>
            <a:graphicFrameLocks noGrp="1"/>
          </p:cNvGraphicFramePr>
          <p:nvPr>
            <p:extLst>
              <p:ext uri="{D42A27DB-BD31-4B8C-83A1-F6EECF244321}">
                <p14:modId xmlns:p14="http://schemas.microsoft.com/office/powerpoint/2010/main" val="253121725"/>
              </p:ext>
            </p:extLst>
          </p:nvPr>
        </p:nvGraphicFramePr>
        <p:xfrm>
          <a:off x="547260" y="836712"/>
          <a:ext cx="11097480" cy="6004560"/>
        </p:xfrm>
        <a:graphic>
          <a:graphicData uri="http://schemas.openxmlformats.org/drawingml/2006/table">
            <a:tbl>
              <a:tblPr firstRow="1" bandRow="1">
                <a:tableStyleId>{073A0DAA-6AF3-43AB-8588-CEC1D06C72B9}</a:tableStyleId>
              </a:tblPr>
              <a:tblGrid>
                <a:gridCol w="764059">
                  <a:extLst>
                    <a:ext uri="{9D8B030D-6E8A-4147-A177-3AD203B41FA5}">
                      <a16:colId xmlns:a16="http://schemas.microsoft.com/office/drawing/2014/main" val="1317214920"/>
                    </a:ext>
                  </a:extLst>
                </a:gridCol>
                <a:gridCol w="4064601">
                  <a:extLst>
                    <a:ext uri="{9D8B030D-6E8A-4147-A177-3AD203B41FA5}">
                      <a16:colId xmlns:a16="http://schemas.microsoft.com/office/drawing/2014/main" val="2913775757"/>
                    </a:ext>
                  </a:extLst>
                </a:gridCol>
                <a:gridCol w="6268820">
                  <a:extLst>
                    <a:ext uri="{9D8B030D-6E8A-4147-A177-3AD203B41FA5}">
                      <a16:colId xmlns:a16="http://schemas.microsoft.com/office/drawing/2014/main" val="2370093284"/>
                    </a:ext>
                  </a:extLst>
                </a:gridCol>
              </a:tblGrid>
              <a:tr h="772232">
                <a:tc>
                  <a:txBody>
                    <a:bodyPr/>
                    <a:lstStyle/>
                    <a:p>
                      <a:pPr algn="ctr"/>
                      <a:endParaRPr lang="en-US" sz="2400" b="1" dirty="0">
                        <a:solidFill>
                          <a:schemeClr val="bg1"/>
                        </a:solidFill>
                        <a:latin typeface="Bodoni MT" panose="02070603080606020203" pitchFamily="18" charset="0"/>
                      </a:endParaRPr>
                    </a:p>
                    <a:p>
                      <a:pPr algn="ctr"/>
                      <a:r>
                        <a:rPr lang="en-IN" sz="2400" b="1" dirty="0">
                          <a:solidFill>
                            <a:schemeClr val="bg1"/>
                          </a:solidFill>
                          <a:latin typeface="Bodoni MT" panose="02070603080606020203" pitchFamily="18" charset="0"/>
                        </a:rPr>
                        <a:t> NO.</a:t>
                      </a:r>
                    </a:p>
                  </a:txBody>
                  <a:tcPr/>
                </a:tc>
                <a:tc>
                  <a:txBody>
                    <a:bodyPr/>
                    <a:lstStyle/>
                    <a:p>
                      <a:pPr algn="ctr"/>
                      <a:r>
                        <a:rPr lang="en-US" sz="2400" b="1" dirty="0">
                          <a:solidFill>
                            <a:schemeClr val="bg1"/>
                          </a:solidFill>
                          <a:latin typeface="Bodoni MT" panose="02070603080606020203" pitchFamily="18" charset="0"/>
                        </a:rPr>
                        <a:t>PROJECT </a:t>
                      </a:r>
                    </a:p>
                    <a:p>
                      <a:pPr algn="ctr"/>
                      <a:r>
                        <a:rPr lang="en-US" sz="2400" b="1" dirty="0">
                          <a:solidFill>
                            <a:schemeClr val="bg1"/>
                          </a:solidFill>
                          <a:latin typeface="Bodoni MT" panose="02070603080606020203" pitchFamily="18" charset="0"/>
                        </a:rPr>
                        <a:t>TITLE</a:t>
                      </a:r>
                      <a:endParaRPr lang="en-IN" sz="2400" b="1" dirty="0">
                        <a:solidFill>
                          <a:schemeClr val="bg1"/>
                        </a:solidFill>
                        <a:latin typeface="Bodoni MT" panose="02070603080606020203" pitchFamily="18" charset="0"/>
                      </a:endParaRPr>
                    </a:p>
                  </a:txBody>
                  <a:tcPr/>
                </a:tc>
                <a:tc>
                  <a:txBody>
                    <a:bodyPr/>
                    <a:lstStyle/>
                    <a:p>
                      <a:pPr algn="ctr"/>
                      <a:r>
                        <a:rPr lang="en-US" sz="2400" b="1" dirty="0">
                          <a:solidFill>
                            <a:schemeClr val="bg1"/>
                          </a:solidFill>
                          <a:latin typeface="Bodoni MT" panose="02070603080606020203" pitchFamily="18" charset="0"/>
                        </a:rPr>
                        <a:t>LITERATURE </a:t>
                      </a:r>
                    </a:p>
                    <a:p>
                      <a:pPr algn="ctr"/>
                      <a:r>
                        <a:rPr lang="en-US" sz="2400" b="1" dirty="0">
                          <a:solidFill>
                            <a:schemeClr val="bg1"/>
                          </a:solidFill>
                          <a:latin typeface="Bodoni MT" panose="02070603080606020203" pitchFamily="18" charset="0"/>
                        </a:rPr>
                        <a:t>REVIEW</a:t>
                      </a:r>
                      <a:endParaRPr lang="en-IN" sz="2400" b="1" dirty="0">
                        <a:solidFill>
                          <a:schemeClr val="bg1"/>
                        </a:solidFill>
                        <a:latin typeface="Bodoni MT" panose="02070603080606020203" pitchFamily="18" charset="0"/>
                      </a:endParaRPr>
                    </a:p>
                  </a:txBody>
                  <a:tcPr/>
                </a:tc>
                <a:extLst>
                  <a:ext uri="{0D108BD9-81ED-4DB2-BD59-A6C34878D82A}">
                    <a16:rowId xmlns:a16="http://schemas.microsoft.com/office/drawing/2014/main" val="996226616"/>
                  </a:ext>
                </a:extLst>
              </a:tr>
              <a:tr h="1348744">
                <a:tc>
                  <a:txBody>
                    <a:bodyPr/>
                    <a:lstStyle/>
                    <a:p>
                      <a:pPr algn="ctr"/>
                      <a:r>
                        <a:rPr lang="en-US" sz="2800" b="1" dirty="0">
                          <a:solidFill>
                            <a:schemeClr val="tx1"/>
                          </a:solidFill>
                          <a:latin typeface="Bodoni MT" panose="02070603080606020203" pitchFamily="18" charset="0"/>
                        </a:rPr>
                        <a:t>2.1</a:t>
                      </a:r>
                      <a:endParaRPr lang="en-IN" sz="2800" b="1" dirty="0">
                        <a:solidFill>
                          <a:schemeClr val="tx1"/>
                        </a:solidFill>
                        <a:latin typeface="Bodoni MT" panose="02070603080606020203" pitchFamily="18" charset="0"/>
                      </a:endParaRPr>
                    </a:p>
                  </a:txBody>
                  <a:tcPr/>
                </a:tc>
                <a:tc>
                  <a:txBody>
                    <a:bodyPr/>
                    <a:lstStyle/>
                    <a:p>
                      <a:pPr algn="ctr"/>
                      <a:r>
                        <a:rPr lang="en-IN" sz="2000" dirty="0">
                          <a:solidFill>
                            <a:schemeClr val="tx1"/>
                          </a:solidFill>
                          <a:latin typeface="Times New Roman" panose="02020603050405020304" pitchFamily="18" charset="0"/>
                          <a:ea typeface="Arial"/>
                          <a:cs typeface="Times New Roman" panose="02020603050405020304" pitchFamily="18" charset="0"/>
                          <a:sym typeface="Arial"/>
                        </a:rPr>
                        <a:t>Predicting the Risk of Heart Failure With EHR Sequential Data Modelling</a:t>
                      </a:r>
                      <a:endParaRPr 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Arial"/>
                          <a:cs typeface="Times New Roman" panose="02020603050405020304" pitchFamily="18" charset="0"/>
                          <a:sym typeface="Arial"/>
                        </a:rPr>
                        <a:t>Bo Jin, Chao Che et al. </a:t>
                      </a:r>
                      <a:r>
                        <a:rPr lang="en-US" sz="1400">
                          <a:solidFill>
                            <a:schemeClr val="tx1"/>
                          </a:solidFill>
                          <a:latin typeface="Times New Roman" panose="02020603050405020304" pitchFamily="18" charset="0"/>
                          <a:ea typeface="Arial"/>
                          <a:cs typeface="Times New Roman" panose="02020603050405020304" pitchFamily="18" charset="0"/>
                          <a:sym typeface="Arial"/>
                        </a:rPr>
                        <a:t>(2020) </a:t>
                      </a:r>
                      <a:r>
                        <a:rPr lang="en-US" sz="1400" dirty="0">
                          <a:solidFill>
                            <a:schemeClr val="tx1"/>
                          </a:solidFill>
                          <a:latin typeface="Times New Roman" panose="02020603050405020304" pitchFamily="18" charset="0"/>
                          <a:ea typeface="Arial"/>
                          <a:cs typeface="Times New Roman" panose="02020603050405020304" pitchFamily="18" charset="0"/>
                          <a:sym typeface="Arial"/>
                        </a:rPr>
                        <a:t>proposed a “Predicting the Risk of Heart Failure With EHR Sequential Data Modelling” model designed by applying neural network. We tend to used one-hot encryption and word vectors to model the diagnosing events and foretold coronary failure events victimization the essential principles of an extended memory network model. [3].</a:t>
                      </a:r>
                    </a:p>
                    <a:p>
                      <a:pPr algn="l"/>
                      <a:endParaRPr lang="en-IN" sz="2000" b="1" dirty="0">
                        <a:solidFill>
                          <a:schemeClr val="tx1"/>
                        </a:solidFill>
                        <a:latin typeface="Bodoni MT" panose="02070603080606020203" pitchFamily="18" charset="0"/>
                      </a:endParaRPr>
                    </a:p>
                  </a:txBody>
                  <a:tcPr/>
                </a:tc>
                <a:extLst>
                  <a:ext uri="{0D108BD9-81ED-4DB2-BD59-A6C34878D82A}">
                    <a16:rowId xmlns:a16="http://schemas.microsoft.com/office/drawing/2014/main" val="2119469802"/>
                  </a:ext>
                </a:extLst>
              </a:tr>
              <a:tr h="1744672">
                <a:tc>
                  <a:txBody>
                    <a:bodyPr/>
                    <a:lstStyle/>
                    <a:p>
                      <a:pPr algn="ctr"/>
                      <a:r>
                        <a:rPr lang="en-US" sz="2800" b="1" dirty="0">
                          <a:solidFill>
                            <a:schemeClr val="tx1"/>
                          </a:solidFill>
                          <a:latin typeface="Bodoni MT" panose="02070603080606020203" pitchFamily="18" charset="0"/>
                        </a:rPr>
                        <a:t>2.2</a:t>
                      </a:r>
                      <a:endParaRPr lang="en-IN" sz="2800" b="1" dirty="0">
                        <a:solidFill>
                          <a:schemeClr val="tx1"/>
                        </a:solidFill>
                        <a:latin typeface="Bodoni MT" panose="02070603080606020203" pitchFamily="18" charset="0"/>
                      </a:endParaRPr>
                    </a:p>
                  </a:txBody>
                  <a:tcPr/>
                </a:tc>
                <a:tc>
                  <a:txBody>
                    <a:bodyPr/>
                    <a:lstStyle/>
                    <a:p>
                      <a:pPr algn="ctr"/>
                      <a:r>
                        <a:rPr lang="en-IN" sz="2000" dirty="0">
                          <a:solidFill>
                            <a:schemeClr val="tx1"/>
                          </a:solidFill>
                          <a:latin typeface="Times New Roman" panose="02020603050405020304" pitchFamily="18" charset="0"/>
                          <a:ea typeface="Arial"/>
                          <a:cs typeface="Times New Roman" panose="02020603050405020304" pitchFamily="18" charset="0"/>
                          <a:sym typeface="Arial"/>
                        </a:rPr>
                        <a:t>An Intelligent Learning System based on Random Search Algorithm and Optimized Random Forest Model for Improved Heart Disease Detection</a:t>
                      </a:r>
                      <a:endParaRPr 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err="1">
                          <a:solidFill>
                            <a:schemeClr val="tx1"/>
                          </a:solidFill>
                          <a:latin typeface="Arial"/>
                          <a:ea typeface="Arial"/>
                          <a:cs typeface="Arial"/>
                          <a:sym typeface="Arial"/>
                        </a:rPr>
                        <a:t>Ashir</a:t>
                      </a:r>
                      <a:r>
                        <a:rPr lang="en-IN" sz="1600" dirty="0">
                          <a:solidFill>
                            <a:schemeClr val="tx1"/>
                          </a:solidFill>
                          <a:latin typeface="Arial"/>
                          <a:ea typeface="Arial"/>
                          <a:cs typeface="Arial"/>
                          <a:sym typeface="Arial"/>
                        </a:rPr>
                        <a:t> Javeed, </a:t>
                      </a:r>
                      <a:r>
                        <a:rPr lang="en-IN" sz="1600" dirty="0" err="1">
                          <a:solidFill>
                            <a:schemeClr val="tx1"/>
                          </a:solidFill>
                          <a:latin typeface="Arial"/>
                          <a:ea typeface="Arial"/>
                          <a:cs typeface="Arial"/>
                          <a:sym typeface="Arial"/>
                        </a:rPr>
                        <a:t>Shijie</a:t>
                      </a:r>
                      <a:r>
                        <a:rPr lang="en-IN" sz="1600" dirty="0">
                          <a:solidFill>
                            <a:schemeClr val="tx1"/>
                          </a:solidFill>
                          <a:latin typeface="Arial"/>
                          <a:ea typeface="Arial"/>
                          <a:cs typeface="Arial"/>
                          <a:sym typeface="Arial"/>
                        </a:rPr>
                        <a:t> Zhou et al. (2022) designed “An Intelligent Learning System based on Random Search Algorithm and Optimized Random Forest Model for Improved Heart Disease Detection”. This paper uses random search algorithm (RSA) for factor selection and random forest model for diagnosing the cardiovascular disease. [4]</a:t>
                      </a:r>
                    </a:p>
                    <a:p>
                      <a:pPr algn="l"/>
                      <a:endParaRPr lang="en-IN" sz="2000" b="0" dirty="0">
                        <a:solidFill>
                          <a:schemeClr val="tx1"/>
                        </a:solidFill>
                        <a:latin typeface="Bodoni MT" panose="02070603080606020203" pitchFamily="18" charset="0"/>
                      </a:endParaRPr>
                    </a:p>
                  </a:txBody>
                  <a:tcPr/>
                </a:tc>
                <a:extLst>
                  <a:ext uri="{0D108BD9-81ED-4DB2-BD59-A6C34878D82A}">
                    <a16:rowId xmlns:a16="http://schemas.microsoft.com/office/drawing/2014/main" val="2153436995"/>
                  </a:ext>
                </a:extLst>
              </a:tr>
              <a:tr h="1271481">
                <a:tc>
                  <a:txBody>
                    <a:bodyPr/>
                    <a:lstStyle/>
                    <a:p>
                      <a:pPr algn="ctr"/>
                      <a:r>
                        <a:rPr lang="en-IN" sz="2800" b="1" dirty="0">
                          <a:solidFill>
                            <a:schemeClr val="tx1"/>
                          </a:solidFill>
                          <a:latin typeface="Bodoni MT" panose="02070603080606020203" pitchFamily="18" charset="0"/>
                        </a:rPr>
                        <a:t>2.3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a:ea typeface="Arial"/>
                          <a:cs typeface="Arial"/>
                          <a:sym typeface="Arial"/>
                        </a:rPr>
                        <a:t>Early and accurate detection and diagnosis of heart disease using intelligent computational model.</a:t>
                      </a:r>
                    </a:p>
                    <a:p>
                      <a:pPr algn="ctr"/>
                      <a:endParaRPr lang="en-US" sz="2000" b="1" dirty="0">
                        <a:solidFill>
                          <a:schemeClr val="tx1"/>
                        </a:solidFill>
                        <a:latin typeface="Bodoni MT" panose="02070603080606020203" pitchFamily="18" charset="0"/>
                      </a:endParaRPr>
                    </a:p>
                  </a:txBody>
                  <a:tcPr/>
                </a:tc>
                <a:tc>
                  <a:txBody>
                    <a:bodyPr/>
                    <a:lstStyle/>
                    <a:p>
                      <a:pPr marL="120650" marR="0" lvl="0" indent="0" algn="just" rtl="0">
                        <a:lnSpc>
                          <a:spcPct val="150000"/>
                        </a:lnSpc>
                        <a:spcBef>
                          <a:spcPts val="0"/>
                        </a:spcBef>
                        <a:spcAft>
                          <a:spcPts val="0"/>
                        </a:spcAft>
                        <a:buClr>
                          <a:schemeClr val="dk2"/>
                        </a:buClr>
                        <a:buSzPts val="1700"/>
                        <a:buFont typeface="Arial"/>
                        <a:buNone/>
                      </a:pPr>
                      <a:r>
                        <a:rPr lang="en-IN" sz="1600" dirty="0">
                          <a:solidFill>
                            <a:schemeClr val="tx1"/>
                          </a:solidFill>
                          <a:latin typeface="Arial"/>
                          <a:ea typeface="Arial"/>
                          <a:cs typeface="Arial"/>
                          <a:sym typeface="Arial"/>
                        </a:rPr>
                        <a:t>Early and accurate detection and diagnosis of heart disease using intelligent computational model.</a:t>
                      </a:r>
                    </a:p>
                    <a:p>
                      <a:pPr marL="0" marR="0" lvl="0" indent="0" algn="just" rtl="0">
                        <a:lnSpc>
                          <a:spcPct val="150000"/>
                        </a:lnSpc>
                        <a:spcBef>
                          <a:spcPts val="0"/>
                        </a:spcBef>
                        <a:spcAft>
                          <a:spcPts val="0"/>
                        </a:spcAft>
                        <a:buClr>
                          <a:schemeClr val="dk2"/>
                        </a:buClr>
                        <a:buSzPts val="1800"/>
                        <a:buFont typeface="Arial"/>
                        <a:buNone/>
                      </a:pPr>
                      <a:r>
                        <a:rPr lang="en-IN" sz="1600" dirty="0">
                          <a:solidFill>
                            <a:schemeClr val="tx1"/>
                          </a:solidFill>
                          <a:latin typeface="Arial"/>
                          <a:ea typeface="Arial"/>
                          <a:cs typeface="Arial"/>
                          <a:sym typeface="Arial"/>
                        </a:rPr>
                        <a:t> [Yar Muhammad] , MuhammadTahir1 , Maqsood Hayat1,KilTo Chong[5]</a:t>
                      </a:r>
                    </a:p>
                    <a:p>
                      <a:pPr algn="l"/>
                      <a:endParaRPr lang="en-IN" sz="2000" b="0" dirty="0">
                        <a:solidFill>
                          <a:schemeClr val="tx1"/>
                        </a:solidFill>
                        <a:latin typeface="Bodoni MT" panose="02070603080606020203" pitchFamily="18" charset="0"/>
                      </a:endParaRPr>
                    </a:p>
                  </a:txBody>
                  <a:tcPr/>
                </a:tc>
                <a:extLst>
                  <a:ext uri="{0D108BD9-81ED-4DB2-BD59-A6C34878D82A}">
                    <a16:rowId xmlns:a16="http://schemas.microsoft.com/office/drawing/2014/main" val="22969104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idx="4294967295"/>
          </p:nvPr>
        </p:nvSpPr>
        <p:spPr>
          <a:xfrm>
            <a:off x="0" y="98425"/>
            <a:ext cx="7958138" cy="960438"/>
          </a:xfrm>
        </p:spPr>
        <p:txBody>
          <a:bodyPr anchor="ctr">
            <a:normAutofit/>
          </a:bodyPr>
          <a:lstStyle/>
          <a:p>
            <a:pPr algn="l"/>
            <a:r>
              <a:rPr lang="en-US" altLang="x-none" b="1" dirty="0">
                <a:solidFill>
                  <a:srgbClr val="002060"/>
                </a:solidFill>
                <a:latin typeface="Bodoni MT" panose="02070603080606020203" pitchFamily="18" charset="0"/>
              </a:rPr>
              <a:t>    3. </a:t>
            </a:r>
            <a:r>
              <a:rPr lang="en-US" altLang="x-none" sz="3600" b="1" dirty="0">
                <a:solidFill>
                  <a:srgbClr val="002060"/>
                </a:solidFill>
                <a:latin typeface="Bodoni MT" panose="02070603080606020203" pitchFamily="18" charset="0"/>
              </a:rPr>
              <a:t>OBJECTIVES :-</a:t>
            </a:r>
            <a:r>
              <a:rPr lang="en-US" sz="3600" b="1" dirty="0">
                <a:solidFill>
                  <a:srgbClr val="002060"/>
                </a:solidFill>
                <a:latin typeface="Bodoni MT" panose="02070603080606020203" pitchFamily="18" charset="0"/>
              </a:rPr>
              <a:t> </a:t>
            </a:r>
            <a:endParaRPr lang="zh-CN" altLang="en-US" sz="3600" dirty="0">
              <a:solidFill>
                <a:srgbClr val="002060"/>
              </a:solidFill>
              <a:latin typeface="Bodoni MT" panose="02070603080606020203" pitchFamily="18" charset="0"/>
            </a:endParaRPr>
          </a:p>
        </p:txBody>
      </p:sp>
      <p:sp>
        <p:nvSpPr>
          <p:cNvPr id="5" name="Title 1"/>
          <p:cNvSpPr txBox="1">
            <a:spLocks/>
          </p:cNvSpPr>
          <p:nvPr/>
        </p:nvSpPr>
        <p:spPr>
          <a:xfrm>
            <a:off x="573329" y="1412776"/>
            <a:ext cx="11045342" cy="3672407"/>
          </a:xfrm>
          <a:prstGeom prst="rect">
            <a:avLst/>
          </a:prstGeom>
        </p:spPr>
        <p:txBody>
          <a:bodyPr vert="horz" lIns="91440" tIns="45720" rIns="91440" bIns="45720" rtlCol="0" anchor="ctr">
            <a:normAutofit fontScale="85000" lnSpcReduction="20000"/>
          </a:bodyPr>
          <a:lstStyle/>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lang="en-IN" sz="2800" dirty="0"/>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IN" sz="2800" dirty="0">
                <a:latin typeface="Times New Roman" panose="02020603050405020304" pitchFamily="18" charset="0"/>
                <a:cs typeface="Times New Roman" panose="02020603050405020304" pitchFamily="18" charset="0"/>
              </a:rPr>
              <a:t>Data Collection and Preprocessing</a:t>
            </a:r>
          </a:p>
          <a:p>
            <a:pPr marR="0" lvl="0" algn="l" defTabSz="457200" rtl="0" eaLnBrk="1" fontAlgn="auto" latinLnBrk="0" hangingPunct="1">
              <a:lnSpc>
                <a:spcPct val="100000"/>
              </a:lnSpc>
              <a:spcBef>
                <a:spcPct val="0"/>
              </a:spcBef>
              <a:spcAft>
                <a:spcPts val="0"/>
              </a:spcAft>
              <a:buClrTx/>
              <a:buSzTx/>
              <a:tabLst/>
              <a:defRPr/>
            </a:pPr>
            <a:endParaRPr lang="en-US" sz="2800" b="1" dirty="0">
              <a:solidFill>
                <a:srgbClr val="002060"/>
              </a:solidFill>
              <a:latin typeface="Times New Roman" panose="02020603050405020304" pitchFamily="18" charset="0"/>
              <a:ea typeface="+mj-ea"/>
              <a:cs typeface="Times New Roman" panose="02020603050405020304" pitchFamily="18" charset="0"/>
            </a:endParaRP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IN" sz="2800" dirty="0">
                <a:latin typeface="Times New Roman" panose="02020603050405020304" pitchFamily="18" charset="0"/>
                <a:cs typeface="Times New Roman" panose="02020603050405020304" pitchFamily="18" charset="0"/>
              </a:rPr>
              <a:t>Feature Selection and Engineering</a:t>
            </a:r>
          </a:p>
          <a:p>
            <a:pPr marR="0" lvl="0" algn="l" defTabSz="457200" rtl="0" eaLnBrk="1" fontAlgn="auto" latinLnBrk="0" hangingPunct="1">
              <a:lnSpc>
                <a:spcPct val="100000"/>
              </a:lnSpc>
              <a:spcBef>
                <a:spcPct val="0"/>
              </a:spcBef>
              <a:spcAft>
                <a:spcPts val="0"/>
              </a:spcAft>
              <a:buClrTx/>
              <a:buSzTx/>
              <a:tabLst/>
              <a:defRPr/>
            </a:pPr>
            <a:endParaRPr lang="en-IN" sz="2800" dirty="0">
              <a:latin typeface="Times New Roman" panose="02020603050405020304" pitchFamily="18" charset="0"/>
              <a:cs typeface="Times New Roman" panose="02020603050405020304" pitchFamily="18" charset="0"/>
            </a:endParaRPr>
          </a:p>
          <a:p>
            <a:pPr marL="457200" indent="-457200">
              <a:spcBef>
                <a:spcPct val="0"/>
              </a:spcBef>
              <a:buFont typeface="Arial" panose="020B0604020202020204" pitchFamily="34" charset="0"/>
              <a:buChar char="•"/>
              <a:defRPr/>
            </a:pPr>
            <a:r>
              <a:rPr lang="en-IN" sz="2800" dirty="0">
                <a:latin typeface="Times New Roman" panose="02020603050405020304" pitchFamily="18" charset="0"/>
                <a:cs typeface="Times New Roman" panose="02020603050405020304" pitchFamily="18" charset="0"/>
              </a:rPr>
              <a:t>Model Selection and Development</a:t>
            </a:r>
          </a:p>
          <a:p>
            <a:pPr>
              <a:spcBef>
                <a:spcPct val="0"/>
              </a:spcBef>
              <a:defRPr/>
            </a:pPr>
            <a:endParaRPr lang="en-IN" sz="2800" dirty="0">
              <a:latin typeface="Times New Roman" panose="02020603050405020304" pitchFamily="18" charset="0"/>
              <a:cs typeface="Times New Roman" panose="02020603050405020304" pitchFamily="18" charset="0"/>
            </a:endParaRP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US" sz="2800" dirty="0">
                <a:solidFill>
                  <a:srgbClr val="002060"/>
                </a:solidFill>
                <a:latin typeface="Times New Roman" panose="02020603050405020304" pitchFamily="18" charset="0"/>
                <a:ea typeface="+mj-ea"/>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Model Training and Evaluation</a:t>
            </a:r>
          </a:p>
          <a:p>
            <a:pPr marR="0" lvl="0" algn="l" defTabSz="457200" rtl="0" eaLnBrk="1" fontAlgn="auto" latinLnBrk="0" hangingPunct="1">
              <a:lnSpc>
                <a:spcPct val="100000"/>
              </a:lnSpc>
              <a:spcBef>
                <a:spcPct val="0"/>
              </a:spcBef>
              <a:spcAft>
                <a:spcPts val="0"/>
              </a:spcAft>
              <a:buClrTx/>
              <a:buSzTx/>
              <a:tabLst/>
              <a:defRPr/>
            </a:pPr>
            <a:endParaRPr lang="en-IN" sz="2800" dirty="0">
              <a:latin typeface="Times New Roman" panose="02020603050405020304" pitchFamily="18" charset="0"/>
              <a:cs typeface="Times New Roman" panose="02020603050405020304" pitchFamily="18" charset="0"/>
            </a:endParaRP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r>
              <a:rPr lang="en-IN" sz="2800" dirty="0">
                <a:latin typeface="Times New Roman" panose="02020603050405020304" pitchFamily="18" charset="0"/>
                <a:cs typeface="Times New Roman" panose="02020603050405020304" pitchFamily="18" charset="0"/>
              </a:rPr>
              <a:t>Building a Prediction System</a:t>
            </a:r>
          </a:p>
          <a:p>
            <a:pPr marL="457200" marR="0" lvl="0" indent="-4572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lang="en-US" sz="2800" dirty="0">
              <a:solidFill>
                <a:srgbClr val="002060"/>
              </a:solidFill>
              <a:latin typeface="Bodoni MT" panose="02070603080606020203" pitchFamily="18" charset="0"/>
              <a:ea typeface="+mj-ea"/>
              <a:cs typeface="+mj-cs"/>
            </a:endParaRPr>
          </a:p>
          <a:p>
            <a:pPr marR="0" lvl="0" algn="l" defTabSz="457200" rtl="0" eaLnBrk="1" fontAlgn="auto" latinLnBrk="0" hangingPunct="1">
              <a:lnSpc>
                <a:spcPct val="100000"/>
              </a:lnSpc>
              <a:spcBef>
                <a:spcPct val="0"/>
              </a:spcBef>
              <a:spcAft>
                <a:spcPts val="0"/>
              </a:spcAft>
              <a:buClrTx/>
              <a:buSzTx/>
              <a:tabLst/>
              <a:defRPr/>
            </a:pPr>
            <a:r>
              <a:rPr lang="en-US" sz="2800" b="1" dirty="0">
                <a:solidFill>
                  <a:srgbClr val="002060"/>
                </a:solidFill>
                <a:latin typeface="Bodoni MT" panose="02070603080606020203" pitchFamily="18" charset="0"/>
                <a:ea typeface="+mj-ea"/>
                <a:cs typeface="+mj-cs"/>
              </a:rPr>
              <a:t> </a:t>
            </a:r>
          </a:p>
          <a:p>
            <a:pPr marL="571500" marR="0" lvl="0" indent="-5715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lang="en-US" sz="2800" b="1" dirty="0">
              <a:solidFill>
                <a:srgbClr val="002060"/>
              </a:solidFill>
              <a:latin typeface="Bodoni MT" panose="02070603080606020203" pitchFamily="18" charset="0"/>
              <a:ea typeface="+mj-ea"/>
              <a:cs typeface="+mj-cs"/>
            </a:endParaRPr>
          </a:p>
          <a:p>
            <a:pPr marL="571500" marR="0" lvl="0" indent="-571500" algn="l" defTabSz="4572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lang="en-US" sz="2800" b="1" dirty="0">
              <a:solidFill>
                <a:srgbClr val="002060"/>
              </a:solidFill>
              <a:latin typeface="Bodoni MT" panose="02070603080606020203" pitchFamily="18" charset="0"/>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idx="4294967295"/>
          </p:nvPr>
        </p:nvSpPr>
        <p:spPr>
          <a:xfrm>
            <a:off x="0" y="98425"/>
            <a:ext cx="7958138" cy="960438"/>
          </a:xfrm>
        </p:spPr>
        <p:txBody>
          <a:bodyPr anchor="ctr">
            <a:normAutofit/>
          </a:bodyPr>
          <a:lstStyle/>
          <a:p>
            <a:r>
              <a:rPr lang="en-US" altLang="x-none" sz="4000" b="1" dirty="0">
                <a:solidFill>
                  <a:srgbClr val="002060"/>
                </a:solidFill>
                <a:latin typeface="Bodoni MT" panose="02070603080606020203" pitchFamily="18" charset="0"/>
              </a:rPr>
              <a:t>    4. </a:t>
            </a:r>
            <a:r>
              <a:rPr lang="en-US" sz="4000" b="1" dirty="0">
                <a:solidFill>
                  <a:schemeClr val="tx1">
                    <a:lumMod val="95000"/>
                    <a:lumOff val="5000"/>
                  </a:schemeClr>
                </a:solidFill>
                <a:latin typeface="Bodoni MT" panose="02070603080606020203" pitchFamily="18" charset="0"/>
              </a:rPr>
              <a:t>METHODOLOGY</a:t>
            </a:r>
            <a:endParaRPr lang="zh-CN" altLang="en-US" sz="2400" dirty="0">
              <a:solidFill>
                <a:srgbClr val="002060"/>
              </a:solidFill>
              <a:latin typeface="Bodoni MT" panose="02070603080606020203" pitchFamily="18" charset="0"/>
            </a:endParaRPr>
          </a:p>
        </p:txBody>
      </p:sp>
      <p:pic>
        <p:nvPicPr>
          <p:cNvPr id="2" name="Google Shape;249;p31">
            <a:extLst>
              <a:ext uri="{FF2B5EF4-FFF2-40B4-BE49-F238E27FC236}">
                <a16:creationId xmlns:a16="http://schemas.microsoft.com/office/drawing/2014/main" id="{2EE3002D-2216-AFE3-4076-5DD759DE76DF}"/>
              </a:ext>
            </a:extLst>
          </p:cNvPr>
          <p:cNvPicPr preferRelativeResize="0"/>
          <p:nvPr/>
        </p:nvPicPr>
        <p:blipFill>
          <a:blip r:embed="rId2">
            <a:alphaModFix/>
          </a:blip>
          <a:stretch>
            <a:fillRect/>
          </a:stretch>
        </p:blipFill>
        <p:spPr>
          <a:xfrm>
            <a:off x="1522000" y="1058864"/>
            <a:ext cx="9239500" cy="53224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27846" y="157563"/>
            <a:ext cx="6096000"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algn="l"/>
            <a:r>
              <a:rPr lang="en-US" sz="3600" b="1" dirty="0">
                <a:solidFill>
                  <a:schemeClr val="accent3">
                    <a:lumMod val="75000"/>
                  </a:schemeClr>
                </a:solidFill>
              </a:rPr>
              <a:t>     </a:t>
            </a:r>
            <a:r>
              <a:rPr lang="en-US" sz="2800" b="1" dirty="0">
                <a:solidFill>
                  <a:srgbClr val="002060"/>
                </a:solidFill>
              </a:rPr>
              <a:t>5. </a:t>
            </a:r>
            <a:r>
              <a:rPr lang="en-US" sz="2800" b="1" dirty="0">
                <a:solidFill>
                  <a:srgbClr val="002060"/>
                </a:solidFill>
                <a:latin typeface="Bodoni MT" panose="02070603080606020203" pitchFamily="18" charset="0"/>
              </a:rPr>
              <a:t>BLOCK DIAGRAM </a:t>
            </a:r>
            <a:r>
              <a:rPr lang="en-US" sz="2800" b="1" dirty="0">
                <a:solidFill>
                  <a:srgbClr val="002060"/>
                </a:solidFill>
              </a:rPr>
              <a:t>:-</a:t>
            </a:r>
            <a:endParaRPr lang="en-US" sz="3600" b="1" dirty="0">
              <a:solidFill>
                <a:srgbClr val="002060"/>
              </a:solidFill>
            </a:endParaRPr>
          </a:p>
        </p:txBody>
      </p:sp>
      <p:pic>
        <p:nvPicPr>
          <p:cNvPr id="1026" name="Picture 2" descr="Generic Architecture of Heart Disease Prediction System using Machine... |  Download Scientific Diagram">
            <a:extLst>
              <a:ext uri="{FF2B5EF4-FFF2-40B4-BE49-F238E27FC236}">
                <a16:creationId xmlns:a16="http://schemas.microsoft.com/office/drawing/2014/main" id="{04C8D3AB-7965-4610-5E85-3971E8E9E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838200"/>
            <a:ext cx="7056784" cy="5399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extBox 3"/>
          <p:cNvSpPr txBox="1"/>
          <p:nvPr/>
        </p:nvSpPr>
        <p:spPr>
          <a:xfrm>
            <a:off x="558800" y="369447"/>
            <a:ext cx="10058400" cy="646331"/>
          </a:xfrm>
          <a:prstGeom prst="rect">
            <a:avLst/>
          </a:prstGeom>
          <a:noFill/>
          <a:effectLst>
            <a:outerShdw blurRad="50800" dist="38100" dir="13500000" algn="br" rotWithShape="0">
              <a:prstClr val="black">
                <a:alpha val="40000"/>
              </a:prstClr>
            </a:outerShdw>
          </a:effectLst>
        </p:spPr>
        <p:txBody>
          <a:bodyPr wrap="square" rtlCol="0">
            <a:spAutoFit/>
          </a:bodyPr>
          <a:lstStyle/>
          <a:p>
            <a:pPr defTabSz="914400"/>
            <a:r>
              <a:rPr lang="en-US" sz="3600" b="1" dirty="0">
                <a:solidFill>
                  <a:srgbClr val="FFC000"/>
                </a:solidFill>
              </a:rPr>
              <a:t>    </a:t>
            </a:r>
            <a:r>
              <a:rPr lang="en-US" sz="3600" b="1" dirty="0">
                <a:solidFill>
                  <a:srgbClr val="002060"/>
                </a:solidFill>
              </a:rPr>
              <a:t>6. </a:t>
            </a:r>
            <a:r>
              <a:rPr lang="en-US" sz="3600" b="1" dirty="0">
                <a:solidFill>
                  <a:srgbClr val="002060"/>
                </a:solidFill>
                <a:latin typeface="Bodoni MT" panose="02070603080606020203" pitchFamily="18" charset="0"/>
              </a:rPr>
              <a:t>ADVANTAGE :- </a:t>
            </a:r>
          </a:p>
        </p:txBody>
      </p:sp>
      <p:sp>
        <p:nvSpPr>
          <p:cNvPr id="1048611" name="Subtitle 2"/>
          <p:cNvSpPr txBox="1"/>
          <p:nvPr/>
        </p:nvSpPr>
        <p:spPr>
          <a:xfrm>
            <a:off x="609600" y="1230086"/>
            <a:ext cx="9956800" cy="179653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buClr>
                <a:srgbClr val="94C600"/>
              </a:buClr>
            </a:pPr>
            <a:endParaRPr lang="en-US" dirty="0">
              <a:solidFill>
                <a:prstClr val="white">
                  <a:tint val="75000"/>
                </a:prstClr>
              </a:solidFill>
            </a:endParaRPr>
          </a:p>
          <a:p>
            <a:pPr>
              <a:buClr>
                <a:srgbClr val="94C600"/>
              </a:buClr>
            </a:pPr>
            <a:endParaRPr lang="en-US" dirty="0">
              <a:solidFill>
                <a:prstClr val="white">
                  <a:tint val="75000"/>
                </a:prstClr>
              </a:solidFill>
            </a:endParaRPr>
          </a:p>
        </p:txBody>
      </p:sp>
      <p:sp>
        <p:nvSpPr>
          <p:cNvPr id="2" name="TextBox 1">
            <a:extLst>
              <a:ext uri="{FF2B5EF4-FFF2-40B4-BE49-F238E27FC236}">
                <a16:creationId xmlns:a16="http://schemas.microsoft.com/office/drawing/2014/main" id="{47ED9177-0C11-4DBF-ACD5-F96FF188C559}"/>
              </a:ext>
            </a:extLst>
          </p:cNvPr>
          <p:cNvSpPr txBox="1"/>
          <p:nvPr/>
        </p:nvSpPr>
        <p:spPr>
          <a:xfrm>
            <a:off x="1248663" y="1412776"/>
            <a:ext cx="9694673" cy="4401205"/>
          </a:xfrm>
          <a:prstGeom prst="rect">
            <a:avLst/>
          </a:prstGeom>
          <a:noFill/>
        </p:spPr>
        <p:txBody>
          <a:bodyPr wrap="square" rtlCol="0">
            <a:spAutoFit/>
          </a:bodyPr>
          <a:lstStyle/>
          <a:p>
            <a:pPr marL="514350" indent="-514350">
              <a:buAutoNum type="arabicPeriod"/>
            </a:pPr>
            <a:r>
              <a:rPr lang="en-US" sz="2800" dirty="0">
                <a:latin typeface="Times New Roman" panose="02020603050405020304" pitchFamily="18" charset="0"/>
                <a:cs typeface="Times New Roman" panose="02020603050405020304" pitchFamily="18" charset="0"/>
              </a:rPr>
              <a:t>Early Detection of Heart Disease</a:t>
            </a:r>
          </a:p>
          <a:p>
            <a:pPr marL="514350" indent="-514350">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Tx/>
              <a:buAutoNum type="arabicPeriod"/>
            </a:pPr>
            <a:r>
              <a:rPr lang="en-IN" sz="2800" dirty="0">
                <a:latin typeface="Times New Roman" panose="02020603050405020304" pitchFamily="18" charset="0"/>
                <a:cs typeface="Times New Roman" panose="02020603050405020304" pitchFamily="18" charset="0"/>
              </a:rPr>
              <a:t>Improved Accuracy</a:t>
            </a:r>
          </a:p>
          <a:p>
            <a:pPr marL="514350" indent="-514350">
              <a:buFontTx/>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r>
              <a:rPr lang="en-IN" sz="2800" dirty="0">
                <a:latin typeface="Times New Roman" panose="02020603050405020304" pitchFamily="18" charset="0"/>
                <a:cs typeface="Times New Roman" panose="02020603050405020304" pitchFamily="18" charset="0"/>
              </a:rPr>
              <a:t>Personalized Healthcare</a:t>
            </a:r>
          </a:p>
          <a:p>
            <a:pPr marL="514350" indent="-514350">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r>
              <a:rPr lang="en-IN" sz="2800" dirty="0">
                <a:latin typeface="Times New Roman" panose="02020603050405020304" pitchFamily="18" charset="0"/>
                <a:cs typeface="Times New Roman" panose="02020603050405020304" pitchFamily="18" charset="0"/>
              </a:rPr>
              <a:t>Reduced Healthcare Costs</a:t>
            </a:r>
          </a:p>
          <a:p>
            <a:pPr marL="514350" indent="-514350">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r>
              <a:rPr lang="en-IN" sz="2800" dirty="0">
                <a:latin typeface="Times New Roman" panose="02020603050405020304" pitchFamily="18" charset="0"/>
                <a:cs typeface="Times New Roman" panose="02020603050405020304" pitchFamily="18" charset="0"/>
              </a:rPr>
              <a:t>Real-Time Prediction</a:t>
            </a:r>
            <a:endParaRPr lang="en-US" sz="2800"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solidFill>
                <a:srgbClr val="C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11683</TotalTime>
  <Words>835</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Bell MT</vt:lpstr>
      <vt:lpstr>Bodoni MT</vt:lpstr>
      <vt:lpstr>Calibri</vt:lpstr>
      <vt:lpstr>Colonna MT</vt:lpstr>
      <vt:lpstr>Constantia</vt:lpstr>
      <vt:lpstr>Times New Roman</vt:lpstr>
      <vt:lpstr>Wingdings</vt:lpstr>
      <vt:lpstr>Wingdings 2</vt:lpstr>
      <vt:lpstr>Flow</vt:lpstr>
      <vt:lpstr>    PROJECT  TITLE  :- “Heart Disease Prediction System Using Machine learning”         GUIDE NAME:  Prof. Sarjare .M. D                                                     </vt:lpstr>
      <vt:lpstr>     GROUP MEMBER :-</vt:lpstr>
      <vt:lpstr>       CONTENTS :- </vt:lpstr>
      <vt:lpstr>PowerPoint Presentation</vt:lpstr>
      <vt:lpstr>      2. LITERATURE REVIEW:-</vt:lpstr>
      <vt:lpstr>    3. OBJECTIVES :- </vt:lpstr>
      <vt:lpstr>    4. METHODOLOGY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Based On Major Project (CPP)                            Group ID - J</dc:title>
  <dc:creator>917218821881</dc:creator>
  <cp:lastModifiedBy>Shreya Shingate</cp:lastModifiedBy>
  <cp:revision>30</cp:revision>
  <dcterms:created xsi:type="dcterms:W3CDTF">2020-10-28T01:12:11Z</dcterms:created>
  <dcterms:modified xsi:type="dcterms:W3CDTF">2025-04-02T16:26:48Z</dcterms:modified>
</cp:coreProperties>
</file>