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7" r:id="rId1"/>
  </p:sldMasterIdLst>
  <p:sldIdLst>
    <p:sldId id="257"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8B9EBBA-996F-894A-B54A-D6246ED52CEA}" type="datetimeFigureOut">
              <a:rPr lang="en-US" smtClean="0"/>
              <a:pPr/>
              <a:t>11/14/2024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6318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45001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9B482E8-6E0E-1B4F-B1FD-C69DB9E858D9}" type="datetimeFigureOut">
              <a:rPr lang="en-US" smtClean="0"/>
              <a:pPr/>
              <a:t>11/14/2024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34232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9B482E8-6E0E-1B4F-B1FD-C69DB9E858D9}" type="datetimeFigureOut">
              <a:rPr lang="en-US" smtClean="0"/>
              <a:pPr/>
              <a:t>11/14/2024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174910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9B482E8-6E0E-1B4F-B1FD-C69DB9E858D9}" type="datetimeFigureOut">
              <a:rPr lang="en-US" smtClean="0"/>
              <a:pPr/>
              <a:t>11/14/2024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646603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11/14/2024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06307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11/14/2024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51817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7601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D62726E-379B-B349-9EED-81ED093FA806}" type="datetimeFigureOut">
              <a:rPr lang="en-US" smtClean="0"/>
              <a:pPr/>
              <a:t>11/14/2024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622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3011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DFA1846-DA80-1C48-A609-854EA85C59AD}" type="datetimeFigureOut">
              <a:rPr lang="en-US" smtClean="0"/>
              <a:pPr/>
              <a:t>11/14/2024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63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0334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1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0935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5144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615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57331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9B482E8-6E0E-1B4F-B1FD-C69DB9E858D9}" type="datetimeFigureOut">
              <a:rPr lang="en-US" smtClean="0"/>
              <a:pPr/>
              <a:t>11/14/2024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2780034"/>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69FD39-71EF-BADF-6FCD-5CD6219421E7}"/>
              </a:ext>
            </a:extLst>
          </p:cNvPr>
          <p:cNvSpPr txBox="1"/>
          <p:nvPr/>
        </p:nvSpPr>
        <p:spPr>
          <a:xfrm>
            <a:off x="6191522" y="2890390"/>
            <a:ext cx="3576577"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   PROJECT PIZZA SALES</a:t>
            </a:r>
            <a:endParaRPr lang="en-US" sz="3200" dirty="0"/>
          </a:p>
        </p:txBody>
      </p:sp>
      <p:pic>
        <p:nvPicPr>
          <p:cNvPr id="6" name="Picture 5">
            <a:extLst>
              <a:ext uri="{FF2B5EF4-FFF2-40B4-BE49-F238E27FC236}">
                <a16:creationId xmlns:a16="http://schemas.microsoft.com/office/drawing/2014/main" id="{083E0564-EF62-1E43-FB49-17EB4E794202}"/>
              </a:ext>
            </a:extLst>
          </p:cNvPr>
          <p:cNvPicPr>
            <a:picLocks noChangeAspect="1"/>
          </p:cNvPicPr>
          <p:nvPr/>
        </p:nvPicPr>
        <p:blipFill>
          <a:blip r:embed="rId2"/>
          <a:stretch>
            <a:fillRect/>
          </a:stretch>
        </p:blipFill>
        <p:spPr>
          <a:xfrm>
            <a:off x="1946354" y="1044927"/>
            <a:ext cx="4877481" cy="4768145"/>
          </a:xfrm>
          <a:prstGeom prst="rect">
            <a:avLst/>
          </a:prstGeom>
        </p:spPr>
      </p:pic>
    </p:spTree>
    <p:extLst>
      <p:ext uri="{BB962C8B-B14F-4D97-AF65-F5344CB8AC3E}">
        <p14:creationId xmlns:p14="http://schemas.microsoft.com/office/powerpoint/2010/main" val="2991346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40DA29-D36C-80E6-BCBA-8D30E4D024C1}"/>
              </a:ext>
            </a:extLst>
          </p:cNvPr>
          <p:cNvSpPr txBox="1"/>
          <p:nvPr/>
        </p:nvSpPr>
        <p:spPr>
          <a:xfrm>
            <a:off x="756501" y="682912"/>
            <a:ext cx="7001759"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PERCENTAGE OF PIZZA SALES BY SIZE</a:t>
            </a:r>
          </a:p>
        </p:txBody>
      </p:sp>
      <p:pic>
        <p:nvPicPr>
          <p:cNvPr id="3" name="Picture 2">
            <a:extLst>
              <a:ext uri="{FF2B5EF4-FFF2-40B4-BE49-F238E27FC236}">
                <a16:creationId xmlns:a16="http://schemas.microsoft.com/office/drawing/2014/main" id="{09D676B1-A5C8-674E-762B-B41E1F9998AE}"/>
              </a:ext>
            </a:extLst>
          </p:cNvPr>
          <p:cNvPicPr>
            <a:picLocks noChangeAspect="1"/>
          </p:cNvPicPr>
          <p:nvPr/>
        </p:nvPicPr>
        <p:blipFill>
          <a:blip r:embed="rId2"/>
          <a:stretch>
            <a:fillRect/>
          </a:stretch>
        </p:blipFill>
        <p:spPr>
          <a:xfrm>
            <a:off x="1057515" y="1343045"/>
            <a:ext cx="8011071" cy="3191248"/>
          </a:xfrm>
          <a:prstGeom prst="rect">
            <a:avLst/>
          </a:prstGeom>
        </p:spPr>
      </p:pic>
      <p:pic>
        <p:nvPicPr>
          <p:cNvPr id="4" name="Picture 3">
            <a:extLst>
              <a:ext uri="{FF2B5EF4-FFF2-40B4-BE49-F238E27FC236}">
                <a16:creationId xmlns:a16="http://schemas.microsoft.com/office/drawing/2014/main" id="{6CDE0303-9460-1B80-78D0-8ABFD6617647}"/>
              </a:ext>
            </a:extLst>
          </p:cNvPr>
          <p:cNvPicPr>
            <a:picLocks noChangeAspect="1"/>
          </p:cNvPicPr>
          <p:nvPr/>
        </p:nvPicPr>
        <p:blipFill>
          <a:blip r:embed="rId3"/>
          <a:stretch>
            <a:fillRect/>
          </a:stretch>
        </p:blipFill>
        <p:spPr>
          <a:xfrm>
            <a:off x="1057515" y="4768111"/>
            <a:ext cx="3806716" cy="1351933"/>
          </a:xfrm>
          <a:prstGeom prst="rect">
            <a:avLst/>
          </a:prstGeom>
        </p:spPr>
      </p:pic>
    </p:spTree>
    <p:extLst>
      <p:ext uri="{BB962C8B-B14F-4D97-AF65-F5344CB8AC3E}">
        <p14:creationId xmlns:p14="http://schemas.microsoft.com/office/powerpoint/2010/main" val="1151543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BD50B3-39D9-AD8F-50CA-E313EE6C734F}"/>
              </a:ext>
            </a:extLst>
          </p:cNvPr>
          <p:cNvSpPr txBox="1"/>
          <p:nvPr/>
        </p:nvSpPr>
        <p:spPr>
          <a:xfrm>
            <a:off x="599373" y="380911"/>
            <a:ext cx="448715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PIZZA SALES REPORT :</a:t>
            </a:r>
          </a:p>
        </p:txBody>
      </p:sp>
      <p:pic>
        <p:nvPicPr>
          <p:cNvPr id="3" name="Picture 2">
            <a:extLst>
              <a:ext uri="{FF2B5EF4-FFF2-40B4-BE49-F238E27FC236}">
                <a16:creationId xmlns:a16="http://schemas.microsoft.com/office/drawing/2014/main" id="{E2C05E84-4103-7FF5-34B2-3BB1F771B31B}"/>
              </a:ext>
            </a:extLst>
          </p:cNvPr>
          <p:cNvPicPr>
            <a:picLocks noChangeAspect="1"/>
          </p:cNvPicPr>
          <p:nvPr/>
        </p:nvPicPr>
        <p:blipFill>
          <a:blip r:embed="rId2"/>
          <a:stretch>
            <a:fillRect/>
          </a:stretch>
        </p:blipFill>
        <p:spPr>
          <a:xfrm>
            <a:off x="387336" y="964542"/>
            <a:ext cx="11417327" cy="5378766"/>
          </a:xfrm>
          <a:prstGeom prst="rect">
            <a:avLst/>
          </a:prstGeom>
        </p:spPr>
      </p:pic>
    </p:spTree>
    <p:extLst>
      <p:ext uri="{BB962C8B-B14F-4D97-AF65-F5344CB8AC3E}">
        <p14:creationId xmlns:p14="http://schemas.microsoft.com/office/powerpoint/2010/main" val="368202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DABF4C-21E3-FC63-74F2-5620B95CFEDB}"/>
              </a:ext>
            </a:extLst>
          </p:cNvPr>
          <p:cNvSpPr txBox="1"/>
          <p:nvPr/>
        </p:nvSpPr>
        <p:spPr>
          <a:xfrm>
            <a:off x="1934065" y="889843"/>
            <a:ext cx="8323869" cy="507831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INTRODUCTION :</a:t>
            </a:r>
          </a:p>
          <a:p>
            <a:endParaRPr lang="en-US" b="1" dirty="0"/>
          </a:p>
          <a:p>
            <a:pPr algn="just"/>
            <a:r>
              <a:rPr lang="en-US" sz="1800" dirty="0">
                <a:latin typeface="Times New Roman" panose="02020603050405020304" pitchFamily="18" charset="0"/>
                <a:cs typeface="Times New Roman" panose="02020603050405020304" pitchFamily="18" charset="0"/>
              </a:rPr>
              <a:t>To conduct a comprehensive analysis of Pizza Sales revenue, identify trends, and provide insights to improve sales, customer satisfaction and inventory distribution to identify key insights and opportunities for optimization using various KPIs and visualization in Tableau. This analysis will delve into key performance metrics and trends to identify opportunities for optimization and future growth. By examining historical data and current market dynamics, we aim to uncover actionable insights that will drive our business forward.</a:t>
            </a:r>
          </a:p>
          <a:p>
            <a:pPr algn="just"/>
            <a:endParaRPr lang="en-US" sz="1800" dirty="0">
              <a:latin typeface="Times New Roman" panose="02020603050405020304" pitchFamily="18" charset="0"/>
              <a:cs typeface="Times New Roman" panose="02020603050405020304" pitchFamily="18" charset="0"/>
            </a:endParaRPr>
          </a:p>
          <a:p>
            <a:pPr algn="just"/>
            <a:r>
              <a:rPr lang="en-US" sz="1800" u="sng" dirty="0">
                <a:latin typeface="Times New Roman" panose="02020603050405020304" pitchFamily="18" charset="0"/>
                <a:cs typeface="Times New Roman" panose="02020603050405020304" pitchFamily="18" charset="0"/>
              </a:rPr>
              <a:t>KPIs Requirement </a:t>
            </a:r>
            <a:r>
              <a:rPr lang="en-US" sz="1800" dirty="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Total Revenue : The sum of total price of all pizza orders.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Average Order Value : The average amount spent per order.</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Total Pizza Sold : The sum of the quantities of all pizzas sold.</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Total Orders : Th  total number of order placed.</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Average Pizzas Per Order : The average number of pizzas sold per order.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905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6DE993-9F03-1058-6BA1-E986433C3BDD}"/>
              </a:ext>
            </a:extLst>
          </p:cNvPr>
          <p:cNvSpPr txBox="1"/>
          <p:nvPr/>
        </p:nvSpPr>
        <p:spPr>
          <a:xfrm>
            <a:off x="878264" y="519337"/>
            <a:ext cx="10435472" cy="6032421"/>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Techniques:</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Descriptive Analysis:</a:t>
            </a:r>
            <a:r>
              <a:rPr lang="en-US" sz="2000"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Calculate key metrics like total sales, average order value, customer count, etc.</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Analyze sales trends over time (daily, weekly, monthly, yearly).</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Identify peak sales periods and slow periods.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Exploratory Data Analysis (EDA):</a:t>
            </a:r>
            <a:r>
              <a:rPr lang="en-US" sz="2000"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Visualize data using charts and graphs (bar charts, line charts, pie charts).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Identify patterns, trends, and outliers in the data.</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Segment data by different variables (e.g., pizza type, size, customer demographics).</a:t>
            </a:r>
          </a:p>
          <a:p>
            <a:pPr marL="742950" lvl="1"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Tools:</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Analysis Tools:</a:t>
            </a:r>
            <a:r>
              <a:rPr lang="en-US" sz="2000"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Microsoft Excel: Basic data cleaning, analysis, and visualization.</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SQL: Data querying and manipulation.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Visualization Tools:</a:t>
            </a:r>
            <a:r>
              <a:rPr lang="en-US" sz="2000"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Tableau: Powerful data visualization and business intelligence tool.</a:t>
            </a:r>
          </a:p>
          <a:p>
            <a:endParaRPr lang="en-US" b="1" dirty="0"/>
          </a:p>
        </p:txBody>
      </p:sp>
    </p:spTree>
    <p:extLst>
      <p:ext uri="{BB962C8B-B14F-4D97-AF65-F5344CB8AC3E}">
        <p14:creationId xmlns:p14="http://schemas.microsoft.com/office/powerpoint/2010/main" val="379058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B1BC0D-CBE4-788B-363E-3383A9732A44}"/>
              </a:ext>
            </a:extLst>
          </p:cNvPr>
          <p:cNvSpPr txBox="1"/>
          <p:nvPr/>
        </p:nvSpPr>
        <p:spPr>
          <a:xfrm>
            <a:off x="499620" y="764376"/>
            <a:ext cx="927794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RETRIVES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TOTAL NUMBER OF ORDER PLACED.</a:t>
            </a:r>
          </a:p>
        </p:txBody>
      </p:sp>
      <p:sp>
        <p:nvSpPr>
          <p:cNvPr id="3" name="TextBox 2">
            <a:extLst>
              <a:ext uri="{FF2B5EF4-FFF2-40B4-BE49-F238E27FC236}">
                <a16:creationId xmlns:a16="http://schemas.microsoft.com/office/drawing/2014/main" id="{5D71E34B-72B5-B0D0-5C60-D75077F518F1}"/>
              </a:ext>
            </a:extLst>
          </p:cNvPr>
          <p:cNvSpPr txBox="1"/>
          <p:nvPr/>
        </p:nvSpPr>
        <p:spPr>
          <a:xfrm>
            <a:off x="499620" y="3307808"/>
            <a:ext cx="10605155"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CALCULATE THE TOTAL REVENUE GENERATED FROM PIZZA SALES</a:t>
            </a:r>
            <a:r>
              <a:rPr lang="en-US" dirty="0"/>
              <a:t>.</a:t>
            </a:r>
          </a:p>
        </p:txBody>
      </p:sp>
      <p:pic>
        <p:nvPicPr>
          <p:cNvPr id="4" name="Picture 3">
            <a:extLst>
              <a:ext uri="{FF2B5EF4-FFF2-40B4-BE49-F238E27FC236}">
                <a16:creationId xmlns:a16="http://schemas.microsoft.com/office/drawing/2014/main" id="{82C2CC24-6A84-F858-6C12-761E646FEEBB}"/>
              </a:ext>
            </a:extLst>
          </p:cNvPr>
          <p:cNvPicPr>
            <a:picLocks noChangeAspect="1"/>
          </p:cNvPicPr>
          <p:nvPr/>
        </p:nvPicPr>
        <p:blipFill>
          <a:blip r:embed="rId2"/>
          <a:stretch>
            <a:fillRect/>
          </a:stretch>
        </p:blipFill>
        <p:spPr>
          <a:xfrm>
            <a:off x="1203449" y="1597297"/>
            <a:ext cx="7324903" cy="461665"/>
          </a:xfrm>
          <a:prstGeom prst="rect">
            <a:avLst/>
          </a:prstGeom>
        </p:spPr>
      </p:pic>
      <p:pic>
        <p:nvPicPr>
          <p:cNvPr id="5" name="Picture 4">
            <a:extLst>
              <a:ext uri="{FF2B5EF4-FFF2-40B4-BE49-F238E27FC236}">
                <a16:creationId xmlns:a16="http://schemas.microsoft.com/office/drawing/2014/main" id="{74508311-5C3A-D658-FBEC-C15FA77B82D6}"/>
              </a:ext>
            </a:extLst>
          </p:cNvPr>
          <p:cNvPicPr>
            <a:picLocks noChangeAspect="1"/>
          </p:cNvPicPr>
          <p:nvPr/>
        </p:nvPicPr>
        <p:blipFill>
          <a:blip r:embed="rId3"/>
          <a:stretch>
            <a:fillRect/>
          </a:stretch>
        </p:blipFill>
        <p:spPr>
          <a:xfrm>
            <a:off x="1187374" y="2339809"/>
            <a:ext cx="1850836" cy="628415"/>
          </a:xfrm>
          <a:prstGeom prst="rect">
            <a:avLst/>
          </a:prstGeom>
        </p:spPr>
      </p:pic>
      <p:pic>
        <p:nvPicPr>
          <p:cNvPr id="6" name="Picture 5">
            <a:extLst>
              <a:ext uri="{FF2B5EF4-FFF2-40B4-BE49-F238E27FC236}">
                <a16:creationId xmlns:a16="http://schemas.microsoft.com/office/drawing/2014/main" id="{9273A980-8F7B-4211-4BD1-B97C527577B1}"/>
              </a:ext>
            </a:extLst>
          </p:cNvPr>
          <p:cNvPicPr>
            <a:picLocks noChangeAspect="1"/>
          </p:cNvPicPr>
          <p:nvPr/>
        </p:nvPicPr>
        <p:blipFill>
          <a:blip r:embed="rId4"/>
          <a:stretch>
            <a:fillRect/>
          </a:stretch>
        </p:blipFill>
        <p:spPr>
          <a:xfrm>
            <a:off x="1187374" y="4239814"/>
            <a:ext cx="7324903" cy="588586"/>
          </a:xfrm>
          <a:prstGeom prst="rect">
            <a:avLst/>
          </a:prstGeom>
        </p:spPr>
      </p:pic>
      <p:pic>
        <p:nvPicPr>
          <p:cNvPr id="7" name="Picture 6">
            <a:extLst>
              <a:ext uri="{FF2B5EF4-FFF2-40B4-BE49-F238E27FC236}">
                <a16:creationId xmlns:a16="http://schemas.microsoft.com/office/drawing/2014/main" id="{8BA51C12-F137-4501-53C1-2B8AEFB55157}"/>
              </a:ext>
            </a:extLst>
          </p:cNvPr>
          <p:cNvPicPr>
            <a:picLocks noChangeAspect="1"/>
          </p:cNvPicPr>
          <p:nvPr/>
        </p:nvPicPr>
        <p:blipFill>
          <a:blip r:embed="rId5"/>
          <a:stretch>
            <a:fillRect/>
          </a:stretch>
        </p:blipFill>
        <p:spPr>
          <a:xfrm>
            <a:off x="1203449" y="5155496"/>
            <a:ext cx="1850836" cy="745683"/>
          </a:xfrm>
          <a:prstGeom prst="rect">
            <a:avLst/>
          </a:prstGeom>
        </p:spPr>
      </p:pic>
    </p:spTree>
    <p:extLst>
      <p:ext uri="{BB962C8B-B14F-4D97-AF65-F5344CB8AC3E}">
        <p14:creationId xmlns:p14="http://schemas.microsoft.com/office/powerpoint/2010/main" val="96151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A526F2-ADE2-683B-7C2B-FD38EC1D6A5F}"/>
              </a:ext>
            </a:extLst>
          </p:cNvPr>
          <p:cNvSpPr txBox="1"/>
          <p:nvPr/>
        </p:nvSpPr>
        <p:spPr>
          <a:xfrm>
            <a:off x="822489" y="785920"/>
            <a:ext cx="6094428" cy="5232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WHAT IS AVERAGE ORDER VALUE </a:t>
            </a:r>
            <a:r>
              <a:rPr lang="en-US" sz="2800"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1501C992-C4BE-D204-53CF-B467A35D8E04}"/>
              </a:ext>
            </a:extLst>
          </p:cNvPr>
          <p:cNvPicPr>
            <a:picLocks noChangeAspect="1"/>
          </p:cNvPicPr>
          <p:nvPr/>
        </p:nvPicPr>
        <p:blipFill>
          <a:blip r:embed="rId2"/>
          <a:stretch>
            <a:fillRect/>
          </a:stretch>
        </p:blipFill>
        <p:spPr>
          <a:xfrm>
            <a:off x="1658410" y="1575445"/>
            <a:ext cx="5258507" cy="705841"/>
          </a:xfrm>
          <a:prstGeom prst="rect">
            <a:avLst/>
          </a:prstGeom>
        </p:spPr>
      </p:pic>
      <p:pic>
        <p:nvPicPr>
          <p:cNvPr id="4" name="Picture 3">
            <a:extLst>
              <a:ext uri="{FF2B5EF4-FFF2-40B4-BE49-F238E27FC236}">
                <a16:creationId xmlns:a16="http://schemas.microsoft.com/office/drawing/2014/main" id="{7C2AFBE2-781F-DDEC-9755-F594896C7790}"/>
              </a:ext>
            </a:extLst>
          </p:cNvPr>
          <p:cNvPicPr>
            <a:picLocks noChangeAspect="1"/>
          </p:cNvPicPr>
          <p:nvPr/>
        </p:nvPicPr>
        <p:blipFill>
          <a:blip r:embed="rId3"/>
          <a:stretch>
            <a:fillRect/>
          </a:stretch>
        </p:blipFill>
        <p:spPr>
          <a:xfrm>
            <a:off x="1658410" y="2505348"/>
            <a:ext cx="2147662" cy="639690"/>
          </a:xfrm>
          <a:prstGeom prst="rect">
            <a:avLst/>
          </a:prstGeom>
        </p:spPr>
      </p:pic>
      <p:pic>
        <p:nvPicPr>
          <p:cNvPr id="5" name="Picture 4">
            <a:extLst>
              <a:ext uri="{FF2B5EF4-FFF2-40B4-BE49-F238E27FC236}">
                <a16:creationId xmlns:a16="http://schemas.microsoft.com/office/drawing/2014/main" id="{E2EE4DC7-6020-693C-9932-1E9E417B8A6F}"/>
              </a:ext>
            </a:extLst>
          </p:cNvPr>
          <p:cNvPicPr>
            <a:picLocks noChangeAspect="1"/>
          </p:cNvPicPr>
          <p:nvPr/>
        </p:nvPicPr>
        <p:blipFill>
          <a:blip r:embed="rId4"/>
          <a:stretch>
            <a:fillRect/>
          </a:stretch>
        </p:blipFill>
        <p:spPr>
          <a:xfrm>
            <a:off x="1658409" y="4283319"/>
            <a:ext cx="5258507" cy="835436"/>
          </a:xfrm>
          <a:prstGeom prst="rect">
            <a:avLst/>
          </a:prstGeom>
        </p:spPr>
      </p:pic>
      <p:pic>
        <p:nvPicPr>
          <p:cNvPr id="6" name="Picture 5">
            <a:extLst>
              <a:ext uri="{FF2B5EF4-FFF2-40B4-BE49-F238E27FC236}">
                <a16:creationId xmlns:a16="http://schemas.microsoft.com/office/drawing/2014/main" id="{199FF1E3-FE98-81C4-9D0A-2444107FA433}"/>
              </a:ext>
            </a:extLst>
          </p:cNvPr>
          <p:cNvPicPr>
            <a:picLocks noChangeAspect="1"/>
          </p:cNvPicPr>
          <p:nvPr/>
        </p:nvPicPr>
        <p:blipFill>
          <a:blip r:embed="rId5"/>
          <a:stretch>
            <a:fillRect/>
          </a:stretch>
        </p:blipFill>
        <p:spPr>
          <a:xfrm>
            <a:off x="1658409" y="5282554"/>
            <a:ext cx="2147662" cy="789525"/>
          </a:xfrm>
          <a:prstGeom prst="rect">
            <a:avLst/>
          </a:prstGeom>
        </p:spPr>
      </p:pic>
      <p:sp>
        <p:nvSpPr>
          <p:cNvPr id="7" name="TextBox 6">
            <a:extLst>
              <a:ext uri="{FF2B5EF4-FFF2-40B4-BE49-F238E27FC236}">
                <a16:creationId xmlns:a16="http://schemas.microsoft.com/office/drawing/2014/main" id="{6F960424-3CB1-1CCC-C539-D4A55BCCDC10}"/>
              </a:ext>
            </a:extLst>
          </p:cNvPr>
          <p:cNvSpPr txBox="1"/>
          <p:nvPr/>
        </p:nvSpPr>
        <p:spPr>
          <a:xfrm>
            <a:off x="910865" y="3617799"/>
            <a:ext cx="591767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TOTAL PIZZA SOLD</a:t>
            </a:r>
          </a:p>
        </p:txBody>
      </p:sp>
    </p:spTree>
    <p:extLst>
      <p:ext uri="{BB962C8B-B14F-4D97-AF65-F5344CB8AC3E}">
        <p14:creationId xmlns:p14="http://schemas.microsoft.com/office/powerpoint/2010/main" val="1167074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EDCC8B-9C75-C3E9-88C1-208AD1E3B4C9}"/>
              </a:ext>
            </a:extLst>
          </p:cNvPr>
          <p:cNvSpPr txBox="1"/>
          <p:nvPr/>
        </p:nvSpPr>
        <p:spPr>
          <a:xfrm>
            <a:off x="709365" y="938579"/>
            <a:ext cx="10056044"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 INDENTIFY THE HIGHEST-PRICED PIZZA.</a:t>
            </a:r>
          </a:p>
        </p:txBody>
      </p:sp>
      <p:pic>
        <p:nvPicPr>
          <p:cNvPr id="3" name="Picture 2">
            <a:extLst>
              <a:ext uri="{FF2B5EF4-FFF2-40B4-BE49-F238E27FC236}">
                <a16:creationId xmlns:a16="http://schemas.microsoft.com/office/drawing/2014/main" id="{37DC4F43-2D02-43FB-486E-DC6ECBDCC7A8}"/>
              </a:ext>
            </a:extLst>
          </p:cNvPr>
          <p:cNvPicPr>
            <a:picLocks noChangeAspect="1"/>
          </p:cNvPicPr>
          <p:nvPr/>
        </p:nvPicPr>
        <p:blipFill>
          <a:blip r:embed="rId2"/>
          <a:stretch>
            <a:fillRect/>
          </a:stretch>
        </p:blipFill>
        <p:spPr>
          <a:xfrm>
            <a:off x="2045834" y="1689912"/>
            <a:ext cx="4364393" cy="2165649"/>
          </a:xfrm>
          <a:prstGeom prst="rect">
            <a:avLst/>
          </a:prstGeom>
        </p:spPr>
      </p:pic>
      <p:pic>
        <p:nvPicPr>
          <p:cNvPr id="4" name="Picture 3">
            <a:extLst>
              <a:ext uri="{FF2B5EF4-FFF2-40B4-BE49-F238E27FC236}">
                <a16:creationId xmlns:a16="http://schemas.microsoft.com/office/drawing/2014/main" id="{B31B2040-881F-CD1A-EEA3-8682D0A98D49}"/>
              </a:ext>
            </a:extLst>
          </p:cNvPr>
          <p:cNvPicPr>
            <a:picLocks noChangeAspect="1"/>
          </p:cNvPicPr>
          <p:nvPr/>
        </p:nvPicPr>
        <p:blipFill>
          <a:blip r:embed="rId3"/>
          <a:stretch>
            <a:fillRect/>
          </a:stretch>
        </p:blipFill>
        <p:spPr>
          <a:xfrm>
            <a:off x="2045834" y="4119613"/>
            <a:ext cx="2535593" cy="857740"/>
          </a:xfrm>
          <a:prstGeom prst="rect">
            <a:avLst/>
          </a:prstGeom>
        </p:spPr>
      </p:pic>
    </p:spTree>
    <p:extLst>
      <p:ext uri="{BB962C8B-B14F-4D97-AF65-F5344CB8AC3E}">
        <p14:creationId xmlns:p14="http://schemas.microsoft.com/office/powerpoint/2010/main" val="270659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B6B3E6-F478-06E1-A07D-C1AE661D91B4}"/>
              </a:ext>
            </a:extLst>
          </p:cNvPr>
          <p:cNvSpPr txBox="1"/>
          <p:nvPr/>
        </p:nvSpPr>
        <p:spPr>
          <a:xfrm>
            <a:off x="490980" y="859502"/>
            <a:ext cx="9113362"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IDENTIFY THE MOST COMMON PIZZA SIZE ORDERED</a:t>
            </a:r>
          </a:p>
        </p:txBody>
      </p:sp>
      <p:pic>
        <p:nvPicPr>
          <p:cNvPr id="3" name="Picture 2">
            <a:extLst>
              <a:ext uri="{FF2B5EF4-FFF2-40B4-BE49-F238E27FC236}">
                <a16:creationId xmlns:a16="http://schemas.microsoft.com/office/drawing/2014/main" id="{5859728D-B45E-8FCE-FDD4-469FF2897664}"/>
              </a:ext>
            </a:extLst>
          </p:cNvPr>
          <p:cNvPicPr>
            <a:picLocks noChangeAspect="1"/>
          </p:cNvPicPr>
          <p:nvPr/>
        </p:nvPicPr>
        <p:blipFill>
          <a:blip r:embed="rId2"/>
          <a:stretch>
            <a:fillRect/>
          </a:stretch>
        </p:blipFill>
        <p:spPr>
          <a:xfrm>
            <a:off x="1781024" y="1704237"/>
            <a:ext cx="5091116" cy="2349289"/>
          </a:xfrm>
          <a:prstGeom prst="rect">
            <a:avLst/>
          </a:prstGeom>
        </p:spPr>
      </p:pic>
      <p:pic>
        <p:nvPicPr>
          <p:cNvPr id="4" name="Picture 3">
            <a:extLst>
              <a:ext uri="{FF2B5EF4-FFF2-40B4-BE49-F238E27FC236}">
                <a16:creationId xmlns:a16="http://schemas.microsoft.com/office/drawing/2014/main" id="{38C9603C-7E2C-4C65-FCBB-5F8FD7D61C50}"/>
              </a:ext>
            </a:extLst>
          </p:cNvPr>
          <p:cNvPicPr>
            <a:picLocks noChangeAspect="1"/>
          </p:cNvPicPr>
          <p:nvPr/>
        </p:nvPicPr>
        <p:blipFill>
          <a:blip r:embed="rId3"/>
          <a:stretch>
            <a:fillRect/>
          </a:stretch>
        </p:blipFill>
        <p:spPr>
          <a:xfrm>
            <a:off x="1781024" y="4282586"/>
            <a:ext cx="2310209" cy="685339"/>
          </a:xfrm>
          <a:prstGeom prst="rect">
            <a:avLst/>
          </a:prstGeom>
        </p:spPr>
      </p:pic>
    </p:spTree>
    <p:extLst>
      <p:ext uri="{BB962C8B-B14F-4D97-AF65-F5344CB8AC3E}">
        <p14:creationId xmlns:p14="http://schemas.microsoft.com/office/powerpoint/2010/main" val="110266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1ADA1A-A842-37ED-DBCC-C9254559F4FE}"/>
              </a:ext>
            </a:extLst>
          </p:cNvPr>
          <p:cNvSpPr txBox="1"/>
          <p:nvPr/>
        </p:nvSpPr>
        <p:spPr>
          <a:xfrm>
            <a:off x="356647" y="737955"/>
            <a:ext cx="11673525"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LIST THE TOP 5 MOST ORDERED PIZZA TYPES ALONG WITH THEIR QUANTITIES</a:t>
            </a:r>
          </a:p>
        </p:txBody>
      </p:sp>
      <p:pic>
        <p:nvPicPr>
          <p:cNvPr id="3" name="Picture 2">
            <a:extLst>
              <a:ext uri="{FF2B5EF4-FFF2-40B4-BE49-F238E27FC236}">
                <a16:creationId xmlns:a16="http://schemas.microsoft.com/office/drawing/2014/main" id="{E62C28CD-836D-3F4F-F66E-3EDC08206B21}"/>
              </a:ext>
            </a:extLst>
          </p:cNvPr>
          <p:cNvPicPr>
            <a:picLocks noChangeAspect="1"/>
          </p:cNvPicPr>
          <p:nvPr/>
        </p:nvPicPr>
        <p:blipFill>
          <a:blip r:embed="rId2"/>
          <a:stretch>
            <a:fillRect/>
          </a:stretch>
        </p:blipFill>
        <p:spPr>
          <a:xfrm>
            <a:off x="1955517" y="1639214"/>
            <a:ext cx="4860062" cy="2234722"/>
          </a:xfrm>
          <a:prstGeom prst="rect">
            <a:avLst/>
          </a:prstGeom>
        </p:spPr>
      </p:pic>
      <p:pic>
        <p:nvPicPr>
          <p:cNvPr id="4" name="Picture 3">
            <a:extLst>
              <a:ext uri="{FF2B5EF4-FFF2-40B4-BE49-F238E27FC236}">
                <a16:creationId xmlns:a16="http://schemas.microsoft.com/office/drawing/2014/main" id="{D0A4B20F-2414-94BA-B345-0C52715CF199}"/>
              </a:ext>
            </a:extLst>
          </p:cNvPr>
          <p:cNvPicPr>
            <a:picLocks noChangeAspect="1"/>
          </p:cNvPicPr>
          <p:nvPr/>
        </p:nvPicPr>
        <p:blipFill>
          <a:blip r:embed="rId3"/>
          <a:stretch>
            <a:fillRect/>
          </a:stretch>
        </p:blipFill>
        <p:spPr>
          <a:xfrm>
            <a:off x="1955516" y="4010566"/>
            <a:ext cx="2946421" cy="1546475"/>
          </a:xfrm>
          <a:prstGeom prst="rect">
            <a:avLst/>
          </a:prstGeom>
        </p:spPr>
      </p:pic>
    </p:spTree>
    <p:extLst>
      <p:ext uri="{BB962C8B-B14F-4D97-AF65-F5344CB8AC3E}">
        <p14:creationId xmlns:p14="http://schemas.microsoft.com/office/powerpoint/2010/main" val="1839548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4C3624-1447-59C6-1D0D-B8BB1D2B5F7C}"/>
              </a:ext>
            </a:extLst>
          </p:cNvPr>
          <p:cNvPicPr>
            <a:picLocks noChangeAspect="1"/>
          </p:cNvPicPr>
          <p:nvPr/>
        </p:nvPicPr>
        <p:blipFill>
          <a:blip r:embed="rId2"/>
          <a:stretch>
            <a:fillRect/>
          </a:stretch>
        </p:blipFill>
        <p:spPr>
          <a:xfrm>
            <a:off x="1017606" y="1529601"/>
            <a:ext cx="8172998" cy="3230935"/>
          </a:xfrm>
          <a:prstGeom prst="rect">
            <a:avLst/>
          </a:prstGeom>
        </p:spPr>
      </p:pic>
      <p:pic>
        <p:nvPicPr>
          <p:cNvPr id="3" name="Picture 2">
            <a:extLst>
              <a:ext uri="{FF2B5EF4-FFF2-40B4-BE49-F238E27FC236}">
                <a16:creationId xmlns:a16="http://schemas.microsoft.com/office/drawing/2014/main" id="{AD94DAC0-7467-2190-0C39-24C69114FA30}"/>
              </a:ext>
            </a:extLst>
          </p:cNvPr>
          <p:cNvPicPr>
            <a:picLocks noChangeAspect="1"/>
          </p:cNvPicPr>
          <p:nvPr/>
        </p:nvPicPr>
        <p:blipFill>
          <a:blip r:embed="rId3"/>
          <a:stretch>
            <a:fillRect/>
          </a:stretch>
        </p:blipFill>
        <p:spPr>
          <a:xfrm>
            <a:off x="1017606" y="4863538"/>
            <a:ext cx="4393380" cy="1358153"/>
          </a:xfrm>
          <a:prstGeom prst="rect">
            <a:avLst/>
          </a:prstGeom>
        </p:spPr>
      </p:pic>
      <p:sp>
        <p:nvSpPr>
          <p:cNvPr id="4" name="TextBox 3">
            <a:extLst>
              <a:ext uri="{FF2B5EF4-FFF2-40B4-BE49-F238E27FC236}">
                <a16:creationId xmlns:a16="http://schemas.microsoft.com/office/drawing/2014/main" id="{9EB9C4B9-1B3D-2AA1-81C7-5A69F3979D71}"/>
              </a:ext>
            </a:extLst>
          </p:cNvPr>
          <p:cNvSpPr txBox="1"/>
          <p:nvPr/>
        </p:nvSpPr>
        <p:spPr>
          <a:xfrm>
            <a:off x="527411" y="782425"/>
            <a:ext cx="722142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PERCENTAGE OF PIZZA  SALES BY CATEGORY</a:t>
            </a:r>
          </a:p>
        </p:txBody>
      </p:sp>
    </p:spTree>
    <p:extLst>
      <p:ext uri="{BB962C8B-B14F-4D97-AF65-F5344CB8AC3E}">
        <p14:creationId xmlns:p14="http://schemas.microsoft.com/office/powerpoint/2010/main" val="364685130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Vapor Trail</Template>
  <TotalTime>8</TotalTime>
  <Words>353</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Times New Roman</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sakshirkhandare64@gmail.com</dc:creator>
  <cp:lastModifiedBy>sakshirkhandare64@gmail.com</cp:lastModifiedBy>
  <cp:revision>2</cp:revision>
  <dcterms:created xsi:type="dcterms:W3CDTF">2024-11-15T04:07:53Z</dcterms:created>
  <dcterms:modified xsi:type="dcterms:W3CDTF">2024-11-15T04:16:42Z</dcterms:modified>
</cp:coreProperties>
</file>