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0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1" r:id="rId17"/>
  </p:sldIdLst>
  <p:sldSz cx="18288000" cy="10287000"/>
  <p:notesSz cx="6858000" cy="9144000"/>
  <p:embeddedFontLst>
    <p:embeddedFont>
      <p:font typeface="Eczar Bold" panose="020B0604020202020204" charset="0"/>
      <p:regular r:id="rId18"/>
    </p:embeddedFont>
    <p:embeddedFont>
      <p:font typeface="Open Sauce" panose="020B0604020202020204" charset="0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7958"/>
    <a:srgbClr val="EBEB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4" d="100"/>
          <a:sy n="54" d="100"/>
        </p:scale>
        <p:origin x="754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79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561763" y="1861275"/>
            <a:ext cx="15164473" cy="9525"/>
          </a:xfrm>
          <a:prstGeom prst="rect">
            <a:avLst/>
          </a:prstGeom>
          <a:solidFill>
            <a:srgbClr val="000000"/>
          </a:solidFill>
        </p:spPr>
      </p:sp>
      <p:grpSp>
        <p:nvGrpSpPr>
          <p:cNvPr id="3" name="Group 3"/>
          <p:cNvGrpSpPr/>
          <p:nvPr/>
        </p:nvGrpSpPr>
        <p:grpSpPr>
          <a:xfrm>
            <a:off x="1561763" y="6477986"/>
            <a:ext cx="1425036" cy="234629"/>
            <a:chOff x="0" y="0"/>
            <a:chExt cx="2607144" cy="429260"/>
          </a:xfrm>
        </p:grpSpPr>
        <p:sp>
          <p:nvSpPr>
            <p:cNvPr id="4" name="Freeform 4"/>
            <p:cNvSpPr/>
            <p:nvPr/>
          </p:nvSpPr>
          <p:spPr>
            <a:xfrm>
              <a:off x="0" y="-5080"/>
              <a:ext cx="2607144" cy="434340"/>
            </a:xfrm>
            <a:custGeom>
              <a:avLst/>
              <a:gdLst/>
              <a:ahLst/>
              <a:cxnLst/>
              <a:rect l="l" t="t" r="r" b="b"/>
              <a:pathLst>
                <a:path w="2607144" h="434340">
                  <a:moveTo>
                    <a:pt x="2589364" y="187960"/>
                  </a:moveTo>
                  <a:lnTo>
                    <a:pt x="2327744" y="11430"/>
                  </a:lnTo>
                  <a:cubicBezTo>
                    <a:pt x="2309964" y="0"/>
                    <a:pt x="2287104" y="3810"/>
                    <a:pt x="2274404" y="21590"/>
                  </a:cubicBezTo>
                  <a:cubicBezTo>
                    <a:pt x="2262974" y="39370"/>
                    <a:pt x="2266784" y="62230"/>
                    <a:pt x="2284564" y="74930"/>
                  </a:cubicBezTo>
                  <a:lnTo>
                    <a:pt x="2443314" y="181610"/>
                  </a:lnTo>
                  <a:lnTo>
                    <a:pt x="0" y="181610"/>
                  </a:lnTo>
                  <a:lnTo>
                    <a:pt x="0" y="257810"/>
                  </a:lnTo>
                  <a:lnTo>
                    <a:pt x="2443314" y="257810"/>
                  </a:lnTo>
                  <a:lnTo>
                    <a:pt x="2284564" y="364490"/>
                  </a:lnTo>
                  <a:cubicBezTo>
                    <a:pt x="2266784" y="375920"/>
                    <a:pt x="2262974" y="400050"/>
                    <a:pt x="2274404" y="417830"/>
                  </a:cubicBezTo>
                  <a:cubicBezTo>
                    <a:pt x="2282024" y="429260"/>
                    <a:pt x="2293454" y="434340"/>
                    <a:pt x="2306154" y="434340"/>
                  </a:cubicBezTo>
                  <a:cubicBezTo>
                    <a:pt x="2313774" y="434340"/>
                    <a:pt x="2321394" y="431800"/>
                    <a:pt x="2327744" y="427990"/>
                  </a:cubicBezTo>
                  <a:lnTo>
                    <a:pt x="2590634" y="251460"/>
                  </a:lnTo>
                  <a:cubicBezTo>
                    <a:pt x="2600794" y="243840"/>
                    <a:pt x="2607144" y="232410"/>
                    <a:pt x="2607144" y="219710"/>
                  </a:cubicBezTo>
                  <a:cubicBezTo>
                    <a:pt x="2607144" y="207010"/>
                    <a:pt x="2600794" y="195580"/>
                    <a:pt x="2589364" y="18796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5" name="Group 5"/>
          <p:cNvGrpSpPr/>
          <p:nvPr/>
        </p:nvGrpSpPr>
        <p:grpSpPr>
          <a:xfrm>
            <a:off x="1561763" y="3021369"/>
            <a:ext cx="12584097" cy="3070896"/>
            <a:chOff x="0" y="0"/>
            <a:chExt cx="16778796" cy="4094528"/>
          </a:xfrm>
        </p:grpSpPr>
        <p:sp>
          <p:nvSpPr>
            <p:cNvPr id="6" name="TextBox 6"/>
            <p:cNvSpPr txBox="1"/>
            <p:nvPr/>
          </p:nvSpPr>
          <p:spPr>
            <a:xfrm>
              <a:off x="0" y="-9525"/>
              <a:ext cx="16778796" cy="32607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9600"/>
                </a:lnSpc>
              </a:pPr>
              <a:r>
                <a:rPr lang="en-US" sz="8000" b="1">
                  <a:solidFill>
                    <a:srgbClr val="000000"/>
                  </a:solidFill>
                  <a:latin typeface="Eczar Bold"/>
                  <a:ea typeface="Eczar Bold"/>
                  <a:cs typeface="Eczar Bold"/>
                  <a:sym typeface="Eczar Bold"/>
                </a:rPr>
                <a:t>WLMART SALES ANALYSIS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3342930"/>
              <a:ext cx="16778796" cy="75159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819"/>
                </a:lnSpc>
              </a:pPr>
              <a:r>
                <a:rPr lang="en-US" sz="3442">
                  <a:solidFill>
                    <a:srgbClr val="000000"/>
                  </a:solidFill>
                  <a:latin typeface="Open Sauce"/>
                  <a:ea typeface="Open Sauce"/>
                  <a:cs typeface="Open Sauce"/>
                  <a:sym typeface="Open Sauce"/>
                </a:rPr>
                <a:t>By Using SQL</a:t>
              </a:r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946A8CFA-03B6-AC67-99B6-E2CE43990D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0" y="4017066"/>
            <a:ext cx="8915400" cy="491628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B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F17C33AF-4069-99F8-1FAF-85132CFCE600}"/>
              </a:ext>
            </a:extLst>
          </p:cNvPr>
          <p:cNvSpPr/>
          <p:nvPr/>
        </p:nvSpPr>
        <p:spPr>
          <a:xfrm>
            <a:off x="1561763" y="1861275"/>
            <a:ext cx="15164473" cy="9525"/>
          </a:xfrm>
          <a:prstGeom prst="rect">
            <a:avLst/>
          </a:prstGeom>
          <a:solidFill>
            <a:srgbClr val="000000"/>
          </a:solidFill>
        </p:spPr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29307E-B18D-E4AF-643D-551641ACC7BA}"/>
              </a:ext>
            </a:extLst>
          </p:cNvPr>
          <p:cNvSpPr txBox="1"/>
          <p:nvPr/>
        </p:nvSpPr>
        <p:spPr>
          <a:xfrm>
            <a:off x="1537950" y="1153389"/>
            <a:ext cx="137922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/>
              <a:t>WHCIH OF THE CUSTOMER TYPES BRING THE MOST REVENUE?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A6ECADD-7622-A6BA-C6F5-F7A3736540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2352678"/>
            <a:ext cx="5943600" cy="307553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0234762-5C99-4653-AFE9-5A0F9F05D2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1162" y="5933900"/>
            <a:ext cx="3424238" cy="1225051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79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44D5D404-2261-01AB-007A-E4EAB0F499F7}"/>
              </a:ext>
            </a:extLst>
          </p:cNvPr>
          <p:cNvSpPr/>
          <p:nvPr/>
        </p:nvSpPr>
        <p:spPr>
          <a:xfrm>
            <a:off x="1561763" y="1861275"/>
            <a:ext cx="15164473" cy="9525"/>
          </a:xfrm>
          <a:prstGeom prst="rect">
            <a:avLst/>
          </a:prstGeom>
          <a:solidFill>
            <a:srgbClr val="000000"/>
          </a:solidFill>
        </p:spPr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3DDE4E-7ED9-8813-2286-89E14022D16F}"/>
              </a:ext>
            </a:extLst>
          </p:cNvPr>
          <p:cNvSpPr txBox="1"/>
          <p:nvPr/>
        </p:nvSpPr>
        <p:spPr>
          <a:xfrm>
            <a:off x="1504612" y="566411"/>
            <a:ext cx="16002337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/>
              <a:t>WHICH CITIES HAVE THE LARGEST TAX PERCENTAGE / VAT(VALUE ADDED TAX) 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B242355-AD9C-D4FA-038F-402B65A3EF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1762" y="2400300"/>
            <a:ext cx="4229438" cy="312341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77CF04D-E0D0-BB2A-FF96-87D820EE13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1762" y="6148467"/>
            <a:ext cx="3162638" cy="1738233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B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5AD780D5-8741-209F-C11D-D93B0E507E49}"/>
              </a:ext>
            </a:extLst>
          </p:cNvPr>
          <p:cNvSpPr/>
          <p:nvPr/>
        </p:nvSpPr>
        <p:spPr>
          <a:xfrm>
            <a:off x="1561763" y="1861275"/>
            <a:ext cx="15164473" cy="9525"/>
          </a:xfrm>
          <a:prstGeom prst="rect">
            <a:avLst/>
          </a:prstGeom>
          <a:solidFill>
            <a:srgbClr val="000000"/>
          </a:solidFill>
        </p:spPr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D64437-8A5B-4475-CBBA-2E3A61DCE8BC}"/>
              </a:ext>
            </a:extLst>
          </p:cNvPr>
          <p:cNvSpPr txBox="1"/>
          <p:nvPr/>
        </p:nvSpPr>
        <p:spPr>
          <a:xfrm>
            <a:off x="1561763" y="1143864"/>
            <a:ext cx="1557847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/>
              <a:t>NUMBER OF SALES MADE IN EACH TIME OF THE DAY PER WEEKDAY 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126443B-32EE-684B-A135-4CEEBF0EEC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1288" y="2171700"/>
            <a:ext cx="5223593" cy="418303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AC63DAA-EC5C-E25F-20F8-FF3D978E73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1288" y="6854849"/>
            <a:ext cx="3043575" cy="1570876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79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CDBA270E-9399-E108-5A88-B7D3F438757D}"/>
              </a:ext>
            </a:extLst>
          </p:cNvPr>
          <p:cNvSpPr/>
          <p:nvPr/>
        </p:nvSpPr>
        <p:spPr>
          <a:xfrm>
            <a:off x="1561763" y="1861275"/>
            <a:ext cx="15164473" cy="9525"/>
          </a:xfrm>
          <a:prstGeom prst="rect">
            <a:avLst/>
          </a:prstGeom>
          <a:solidFill>
            <a:srgbClr val="000000"/>
          </a:solidFill>
        </p:spPr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E3B826-1B94-1206-87AF-A05DA8F7B55D}"/>
              </a:ext>
            </a:extLst>
          </p:cNvPr>
          <p:cNvSpPr txBox="1"/>
          <p:nvPr/>
        </p:nvSpPr>
        <p:spPr>
          <a:xfrm>
            <a:off x="1528425" y="1143864"/>
            <a:ext cx="1334962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/>
              <a:t>WHAT IS THE GENDER OF MOST OF THE CUSTOMER 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BD73D8F-62B4-3348-062B-66C3AE4CAC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1762" y="2355781"/>
            <a:ext cx="5220037" cy="309760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E7B34C0-D49A-FF31-713C-6F00055B58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6524" y="5919317"/>
            <a:ext cx="2857838" cy="1329188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B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3BC9CB54-64A0-17BD-A7CB-E0E8D500EC1B}"/>
              </a:ext>
            </a:extLst>
          </p:cNvPr>
          <p:cNvSpPr/>
          <p:nvPr/>
        </p:nvSpPr>
        <p:spPr>
          <a:xfrm>
            <a:off x="1561763" y="1861275"/>
            <a:ext cx="15164473" cy="9525"/>
          </a:xfrm>
          <a:prstGeom prst="rect">
            <a:avLst/>
          </a:prstGeom>
          <a:solidFill>
            <a:srgbClr val="000000"/>
          </a:solidFill>
        </p:spPr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8465E6-DFA5-53D7-27D2-2F60B565AFE9}"/>
              </a:ext>
            </a:extLst>
          </p:cNvPr>
          <p:cNvSpPr txBox="1"/>
          <p:nvPr/>
        </p:nvSpPr>
        <p:spPr>
          <a:xfrm>
            <a:off x="1447800" y="1139101"/>
            <a:ext cx="143256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/>
              <a:t>WHICH TIME OF THE DAY DO CUSTOMERS GIVE MOST RATING 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8045749-B9BD-8006-B472-F7B4187BD4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2329826"/>
            <a:ext cx="5257800" cy="333860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40454B4-C91A-EF72-6D17-F3723B1389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6184637"/>
            <a:ext cx="3352800" cy="174625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79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45935BBA-4903-0B5F-7013-30107ED72C62}"/>
              </a:ext>
            </a:extLst>
          </p:cNvPr>
          <p:cNvSpPr/>
          <p:nvPr/>
        </p:nvSpPr>
        <p:spPr>
          <a:xfrm>
            <a:off x="1561763" y="1861275"/>
            <a:ext cx="15164473" cy="9525"/>
          </a:xfrm>
          <a:prstGeom prst="rect">
            <a:avLst/>
          </a:prstGeom>
          <a:solidFill>
            <a:srgbClr val="000000"/>
          </a:solidFill>
        </p:spPr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F12EEA-26CD-226C-9238-257FD4BCC256}"/>
              </a:ext>
            </a:extLst>
          </p:cNvPr>
          <p:cNvSpPr txBox="1"/>
          <p:nvPr/>
        </p:nvSpPr>
        <p:spPr>
          <a:xfrm>
            <a:off x="1524000" y="1105764"/>
            <a:ext cx="115824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/>
              <a:t>WHICH DAY OF THE WEEK HAS THE BEST AVG RATING 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A049077-465F-FD75-0D9E-831B5D8629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2247900"/>
            <a:ext cx="5410200" cy="34974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D5F96F8-AAF6-36B5-F867-BB44EAD0B3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1187" y="6179574"/>
            <a:ext cx="3755874" cy="983213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B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45935BBA-4903-0B5F-7013-30107ED72C62}"/>
              </a:ext>
            </a:extLst>
          </p:cNvPr>
          <p:cNvSpPr/>
          <p:nvPr/>
        </p:nvSpPr>
        <p:spPr>
          <a:xfrm>
            <a:off x="1981200" y="6210300"/>
            <a:ext cx="15164473" cy="9525"/>
          </a:xfrm>
          <a:prstGeom prst="rect">
            <a:avLst/>
          </a:prstGeom>
          <a:solidFill>
            <a:srgbClr val="000000"/>
          </a:solidFill>
        </p:spPr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84DF1D-ED34-1210-90BC-93A497F47C91}"/>
              </a:ext>
            </a:extLst>
          </p:cNvPr>
          <p:cNvSpPr txBox="1"/>
          <p:nvPr/>
        </p:nvSpPr>
        <p:spPr>
          <a:xfrm>
            <a:off x="4572000" y="4923600"/>
            <a:ext cx="91440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b="1" dirty="0">
                <a:solidFill>
                  <a:srgbClr val="000000"/>
                </a:solidFill>
                <a:latin typeface="Eczar Bold"/>
                <a:ea typeface="Eczar Bold"/>
                <a:cs typeface="Eczar Bold"/>
                <a:sym typeface="Eczar Bold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5684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B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535812" y="789502"/>
            <a:ext cx="9330408" cy="962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679"/>
              </a:lnSpc>
            </a:pPr>
            <a:r>
              <a:rPr lang="en-US" sz="6399" b="1">
                <a:solidFill>
                  <a:srgbClr val="3B7958"/>
                </a:solidFill>
                <a:latin typeface="Eczar Bold"/>
                <a:ea typeface="Eczar Bold"/>
                <a:cs typeface="Eczar Bold"/>
                <a:sym typeface="Eczar Bold"/>
              </a:rPr>
              <a:t>INTRODUCTION</a:t>
            </a:r>
          </a:p>
        </p:txBody>
      </p:sp>
      <p:sp>
        <p:nvSpPr>
          <p:cNvPr id="3" name="AutoShape 3"/>
          <p:cNvSpPr/>
          <p:nvPr/>
        </p:nvSpPr>
        <p:spPr>
          <a:xfrm>
            <a:off x="1561763" y="1751527"/>
            <a:ext cx="15164473" cy="9525"/>
          </a:xfrm>
          <a:prstGeom prst="rect">
            <a:avLst/>
          </a:prstGeom>
          <a:solidFill>
            <a:srgbClr val="000000"/>
          </a:solidFill>
        </p:spPr>
      </p:sp>
      <p:sp>
        <p:nvSpPr>
          <p:cNvPr id="4" name="TextBox 4"/>
          <p:cNvSpPr txBox="1"/>
          <p:nvPr/>
        </p:nvSpPr>
        <p:spPr>
          <a:xfrm>
            <a:off x="1215517" y="2221435"/>
            <a:ext cx="15856965" cy="19001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743"/>
              </a:lnSpc>
              <a:spcBef>
                <a:spcPct val="0"/>
              </a:spcBef>
            </a:pPr>
            <a:r>
              <a:rPr lang="en-US" sz="3119" dirty="0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This project aims to analyze Walmart's sales data to gain insights into sales trends, identify top-performing branches and products, and understand customer behavior. By leveraging SQL queries, we can extract valuable information from the dataset and make data-driven decisions to optimize sales strategies.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215517" y="5143500"/>
            <a:ext cx="5185283" cy="40953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359"/>
              </a:lnSpc>
              <a:spcBef>
                <a:spcPct val="0"/>
              </a:spcBef>
            </a:pPr>
            <a:r>
              <a:rPr lang="en-US" sz="2799" dirty="0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Key Objectives: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511188" y="5965373"/>
            <a:ext cx="5651612" cy="24622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just">
              <a:lnSpc>
                <a:spcPts val="3239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sz="2699" dirty="0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Understand Sales Trends</a:t>
            </a:r>
          </a:p>
          <a:p>
            <a:pPr algn="just">
              <a:lnSpc>
                <a:spcPts val="3239"/>
              </a:lnSpc>
              <a:spcBef>
                <a:spcPct val="0"/>
              </a:spcBef>
            </a:pPr>
            <a:endParaRPr lang="en-US" sz="2699" dirty="0">
              <a:solidFill>
                <a:srgbClr val="000000"/>
              </a:solidFill>
              <a:latin typeface="Open Sauce"/>
              <a:ea typeface="Open Sauce"/>
              <a:cs typeface="Open Sauce"/>
              <a:sym typeface="Open Sauce"/>
            </a:endParaRPr>
          </a:p>
          <a:p>
            <a:pPr marL="457200" indent="-457200" algn="just">
              <a:lnSpc>
                <a:spcPts val="3239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sz="2699" dirty="0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Identify Top Performers</a:t>
            </a:r>
          </a:p>
          <a:p>
            <a:pPr algn="just">
              <a:lnSpc>
                <a:spcPts val="3239"/>
              </a:lnSpc>
              <a:spcBef>
                <a:spcPct val="0"/>
              </a:spcBef>
            </a:pPr>
            <a:endParaRPr lang="en-US" sz="2699" dirty="0">
              <a:solidFill>
                <a:srgbClr val="000000"/>
              </a:solidFill>
              <a:latin typeface="Open Sauce"/>
              <a:ea typeface="Open Sauce"/>
              <a:cs typeface="Open Sauce"/>
              <a:sym typeface="Open Sauce"/>
            </a:endParaRPr>
          </a:p>
          <a:p>
            <a:pPr marL="457200" indent="-457200" algn="just">
              <a:lnSpc>
                <a:spcPts val="3239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sz="2699" dirty="0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Customer Behavior Analysis</a:t>
            </a:r>
          </a:p>
          <a:p>
            <a:pPr algn="ctr">
              <a:lnSpc>
                <a:spcPts val="3239"/>
              </a:lnSpc>
              <a:spcBef>
                <a:spcPct val="0"/>
              </a:spcBef>
            </a:pPr>
            <a:endParaRPr lang="en-US" sz="2699" dirty="0">
              <a:solidFill>
                <a:srgbClr val="000000"/>
              </a:solidFill>
              <a:latin typeface="Open Sauce"/>
              <a:ea typeface="Open Sauce"/>
              <a:cs typeface="Open Sauce"/>
              <a:sym typeface="Open Sauce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968238" y="6257925"/>
            <a:ext cx="4070498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39"/>
              </a:lnSpc>
              <a:spcBef>
                <a:spcPct val="0"/>
              </a:spcBef>
            </a:pPr>
            <a:r>
              <a:rPr lang="en-US" sz="2699" dirty="0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79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289257" y="739659"/>
            <a:ext cx="15676344" cy="1228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b="1" dirty="0">
                <a:solidFill>
                  <a:srgbClr val="000000"/>
                </a:solidFill>
                <a:latin typeface="Eczar Bold"/>
                <a:ea typeface="Eczar Bold"/>
                <a:cs typeface="Eczar Bold"/>
                <a:sym typeface="Eczar Bold"/>
              </a:rPr>
              <a:t>CONTENTS</a:t>
            </a:r>
          </a:p>
        </p:txBody>
      </p:sp>
      <p:sp>
        <p:nvSpPr>
          <p:cNvPr id="3" name="AutoShape 3"/>
          <p:cNvSpPr/>
          <p:nvPr/>
        </p:nvSpPr>
        <p:spPr>
          <a:xfrm>
            <a:off x="1561763" y="1751527"/>
            <a:ext cx="15164473" cy="9525"/>
          </a:xfrm>
          <a:prstGeom prst="rect">
            <a:avLst/>
          </a:prstGeom>
          <a:solidFill>
            <a:srgbClr val="000000"/>
          </a:solidFill>
        </p:spPr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10ECF0-8F41-19B5-D51E-EDFA5FD84120}"/>
              </a:ext>
            </a:extLst>
          </p:cNvPr>
          <p:cNvSpPr txBox="1"/>
          <p:nvPr/>
        </p:nvSpPr>
        <p:spPr>
          <a:xfrm>
            <a:off x="2068165" y="2247900"/>
            <a:ext cx="14897436" cy="68634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4000" dirty="0"/>
              <a:t> HOW MANY UNIQUE PAYMENT METHOD DOES THE DATA HAVE ?</a:t>
            </a:r>
          </a:p>
          <a:p>
            <a:endParaRPr lang="en-US" sz="4000" dirty="0"/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4000" dirty="0"/>
              <a:t>WHAT IS THE MOST COMMON METHOD OF PAYMENT ?</a:t>
            </a:r>
          </a:p>
          <a:p>
            <a:endParaRPr lang="en-US" sz="4000" dirty="0"/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4000" dirty="0"/>
              <a:t>WHAT IS THE TOTAL REVENUE BY MONTH ?</a:t>
            </a:r>
          </a:p>
          <a:p>
            <a:endParaRPr lang="en-US" sz="4000" dirty="0"/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4000" dirty="0"/>
              <a:t>REVENUE BY PRODUCT LINE </a:t>
            </a:r>
          </a:p>
          <a:p>
            <a:endParaRPr lang="en-US" sz="4000" dirty="0"/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4000" dirty="0"/>
              <a:t>WHAT IS THE AVG RATING OF EACH PRODUCT LINE ?</a:t>
            </a:r>
          </a:p>
          <a:p>
            <a:endParaRPr lang="en-US" sz="4000" dirty="0"/>
          </a:p>
          <a:p>
            <a:endParaRPr lang="en-US" sz="4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B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0715ADC3-D15F-A13B-3683-E91E5DBF6A8B}"/>
              </a:ext>
            </a:extLst>
          </p:cNvPr>
          <p:cNvSpPr/>
          <p:nvPr/>
        </p:nvSpPr>
        <p:spPr>
          <a:xfrm>
            <a:off x="1561763" y="1861275"/>
            <a:ext cx="15164473" cy="9525"/>
          </a:xfrm>
          <a:prstGeom prst="rect">
            <a:avLst/>
          </a:prstGeom>
          <a:solidFill>
            <a:srgbClr val="000000"/>
          </a:solidFill>
        </p:spPr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4763C3-0236-80C0-12BE-D6DAC9DFB7A3}"/>
              </a:ext>
            </a:extLst>
          </p:cNvPr>
          <p:cNvSpPr txBox="1"/>
          <p:nvPr/>
        </p:nvSpPr>
        <p:spPr>
          <a:xfrm>
            <a:off x="1981200" y="2171700"/>
            <a:ext cx="15011402" cy="68018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4000" dirty="0"/>
              <a:t>WHICH CITIES HAVE THE LARGEST TAX PERCENTAGE / VAT(VALUE ADDED TAX) ?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endParaRPr lang="en-US" sz="4000" dirty="0"/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4000" dirty="0"/>
              <a:t>NUMBER OF SALES MADE IN EACH TIME OF THE DAY PER WEEKDAY ?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endParaRPr lang="en-US" sz="4000" dirty="0"/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4000" dirty="0"/>
              <a:t>WHAT IS THE GENDER OF MOST OF THE CUSTOMER ?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endParaRPr lang="en-US" sz="4000" dirty="0"/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4000" dirty="0"/>
              <a:t>WHICH TIME OF THE DAY DO CUSTOMERS GIVE MOST RATING ?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endParaRPr lang="en-US" sz="4000" dirty="0"/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4000" dirty="0"/>
              <a:t>WHICH DAY OF THE WEEK HAS THE BEST AVG RATING ?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8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F8FB10-BF3D-6BCB-8F52-F5A533183917}"/>
              </a:ext>
            </a:extLst>
          </p:cNvPr>
          <p:cNvSpPr txBox="1"/>
          <p:nvPr/>
        </p:nvSpPr>
        <p:spPr>
          <a:xfrm>
            <a:off x="1295400" y="580698"/>
            <a:ext cx="15164473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b="1" dirty="0">
                <a:solidFill>
                  <a:srgbClr val="000000"/>
                </a:solidFill>
                <a:latin typeface="Eczar Bold"/>
                <a:ea typeface="Eczar Bold"/>
                <a:cs typeface="Eczar Bold"/>
                <a:sym typeface="Eczar Bold"/>
              </a:rPr>
              <a:t>CONTENTS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79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E739780D-9ACB-744C-9F80-B079007219D5}"/>
              </a:ext>
            </a:extLst>
          </p:cNvPr>
          <p:cNvSpPr/>
          <p:nvPr/>
        </p:nvSpPr>
        <p:spPr>
          <a:xfrm>
            <a:off x="1561763" y="1861275"/>
            <a:ext cx="15164473" cy="9525"/>
          </a:xfrm>
          <a:prstGeom prst="rect">
            <a:avLst/>
          </a:prstGeom>
          <a:solidFill>
            <a:srgbClr val="000000"/>
          </a:solidFill>
        </p:spPr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6EC336-F3D2-F9D7-5CD1-7190D696587E}"/>
              </a:ext>
            </a:extLst>
          </p:cNvPr>
          <p:cNvSpPr txBox="1"/>
          <p:nvPr/>
        </p:nvSpPr>
        <p:spPr>
          <a:xfrm>
            <a:off x="1447800" y="1162914"/>
            <a:ext cx="1371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/>
              <a:t> HOW MANY UNIQUE PAYMENT METHOD DOES THE DATA HAVE 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1C06618-4E7E-32A2-4BC1-7D3AEA37B4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2527399"/>
            <a:ext cx="4098251" cy="155450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C7E5831-C96D-271E-2316-93767D8020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1" y="4610100"/>
            <a:ext cx="2743200" cy="188975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B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5F77EF88-0BAC-72CD-2890-83C62E4EE1E2}"/>
              </a:ext>
            </a:extLst>
          </p:cNvPr>
          <p:cNvSpPr/>
          <p:nvPr/>
        </p:nvSpPr>
        <p:spPr>
          <a:xfrm>
            <a:off x="1561763" y="1861275"/>
            <a:ext cx="15164473" cy="9525"/>
          </a:xfrm>
          <a:prstGeom prst="rect">
            <a:avLst/>
          </a:prstGeom>
          <a:solidFill>
            <a:srgbClr val="000000"/>
          </a:solidFill>
        </p:spPr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562666-9396-8BE7-B392-AF89B1DEE8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2639010"/>
            <a:ext cx="6579972" cy="396512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01847C9-F62B-01AF-527B-C2733CE054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7372349"/>
            <a:ext cx="4876800" cy="140507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1461A3D-2868-EC64-471A-7F366DC32C2F}"/>
              </a:ext>
            </a:extLst>
          </p:cNvPr>
          <p:cNvSpPr txBox="1"/>
          <p:nvPr/>
        </p:nvSpPr>
        <p:spPr>
          <a:xfrm>
            <a:off x="1533188" y="1148626"/>
            <a:ext cx="140208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/>
              <a:t>WHAT IS THE MOST COMMON METHOD OF PAYMENT ?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79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90DA1462-67E2-B1C0-FC4A-1E0FF01FBC13}"/>
              </a:ext>
            </a:extLst>
          </p:cNvPr>
          <p:cNvSpPr/>
          <p:nvPr/>
        </p:nvSpPr>
        <p:spPr>
          <a:xfrm>
            <a:off x="1561763" y="1861275"/>
            <a:ext cx="15164473" cy="9525"/>
          </a:xfrm>
          <a:prstGeom prst="rect">
            <a:avLst/>
          </a:prstGeom>
          <a:solidFill>
            <a:srgbClr val="000000"/>
          </a:solidFill>
        </p:spPr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5AE593-0A25-C731-DB52-BFF07204875B}"/>
              </a:ext>
            </a:extLst>
          </p:cNvPr>
          <p:cNvSpPr txBox="1"/>
          <p:nvPr/>
        </p:nvSpPr>
        <p:spPr>
          <a:xfrm>
            <a:off x="1561763" y="1145157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/>
              <a:t>WHAT IS THE TOTAL REVENUE BY MONTH 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8B83C1E-ABAC-1C16-F94D-F79C44BD20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2609849"/>
            <a:ext cx="6019800" cy="353988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384FC10-E166-869F-27EC-7E4C376455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6463575"/>
            <a:ext cx="4038600" cy="19621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B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7E4B961E-3C47-2792-781A-434BFFE57A4B}"/>
              </a:ext>
            </a:extLst>
          </p:cNvPr>
          <p:cNvSpPr/>
          <p:nvPr/>
        </p:nvSpPr>
        <p:spPr>
          <a:xfrm>
            <a:off x="1561763" y="1861275"/>
            <a:ext cx="15164473" cy="9525"/>
          </a:xfrm>
          <a:prstGeom prst="rect">
            <a:avLst/>
          </a:prstGeom>
          <a:solidFill>
            <a:srgbClr val="000000"/>
          </a:solidFill>
        </p:spPr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8F8DAE-A118-2AEA-595B-89AAAE4E6425}"/>
              </a:ext>
            </a:extLst>
          </p:cNvPr>
          <p:cNvSpPr txBox="1"/>
          <p:nvPr/>
        </p:nvSpPr>
        <p:spPr>
          <a:xfrm>
            <a:off x="1561762" y="1147764"/>
            <a:ext cx="9448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REVENUE BY PRODUCT LINE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F62DB3-506B-3929-54AB-10CCC66ED5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1763" y="2324100"/>
            <a:ext cx="5753437" cy="348878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A62BCC0-6487-2D2C-BBEF-B4BC63407D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1762" y="6438900"/>
            <a:ext cx="4229437" cy="255304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79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5EEFB797-339E-AF64-7171-1C62DD7F3470}"/>
              </a:ext>
            </a:extLst>
          </p:cNvPr>
          <p:cNvSpPr/>
          <p:nvPr/>
        </p:nvSpPr>
        <p:spPr>
          <a:xfrm>
            <a:off x="1561763" y="1861275"/>
            <a:ext cx="15164473" cy="9525"/>
          </a:xfrm>
          <a:prstGeom prst="rect">
            <a:avLst/>
          </a:prstGeom>
          <a:solidFill>
            <a:srgbClr val="000000"/>
          </a:solidFill>
        </p:spPr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D850FF-1DCC-266B-8548-49992855B5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6042568"/>
            <a:ext cx="3886200" cy="222513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C6C35BA-EC83-8D42-93A1-C5C5EDE76C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2400299"/>
            <a:ext cx="5791200" cy="311277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32896C7-0218-8C4F-F2A5-A3A080317FF9}"/>
              </a:ext>
            </a:extLst>
          </p:cNvPr>
          <p:cNvSpPr txBox="1"/>
          <p:nvPr/>
        </p:nvSpPr>
        <p:spPr>
          <a:xfrm>
            <a:off x="1547475" y="1162914"/>
            <a:ext cx="132588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/>
              <a:t>WHAT IS THE AVG RATING OF EACH PRODUCT LINE 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286</Words>
  <Application>Microsoft Office PowerPoint</Application>
  <PresentationFormat>Custom</PresentationFormat>
  <Paragraphs>43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Eczar Bold</vt:lpstr>
      <vt:lpstr>Arial</vt:lpstr>
      <vt:lpstr>Open Sauce</vt:lpstr>
      <vt:lpstr>Wingdings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Wlmart Sales analysis</dc:title>
  <dc:creator>Sakshi</dc:creator>
  <cp:lastModifiedBy>sakshirkhandare64@gmail.com</cp:lastModifiedBy>
  <cp:revision>2</cp:revision>
  <dcterms:created xsi:type="dcterms:W3CDTF">2006-08-16T00:00:00Z</dcterms:created>
  <dcterms:modified xsi:type="dcterms:W3CDTF">2024-12-17T23:50:18Z</dcterms:modified>
  <dc:identifier>DAGZEK1usrw</dc:identifier>
</cp:coreProperties>
</file>