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15"/>
  </p:notesMasterIdLst>
  <p:handoutMasterIdLst>
    <p:handoutMasterId r:id="rId16"/>
  </p:handoutMasterIdLst>
  <p:sldIdLst>
    <p:sldId id="275" r:id="rId2"/>
    <p:sldId id="268" r:id="rId3"/>
    <p:sldId id="273" r:id="rId4"/>
    <p:sldId id="257" r:id="rId5"/>
    <p:sldId id="258" r:id="rId6"/>
    <p:sldId id="259" r:id="rId7"/>
    <p:sldId id="262" r:id="rId8"/>
    <p:sldId id="261" r:id="rId9"/>
    <p:sldId id="263" r:id="rId10"/>
    <p:sldId id="260" r:id="rId11"/>
    <p:sldId id="264" r:id="rId12"/>
    <p:sldId id="27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56" y="-3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7A9E1D4-5D1D-430A-9271-13785CA334B1}" type="datetimeFigureOut">
              <a:rPr lang="en-US" smtClean="0"/>
              <a:t>4/22/2025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AE8BB50-3032-4498-9654-7D17D8ABA181}" type="slidenum">
              <a:rPr lang="en-US" smtClean="0"/>
              <a:t>‹#›</a:t>
            </a:fld>
            <a:endParaRPr lang="en-US"/>
          </a:p>
        </p:txBody>
      </p:sp>
    </p:spTree>
    <p:extLst>
      <p:ext uri="{BB962C8B-B14F-4D97-AF65-F5344CB8AC3E}">
        <p14:creationId xmlns:p14="http://schemas.microsoft.com/office/powerpoint/2010/main" val="11110817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DF459-4A49-4593-9952-E770735DAD25}" type="datetimeFigureOut">
              <a:rPr lang="en-US" smtClean="0"/>
              <a:t>4/22/2025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AD8313-8215-45AB-9C9C-254D63465BA2}" type="slidenum">
              <a:rPr lang="en-US" smtClean="0"/>
              <a:t>‹#›</a:t>
            </a:fld>
            <a:endParaRPr lang="en-US"/>
          </a:p>
        </p:txBody>
      </p:sp>
    </p:spTree>
    <p:extLst>
      <p:ext uri="{BB962C8B-B14F-4D97-AF65-F5344CB8AC3E}">
        <p14:creationId xmlns:p14="http://schemas.microsoft.com/office/powerpoint/2010/main" val="33258252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AD8313-8215-45AB-9C9C-254D63465BA2}" type="slidenum">
              <a:rPr lang="en-US" smtClean="0"/>
              <a:t>1</a:t>
            </a:fld>
            <a:endParaRPr lang="en-US"/>
          </a:p>
        </p:txBody>
      </p:sp>
    </p:spTree>
    <p:extLst>
      <p:ext uri="{BB962C8B-B14F-4D97-AF65-F5344CB8AC3E}">
        <p14:creationId xmlns:p14="http://schemas.microsoft.com/office/powerpoint/2010/main" val="26144279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BCFB33-9246-4D63-B883-DA9451C8C4FE}" type="datetime1">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6183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CA34AF-A06E-4519-B8C2-54460A170519}"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870964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324BD0-353C-44B3-85E0-670B6B37C931}"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3896581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6DC95E-B671-407B-9091-03770CC147D2}"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36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39CC95-ACB2-4E8F-952B-300B177F1222}"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2551432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AF56BB5-3F66-400A-8FBC-95DA962EDF9A}" type="datetime1">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2130990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A66769-E8E5-4C05-800E-A5B8896E44CE}" type="datetime1">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5711264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240F9-34B4-4B76-9AEF-9E36C500215A}" type="datetime1">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1134406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17054-E9D1-40CB-9B68-B4B1388D8159}" type="datetime1">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10464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1A6FD2-2C4F-40C9-9F5C-1EC5CC625113}" type="datetime1">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405104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D9E21A-4BBC-4F0D-81D8-942E09BCF61D}" type="datetime1">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55052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06F85D-9370-4403-B52E-14C3D6F84881}" type="datetime1">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2160591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7FEE01-29B5-4D97-AA6B-4A36C4581A5B}"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4189556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29592F-769C-4F72-8E4F-EE06349EE412}" type="datetime1">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548395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09E25-219E-4E72-B6DB-FC58DA933493}" type="datetime1">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29896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5C22559-2A8C-45C2-A337-BBE33F379B1A}" type="datetime1">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51885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079933-0681-49CC-8EF4-C987F7BA18D5}"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2408360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CF71C5-A69B-4EC0-8182-784A65B2722C}" type="datetime1">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B804F4-34A9-4910-9468-DAEB47DFC135}" type="slidenum">
              <a:rPr lang="en-IN" smtClean="0"/>
              <a:t>‹#›</a:t>
            </a:fld>
            <a:endParaRPr lang="en-IN"/>
          </a:p>
        </p:txBody>
      </p:sp>
    </p:spTree>
    <p:extLst>
      <p:ext uri="{BB962C8B-B14F-4D97-AF65-F5344CB8AC3E}">
        <p14:creationId xmlns:p14="http://schemas.microsoft.com/office/powerpoint/2010/main" val="821197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A54273B-7154-457B-826F-F3A87A5A78EA}" type="datetime1">
              <a:rPr lang="en-IN" smtClean="0"/>
              <a:t>22-04-2025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BB804F4-34A9-4910-9468-DAEB47DFC135}" type="slidenum">
              <a:rPr lang="en-IN" smtClean="0"/>
              <a:t>‹#›</a:t>
            </a:fld>
            <a:endParaRPr lang="en-IN"/>
          </a:p>
        </p:txBody>
      </p:sp>
    </p:spTree>
    <p:extLst>
      <p:ext uri="{BB962C8B-B14F-4D97-AF65-F5344CB8AC3E}">
        <p14:creationId xmlns:p14="http://schemas.microsoft.com/office/powerpoint/2010/main" val="104483822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Lst>
  <p:hf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g"/><Relationship Id="rId2" Type="http://schemas.openxmlformats.org/officeDocument/2006/relationships/image" Target="../media/image6.jpeg"/><Relationship Id="rId1" Type="http://schemas.openxmlformats.org/officeDocument/2006/relationships/slideLayout" Target="../slideLayouts/slideLayout1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F3DD4F-289E-6FE8-75AE-E9D830B78184}"/>
              </a:ext>
            </a:extLst>
          </p:cNvPr>
          <p:cNvSpPr>
            <a:spLocks noGrp="1"/>
          </p:cNvSpPr>
          <p:nvPr>
            <p:ph type="ctrTitle"/>
          </p:nvPr>
        </p:nvSpPr>
        <p:spPr>
          <a:xfrm>
            <a:off x="3175819" y="619433"/>
            <a:ext cx="5138187" cy="3116826"/>
          </a:xfrm>
        </p:spPr>
        <p:txBody>
          <a:bodyPr>
            <a:normAutofit/>
          </a:bodyPr>
          <a:lstStyle/>
          <a:p>
            <a:r>
              <a:rPr lang="en-IN" sz="6000" dirty="0">
                <a:latin typeface="Algerian" panose="04020705040A02060702" pitchFamily="82" charset="0"/>
              </a:rPr>
              <a:t>WELCOME</a:t>
            </a:r>
          </a:p>
        </p:txBody>
      </p:sp>
      <p:sp>
        <p:nvSpPr>
          <p:cNvPr id="4" name="Slide Number Placeholder 3"/>
          <p:cNvSpPr>
            <a:spLocks noGrp="1"/>
          </p:cNvSpPr>
          <p:nvPr>
            <p:ph type="sldNum" sz="quarter" idx="12"/>
          </p:nvPr>
        </p:nvSpPr>
        <p:spPr>
          <a:xfrm>
            <a:off x="11038114" y="5883275"/>
            <a:ext cx="240112" cy="365125"/>
          </a:xfrm>
        </p:spPr>
        <p:txBody>
          <a:bodyPr/>
          <a:lstStyle/>
          <a:p>
            <a:fld id="{9BB804F4-34A9-4910-9468-DAEB47DFC135}" type="slidenum">
              <a:rPr lang="en-IN" smtClean="0"/>
              <a:t>1</a:t>
            </a:fld>
            <a:endParaRPr lang="en-IN" dirty="0"/>
          </a:p>
        </p:txBody>
      </p:sp>
    </p:spTree>
    <p:extLst>
      <p:ext uri="{BB962C8B-B14F-4D97-AF65-F5344CB8AC3E}">
        <p14:creationId xmlns:p14="http://schemas.microsoft.com/office/powerpoint/2010/main" val="2861485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8730719" y="2781300"/>
            <a:ext cx="3461281" cy="685799"/>
          </a:xfrm>
        </p:spPr>
        <p:txBody>
          <a:bodyPr vert="horz" lIns="91440" tIns="45720" rIns="91440" bIns="45720" rtlCol="0" anchor="b">
            <a:normAutofit/>
          </a:bodyPr>
          <a:lstStyle/>
          <a:p>
            <a:r>
              <a:rPr lang="en-US" sz="1800" b="1" dirty="0" smtClean="0">
                <a:latin typeface="Times New Roman" panose="02020603050405020304" pitchFamily="18" charset="0"/>
                <a:cs typeface="Times New Roman" panose="02020603050405020304" pitchFamily="18" charset="0"/>
              </a:rPr>
              <a:t>Stick after </a:t>
            </a:r>
            <a:r>
              <a:rPr lang="en-US" sz="1800" b="1" dirty="0" err="1" smtClean="0">
                <a:latin typeface="Times New Roman" panose="02020603050405020304" pitchFamily="18" charset="0"/>
                <a:cs typeface="Times New Roman" panose="02020603050405020304" pitchFamily="18" charset="0"/>
              </a:rPr>
              <a:t>developent</a:t>
            </a:r>
            <a:endParaRPr lang="en-US" sz="18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B804F4-34A9-4910-9468-DAEB47DFC135}" type="slidenum">
              <a:rPr lang="en-IN" smtClean="0"/>
              <a:t>10</a:t>
            </a:fld>
            <a:endParaRPr lang="en-IN"/>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000" y="279400"/>
            <a:ext cx="8128000" cy="6096000"/>
          </a:xfrm>
          <a:prstGeom prst="rect">
            <a:avLst/>
          </a:prstGeom>
        </p:spPr>
      </p:pic>
    </p:spTree>
    <p:extLst>
      <p:ext uri="{BB962C8B-B14F-4D97-AF65-F5344CB8AC3E}">
        <p14:creationId xmlns:p14="http://schemas.microsoft.com/office/powerpoint/2010/main" val="240939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1484310" y="171451"/>
            <a:ext cx="10018713" cy="700088"/>
          </a:xfrm>
        </p:spPr>
        <p:txBody>
          <a:bodyPr>
            <a:normAutofit/>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 xmlns:a16="http://schemas.microsoft.com/office/drawing/2014/main" id="{7905DFC6-89D2-7538-0159-8E2E6669E377}"/>
              </a:ext>
            </a:extLst>
          </p:cNvPr>
          <p:cNvSpPr>
            <a:spLocks noGrp="1"/>
          </p:cNvSpPr>
          <p:nvPr>
            <p:ph idx="1"/>
          </p:nvPr>
        </p:nvSpPr>
        <p:spPr>
          <a:xfrm>
            <a:off x="598714" y="1066800"/>
            <a:ext cx="10874829" cy="5301343"/>
          </a:xfrm>
        </p:spPr>
        <p:txBody>
          <a:bodyPr>
            <a:normAutofit fontScale="92500"/>
          </a:bodyPr>
          <a:lstStyle/>
          <a:p>
            <a:r>
              <a:rPr lang="en-US" sz="2400" b="1" cap="none" dirty="0" smtClean="0"/>
              <a:t>Integration with other technologies</a:t>
            </a:r>
            <a:r>
              <a:rPr lang="en-US" sz="2400" cap="none" dirty="0" smtClean="0"/>
              <a:t>: Future versions of the smart stick could be integrated with GPS or navigation apps to help users find specific locations or follow predefined routes. For example, it could guide users to bus stops, shops, or even their homes.</a:t>
            </a:r>
          </a:p>
          <a:p>
            <a:r>
              <a:rPr lang="en-US" sz="2400" b="1" cap="none" dirty="0" smtClean="0"/>
              <a:t>Advanced obstacle detection</a:t>
            </a:r>
            <a:r>
              <a:rPr lang="en-US" sz="2400" cap="none" dirty="0" smtClean="0"/>
              <a:t>: the stick could incorporate more advanced sensors, such as ultrasonic or infrared, to detect a wider range of obstacles, including moving objects, and provide more detailed feedback (e.g., Vibration or voice alerts).</a:t>
            </a:r>
          </a:p>
          <a:p>
            <a:r>
              <a:rPr lang="en-US" sz="2400" b="1" cap="none" dirty="0" smtClean="0"/>
              <a:t>Smart features</a:t>
            </a:r>
            <a:r>
              <a:rPr lang="en-US" sz="2400" cap="none" dirty="0" smtClean="0"/>
              <a:t>: The addition of voice commands, Bluetooth connectivity, or smartphone integration could allow the user to customize alerts, track routes, or even send emergency notifications to caregivers or family members in case of accidents.</a:t>
            </a:r>
          </a:p>
          <a:p>
            <a:r>
              <a:rPr lang="en-US" sz="2400" b="1" cap="none" dirty="0" smtClean="0"/>
              <a:t>Affordable mass production</a:t>
            </a:r>
            <a:r>
              <a:rPr lang="en-US" sz="2400" cap="none" dirty="0" smtClean="0"/>
              <a:t>: As technology advances, the cost of making the smart stick could decrease, allowing it to be produced in large quantities and made available to more people, especially in low-income or developing areas.</a:t>
            </a:r>
          </a:p>
          <a:p>
            <a:pPr>
              <a:lnSpc>
                <a:spcPct val="150000"/>
              </a:lnSpc>
              <a:spcBef>
                <a:spcPts val="445"/>
              </a:spcBef>
              <a:tabLst>
                <a:tab pos="2865755" algn="l"/>
              </a:tabLst>
            </a:pPr>
            <a:endParaRPr lang="en-US" sz="2400" cap="none"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B804F4-34A9-4910-9468-DAEB47DFC135}" type="slidenum">
              <a:rPr lang="en-IN" smtClean="0"/>
              <a:t>11</a:t>
            </a:fld>
            <a:endParaRPr lang="en-IN"/>
          </a:p>
        </p:txBody>
      </p:sp>
    </p:spTree>
    <p:extLst>
      <p:ext uri="{BB962C8B-B14F-4D97-AF65-F5344CB8AC3E}">
        <p14:creationId xmlns:p14="http://schemas.microsoft.com/office/powerpoint/2010/main" val="16871506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1484310" y="280308"/>
            <a:ext cx="10018713" cy="700088"/>
          </a:xfrm>
        </p:spPr>
        <p:txBody>
          <a:bodyPr>
            <a:normAutofit/>
          </a:bodyPr>
          <a:lstStyle/>
          <a:p>
            <a:r>
              <a:rPr lang="en-IN"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609600" y="1349828"/>
            <a:ext cx="10515600" cy="4144724"/>
          </a:xfrm>
          <a:prstGeom prst="rect">
            <a:avLst/>
          </a:prstGeom>
          <a:noFill/>
        </p:spPr>
        <p:txBody>
          <a:bodyPr wrap="square" rtlCol="0">
            <a:spAutoFit/>
          </a:bodyPr>
          <a:lstStyle/>
          <a:p>
            <a:pPr>
              <a:lnSpc>
                <a:spcPct val="150000"/>
              </a:lnSpc>
              <a:spcBef>
                <a:spcPts val="445"/>
              </a:spcBef>
              <a:tabLst>
                <a:tab pos="2865755" algn="l"/>
              </a:tabLst>
            </a:pPr>
            <a:r>
              <a:rPr lang="en-US" sz="2000" dirty="0" smtClean="0">
                <a:latin typeface="Calibri" pitchFamily="34" charset="0"/>
                <a:ea typeface="Times New Roman" panose="02020603050405020304" pitchFamily="18" charset="0"/>
                <a:cs typeface="Calibri" pitchFamily="34" charset="0"/>
              </a:rPr>
              <a:t> The </a:t>
            </a:r>
            <a:r>
              <a:rPr lang="en-US" sz="2000" dirty="0">
                <a:latin typeface="Calibri" pitchFamily="34" charset="0"/>
                <a:ea typeface="Times New Roman" panose="02020603050405020304" pitchFamily="18" charset="0"/>
                <a:cs typeface="Calibri" pitchFamily="34" charset="0"/>
              </a:rPr>
              <a:t>Smart Stick for Blind People is an effective and innovative solution that helps blind individuals move around more safely and independently. By detecting obstacles in real-time and providing immediate audio alerts, it gives users the confidence to navigate different environments. As technology progresses, the stick could be enhanced with additional features like GPS, voice commands, and more accurate sensors, making it even more useful. Overall, this project holds great potential to improve the quality of life for blind individuals and make the world a more accessible place for them.</a:t>
            </a:r>
            <a:endParaRPr lang="en-IN" sz="2000" dirty="0">
              <a:latin typeface="Calibri" pitchFamily="34" charset="0"/>
              <a:ea typeface="Times New Roman" panose="02020603050405020304" pitchFamily="18" charset="0"/>
              <a:cs typeface="Calibri" pitchFamily="34" charset="0"/>
            </a:endParaRPr>
          </a:p>
          <a:p>
            <a:pPr>
              <a:lnSpc>
                <a:spcPct val="150000"/>
              </a:lnSpc>
              <a:spcBef>
                <a:spcPts val="445"/>
              </a:spcBef>
              <a:tabLst>
                <a:tab pos="2865755" algn="l"/>
              </a:tabLst>
            </a:pPr>
            <a:endParaRPr lang="en-US" sz="2000" dirty="0">
              <a:latin typeface="Times New Roman" panose="02020603050405020304" pitchFamily="18" charset="0"/>
              <a:ea typeface="Times New Roman" panose="02020603050405020304" pitchFamily="18" charset="0"/>
            </a:endParaRPr>
          </a:p>
          <a:p>
            <a:endParaRPr lang="en-US" sz="2000" dirty="0"/>
          </a:p>
        </p:txBody>
      </p:sp>
      <p:sp>
        <p:nvSpPr>
          <p:cNvPr id="5" name="Slide Number Placeholder 4"/>
          <p:cNvSpPr>
            <a:spLocks noGrp="1"/>
          </p:cNvSpPr>
          <p:nvPr>
            <p:ph type="sldNum" sz="quarter" idx="12"/>
          </p:nvPr>
        </p:nvSpPr>
        <p:spPr/>
        <p:txBody>
          <a:bodyPr/>
          <a:lstStyle/>
          <a:p>
            <a:fld id="{9BB804F4-34A9-4910-9468-DAEB47DFC135}" type="slidenum">
              <a:rPr lang="en-IN" smtClean="0"/>
              <a:t>12</a:t>
            </a:fld>
            <a:endParaRPr lang="en-IN"/>
          </a:p>
        </p:txBody>
      </p:sp>
    </p:spTree>
    <p:extLst>
      <p:ext uri="{BB962C8B-B14F-4D97-AF65-F5344CB8AC3E}">
        <p14:creationId xmlns:p14="http://schemas.microsoft.com/office/powerpoint/2010/main" val="340406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8A744C-A607-A913-A3A2-FA4AB54C47BE}"/>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dirty="0">
                <a:latin typeface="Algerian" panose="04020705040A02060702" pitchFamily="82" charset="0"/>
              </a:rPr>
              <a:t>Thank you</a:t>
            </a:r>
          </a:p>
        </p:txBody>
      </p:sp>
      <p:sp>
        <p:nvSpPr>
          <p:cNvPr id="3" name="Slide Number Placeholder 2"/>
          <p:cNvSpPr>
            <a:spLocks noGrp="1"/>
          </p:cNvSpPr>
          <p:nvPr>
            <p:ph type="sldNum" sz="quarter" idx="12"/>
          </p:nvPr>
        </p:nvSpPr>
        <p:spPr/>
        <p:txBody>
          <a:bodyPr/>
          <a:lstStyle/>
          <a:p>
            <a:fld id="{9BB804F4-34A9-4910-9468-DAEB47DFC135}" type="slidenum">
              <a:rPr lang="en-IN" smtClean="0"/>
              <a:t>13</a:t>
            </a:fld>
            <a:endParaRPr lang="en-IN"/>
          </a:p>
        </p:txBody>
      </p:sp>
    </p:spTree>
    <p:extLst>
      <p:ext uri="{BB962C8B-B14F-4D97-AF65-F5344CB8AC3E}">
        <p14:creationId xmlns:p14="http://schemas.microsoft.com/office/powerpoint/2010/main" val="2143639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ymkhana - Govt. Residential Women's Polytechnic">
            <a:extLst>
              <a:ext uri="{FF2B5EF4-FFF2-40B4-BE49-F238E27FC236}">
                <a16:creationId xmlns="" xmlns:a16="http://schemas.microsoft.com/office/drawing/2014/main" id="{C6991D3F-9102-8C8E-1D0E-6C7C33B8B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699" y="361951"/>
            <a:ext cx="1624013" cy="15757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of a college&#10;&#10;Description automatically generated">
            <a:extLst>
              <a:ext uri="{FF2B5EF4-FFF2-40B4-BE49-F238E27FC236}">
                <a16:creationId xmlns="" xmlns:a16="http://schemas.microsoft.com/office/drawing/2014/main" id="{14FF98B3-263D-C2DE-F14C-A608112552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7339" y="361951"/>
            <a:ext cx="1621273" cy="1575732"/>
          </a:xfrm>
          <a:prstGeom prst="rect">
            <a:avLst/>
          </a:prstGeom>
        </p:spPr>
      </p:pic>
      <p:sp>
        <p:nvSpPr>
          <p:cNvPr id="6" name="TextBox 5">
            <a:extLst>
              <a:ext uri="{FF2B5EF4-FFF2-40B4-BE49-F238E27FC236}">
                <a16:creationId xmlns="" xmlns:a16="http://schemas.microsoft.com/office/drawing/2014/main" id="{4BA7E182-67EB-F234-A5A8-307308800DB3}"/>
              </a:ext>
            </a:extLst>
          </p:cNvPr>
          <p:cNvSpPr txBox="1"/>
          <p:nvPr/>
        </p:nvSpPr>
        <p:spPr>
          <a:xfrm>
            <a:off x="3597056" y="672763"/>
            <a:ext cx="6357938" cy="954107"/>
          </a:xfrm>
          <a:prstGeom prst="rect">
            <a:avLst/>
          </a:prstGeom>
          <a:noFill/>
        </p:spPr>
        <p:txBody>
          <a:bodyPr wrap="square" rtlCol="0">
            <a:spAutoFit/>
          </a:bodyPr>
          <a:lstStyle/>
          <a:p>
            <a:pPr algn="ctr"/>
            <a:r>
              <a:rPr lang="en-IN" sz="2800" b="1" dirty="0">
                <a:solidFill>
                  <a:srgbClr val="C00000"/>
                </a:solidFill>
                <a:latin typeface="Times New Roman" panose="02020603050405020304" pitchFamily="18" charset="0"/>
                <a:cs typeface="Times New Roman" panose="02020603050405020304" pitchFamily="18" charset="0"/>
              </a:rPr>
              <a:t>GOVERNMENT RESIDENTIAL WOMENS’ POLYTECHNIC LATUR</a:t>
            </a:r>
          </a:p>
        </p:txBody>
      </p:sp>
      <p:sp>
        <p:nvSpPr>
          <p:cNvPr id="8" name="TextBox 7">
            <a:extLst>
              <a:ext uri="{FF2B5EF4-FFF2-40B4-BE49-F238E27FC236}">
                <a16:creationId xmlns="" xmlns:a16="http://schemas.microsoft.com/office/drawing/2014/main" id="{E788F397-DAE8-B708-667D-146C46EBFAA2}"/>
              </a:ext>
            </a:extLst>
          </p:cNvPr>
          <p:cNvSpPr txBox="1"/>
          <p:nvPr/>
        </p:nvSpPr>
        <p:spPr>
          <a:xfrm>
            <a:off x="1468217" y="1942414"/>
            <a:ext cx="10615613" cy="954107"/>
          </a:xfrm>
          <a:prstGeom prst="rect">
            <a:avLst/>
          </a:prstGeom>
          <a:noFill/>
        </p:spPr>
        <p:txBody>
          <a:bodyPr wrap="square" rtlCol="0">
            <a:spAutoFit/>
          </a:bodyPr>
          <a:lstStyle/>
          <a:p>
            <a:pPr algn="ctr"/>
            <a:r>
              <a:rPr lang="en-IN" sz="2800" b="1" dirty="0">
                <a:solidFill>
                  <a:srgbClr val="002060"/>
                </a:solidFill>
                <a:latin typeface="Times New Roman" panose="02020603050405020304" pitchFamily="18" charset="0"/>
                <a:cs typeface="Times New Roman" panose="02020603050405020304" pitchFamily="18" charset="0"/>
              </a:rPr>
              <a:t>PRESENTATION </a:t>
            </a:r>
          </a:p>
          <a:p>
            <a:pPr algn="ctr"/>
            <a:r>
              <a:rPr lang="en-IN" sz="2800" b="1" dirty="0">
                <a:solidFill>
                  <a:srgbClr val="002060"/>
                </a:solidFill>
                <a:latin typeface="Times New Roman" panose="02020603050405020304" pitchFamily="18" charset="0"/>
                <a:cs typeface="Times New Roman" panose="02020603050405020304" pitchFamily="18" charset="0"/>
              </a:rPr>
              <a:t>ON</a:t>
            </a:r>
          </a:p>
        </p:txBody>
      </p:sp>
      <p:sp>
        <p:nvSpPr>
          <p:cNvPr id="9" name="TextBox 8">
            <a:extLst>
              <a:ext uri="{FF2B5EF4-FFF2-40B4-BE49-F238E27FC236}">
                <a16:creationId xmlns="" xmlns:a16="http://schemas.microsoft.com/office/drawing/2014/main" id="{491E3242-71BC-715D-DD1E-87ECABE8142C}"/>
              </a:ext>
            </a:extLst>
          </p:cNvPr>
          <p:cNvSpPr txBox="1"/>
          <p:nvPr/>
        </p:nvSpPr>
        <p:spPr>
          <a:xfrm>
            <a:off x="1034829" y="2726977"/>
            <a:ext cx="10723783" cy="707886"/>
          </a:xfrm>
          <a:prstGeom prst="rect">
            <a:avLst/>
          </a:prstGeom>
          <a:noFill/>
        </p:spPr>
        <p:txBody>
          <a:bodyPr wrap="square" rtlCol="0">
            <a:spAutoFit/>
          </a:bodyPr>
          <a:lstStyle/>
          <a:p>
            <a:pPr marL="0" algn="ctr" rtl="0" eaLnBrk="1" latinLnBrk="0" hangingPunct="1">
              <a:spcBef>
                <a:spcPts val="0"/>
              </a:spcBef>
              <a:spcAft>
                <a:spcPts val="0"/>
              </a:spcAft>
            </a:pPr>
            <a:r>
              <a:rPr lang="en-IN" sz="4000" b="1" dirty="0">
                <a:latin typeface="Bell MT" panose="02020503060305020303" pitchFamily="18" charset="0"/>
              </a:rPr>
              <a:t>Stick for blind people</a:t>
            </a:r>
            <a:endParaRPr lang="en-IN" sz="4000" b="1" dirty="0">
              <a:effectLst/>
              <a:latin typeface="Bell MT" panose="02020503060305020303" pitchFamily="18" charset="0"/>
            </a:endParaRPr>
          </a:p>
        </p:txBody>
      </p:sp>
      <p:sp>
        <p:nvSpPr>
          <p:cNvPr id="10" name="TextBox 9">
            <a:extLst>
              <a:ext uri="{FF2B5EF4-FFF2-40B4-BE49-F238E27FC236}">
                <a16:creationId xmlns="" xmlns:a16="http://schemas.microsoft.com/office/drawing/2014/main" id="{EE51CE3F-2B5E-B6FD-F02D-E6B15ABE09D5}"/>
              </a:ext>
            </a:extLst>
          </p:cNvPr>
          <p:cNvSpPr txBox="1"/>
          <p:nvPr/>
        </p:nvSpPr>
        <p:spPr>
          <a:xfrm>
            <a:off x="806261" y="3685815"/>
            <a:ext cx="10874461" cy="984885"/>
          </a:xfrm>
          <a:prstGeom prst="rect">
            <a:avLst/>
          </a:prstGeom>
          <a:noFill/>
        </p:spPr>
        <p:txBody>
          <a:bodyPr wrap="square" rtlCol="0">
            <a:spAutoFit/>
          </a:bodyPr>
          <a:lstStyle/>
          <a:p>
            <a:r>
              <a:rPr lang="en-IN" b="1" dirty="0">
                <a:solidFill>
                  <a:srgbClr val="C00000"/>
                </a:solidFill>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GUIDE NAME </a:t>
            </a:r>
            <a:r>
              <a:rPr lang="en-IN" b="1" dirty="0">
                <a:solidFill>
                  <a:srgbClr val="C00000"/>
                </a:solidFill>
                <a:latin typeface="Times New Roman" panose="02020603050405020304" pitchFamily="18" charset="0"/>
                <a:cs typeface="Times New Roman" panose="02020603050405020304" pitchFamily="18" charset="0"/>
              </a:rPr>
              <a:t>: </a:t>
            </a:r>
            <a:r>
              <a:rPr lang="en-IN" sz="2000" b="1" dirty="0" err="1" smtClean="0">
                <a:solidFill>
                  <a:schemeClr val="tx1">
                    <a:lumMod val="85000"/>
                    <a:lumOff val="15000"/>
                  </a:schemeClr>
                </a:solidFill>
                <a:latin typeface="Times New Roman" panose="02020603050405020304" pitchFamily="18" charset="0"/>
                <a:cs typeface="Times New Roman" panose="02020603050405020304" pitchFamily="18" charset="0"/>
              </a:rPr>
              <a:t>Mr.P.P.Chilme</a:t>
            </a:r>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IN" sz="2000"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Name of Student                                                                                            Roll No.   </a:t>
            </a:r>
          </a:p>
        </p:txBody>
      </p:sp>
      <p:sp>
        <p:nvSpPr>
          <p:cNvPr id="11" name="TextBox 10">
            <a:extLst>
              <a:ext uri="{FF2B5EF4-FFF2-40B4-BE49-F238E27FC236}">
                <a16:creationId xmlns="" xmlns:a16="http://schemas.microsoft.com/office/drawing/2014/main" id="{07ED5063-3823-931C-FF1E-C4C7ED084629}"/>
              </a:ext>
            </a:extLst>
          </p:cNvPr>
          <p:cNvSpPr txBox="1"/>
          <p:nvPr/>
        </p:nvSpPr>
        <p:spPr>
          <a:xfrm>
            <a:off x="1223436" y="4724433"/>
            <a:ext cx="10860393" cy="369332"/>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1.</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Rajmane Sakshi Dattatray                                                                             </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48</a:t>
            </a:r>
            <a:r>
              <a:rPr lang="en-IN" b="1" dirty="0">
                <a:solidFill>
                  <a:srgbClr val="7030A0"/>
                </a:solidFill>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 xmlns:a16="http://schemas.microsoft.com/office/drawing/2014/main" id="{E0DC51CB-6903-2E00-CD74-F321D6976843}"/>
              </a:ext>
            </a:extLst>
          </p:cNvPr>
          <p:cNvSpPr txBox="1"/>
          <p:nvPr/>
        </p:nvSpPr>
        <p:spPr>
          <a:xfrm>
            <a:off x="1223436" y="5116422"/>
            <a:ext cx="9131386" cy="369332"/>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2. </a:t>
            </a:r>
            <a:r>
              <a:rPr lang="en-IN" b="1" dirty="0">
                <a:solidFill>
                  <a:schemeClr val="tx1">
                    <a:lumMod val="95000"/>
                    <a:lumOff val="5000"/>
                  </a:schemeClr>
                </a:solidFill>
                <a:latin typeface="Times New Roman" panose="02020603050405020304" pitchFamily="18" charset="0"/>
                <a:cs typeface="Times New Roman" panose="02020603050405020304" pitchFamily="18" charset="0"/>
              </a:rPr>
              <a:t>Rathod Sujata </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Anand                                                                                     50</a:t>
            </a:r>
          </a:p>
        </p:txBody>
      </p:sp>
      <p:sp>
        <p:nvSpPr>
          <p:cNvPr id="13" name="TextBox 12">
            <a:extLst>
              <a:ext uri="{FF2B5EF4-FFF2-40B4-BE49-F238E27FC236}">
                <a16:creationId xmlns="" xmlns:a16="http://schemas.microsoft.com/office/drawing/2014/main" id="{A0D90E40-34B5-05B0-6322-AE84F6BFD02B}"/>
              </a:ext>
            </a:extLst>
          </p:cNvPr>
          <p:cNvSpPr txBox="1"/>
          <p:nvPr/>
        </p:nvSpPr>
        <p:spPr>
          <a:xfrm>
            <a:off x="1209368" y="5495769"/>
            <a:ext cx="9131386" cy="369332"/>
          </a:xfrm>
          <a:prstGeom prst="rect">
            <a:avLst/>
          </a:prstGeom>
          <a:noFill/>
        </p:spPr>
        <p:txBody>
          <a:bodyPr wrap="square" rtlCol="0">
            <a:spAutoFit/>
          </a:bodyPr>
          <a:lstStyle/>
          <a:p>
            <a:r>
              <a:rPr lang="en-IN" b="1" dirty="0">
                <a:solidFill>
                  <a:srgbClr val="FF0000"/>
                </a:solidFill>
                <a:latin typeface="Times New Roman" panose="02020603050405020304" pitchFamily="18" charset="0"/>
                <a:cs typeface="Times New Roman" panose="02020603050405020304" pitchFamily="18" charset="0"/>
              </a:rPr>
              <a:t>3.</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Mane Sayali Tatyarao                                                                                      40 </a:t>
            </a:r>
          </a:p>
        </p:txBody>
      </p:sp>
      <p:sp>
        <p:nvSpPr>
          <p:cNvPr id="14" name="TextBox 13">
            <a:extLst>
              <a:ext uri="{FF2B5EF4-FFF2-40B4-BE49-F238E27FC236}">
                <a16:creationId xmlns="" xmlns:a16="http://schemas.microsoft.com/office/drawing/2014/main" id="{7B04E8DC-8C36-A4E7-3B61-202307A9FD31}"/>
              </a:ext>
            </a:extLst>
          </p:cNvPr>
          <p:cNvSpPr txBox="1"/>
          <p:nvPr/>
        </p:nvSpPr>
        <p:spPr>
          <a:xfrm>
            <a:off x="1223436" y="5748451"/>
            <a:ext cx="9092139" cy="873572"/>
          </a:xfrm>
          <a:prstGeom prst="rect">
            <a:avLst/>
          </a:prstGeom>
          <a:noFill/>
        </p:spPr>
        <p:txBody>
          <a:bodyPr wrap="square" rtlCol="0">
            <a:spAutoFit/>
          </a:bodyPr>
          <a:lstStyle/>
          <a:p>
            <a:pPr>
              <a:lnSpc>
                <a:spcPct val="150000"/>
              </a:lnSpc>
            </a:pPr>
            <a:r>
              <a:rPr lang="en-IN" b="1" dirty="0">
                <a:solidFill>
                  <a:srgbClr val="FF0000"/>
                </a:solidFill>
                <a:latin typeface="Times New Roman" panose="02020603050405020304" pitchFamily="18" charset="0"/>
                <a:cs typeface="Times New Roman" panose="02020603050405020304" pitchFamily="18" charset="0"/>
              </a:rPr>
              <a:t>4.</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Boyane Shivanjali Sanjay                                                                               77</a:t>
            </a:r>
          </a:p>
          <a:p>
            <a:pPr>
              <a:lnSpc>
                <a:spcPct val="150000"/>
              </a:lnSpc>
            </a:pPr>
            <a:r>
              <a:rPr lang="en-IN" b="1" dirty="0">
                <a:solidFill>
                  <a:srgbClr val="FF0000"/>
                </a:solidFill>
                <a:latin typeface="Times New Roman" panose="02020603050405020304" pitchFamily="18" charset="0"/>
                <a:cs typeface="Times New Roman" panose="02020603050405020304" pitchFamily="18" charset="0"/>
              </a:rPr>
              <a:t>5.</a:t>
            </a:r>
            <a:r>
              <a:rPr lang="en-IN" b="1" dirty="0">
                <a:solidFill>
                  <a:schemeClr val="tx1">
                    <a:lumMod val="85000"/>
                    <a:lumOff val="15000"/>
                  </a:schemeClr>
                </a:solidFill>
                <a:latin typeface="Times New Roman" panose="02020603050405020304" pitchFamily="18" charset="0"/>
                <a:cs typeface="Times New Roman" panose="02020603050405020304" pitchFamily="18" charset="0"/>
              </a:rPr>
              <a:t>Shaikh Fija Pashumiya                                                                                   75                                                     </a:t>
            </a:r>
          </a:p>
        </p:txBody>
      </p:sp>
      <p:sp>
        <p:nvSpPr>
          <p:cNvPr id="2" name="Slide Number Placeholder 1"/>
          <p:cNvSpPr>
            <a:spLocks noGrp="1"/>
          </p:cNvSpPr>
          <p:nvPr>
            <p:ph type="sldNum" sz="quarter" idx="12"/>
          </p:nvPr>
        </p:nvSpPr>
        <p:spPr/>
        <p:txBody>
          <a:bodyPr/>
          <a:lstStyle/>
          <a:p>
            <a:fld id="{9BB804F4-34A9-4910-9468-DAEB47DFC135}" type="slidenum">
              <a:rPr lang="en-IN" smtClean="0"/>
              <a:t>2</a:t>
            </a:fld>
            <a:endParaRPr lang="en-IN"/>
          </a:p>
        </p:txBody>
      </p:sp>
    </p:spTree>
    <p:extLst>
      <p:ext uri="{BB962C8B-B14F-4D97-AF65-F5344CB8AC3E}">
        <p14:creationId xmlns:p14="http://schemas.microsoft.com/office/powerpoint/2010/main" val="3204460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A18A7-17BB-085A-4D68-424D86930B6C}"/>
              </a:ext>
            </a:extLst>
          </p:cNvPr>
          <p:cNvSpPr>
            <a:spLocks noGrp="1"/>
          </p:cNvSpPr>
          <p:nvPr>
            <p:ph type="title"/>
          </p:nvPr>
        </p:nvSpPr>
        <p:spPr>
          <a:xfrm>
            <a:off x="3221502" y="685801"/>
            <a:ext cx="6330461" cy="791308"/>
          </a:xfrm>
        </p:spPr>
        <p:txBody>
          <a:bodyPr/>
          <a:lstStyle/>
          <a:p>
            <a:r>
              <a:rPr lang="en-IN" dirty="0">
                <a:latin typeface="Forte" panose="03060902040502070203" pitchFamily="66" charset="0"/>
              </a:rPr>
              <a:t>CONTENT</a:t>
            </a:r>
          </a:p>
        </p:txBody>
      </p:sp>
      <p:sp>
        <p:nvSpPr>
          <p:cNvPr id="3" name="Content Placeholder 2">
            <a:extLst>
              <a:ext uri="{FF2B5EF4-FFF2-40B4-BE49-F238E27FC236}">
                <a16:creationId xmlns="" xmlns:a16="http://schemas.microsoft.com/office/drawing/2014/main" id="{76F037CF-FF00-994F-5E6F-09B43F290EDC}"/>
              </a:ext>
            </a:extLst>
          </p:cNvPr>
          <p:cNvSpPr>
            <a:spLocks noGrp="1"/>
          </p:cNvSpPr>
          <p:nvPr>
            <p:ph idx="1"/>
          </p:nvPr>
        </p:nvSpPr>
        <p:spPr>
          <a:xfrm>
            <a:off x="1643743" y="1948542"/>
            <a:ext cx="10257525" cy="4086497"/>
          </a:xfrm>
        </p:spPr>
        <p:txBody>
          <a:bodyPr>
            <a:normAutofit fontScale="92500" lnSpcReduction="10000"/>
          </a:bodyPr>
          <a:lstStyle/>
          <a:p>
            <a:pPr>
              <a:buFont typeface="Wingdings" panose="05000000000000000000" pitchFamily="2" charset="2"/>
              <a:buChar char="§"/>
            </a:pPr>
            <a:r>
              <a:rPr lang="en-IN" dirty="0">
                <a:latin typeface="Algerian" panose="04020705040A02060702" pitchFamily="82" charset="0"/>
              </a:rPr>
              <a:t>Introduction Of </a:t>
            </a:r>
            <a:r>
              <a:rPr lang="en-IN" smtClean="0">
                <a:latin typeface="Algerian" panose="04020705040A02060702" pitchFamily="82" charset="0"/>
              </a:rPr>
              <a:t>Project                                                                                                                                                         </a:t>
            </a:r>
            <a:endParaRPr lang="en-IN" dirty="0">
              <a:latin typeface="Algerian" panose="04020705040A02060702" pitchFamily="82" charset="0"/>
            </a:endParaRPr>
          </a:p>
          <a:p>
            <a:pPr>
              <a:buFont typeface="Wingdings" panose="05000000000000000000" pitchFamily="2" charset="2"/>
              <a:buChar char="§"/>
            </a:pPr>
            <a:r>
              <a:rPr lang="en-IN" dirty="0">
                <a:latin typeface="Algerian" panose="04020705040A02060702" pitchFamily="82" charset="0"/>
              </a:rPr>
              <a:t>Problem Statement </a:t>
            </a:r>
            <a:r>
              <a:rPr lang="en-IN" dirty="0" smtClean="0">
                <a:latin typeface="Algerian" panose="04020705040A02060702" pitchFamily="82" charset="0"/>
              </a:rPr>
              <a:t>                                                                                          </a:t>
            </a:r>
            <a:endParaRPr lang="en-IN" dirty="0">
              <a:latin typeface="Algerian" panose="04020705040A02060702" pitchFamily="82" charset="0"/>
            </a:endParaRPr>
          </a:p>
          <a:p>
            <a:pPr>
              <a:buFont typeface="Wingdings" panose="05000000000000000000" pitchFamily="2" charset="2"/>
              <a:buChar char="§"/>
            </a:pPr>
            <a:r>
              <a:rPr lang="en-IN" dirty="0" smtClean="0">
                <a:latin typeface="Algerian" panose="04020705040A02060702" pitchFamily="82" charset="0"/>
              </a:rPr>
              <a:t>Objectives                                                                                                              </a:t>
            </a:r>
          </a:p>
          <a:p>
            <a:pPr>
              <a:buFont typeface="Wingdings" panose="05000000000000000000" pitchFamily="2" charset="2"/>
              <a:buChar char="§"/>
            </a:pPr>
            <a:r>
              <a:rPr lang="en-IN" dirty="0" smtClean="0">
                <a:latin typeface="Algerian" panose="04020705040A02060702" pitchFamily="82" charset="0"/>
              </a:rPr>
              <a:t>Planning Of Project</a:t>
            </a:r>
            <a:endParaRPr lang="en-IN" dirty="0">
              <a:latin typeface="Algerian" panose="04020705040A02060702" pitchFamily="82" charset="0"/>
            </a:endParaRPr>
          </a:p>
          <a:p>
            <a:pPr>
              <a:buFont typeface="Wingdings" panose="05000000000000000000" pitchFamily="2" charset="2"/>
              <a:buChar char="§"/>
            </a:pPr>
            <a:r>
              <a:rPr lang="en-IN" dirty="0" smtClean="0">
                <a:latin typeface="Algerian" panose="04020705040A02060702" pitchFamily="82" charset="0"/>
              </a:rPr>
              <a:t>Circuit diagram</a:t>
            </a:r>
            <a:endParaRPr lang="en-IN" dirty="0">
              <a:latin typeface="Algerian" panose="04020705040A02060702" pitchFamily="82" charset="0"/>
            </a:endParaRPr>
          </a:p>
          <a:p>
            <a:pPr>
              <a:buFont typeface="Wingdings" panose="05000000000000000000" pitchFamily="2" charset="2"/>
              <a:buChar char="§"/>
            </a:pPr>
            <a:r>
              <a:rPr lang="en-IN" dirty="0">
                <a:latin typeface="Algerian" panose="04020705040A02060702" pitchFamily="82" charset="0"/>
              </a:rPr>
              <a:t>Components </a:t>
            </a:r>
            <a:r>
              <a:rPr lang="en-IN" dirty="0" smtClean="0">
                <a:latin typeface="Algerian" panose="04020705040A02060702" pitchFamily="82" charset="0"/>
              </a:rPr>
              <a:t>used In project</a:t>
            </a:r>
            <a:endParaRPr lang="en-IN" dirty="0">
              <a:latin typeface="Algerian" panose="04020705040A02060702" pitchFamily="82" charset="0"/>
            </a:endParaRPr>
          </a:p>
          <a:p>
            <a:pPr>
              <a:buFont typeface="Wingdings" panose="05000000000000000000" pitchFamily="2" charset="2"/>
              <a:buChar char="§"/>
            </a:pPr>
            <a:r>
              <a:rPr lang="en-IN" dirty="0">
                <a:latin typeface="Algerian" panose="04020705040A02060702" pitchFamily="82" charset="0"/>
              </a:rPr>
              <a:t>Application</a:t>
            </a:r>
          </a:p>
          <a:p>
            <a:pPr>
              <a:buFont typeface="Wingdings" panose="05000000000000000000" pitchFamily="2" charset="2"/>
              <a:buChar char="§"/>
            </a:pPr>
            <a:r>
              <a:rPr lang="en-IN" dirty="0">
                <a:latin typeface="Algerian" panose="04020705040A02060702" pitchFamily="82" charset="0"/>
              </a:rPr>
              <a:t>Future Scope</a:t>
            </a:r>
          </a:p>
          <a:p>
            <a:pPr>
              <a:buFont typeface="Wingdings" panose="05000000000000000000" pitchFamily="2" charset="2"/>
              <a:buChar char="§"/>
            </a:pPr>
            <a:r>
              <a:rPr lang="en-IN" dirty="0">
                <a:latin typeface="Algerian" panose="04020705040A02060702" pitchFamily="82" charset="0"/>
              </a:rPr>
              <a:t>Conclusion</a:t>
            </a:r>
          </a:p>
          <a:p>
            <a:pPr marL="0" indent="0">
              <a:buNone/>
            </a:pPr>
            <a:endParaRPr lang="en-IN" dirty="0"/>
          </a:p>
          <a:p>
            <a:pPr marL="0" indent="0">
              <a:buNone/>
            </a:pPr>
            <a:endParaRPr lang="en-IN" dirty="0"/>
          </a:p>
        </p:txBody>
      </p:sp>
      <p:sp>
        <p:nvSpPr>
          <p:cNvPr id="4" name="Slide Number Placeholder 3"/>
          <p:cNvSpPr>
            <a:spLocks noGrp="1"/>
          </p:cNvSpPr>
          <p:nvPr>
            <p:ph type="sldNum" sz="quarter" idx="12"/>
          </p:nvPr>
        </p:nvSpPr>
        <p:spPr/>
        <p:txBody>
          <a:bodyPr/>
          <a:lstStyle/>
          <a:p>
            <a:fld id="{9BB804F4-34A9-4910-9468-DAEB47DFC135}" type="slidenum">
              <a:rPr lang="en-IN" smtClean="0"/>
              <a:t>3</a:t>
            </a:fld>
            <a:endParaRPr lang="en-IN"/>
          </a:p>
        </p:txBody>
      </p:sp>
    </p:spTree>
    <p:extLst>
      <p:ext uri="{BB962C8B-B14F-4D97-AF65-F5344CB8AC3E}">
        <p14:creationId xmlns:p14="http://schemas.microsoft.com/office/powerpoint/2010/main" val="4132570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39CDCA-8D45-D839-7A0D-D813ABF76A2A}"/>
              </a:ext>
            </a:extLst>
          </p:cNvPr>
          <p:cNvSpPr>
            <a:spLocks noGrp="1"/>
          </p:cNvSpPr>
          <p:nvPr>
            <p:ph type="title" idx="4294967295"/>
          </p:nvPr>
        </p:nvSpPr>
        <p:spPr>
          <a:xfrm>
            <a:off x="993058" y="176981"/>
            <a:ext cx="10028903" cy="528638"/>
          </a:xfrm>
        </p:spPr>
        <p:txBody>
          <a:bodyPr>
            <a:normAutofit fontScale="90000"/>
          </a:bodyPr>
          <a:lstStyle/>
          <a:p>
            <a:pPr>
              <a:lnSpc>
                <a:spcPct val="200000"/>
              </a:lnSpc>
            </a:pP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 xmlns:a16="http://schemas.microsoft.com/office/drawing/2014/main" id="{98C87F50-6187-4296-413A-DF07C912493F}"/>
              </a:ext>
            </a:extLst>
          </p:cNvPr>
          <p:cNvSpPr>
            <a:spLocks noGrp="1"/>
          </p:cNvSpPr>
          <p:nvPr>
            <p:ph idx="4294967295"/>
          </p:nvPr>
        </p:nvSpPr>
        <p:spPr>
          <a:xfrm>
            <a:off x="589935" y="1281113"/>
            <a:ext cx="11051459" cy="5576887"/>
          </a:xfrm>
        </p:spPr>
        <p:txBody>
          <a:bodyPr>
            <a:noAutofit/>
          </a:bodyPr>
          <a:lstStyle/>
          <a:p>
            <a:pPr indent="-6350">
              <a:lnSpc>
                <a:spcPct val="99000"/>
              </a:lnSpc>
              <a:spcAft>
                <a:spcPts val="10"/>
              </a:spcAft>
            </a:pPr>
            <a:r>
              <a:rPr lang="en-IN" sz="1800" kern="100" dirty="0">
                <a:solidFill>
                  <a:srgbClr val="000000"/>
                </a:solidFill>
                <a:effectLst/>
                <a:latin typeface="Times New Roman" panose="02020603050405020304" pitchFamily="18" charset="0"/>
                <a:ea typeface="Times New Roman" panose="02020603050405020304" pitchFamily="18" charset="0"/>
              </a:rPr>
              <a:t> The </a:t>
            </a:r>
            <a:r>
              <a:rPr lang="en-IN" sz="1800" b="1" kern="100" dirty="0">
                <a:solidFill>
                  <a:srgbClr val="000000"/>
                </a:solidFill>
                <a:effectLst/>
                <a:latin typeface="Times New Roman" panose="02020603050405020304" pitchFamily="18" charset="0"/>
                <a:ea typeface="Times New Roman" panose="02020603050405020304" pitchFamily="18" charset="0"/>
              </a:rPr>
              <a:t>Smart Stick for Blind People</a:t>
            </a:r>
            <a:r>
              <a:rPr lang="en-IN" sz="1800" kern="100" dirty="0">
                <a:solidFill>
                  <a:srgbClr val="000000"/>
                </a:solidFill>
                <a:effectLst/>
                <a:latin typeface="Times New Roman" panose="02020603050405020304" pitchFamily="18" charset="0"/>
                <a:ea typeface="Times New Roman" panose="02020603050405020304" pitchFamily="18" charset="0"/>
              </a:rPr>
              <a:t> is designed to help visually impaired individuals move   around more safely and independently. Traditional walking sticks (or white canes) can only detect obstacles when they physically touch something, which means the user might not know about objects that are further away or higher up , like branches or signs. This can make moving around in new places difficult and sometimes dangerous.  </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000000"/>
              </a:solidFill>
              <a:effectLst/>
              <a:latin typeface="Calibri" panose="020F0502020204030204" pitchFamily="34" charset="0"/>
              <a:ea typeface="Calibri" panose="020F0502020204030204" pitchFamily="34" charset="0"/>
            </a:endParaRPr>
          </a:p>
          <a:p>
            <a:pPr marR="587375" algn="just">
              <a:lnSpc>
                <a:spcPct val="106000"/>
              </a:lnSpc>
              <a:spcAft>
                <a:spcPts val="460"/>
              </a:spcAft>
            </a:pPr>
            <a:r>
              <a:rPr lang="en-IN" sz="1800" kern="100" dirty="0">
                <a:solidFill>
                  <a:srgbClr val="000000"/>
                </a:solidFill>
                <a:effectLst/>
                <a:latin typeface="Times New Roman" panose="02020603050405020304" pitchFamily="18" charset="0"/>
                <a:ea typeface="Times New Roman" panose="02020603050405020304" pitchFamily="18" charset="0"/>
              </a:rPr>
              <a:t>This smart stick improves upon the traditional cane by using an Proximity sensor to detect obstacles from a distance. The sensor can see objects ahead and give the user a warning through vibrations or sounds before they get too close. This way, the user can avoid tripping over or bumping into things that they might not be able to feel with a regular cane.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B804F4-34A9-4910-9468-DAEB47DFC135}" type="slidenum">
              <a:rPr lang="en-IN" smtClean="0"/>
              <a:t>4</a:t>
            </a:fld>
            <a:endParaRPr lang="en-IN"/>
          </a:p>
        </p:txBody>
      </p:sp>
    </p:spTree>
    <p:extLst>
      <p:ext uri="{BB962C8B-B14F-4D97-AF65-F5344CB8AC3E}">
        <p14:creationId xmlns:p14="http://schemas.microsoft.com/office/powerpoint/2010/main" val="745206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1484310" y="171451"/>
            <a:ext cx="10018713" cy="700088"/>
          </a:xfrm>
        </p:spPr>
        <p:txBody>
          <a:bodyPr>
            <a:normAutofit/>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 xmlns:a16="http://schemas.microsoft.com/office/drawing/2014/main" id="{7905DFC6-89D2-7538-0159-8E2E6669E377}"/>
              </a:ext>
            </a:extLst>
          </p:cNvPr>
          <p:cNvSpPr>
            <a:spLocks noGrp="1"/>
          </p:cNvSpPr>
          <p:nvPr>
            <p:ph idx="1"/>
          </p:nvPr>
        </p:nvSpPr>
        <p:spPr>
          <a:xfrm>
            <a:off x="1219201" y="1219201"/>
            <a:ext cx="10176387" cy="4775867"/>
          </a:xfrm>
        </p:spPr>
        <p:txBody>
          <a:bodyPr>
            <a:normAutofit/>
          </a:bodyPr>
          <a:lstStyle/>
          <a:p>
            <a:pPr marL="114300" marR="81280">
              <a:lnSpc>
                <a:spcPct val="150000"/>
              </a:lnSpc>
              <a:spcAft>
                <a:spcPts val="590"/>
              </a:spcAft>
            </a:pPr>
            <a:r>
              <a:rPr lang="en-IN" sz="1800" kern="100" dirty="0">
                <a:solidFill>
                  <a:srgbClr val="000000"/>
                </a:solidFill>
                <a:effectLst/>
                <a:latin typeface="Times New Roman" panose="02020603050405020304" pitchFamily="18" charset="0"/>
                <a:ea typeface="Times New Roman" panose="02020603050405020304" pitchFamily="18" charset="0"/>
              </a:rPr>
              <a:t>Blind individuals face challenges moving safely with regular sticks, as they cannot detect obstacles ahead. A smart stick using an proximity sensor and buzzer can help by detecting nearby obstacles and alerting the user with sound, enhancing their safety and independence while navigating different environments. </a:t>
            </a:r>
            <a:endParaRPr lang="en-IN" sz="1800" kern="100" dirty="0">
              <a:solidFill>
                <a:srgbClr val="000000"/>
              </a:solidFill>
              <a:effectLst/>
              <a:latin typeface="Calibri" panose="020F0502020204030204" pitchFamily="34" charset="0"/>
              <a:ea typeface="Calibri" panose="020F0502020204030204" pitchFamily="34" charset="0"/>
            </a:endParaRPr>
          </a:p>
          <a:p>
            <a:pPr marL="0" indent="0">
              <a:lnSpc>
                <a:spcPct val="150000"/>
              </a:lnSpc>
              <a:spcAft>
                <a:spcPts val="115"/>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lvl="1">
              <a:lnSpc>
                <a:spcPct val="150000"/>
              </a:lnSpc>
            </a:pPr>
            <a:endParaRPr lang="en-IN" sz="2400" dirty="0"/>
          </a:p>
        </p:txBody>
      </p:sp>
      <p:sp>
        <p:nvSpPr>
          <p:cNvPr id="4" name="Slide Number Placeholder 3"/>
          <p:cNvSpPr>
            <a:spLocks noGrp="1"/>
          </p:cNvSpPr>
          <p:nvPr>
            <p:ph type="sldNum" sz="quarter" idx="12"/>
          </p:nvPr>
        </p:nvSpPr>
        <p:spPr/>
        <p:txBody>
          <a:bodyPr/>
          <a:lstStyle/>
          <a:p>
            <a:fld id="{9BB804F4-34A9-4910-9468-DAEB47DFC135}" type="slidenum">
              <a:rPr lang="en-IN" smtClean="0"/>
              <a:t>5</a:t>
            </a:fld>
            <a:endParaRPr lang="en-IN"/>
          </a:p>
        </p:txBody>
      </p:sp>
    </p:spTree>
    <p:extLst>
      <p:ext uri="{BB962C8B-B14F-4D97-AF65-F5344CB8AC3E}">
        <p14:creationId xmlns:p14="http://schemas.microsoft.com/office/powerpoint/2010/main" val="320544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688977" y="997360"/>
            <a:ext cx="10018713" cy="700088"/>
          </a:xfrm>
        </p:spPr>
        <p:txBody>
          <a:bodyPr>
            <a:normAutofit/>
          </a:bodyPr>
          <a:lstStyle/>
          <a:p>
            <a:r>
              <a:rPr lang="en-IN" dirty="0">
                <a:latin typeface="Times New Roman" panose="02020603050405020304" pitchFamily="18" charset="0"/>
                <a:cs typeface="Times New Roman" panose="02020603050405020304" pitchFamily="18" charset="0"/>
              </a:rPr>
              <a:t>PROJECT OBJECTIVES</a:t>
            </a:r>
          </a:p>
        </p:txBody>
      </p:sp>
      <p:sp>
        <p:nvSpPr>
          <p:cNvPr id="3" name="Content Placeholder 2">
            <a:extLst>
              <a:ext uri="{FF2B5EF4-FFF2-40B4-BE49-F238E27FC236}">
                <a16:creationId xmlns="" xmlns:a16="http://schemas.microsoft.com/office/drawing/2014/main" id="{7905DFC6-89D2-7538-0159-8E2E6669E377}"/>
              </a:ext>
            </a:extLst>
          </p:cNvPr>
          <p:cNvSpPr>
            <a:spLocks noGrp="1"/>
          </p:cNvSpPr>
          <p:nvPr>
            <p:ph idx="1"/>
          </p:nvPr>
        </p:nvSpPr>
        <p:spPr>
          <a:xfrm>
            <a:off x="1258529" y="1886640"/>
            <a:ext cx="10699648" cy="3084719"/>
          </a:xfrm>
        </p:spPr>
        <p:txBody>
          <a:bodyPr>
            <a:normAutofit/>
          </a:bodyPr>
          <a:lstStyle/>
          <a:p>
            <a:pPr marL="742950" marR="577850" lvl="1" indent="-285750" algn="just" fontAlgn="base">
              <a:lnSpc>
                <a:spcPct val="109000"/>
              </a:lnSpc>
              <a:spcAft>
                <a:spcPts val="575"/>
              </a:spcAft>
              <a:buClr>
                <a:srgbClr val="000000"/>
              </a:buClr>
              <a:buSzPts val="12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design and develop Smart Stick For Blind People </a:t>
            </a:r>
          </a:p>
          <a:p>
            <a:pPr marL="742950" marR="577850" lvl="1" indent="-285750" algn="just" fontAlgn="base">
              <a:lnSpc>
                <a:spcPct val="109000"/>
              </a:lnSpc>
              <a:spcAft>
                <a:spcPts val="575"/>
              </a:spcAft>
              <a:buClr>
                <a:srgbClr val="000000"/>
              </a:buClr>
              <a:buSzPts val="12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Use Sensors to detect obstacles and warn the user. </a:t>
            </a:r>
          </a:p>
          <a:p>
            <a:pPr marL="742950" marR="577850" lvl="1" indent="-285750" algn="just" fontAlgn="base">
              <a:lnSpc>
                <a:spcPct val="109000"/>
              </a:lnSpc>
              <a:spcAft>
                <a:spcPts val="25"/>
              </a:spcAft>
              <a:buClr>
                <a:srgbClr val="000000"/>
              </a:buClr>
              <a:buSzPts val="1200"/>
              <a:buFont typeface="+mj-lt"/>
              <a:buAutoNum type="arabicPeriod"/>
            </a:pPr>
            <a:r>
              <a:rPr lang="en-IN"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Make the Stick easy to use and affordable for everyone. </a:t>
            </a:r>
            <a:r>
              <a:rPr lang="en-IN" b="1" kern="100" dirty="0">
                <a:solidFill>
                  <a:srgbClr val="000000"/>
                </a:solidFill>
                <a:effectLst/>
                <a:latin typeface="Times New Roman" panose="02020603050405020304" pitchFamily="18" charset="0"/>
                <a:ea typeface="Times New Roman" panose="02020603050405020304" pitchFamily="18" charset="0"/>
              </a:rPr>
              <a:t> </a:t>
            </a:r>
            <a:endParaRPr lang="en-IN" b="1" kern="100" dirty="0">
              <a:solidFill>
                <a:srgbClr val="000000"/>
              </a:solidFill>
              <a:effectLst/>
              <a:latin typeface="Calibri" panose="020F0502020204030204" pitchFamily="34" charset="0"/>
              <a:ea typeface="Calibri" panose="020F0502020204030204" pitchFamily="34" charset="0"/>
            </a:endParaRPr>
          </a:p>
          <a:p>
            <a:pPr lvl="1">
              <a:lnSpc>
                <a:spcPct val="200000"/>
              </a:lnSpc>
            </a:pPr>
            <a:endParaRPr lang="en-US"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B804F4-34A9-4910-9468-DAEB47DFC135}" type="slidenum">
              <a:rPr lang="en-IN" smtClean="0"/>
              <a:t>6</a:t>
            </a:fld>
            <a:endParaRPr lang="en-IN"/>
          </a:p>
        </p:txBody>
      </p:sp>
    </p:spTree>
    <p:extLst>
      <p:ext uri="{BB962C8B-B14F-4D97-AF65-F5344CB8AC3E}">
        <p14:creationId xmlns:p14="http://schemas.microsoft.com/office/powerpoint/2010/main" val="4147056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1484310" y="171451"/>
            <a:ext cx="10018713" cy="700088"/>
          </a:xfrm>
        </p:spPr>
        <p:txBody>
          <a:bodyPr>
            <a:normAutofit/>
          </a:bodyPr>
          <a:lstStyle/>
          <a:p>
            <a:r>
              <a:rPr lang="en-IN" b="1" dirty="0" smtClean="0">
                <a:latin typeface="Times New Roman" panose="02020603050405020304" pitchFamily="18" charset="0"/>
                <a:cs typeface="Times New Roman" panose="02020603050405020304" pitchFamily="18" charset="0"/>
              </a:rPr>
              <a:t>Planning  of  project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7905DFC6-89D2-7538-0159-8E2E6669E377}"/>
              </a:ext>
            </a:extLst>
          </p:cNvPr>
          <p:cNvSpPr>
            <a:spLocks noGrp="1"/>
          </p:cNvSpPr>
          <p:nvPr>
            <p:ph idx="1"/>
          </p:nvPr>
        </p:nvSpPr>
        <p:spPr>
          <a:xfrm>
            <a:off x="609601" y="664028"/>
            <a:ext cx="11582399" cy="5497286"/>
          </a:xfrm>
        </p:spPr>
        <p:txBody>
          <a:bodyPr>
            <a:noAutofit/>
          </a:bodyPr>
          <a:lstStyle/>
          <a:p>
            <a:pPr marL="0" indent="0">
              <a:buNone/>
            </a:pPr>
            <a:endParaRPr lang="en-US" sz="1300" dirty="0"/>
          </a:p>
          <a:p>
            <a:pPr marL="0" indent="0">
              <a:buNone/>
            </a:pPr>
            <a:r>
              <a:rPr lang="en-US" sz="1300" b="1" dirty="0"/>
              <a:t>1) Problem understanding: </a:t>
            </a:r>
            <a:endParaRPr lang="en-US" sz="1300" dirty="0"/>
          </a:p>
          <a:p>
            <a:pPr marL="0" indent="0">
              <a:buNone/>
            </a:pPr>
            <a:r>
              <a:rPr lang="en-US" sz="1300" dirty="0"/>
              <a:t>            Study and understand the daily challenges faced by visually impaired individuals, focusing on the limitations of traditional walking sticks. </a:t>
            </a:r>
          </a:p>
          <a:p>
            <a:pPr marL="0" indent="0">
              <a:buNone/>
            </a:pPr>
            <a:r>
              <a:rPr lang="en-US" sz="1300" b="1" dirty="0"/>
              <a:t>2) Requirement Gathering :</a:t>
            </a:r>
            <a:endParaRPr lang="en-US" sz="1300" dirty="0"/>
          </a:p>
          <a:p>
            <a:pPr marL="0" indent="0">
              <a:buNone/>
            </a:pPr>
            <a:r>
              <a:rPr lang="en-US" sz="1300" dirty="0"/>
              <a:t>            Define the hardware and software components required, such as  Proximity sensor, microcontroller (e.g., Arduino </a:t>
            </a:r>
            <a:r>
              <a:rPr lang="en-US" sz="1300" dirty="0" err="1"/>
              <a:t>uno</a:t>
            </a:r>
            <a:r>
              <a:rPr lang="en-US" sz="1300" dirty="0"/>
              <a:t> board) buzzer, and IOT modules. </a:t>
            </a:r>
          </a:p>
          <a:p>
            <a:pPr marL="0" indent="0">
              <a:buNone/>
            </a:pPr>
            <a:r>
              <a:rPr lang="en-US" sz="1300" b="1" dirty="0"/>
              <a:t>3) Hardware Design: </a:t>
            </a:r>
            <a:endParaRPr lang="en-US" sz="1300" dirty="0"/>
          </a:p>
          <a:p>
            <a:pPr marL="0" indent="0">
              <a:buNone/>
            </a:pPr>
            <a:r>
              <a:rPr lang="en-US" sz="1300" dirty="0"/>
              <a:t>            Design the smart stick by integrating an Proximity sensor to detect obstacles, a microcontroller to process the sensor data, and an alert system (buzzer/vibration) to notify the user. </a:t>
            </a:r>
          </a:p>
          <a:p>
            <a:pPr marL="0" indent="0">
              <a:buNone/>
            </a:pPr>
            <a:r>
              <a:rPr lang="en-US" sz="1300" b="1" dirty="0"/>
              <a:t>4) Testing : </a:t>
            </a:r>
            <a:endParaRPr lang="en-US" sz="1300" dirty="0"/>
          </a:p>
          <a:p>
            <a:pPr marL="0" indent="0">
              <a:buNone/>
            </a:pPr>
            <a:r>
              <a:rPr lang="en-US" sz="1300" dirty="0"/>
              <a:t>           Test the stick in different environments (indoors and outdoors) to ensure that it detects obstacles accurately and produce sound to the user. </a:t>
            </a:r>
          </a:p>
          <a:p>
            <a:pPr marL="0" indent="0">
              <a:buNone/>
            </a:pPr>
            <a:r>
              <a:rPr lang="en-US" sz="1300" b="1" dirty="0"/>
              <a:t>5) User Testing: </a:t>
            </a:r>
            <a:endParaRPr lang="en-US" sz="1300" dirty="0"/>
          </a:p>
          <a:p>
            <a:pPr marL="0" indent="0">
              <a:buNone/>
            </a:pPr>
            <a:r>
              <a:rPr lang="en-US" sz="1300" dirty="0"/>
              <a:t>           Gather feedback from visually impaired individuals to validate the effectiveness and usability of the smart stick. </a:t>
            </a:r>
          </a:p>
          <a:p>
            <a:pPr marL="0" indent="0">
              <a:buNone/>
            </a:pPr>
            <a:r>
              <a:rPr lang="en-US" sz="1300" b="1" dirty="0"/>
              <a:t>6) Documentation : </a:t>
            </a:r>
            <a:endParaRPr lang="en-US" sz="1300" dirty="0"/>
          </a:p>
          <a:p>
            <a:pPr marL="0" indent="0">
              <a:buNone/>
            </a:pPr>
            <a:r>
              <a:rPr lang="en-US" sz="1300" dirty="0"/>
              <a:t>            Creating the </a:t>
            </a:r>
            <a:r>
              <a:rPr lang="en-US" sz="1300" dirty="0" smtClean="0"/>
              <a:t>Report of project.</a:t>
            </a:r>
            <a:endParaRPr lang="en-US" sz="13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BB804F4-34A9-4910-9468-DAEB47DFC135}" type="slidenum">
              <a:rPr lang="en-IN" smtClean="0"/>
              <a:t>7</a:t>
            </a:fld>
            <a:endParaRPr lang="en-IN"/>
          </a:p>
        </p:txBody>
      </p:sp>
    </p:spTree>
    <p:extLst>
      <p:ext uri="{BB962C8B-B14F-4D97-AF65-F5344CB8AC3E}">
        <p14:creationId xmlns:p14="http://schemas.microsoft.com/office/powerpoint/2010/main" val="33406947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8730719" y="2966885"/>
            <a:ext cx="3461281" cy="462115"/>
          </a:xfrm>
        </p:spPr>
        <p:txBody>
          <a:bodyPr vert="horz" lIns="91440" tIns="45720" rIns="91440" bIns="45720" rtlCol="0" anchor="b">
            <a:normAutofit/>
          </a:bodyPr>
          <a:lstStyle/>
          <a:p>
            <a:pPr algn="r"/>
            <a:r>
              <a:rPr lang="en-US" sz="2000" b="1" dirty="0">
                <a:latin typeface="Times New Roman" panose="02020603050405020304" pitchFamily="18" charset="0"/>
                <a:cs typeface="Times New Roman" panose="02020603050405020304" pitchFamily="18" charset="0"/>
              </a:rPr>
              <a:t>Components used</a:t>
            </a:r>
          </a:p>
        </p:txBody>
      </p:sp>
      <p:pic>
        <p:nvPicPr>
          <p:cNvPr id="6" name="Content Placeholder 5">
            <a:extLst>
              <a:ext uri="{FF2B5EF4-FFF2-40B4-BE49-F238E27FC236}">
                <a16:creationId xmlns="" xmlns:a16="http://schemas.microsoft.com/office/drawing/2014/main" id="{0D1EBADF-9068-A402-20A4-5024FBE457A4}"/>
              </a:ext>
            </a:extLst>
          </p:cNvPr>
          <p:cNvPicPr>
            <a:picLocks noGrp="1"/>
          </p:cNvPicPr>
          <p:nvPr>
            <p:ph idx="1"/>
          </p:nvPr>
        </p:nvPicPr>
        <p:blipFill>
          <a:blip r:embed="rId3"/>
          <a:stretch>
            <a:fillRect/>
          </a:stretch>
        </p:blipFill>
        <p:spPr>
          <a:xfrm>
            <a:off x="444802" y="1484672"/>
            <a:ext cx="3038168" cy="2379406"/>
          </a:xfrm>
          <a:prstGeom prst="rect">
            <a:avLst/>
          </a:prstGeom>
        </p:spPr>
      </p:pic>
      <p:pic>
        <p:nvPicPr>
          <p:cNvPr id="7" name="Picture 6">
            <a:extLst>
              <a:ext uri="{FF2B5EF4-FFF2-40B4-BE49-F238E27FC236}">
                <a16:creationId xmlns="" xmlns:a16="http://schemas.microsoft.com/office/drawing/2014/main" id="{B14D78E4-551E-CA13-0C50-646E41121EEB}"/>
              </a:ext>
            </a:extLst>
          </p:cNvPr>
          <p:cNvPicPr/>
          <p:nvPr/>
        </p:nvPicPr>
        <p:blipFill>
          <a:blip r:embed="rId4"/>
          <a:stretch>
            <a:fillRect/>
          </a:stretch>
        </p:blipFill>
        <p:spPr>
          <a:xfrm>
            <a:off x="3482970" y="1477299"/>
            <a:ext cx="3256321" cy="2379406"/>
          </a:xfrm>
          <a:prstGeom prst="rect">
            <a:avLst/>
          </a:prstGeom>
        </p:spPr>
      </p:pic>
      <p:pic>
        <p:nvPicPr>
          <p:cNvPr id="8" name="Picture 7">
            <a:extLst>
              <a:ext uri="{FF2B5EF4-FFF2-40B4-BE49-F238E27FC236}">
                <a16:creationId xmlns="" xmlns:a16="http://schemas.microsoft.com/office/drawing/2014/main" id="{CAC7613C-794F-3CD0-056C-D9863B286C92}"/>
              </a:ext>
            </a:extLst>
          </p:cNvPr>
          <p:cNvPicPr/>
          <p:nvPr/>
        </p:nvPicPr>
        <p:blipFill>
          <a:blip r:embed="rId5"/>
          <a:stretch>
            <a:fillRect/>
          </a:stretch>
        </p:blipFill>
        <p:spPr>
          <a:xfrm>
            <a:off x="6386960" y="1477299"/>
            <a:ext cx="2117788" cy="2394152"/>
          </a:xfrm>
          <a:prstGeom prst="rect">
            <a:avLst/>
          </a:prstGeom>
        </p:spPr>
      </p:pic>
      <p:pic>
        <p:nvPicPr>
          <p:cNvPr id="10" name="Picture 9">
            <a:extLst>
              <a:ext uri="{FF2B5EF4-FFF2-40B4-BE49-F238E27FC236}">
                <a16:creationId xmlns="" xmlns:a16="http://schemas.microsoft.com/office/drawing/2014/main" id="{7B53CD0D-4755-9615-FF2A-C59589255156}"/>
              </a:ext>
            </a:extLst>
          </p:cNvPr>
          <p:cNvPicPr/>
          <p:nvPr/>
        </p:nvPicPr>
        <p:blipFill>
          <a:blip r:embed="rId6"/>
          <a:stretch>
            <a:fillRect/>
          </a:stretch>
        </p:blipFill>
        <p:spPr>
          <a:xfrm>
            <a:off x="444802" y="3864078"/>
            <a:ext cx="2310580" cy="2639959"/>
          </a:xfrm>
          <a:prstGeom prst="rect">
            <a:avLst/>
          </a:prstGeom>
        </p:spPr>
      </p:pic>
      <p:pic>
        <p:nvPicPr>
          <p:cNvPr id="11" name="Picture 10">
            <a:extLst>
              <a:ext uri="{FF2B5EF4-FFF2-40B4-BE49-F238E27FC236}">
                <a16:creationId xmlns="" xmlns:a16="http://schemas.microsoft.com/office/drawing/2014/main" id="{1038AB09-4186-A0C5-5509-DEFDDE9660D8}"/>
              </a:ext>
            </a:extLst>
          </p:cNvPr>
          <p:cNvPicPr/>
          <p:nvPr/>
        </p:nvPicPr>
        <p:blipFill>
          <a:blip r:embed="rId7"/>
          <a:stretch>
            <a:fillRect/>
          </a:stretch>
        </p:blipFill>
        <p:spPr>
          <a:xfrm>
            <a:off x="2755382" y="3871451"/>
            <a:ext cx="2215515" cy="2639960"/>
          </a:xfrm>
          <a:prstGeom prst="rect">
            <a:avLst/>
          </a:prstGeom>
        </p:spPr>
      </p:pic>
      <p:pic>
        <p:nvPicPr>
          <p:cNvPr id="16" name="Picture 15">
            <a:extLst>
              <a:ext uri="{FF2B5EF4-FFF2-40B4-BE49-F238E27FC236}">
                <a16:creationId xmlns="" xmlns:a16="http://schemas.microsoft.com/office/drawing/2014/main" id="{1B35709F-8DE0-752D-D7F3-06815C8D94F9}"/>
              </a:ext>
            </a:extLst>
          </p:cNvPr>
          <p:cNvPicPr/>
          <p:nvPr/>
        </p:nvPicPr>
        <p:blipFill>
          <a:blip r:embed="rId8"/>
          <a:stretch>
            <a:fillRect/>
          </a:stretch>
        </p:blipFill>
        <p:spPr>
          <a:xfrm>
            <a:off x="4970897" y="3429000"/>
            <a:ext cx="3533851" cy="3102075"/>
          </a:xfrm>
          <a:prstGeom prst="rect">
            <a:avLst/>
          </a:prstGeom>
        </p:spPr>
      </p:pic>
      <p:sp>
        <p:nvSpPr>
          <p:cNvPr id="3" name="Slide Number Placeholder 2"/>
          <p:cNvSpPr>
            <a:spLocks noGrp="1"/>
          </p:cNvSpPr>
          <p:nvPr>
            <p:ph type="sldNum" sz="quarter" idx="12"/>
          </p:nvPr>
        </p:nvSpPr>
        <p:spPr/>
        <p:txBody>
          <a:bodyPr/>
          <a:lstStyle/>
          <a:p>
            <a:fld id="{9BB804F4-34A9-4910-9468-DAEB47DFC135}" type="slidenum">
              <a:rPr lang="en-IN" smtClean="0"/>
              <a:t>8</a:t>
            </a:fld>
            <a:endParaRPr lang="en-IN"/>
          </a:p>
        </p:txBody>
      </p:sp>
    </p:spTree>
    <p:extLst>
      <p:ext uri="{BB962C8B-B14F-4D97-AF65-F5344CB8AC3E}">
        <p14:creationId xmlns:p14="http://schemas.microsoft.com/office/powerpoint/2010/main" val="345093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2EB416-5E21-49E2-D1B1-7CB0CC1C0E1B}"/>
              </a:ext>
            </a:extLst>
          </p:cNvPr>
          <p:cNvSpPr>
            <a:spLocks noGrp="1"/>
          </p:cNvSpPr>
          <p:nvPr>
            <p:ph type="title"/>
          </p:nvPr>
        </p:nvSpPr>
        <p:spPr>
          <a:xfrm>
            <a:off x="1484310" y="171451"/>
            <a:ext cx="10018713" cy="700088"/>
          </a:xfrm>
        </p:spPr>
        <p:txBody>
          <a:bodyPr>
            <a:normAutofit fontScale="90000"/>
          </a:bodyPr>
          <a:lstStyle/>
          <a:p>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information about Components</a:t>
            </a:r>
            <a:endParaRPr lang="en-IN"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62000" y="1328057"/>
            <a:ext cx="9361714" cy="4939814"/>
          </a:xfrm>
          <a:prstGeom prst="rect">
            <a:avLst/>
          </a:prstGeom>
          <a:noFill/>
        </p:spPr>
        <p:txBody>
          <a:bodyPr wrap="square" rtlCol="0">
            <a:spAutoFit/>
          </a:bodyPr>
          <a:lstStyle/>
          <a:p>
            <a:pPr marL="285750" indent="-285750" algn="just">
              <a:lnSpc>
                <a:spcPct val="150000"/>
              </a:lnSpc>
              <a:buFont typeface="Arial" pitchFamily="34" charset="0"/>
              <a:buChar char="•"/>
            </a:pPr>
            <a:r>
              <a:rPr lang="en-US" sz="2000" b="1" dirty="0">
                <a:latin typeface="Times New Roman" panose="02020603050405020304" pitchFamily="18" charset="0"/>
                <a:ea typeface="Times New Roman" panose="02020603050405020304" pitchFamily="18" charset="0"/>
              </a:rPr>
              <a:t>Arduino Uno board </a:t>
            </a:r>
            <a:r>
              <a:rPr lang="en-US" dirty="0">
                <a:latin typeface="Times New Roman" panose="02020603050405020304" pitchFamily="18" charset="0"/>
                <a:ea typeface="Times New Roman" panose="02020603050405020304" pitchFamily="18" charset="0"/>
              </a:rPr>
              <a:t>: </a:t>
            </a:r>
            <a:r>
              <a:rPr lang="en-US" dirty="0">
                <a:latin typeface="Calibri" pitchFamily="34" charset="0"/>
                <a:ea typeface="Times New Roman" panose="02020603050405020304" pitchFamily="18" charset="0"/>
                <a:cs typeface="Calibri" pitchFamily="34" charset="0"/>
              </a:rPr>
              <a:t>Arduino Uno board is used for programming and all other components </a:t>
            </a:r>
            <a:r>
              <a:rPr lang="en-US" dirty="0" smtClean="0">
                <a:latin typeface="Calibri" pitchFamily="34" charset="0"/>
                <a:ea typeface="Times New Roman" panose="02020603050405020304" pitchFamily="18" charset="0"/>
                <a:cs typeface="Calibri" pitchFamily="34" charset="0"/>
              </a:rPr>
              <a:t>                                             are </a:t>
            </a:r>
            <a:r>
              <a:rPr lang="en-US" dirty="0">
                <a:latin typeface="Calibri" pitchFamily="34" charset="0"/>
                <a:ea typeface="Times New Roman" panose="02020603050405020304" pitchFamily="18" charset="0"/>
                <a:cs typeface="Calibri" pitchFamily="34" charset="0"/>
              </a:rPr>
              <a:t>integrated with arduino</a:t>
            </a:r>
            <a:r>
              <a:rPr lang="en-US" dirty="0">
                <a:latin typeface="Times New Roman" panose="02020603050405020304" pitchFamily="18" charset="0"/>
                <a:ea typeface="Times New Roman" panose="02020603050405020304" pitchFamily="18" charset="0"/>
              </a:rPr>
              <a:t>.</a:t>
            </a:r>
          </a:p>
          <a:p>
            <a:pPr marL="285750" indent="-285750" algn="just">
              <a:lnSpc>
                <a:spcPct val="150000"/>
              </a:lnSpc>
              <a:buFont typeface="Arial" pitchFamily="34" charset="0"/>
              <a:buChar char="•"/>
            </a:pPr>
            <a:r>
              <a:rPr lang="en-US" sz="2000" b="1" dirty="0">
                <a:latin typeface="Times New Roman" panose="02020603050405020304" pitchFamily="18" charset="0"/>
                <a:ea typeface="Times New Roman" panose="02020603050405020304" pitchFamily="18" charset="0"/>
              </a:rPr>
              <a:t>Buzzer : </a:t>
            </a:r>
            <a:r>
              <a:rPr lang="en-US" dirty="0">
                <a:latin typeface="Calibri" pitchFamily="34" charset="0"/>
                <a:ea typeface="Times New Roman" panose="02020603050405020304" pitchFamily="18" charset="0"/>
                <a:cs typeface="Calibri" pitchFamily="34" charset="0"/>
              </a:rPr>
              <a:t>Buzzer  is used for </a:t>
            </a:r>
            <a:r>
              <a:rPr lang="en-US" dirty="0" smtClean="0">
                <a:latin typeface="Calibri" pitchFamily="34" charset="0"/>
                <a:ea typeface="Times New Roman" panose="02020603050405020304" pitchFamily="18" charset="0"/>
                <a:cs typeface="Calibri" pitchFamily="34" charset="0"/>
              </a:rPr>
              <a:t>producing </a:t>
            </a:r>
            <a:r>
              <a:rPr lang="en-US" dirty="0">
                <a:latin typeface="Calibri" pitchFamily="34" charset="0"/>
                <a:ea typeface="Times New Roman" panose="02020603050405020304" pitchFamily="18" charset="0"/>
                <a:cs typeface="Calibri" pitchFamily="34" charset="0"/>
              </a:rPr>
              <a:t>sound or beep after detecting the Obstacle or object.</a:t>
            </a:r>
          </a:p>
          <a:p>
            <a:pPr marL="285750" indent="-285750" algn="just">
              <a:lnSpc>
                <a:spcPct val="150000"/>
              </a:lnSpc>
              <a:buFont typeface="Arial" pitchFamily="34" charset="0"/>
              <a:buChar char="•"/>
            </a:pPr>
            <a:r>
              <a:rPr lang="en-US" sz="2000" b="1" dirty="0" smtClean="0">
                <a:latin typeface="Times New Roman" panose="02020603050405020304" pitchFamily="18" charset="0"/>
                <a:ea typeface="Times New Roman" panose="02020603050405020304" pitchFamily="18" charset="0"/>
              </a:rPr>
              <a:t>Ultrasonic  </a:t>
            </a:r>
            <a:r>
              <a:rPr lang="en-US" sz="2000" b="1" dirty="0">
                <a:latin typeface="Times New Roman" panose="02020603050405020304" pitchFamily="18" charset="0"/>
                <a:ea typeface="Times New Roman" panose="02020603050405020304" pitchFamily="18" charset="0"/>
              </a:rPr>
              <a:t>Sensor </a:t>
            </a:r>
            <a:r>
              <a:rPr lang="en-US" dirty="0">
                <a:latin typeface="Times New Roman" panose="02020603050405020304" pitchFamily="18" charset="0"/>
                <a:ea typeface="Times New Roman" panose="02020603050405020304" pitchFamily="18" charset="0"/>
              </a:rPr>
              <a:t>: </a:t>
            </a:r>
            <a:r>
              <a:rPr lang="en-US" dirty="0">
                <a:latin typeface="Calibri" pitchFamily="34" charset="0"/>
                <a:ea typeface="Times New Roman" panose="02020603050405020304" pitchFamily="18" charset="0"/>
                <a:cs typeface="Calibri" pitchFamily="34" charset="0"/>
              </a:rPr>
              <a:t>The ultrasonic sensor is a key component used to detect obstacles by emitting ultrasonic sound waves and measuring the time it takes for the sound to bounce back after hitting an object</a:t>
            </a:r>
          </a:p>
          <a:p>
            <a:pPr marL="285750" indent="-285750" algn="just">
              <a:lnSpc>
                <a:spcPct val="150000"/>
              </a:lnSpc>
              <a:buFont typeface="Arial" pitchFamily="34" charset="0"/>
              <a:buChar char="•"/>
            </a:pPr>
            <a:r>
              <a:rPr lang="en-US" sz="2000" b="1" dirty="0">
                <a:latin typeface="Times New Roman" panose="02020603050405020304" pitchFamily="18" charset="0"/>
                <a:ea typeface="Times New Roman" panose="02020603050405020304" pitchFamily="18" charset="0"/>
              </a:rPr>
              <a:t>Battery : </a:t>
            </a:r>
            <a:r>
              <a:rPr lang="en-US" dirty="0">
                <a:latin typeface="Calibri" pitchFamily="34" charset="0"/>
                <a:ea typeface="Times New Roman" panose="02020603050405020304" pitchFamily="18" charset="0"/>
                <a:cs typeface="Calibri" pitchFamily="34" charset="0"/>
              </a:rPr>
              <a:t>9V Battery is used </a:t>
            </a:r>
            <a:r>
              <a:rPr lang="en-US" dirty="0">
                <a:latin typeface="Calibri" pitchFamily="34" charset="0"/>
                <a:ea typeface="Times New Roman" panose="02020603050405020304" pitchFamily="18" charset="0"/>
                <a:cs typeface="Calibri" pitchFamily="34" charset="0"/>
              </a:rPr>
              <a:t>for Power Connection . </a:t>
            </a:r>
          </a:p>
          <a:p>
            <a:pPr marL="285750" indent="-285750" algn="just">
              <a:lnSpc>
                <a:spcPct val="150000"/>
              </a:lnSpc>
              <a:buFont typeface="Arial" pitchFamily="34" charset="0"/>
              <a:buChar char="•"/>
            </a:pPr>
            <a:r>
              <a:rPr lang="en-US" sz="2000" b="1" dirty="0">
                <a:latin typeface="Times New Roman" panose="02020603050405020304" pitchFamily="18" charset="0"/>
                <a:ea typeface="Times New Roman" panose="02020603050405020304" pitchFamily="18" charset="0"/>
              </a:rPr>
              <a:t>Battery connector : </a:t>
            </a:r>
            <a:r>
              <a:rPr lang="en-US" dirty="0">
                <a:latin typeface="Calibri" pitchFamily="34" charset="0"/>
                <a:ea typeface="Times New Roman" panose="02020603050405020304" pitchFamily="18" charset="0"/>
                <a:cs typeface="Calibri" pitchFamily="34" charset="0"/>
              </a:rPr>
              <a:t>Battery Connector is used for connecting Battery to the Arduino Uno Board</a:t>
            </a:r>
            <a:r>
              <a:rPr lang="en-US" dirty="0" smtClean="0">
                <a:latin typeface="Calibri" pitchFamily="34" charset="0"/>
                <a:ea typeface="Times New Roman" panose="02020603050405020304" pitchFamily="18" charset="0"/>
                <a:cs typeface="Calibri" pitchFamily="34" charset="0"/>
              </a:rPr>
              <a:t>.                         </a:t>
            </a:r>
            <a:endParaRPr lang="en-US" dirty="0">
              <a:latin typeface="Calibri" pitchFamily="34" charset="0"/>
              <a:ea typeface="Times New Roman" panose="02020603050405020304" pitchFamily="18" charset="0"/>
              <a:cs typeface="Calibri" pitchFamily="34" charset="0"/>
            </a:endParaRPr>
          </a:p>
          <a:p>
            <a:pPr marL="285750" indent="-285750" algn="just">
              <a:lnSpc>
                <a:spcPct val="150000"/>
              </a:lnSpc>
              <a:buFont typeface="Arial" pitchFamily="34" charset="0"/>
              <a:buChar char="•"/>
            </a:pPr>
            <a:r>
              <a:rPr lang="en-US" sz="2000" b="1" dirty="0">
                <a:latin typeface="Times New Roman" panose="02020603050405020304" pitchFamily="18" charset="0"/>
                <a:ea typeface="Times New Roman" panose="02020603050405020304" pitchFamily="18" charset="0"/>
              </a:rPr>
              <a:t>Jumper wires: </a:t>
            </a:r>
            <a:r>
              <a:rPr lang="en-US" dirty="0">
                <a:latin typeface="Calibri" pitchFamily="34" charset="0"/>
                <a:ea typeface="Times New Roman" panose="02020603050405020304" pitchFamily="18" charset="0"/>
                <a:cs typeface="Calibri" pitchFamily="34" charset="0"/>
              </a:rPr>
              <a:t>It </a:t>
            </a:r>
            <a:r>
              <a:rPr lang="en-US" b="1" dirty="0">
                <a:latin typeface="Times New Roman" panose="02020603050405020304" pitchFamily="18" charset="0"/>
                <a:ea typeface="Times New Roman" panose="02020603050405020304" pitchFamily="18" charset="0"/>
              </a:rPr>
              <a:t> </a:t>
            </a:r>
            <a:r>
              <a:rPr lang="en-US" dirty="0">
                <a:latin typeface="Calibri" pitchFamily="34" charset="0"/>
                <a:ea typeface="Times New Roman" panose="02020603050405020304" pitchFamily="18" charset="0"/>
                <a:cs typeface="Calibri" pitchFamily="34" charset="0"/>
              </a:rPr>
              <a:t>quickly connect components to the PINs of your microcontroller(Arduino Uno Board) to form circuits of project</a:t>
            </a:r>
            <a:r>
              <a:rPr lang="en-US" dirty="0" smtClean="0">
                <a:latin typeface="Calibri" pitchFamily="34" charset="0"/>
                <a:ea typeface="Times New Roman" panose="02020603050405020304" pitchFamily="18" charset="0"/>
                <a:cs typeface="Calibri" pitchFamily="34" charset="0"/>
              </a:rPr>
              <a:t>.</a:t>
            </a:r>
            <a:endParaRPr lang="en-US" dirty="0">
              <a:latin typeface="Calibri" pitchFamily="34" charset="0"/>
              <a:ea typeface="Times New Roman" panose="02020603050405020304" pitchFamily="18" charset="0"/>
              <a:cs typeface="Calibri" pitchFamily="34" charset="0"/>
            </a:endParaRPr>
          </a:p>
        </p:txBody>
      </p:sp>
      <p:sp>
        <p:nvSpPr>
          <p:cNvPr id="5" name="Slide Number Placeholder 4"/>
          <p:cNvSpPr>
            <a:spLocks noGrp="1"/>
          </p:cNvSpPr>
          <p:nvPr>
            <p:ph type="sldNum" sz="quarter" idx="12"/>
          </p:nvPr>
        </p:nvSpPr>
        <p:spPr/>
        <p:txBody>
          <a:bodyPr/>
          <a:lstStyle/>
          <a:p>
            <a:fld id="{9BB804F4-34A9-4910-9468-DAEB47DFC135}" type="slidenum">
              <a:rPr lang="en-IN" smtClean="0"/>
              <a:t>9</a:t>
            </a:fld>
            <a:endParaRPr lang="en-IN"/>
          </a:p>
        </p:txBody>
      </p:sp>
    </p:spTree>
    <p:extLst>
      <p:ext uri="{BB962C8B-B14F-4D97-AF65-F5344CB8AC3E}">
        <p14:creationId xmlns:p14="http://schemas.microsoft.com/office/powerpoint/2010/main" val="16556165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TM04033925[[fn=Droplet]]</Template>
  <TotalTime>477</TotalTime>
  <Words>879</Words>
  <Application>Microsoft Office PowerPoint</Application>
  <PresentationFormat>Custom</PresentationFormat>
  <Paragraphs>78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Droplet</vt:lpstr>
      <vt:lpstr>WELCOME</vt:lpstr>
      <vt:lpstr>PowerPoint Presentation</vt:lpstr>
      <vt:lpstr>CONTENT</vt:lpstr>
      <vt:lpstr>INTRODUCTION</vt:lpstr>
      <vt:lpstr>PROBLEM STATEMENT</vt:lpstr>
      <vt:lpstr>PROJECT OBJECTIVES</vt:lpstr>
      <vt:lpstr>Planning  of  project </vt:lpstr>
      <vt:lpstr>Components used</vt:lpstr>
      <vt:lpstr> information about Components</vt:lpstr>
      <vt:lpstr>Stick after developent</vt:lpstr>
      <vt:lpstr>FUTURE SCOPE</vt:lpstr>
      <vt:lpstr>Conclusion</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Mahadev Ubale</dc:creator>
  <cp:lastModifiedBy>Lenovo</cp:lastModifiedBy>
  <cp:revision>13</cp:revision>
  <dcterms:created xsi:type="dcterms:W3CDTF">2023-11-03T10:45:12Z</dcterms:created>
  <dcterms:modified xsi:type="dcterms:W3CDTF">2025-04-22T10:54:31Z</dcterms:modified>
</cp:coreProperties>
</file>