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3" d="100"/>
          <a:sy n="73" d="100"/>
        </p:scale>
        <p:origin x="1042" y="5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pcb.nic.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freepik.com/" TargetMode="External"/><Relationship Id="rId4" Type="http://schemas.openxmlformats.org/officeDocument/2006/relationships/hyperlink" Target="https://www.kaggle.com/datasets/rohanrao/air-quality-data-in-indi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rohanrao/air-quality-data-in-indi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kaggle.com/code/umerirshad282/air-quality-prediction" TargetMode="External"/><Relationship Id="rId5" Type="http://schemas.openxmlformats.org/officeDocument/2006/relationships/hyperlink" Target="https://www.kaggle.com/code/tarachanrana/air-quality-prediction-rtarachan02" TargetMode="External"/><Relationship Id="rId4" Type="http://schemas.openxmlformats.org/officeDocument/2006/relationships/hyperlink" Target="https://www.kaggle.com/code/zeynepsyavuz970/air-quality-predic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7" y="3017564"/>
            <a:ext cx="4663439"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Air Quality index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524493" y="4599036"/>
            <a:ext cx="5062604" cy="1528945"/>
          </a:xfrm>
          <a:prstGeom prst="rect">
            <a:avLst/>
          </a:prstGeom>
          <a:noFill/>
        </p:spPr>
        <p:txBody>
          <a:bodyPr wrap="none" rtlCol="0">
            <a:spAutoFit/>
          </a:bodyPr>
          <a:lstStyle/>
          <a:p>
            <a:r>
              <a:rPr lang="en-US" dirty="0">
                <a:solidFill>
                  <a:schemeClr val="bg1"/>
                </a:solidFill>
              </a:rPr>
              <a:t>Dr D.Y.Patil School of science and technology</a:t>
            </a:r>
          </a:p>
          <a:p>
            <a:r>
              <a:rPr lang="en-US" dirty="0">
                <a:solidFill>
                  <a:schemeClr val="bg1"/>
                </a:solidFill>
              </a:rPr>
              <a:t>1- Sakshi Singh</a:t>
            </a:r>
          </a:p>
          <a:p>
            <a:r>
              <a:rPr lang="en-US" dirty="0">
                <a:solidFill>
                  <a:schemeClr val="bg1"/>
                </a:solidFill>
              </a:rPr>
              <a:t>2- Rajeshwar </a:t>
            </a:r>
            <a:r>
              <a:rPr lang="en-US" dirty="0" err="1">
                <a:solidFill>
                  <a:schemeClr val="bg1"/>
                </a:solidFill>
              </a:rPr>
              <a:t>Audurti</a:t>
            </a:r>
            <a:endParaRPr lang="en-US" dirty="0">
              <a:solidFill>
                <a:schemeClr val="bg1"/>
              </a:solidFill>
            </a:endParaRPr>
          </a:p>
          <a:p>
            <a:r>
              <a:rPr lang="en-US" dirty="0">
                <a:solidFill>
                  <a:schemeClr val="bg1"/>
                </a:solidFill>
              </a:rPr>
              <a:t>3- </a:t>
            </a:r>
            <a:r>
              <a:rPr lang="en-US" dirty="0" err="1">
                <a:solidFill>
                  <a:schemeClr val="bg1"/>
                </a:solidFill>
              </a:rPr>
              <a:t>Ayush</a:t>
            </a:r>
            <a:r>
              <a:rPr lang="en-US" dirty="0">
                <a:solidFill>
                  <a:schemeClr val="bg1"/>
                </a:solidFill>
              </a:rPr>
              <a:t> </a:t>
            </a:r>
            <a:r>
              <a:rPr lang="en-US" dirty="0" err="1">
                <a:solidFill>
                  <a:schemeClr val="bg1"/>
                </a:solidFill>
              </a:rPr>
              <a:t>Bhedasgaonkar</a:t>
            </a:r>
            <a:endParaRPr lang="en-US" dirty="0">
              <a:solidFill>
                <a:schemeClr val="bg1"/>
              </a:solidFill>
            </a:endParaRPr>
          </a:p>
          <a:p>
            <a:r>
              <a:rPr lang="en-US">
                <a:solidFill>
                  <a:schemeClr val="bg1"/>
                </a:solidFill>
              </a:rPr>
              <a:t>4- Vivek Mandal</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544764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Problem statement-</a:t>
            </a:r>
          </a:p>
          <a:p>
            <a:pPr>
              <a:spcAft>
                <a:spcPts val="800"/>
              </a:spcAft>
            </a:pPr>
            <a:r>
              <a:rPr lang="en-US" sz="1600" dirty="0"/>
              <a:t>Air pollution is a severe challenge in urban areas, impacting public health and the environment. Accurately predicting air quality levels can help city officials take timely actions to reduce emissions or warn the public. Traditional methods of monitoring air quality are limited by the number of sensors and real-time reporting. AI models can fill these gaps by using available sensor data combined with weather and traffic information.</a:t>
            </a:r>
          </a:p>
          <a:p>
            <a:pPr marL="231642" indent="-231642">
              <a:spcAft>
                <a:spcPts val="800"/>
              </a:spcAft>
              <a:buFont typeface="Arial" panose="020B0604020202020204" pitchFamily="34" charset="0"/>
              <a:buChar char="•"/>
            </a:pPr>
            <a:r>
              <a:rPr lang="en-US" sz="1800" dirty="0">
                <a:latin typeface="+mn-lt"/>
              </a:rPr>
              <a:t>Problem addressed by case study-</a:t>
            </a:r>
          </a:p>
          <a:p>
            <a:pPr>
              <a:spcAft>
                <a:spcPts val="800"/>
              </a:spcAft>
            </a:pPr>
            <a:r>
              <a:rPr lang="en-US" sz="1600" dirty="0"/>
              <a:t>The case study discusses the problem of air pollution in cities, where it has a major influence on the environment and public health. The lack of real-time data reporting and restricted sensor coverage are limitations of traditional air quality monitoring techniques. The case study investigates how artificial intelligence (AI) models can improve air quality predictions by utilizing current sensor data along with meteorological and traffic data, allowing local officials to promptly reduce emissions and alert the public.</a:t>
            </a: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Key Objectives:</a:t>
            </a:r>
          </a:p>
          <a:p>
            <a:pPr marL="342900" indent="-342900">
              <a:spcAft>
                <a:spcPts val="800"/>
              </a:spcAft>
              <a:buFont typeface="+mj-lt"/>
              <a:buAutoNum type="arabicPeriod"/>
            </a:pPr>
            <a:r>
              <a:rPr lang="en-US" sz="1600" dirty="0"/>
              <a:t>Boost air quality forecasting</a:t>
            </a:r>
          </a:p>
          <a:p>
            <a:pPr marL="342900" indent="-342900">
              <a:spcAft>
                <a:spcPts val="800"/>
              </a:spcAft>
              <a:buFont typeface="+mj-lt"/>
              <a:buAutoNum type="arabicPeriod"/>
            </a:pPr>
            <a:r>
              <a:rPr lang="en-US" sz="1600" dirty="0"/>
              <a:t>Surmount the constraints of conventional monitoring</a:t>
            </a:r>
          </a:p>
          <a:p>
            <a:pPr marL="342900" indent="-342900">
              <a:spcAft>
                <a:spcPts val="800"/>
              </a:spcAft>
              <a:buFont typeface="+mj-lt"/>
              <a:buAutoNum type="arabicPeriod"/>
            </a:pPr>
            <a:r>
              <a:rPr lang="en-US" sz="1600" dirty="0"/>
              <a:t>Facilitate prompt action</a:t>
            </a:r>
          </a:p>
          <a:p>
            <a:pPr marL="342900" indent="-342900">
              <a:spcAft>
                <a:spcPts val="800"/>
              </a:spcAft>
              <a:buFont typeface="+mj-lt"/>
              <a:buAutoNum type="arabicPeriod"/>
            </a:pPr>
            <a:r>
              <a:rPr lang="en-US" sz="1600" dirty="0"/>
              <a:t>Optimize resource allocation</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210314" y="6495953"/>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1006185" y="6495952"/>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199809" y="6496795"/>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63716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p>
          <a:p>
            <a:pPr marL="342900" indent="-342900">
              <a:spcAft>
                <a:spcPts val="800"/>
              </a:spcAft>
              <a:buFont typeface="+mj-lt"/>
              <a:buAutoNum type="arabicPeriod"/>
            </a:pPr>
            <a:r>
              <a:rPr lang="en-US" sz="1600" b="1" cap="all" dirty="0">
                <a:solidFill>
                  <a:srgbClr val="5F6368"/>
                </a:solidFill>
                <a:latin typeface="Inter"/>
              </a:rPr>
              <a:t>Context-</a:t>
            </a:r>
            <a:r>
              <a:rPr lang="en-US" sz="1600" dirty="0">
                <a:latin typeface="+mn-lt"/>
              </a:rPr>
              <a:t> Air is what keeps humans alive. Monitoring it and understanding its quality is of immense importance to our well-being.</a:t>
            </a:r>
          </a:p>
          <a:p>
            <a:pPr marL="342900" indent="-342900">
              <a:spcAft>
                <a:spcPts val="800"/>
              </a:spcAft>
              <a:buFont typeface="+mj-lt"/>
              <a:buAutoNum type="arabicPeriod"/>
            </a:pPr>
            <a:r>
              <a:rPr lang="en-US" sz="1600" b="1" cap="all" dirty="0">
                <a:solidFill>
                  <a:srgbClr val="5F6368"/>
                </a:solidFill>
                <a:latin typeface="Inter"/>
              </a:rPr>
              <a:t>Content-</a:t>
            </a:r>
            <a:r>
              <a:rPr lang="en-US" sz="1400" b="1" cap="all" dirty="0">
                <a:solidFill>
                  <a:srgbClr val="5F6368"/>
                </a:solidFill>
                <a:latin typeface="Inter"/>
              </a:rPr>
              <a:t> </a:t>
            </a:r>
            <a:r>
              <a:rPr lang="en-US" sz="1600" dirty="0">
                <a:latin typeface="+mn-lt"/>
              </a:rPr>
              <a:t>The dataset contains air quality data and AQI (Air Quality Index) at hourly and daily level of various stations across multiple cities in India.</a:t>
            </a:r>
          </a:p>
          <a:p>
            <a:pPr marL="342900" indent="-342900">
              <a:spcAft>
                <a:spcPts val="800"/>
              </a:spcAft>
              <a:buFont typeface="+mj-lt"/>
              <a:buAutoNum type="arabicPeriod"/>
            </a:pPr>
            <a:r>
              <a:rPr lang="en-US" sz="1600" b="1" cap="all" dirty="0">
                <a:solidFill>
                  <a:srgbClr val="5F6368"/>
                </a:solidFill>
                <a:latin typeface="Inter"/>
              </a:rPr>
              <a:t>AQI-</a:t>
            </a:r>
            <a:r>
              <a:rPr lang="en-US" sz="1600" dirty="0">
                <a:latin typeface="+mn-lt"/>
              </a:rPr>
              <a:t> A tutorial of how AQI is calculated is available here: https://www.kaggle.com/rohanrao/calculating-aqi-air-quality-index</a:t>
            </a:r>
          </a:p>
          <a:p>
            <a:pPr marL="342900" indent="-342900">
              <a:spcAft>
                <a:spcPts val="800"/>
              </a:spcAft>
              <a:buFont typeface="+mj-lt"/>
              <a:buAutoNum type="arabicPeriod"/>
            </a:pPr>
            <a:r>
              <a:rPr lang="en-US" sz="1600" b="1" cap="all" dirty="0">
                <a:solidFill>
                  <a:srgbClr val="5F6368"/>
                </a:solidFill>
                <a:latin typeface="Inter"/>
              </a:rPr>
              <a:t>Cities-</a:t>
            </a:r>
            <a:r>
              <a:rPr lang="en-US" sz="1400" b="1" cap="all" dirty="0">
                <a:solidFill>
                  <a:srgbClr val="5F6368"/>
                </a:solidFill>
                <a:latin typeface="Inter"/>
              </a:rPr>
              <a:t> </a:t>
            </a:r>
            <a:r>
              <a:rPr lang="en-US" sz="1600" dirty="0">
                <a:latin typeface="+mn-lt"/>
              </a:rPr>
              <a:t>Ahmedabad, Aizawl, Amaravati, Amritsar, Bengaluru, Bhopal, </a:t>
            </a:r>
            <a:r>
              <a:rPr lang="en-US" sz="1600" dirty="0" err="1">
                <a:latin typeface="+mn-lt"/>
              </a:rPr>
              <a:t>Brajrajnagar</a:t>
            </a:r>
            <a:r>
              <a:rPr lang="en-US" sz="1600" dirty="0">
                <a:latin typeface="+mn-lt"/>
              </a:rPr>
              <a:t>, Chandigarh, Chennai, Coimbatore, Delhi, Ernakulam, Gurugram, Guwahati, Hyderabad, Jaipur, </a:t>
            </a:r>
            <a:r>
              <a:rPr lang="en-US" sz="1600" dirty="0" err="1">
                <a:latin typeface="+mn-lt"/>
              </a:rPr>
              <a:t>Jorapokhar</a:t>
            </a:r>
            <a:r>
              <a:rPr lang="en-US" sz="1600" dirty="0">
                <a:latin typeface="+mn-lt"/>
              </a:rPr>
              <a:t>, Kochi, Kolkata, Lucknow, Mumbai, Patna, </a:t>
            </a:r>
            <a:r>
              <a:rPr lang="en-US" sz="1600" dirty="0" err="1">
                <a:latin typeface="+mn-lt"/>
              </a:rPr>
              <a:t>Shillong</a:t>
            </a:r>
            <a:r>
              <a:rPr lang="en-US" sz="1600" dirty="0">
                <a:latin typeface="+mn-lt"/>
              </a:rPr>
              <a:t>, Talcher, Thiruvananthapuram, Visakhapatnam.</a:t>
            </a:r>
          </a:p>
          <a:p>
            <a:pPr marL="342900" indent="-342900">
              <a:spcAft>
                <a:spcPts val="800"/>
              </a:spcAft>
              <a:buFont typeface="+mj-lt"/>
              <a:buAutoNum type="arabicPeriod"/>
            </a:pPr>
            <a:r>
              <a:rPr lang="en-IN" sz="1600" b="1" i="0" cap="all" dirty="0">
                <a:solidFill>
                  <a:srgbClr val="5F6368"/>
                </a:solidFill>
                <a:effectLst/>
                <a:latin typeface="Inter"/>
              </a:rPr>
              <a:t>Sources- </a:t>
            </a:r>
            <a:r>
              <a:rPr lang="en-IN" sz="1600" b="0" i="0" u="none" strike="noStrike" dirty="0">
                <a:solidFill>
                  <a:srgbClr val="202124"/>
                </a:solidFill>
                <a:effectLst/>
                <a:latin typeface="inherit"/>
                <a:hlinkClick r:id="rId3"/>
              </a:rPr>
              <a:t>https://cpcb.nic.in/</a:t>
            </a:r>
            <a:endParaRPr lang="en-IN" sz="1600" b="0" i="0" dirty="0">
              <a:solidFill>
                <a:srgbClr val="3C4043"/>
              </a:solidFill>
              <a:effectLst/>
              <a:latin typeface="inherit"/>
            </a:endParaRPr>
          </a:p>
          <a:p>
            <a:pPr marL="342900" indent="-342900">
              <a:spcAft>
                <a:spcPts val="800"/>
              </a:spcAft>
              <a:buFont typeface="+mj-lt"/>
              <a:buAutoNum type="arabicPeriod"/>
            </a:pPr>
            <a:r>
              <a:rPr lang="en-US" sz="1600" b="1" cap="all" dirty="0">
                <a:solidFill>
                  <a:srgbClr val="5F6368"/>
                </a:solidFill>
                <a:latin typeface="Inter"/>
              </a:rPr>
              <a:t>Collection Methodology- </a:t>
            </a:r>
            <a:r>
              <a:rPr lang="en-US" sz="1600" dirty="0">
                <a:latin typeface="+mn-lt"/>
              </a:rPr>
              <a:t>The data has been compiled from the Central Pollution Control Board (CPCB) website: https://cpcb.nic.in/ which is the official body of Government of India.</a:t>
            </a:r>
          </a:p>
          <a:p>
            <a:pPr marL="342900" indent="-342900">
              <a:spcAft>
                <a:spcPts val="800"/>
              </a:spcAft>
              <a:buFont typeface="+mj-lt"/>
              <a:buAutoNum type="arabicPeriod"/>
            </a:pPr>
            <a:r>
              <a:rPr lang="en-US" sz="1600" b="1" cap="all" dirty="0">
                <a:solidFill>
                  <a:srgbClr val="5F6368"/>
                </a:solidFill>
                <a:latin typeface="Inter"/>
              </a:rPr>
              <a:t>Dataset Source- </a:t>
            </a:r>
            <a:r>
              <a:rPr lang="en-US" sz="1600" dirty="0">
                <a:solidFill>
                  <a:srgbClr val="202124"/>
                </a:solidFill>
                <a:latin typeface="inherit"/>
                <a:hlinkClick r:id="rId4">
                  <a:extLst>
                    <a:ext uri="{A12FA001-AC4F-418D-AE19-62706E023703}">
                      <ahyp:hlinkClr xmlns:ahyp="http://schemas.microsoft.com/office/drawing/2018/hyperlinkcolor" val="tx"/>
                    </a:ext>
                  </a:extLst>
                </a:hlinkClick>
              </a:rPr>
              <a:t>https://www.kaggle.com/datasets/rohanrao/air-quality-data-in-india</a:t>
            </a:r>
            <a:endParaRPr lang="en-US" sz="1600" dirty="0">
              <a:solidFill>
                <a:srgbClr val="202124"/>
              </a:solidFill>
              <a:latin typeface="inherit"/>
            </a:endParaRPr>
          </a:p>
          <a:p>
            <a:pPr marL="342900" indent="-342900">
              <a:spcAft>
                <a:spcPts val="800"/>
              </a:spcAft>
              <a:buFont typeface="+mj-lt"/>
              <a:buAutoNum type="arabicPeriod"/>
            </a:pPr>
            <a:endParaRPr lang="en-US" sz="16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5">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804527" cy="510909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800" dirty="0">
                <a:latin typeface="+mn-lt"/>
              </a:rPr>
              <a:t>Approach: </a:t>
            </a:r>
          </a:p>
          <a:p>
            <a:pPr marL="342900" indent="-342900">
              <a:spcAft>
                <a:spcPts val="800"/>
              </a:spcAft>
              <a:buFont typeface="+mj-lt"/>
              <a:buAutoNum type="arabicPeriod"/>
            </a:pPr>
            <a:r>
              <a:rPr lang="en-US" sz="1600" dirty="0">
                <a:latin typeface="+mn-lt"/>
              </a:rPr>
              <a:t>Collection of dataset from Kaggle.</a:t>
            </a:r>
          </a:p>
          <a:p>
            <a:pPr marL="342900" indent="-342900">
              <a:spcAft>
                <a:spcPts val="800"/>
              </a:spcAft>
              <a:buFont typeface="+mj-lt"/>
              <a:buAutoNum type="arabicPeriod"/>
            </a:pPr>
            <a:r>
              <a:rPr lang="en-US" sz="1600" dirty="0">
                <a:latin typeface="+mn-lt"/>
              </a:rPr>
              <a:t>Loading and learning the dataset.</a:t>
            </a:r>
          </a:p>
          <a:p>
            <a:pPr marL="342900" indent="-342900">
              <a:spcAft>
                <a:spcPts val="800"/>
              </a:spcAft>
              <a:buFont typeface="+mj-lt"/>
              <a:buAutoNum type="arabicPeriod"/>
            </a:pPr>
            <a:r>
              <a:rPr lang="en-US" sz="1600" dirty="0">
                <a:latin typeface="+mn-lt"/>
              </a:rPr>
              <a:t>Visualizing dataset-(scatter plot ,heat maps).</a:t>
            </a:r>
          </a:p>
          <a:p>
            <a:pPr marL="342900" indent="-342900">
              <a:spcAft>
                <a:spcPts val="800"/>
              </a:spcAft>
              <a:buFont typeface="+mj-lt"/>
              <a:buAutoNum type="arabicPeriod"/>
            </a:pPr>
            <a:r>
              <a:rPr lang="en-US" sz="1600" dirty="0">
                <a:latin typeface="+mn-lt"/>
              </a:rPr>
              <a:t>Preprocessing dataset-(null values, std scaler ,outliers, exchanging with mean values, data description).</a:t>
            </a:r>
          </a:p>
          <a:p>
            <a:pPr marL="342900" indent="-342900">
              <a:spcAft>
                <a:spcPts val="800"/>
              </a:spcAft>
              <a:buFont typeface="+mj-lt"/>
              <a:buAutoNum type="arabicPeriod"/>
            </a:pPr>
            <a:r>
              <a:rPr lang="en-US" sz="1600" dirty="0">
                <a:latin typeface="+mn-lt"/>
              </a:rPr>
              <a:t>Selecting target and prediction variables.</a:t>
            </a:r>
          </a:p>
          <a:p>
            <a:pPr marL="342900" indent="-342900">
              <a:spcAft>
                <a:spcPts val="800"/>
              </a:spcAft>
              <a:buFont typeface="+mj-lt"/>
              <a:buAutoNum type="arabicPeriod"/>
            </a:pPr>
            <a:r>
              <a:rPr lang="en-US" sz="1600" dirty="0">
                <a:latin typeface="+mn-lt"/>
              </a:rPr>
              <a:t>Creating and training model.</a:t>
            </a:r>
          </a:p>
          <a:p>
            <a:pPr marL="342900" indent="-342900">
              <a:spcAft>
                <a:spcPts val="800"/>
              </a:spcAft>
              <a:buFont typeface="+mj-lt"/>
              <a:buAutoNum type="arabicPeriod"/>
            </a:pPr>
            <a:r>
              <a:rPr lang="en-US" sz="1600" dirty="0">
                <a:latin typeface="+mn-lt"/>
              </a:rPr>
              <a:t>Testing model with test data.</a:t>
            </a:r>
          </a:p>
          <a:p>
            <a:pPr marL="342900" indent="-342900">
              <a:spcAft>
                <a:spcPts val="800"/>
              </a:spcAft>
              <a:buFont typeface="+mj-lt"/>
              <a:buAutoNum type="arabicPeriod"/>
            </a:pPr>
            <a:r>
              <a:rPr lang="en-US" sz="1600" dirty="0">
                <a:latin typeface="+mn-lt"/>
              </a:rPr>
              <a:t>Plotting test vs predicted variables.</a:t>
            </a:r>
          </a:p>
          <a:p>
            <a:pPr marL="342900" indent="-342900">
              <a:spcAft>
                <a:spcPts val="800"/>
              </a:spcAft>
              <a:buFont typeface="+mj-lt"/>
              <a:buAutoNum type="arabicPeriod"/>
            </a:pPr>
            <a:r>
              <a:rPr lang="en-US" sz="1600" dirty="0">
                <a:latin typeface="+mn-lt"/>
              </a:rPr>
              <a:t>Calculating Accuracy of testing and training.</a:t>
            </a:r>
          </a:p>
          <a:p>
            <a:pPr marL="285750" indent="-285750">
              <a:spcAft>
                <a:spcPts val="800"/>
              </a:spcAft>
              <a:buFont typeface="Arial" panose="020B0604020202020204" pitchFamily="34" charset="0"/>
              <a:buChar char="•"/>
            </a:pPr>
            <a:r>
              <a:rPr lang="en-US" sz="1800" dirty="0">
                <a:latin typeface="+mn-lt"/>
              </a:rPr>
              <a:t>Algorithms Used:</a:t>
            </a:r>
          </a:p>
          <a:p>
            <a:pPr marL="342900" indent="-342900">
              <a:spcAft>
                <a:spcPts val="800"/>
              </a:spcAft>
              <a:buFont typeface="+mj-lt"/>
              <a:buAutoNum type="arabicPeriod"/>
            </a:pPr>
            <a:r>
              <a:rPr lang="en-US" sz="1600" dirty="0">
                <a:latin typeface="+mn-lt"/>
              </a:rPr>
              <a:t>Linear regression-After preprocessing all values where continuous and numerical so we went for trying linear regression.</a:t>
            </a:r>
          </a:p>
          <a:p>
            <a:pPr marL="342900" indent="-342900">
              <a:spcAft>
                <a:spcPts val="800"/>
              </a:spcAft>
              <a:buFont typeface="+mj-lt"/>
              <a:buAutoNum type="arabicPeriod"/>
            </a:pPr>
            <a:r>
              <a:rPr lang="en-US" sz="1600" dirty="0">
                <a:latin typeface="+mn-lt"/>
              </a:rPr>
              <a:t>Decision tree- There are various categories or variables used to predict overall AQI like NO2,CO,SO2</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202071" y="6482168"/>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997942" y="6483854"/>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19150" y="6440644"/>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157438" cy="4247317"/>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a:spcAft>
                <a:spcPts val="800"/>
              </a:spcAft>
            </a:pPr>
            <a:r>
              <a:rPr lang="en-US" sz="1600" dirty="0">
                <a:latin typeface="+mn-lt"/>
              </a:rPr>
              <a:t>The case study focuses on tackling the serious problem of urban air pollution, which has an adverse effect on the environment and public health. The poor deployment of sensors and the delays in reporting real-time data are the limitations of traditional air quality monitoring systems. </a:t>
            </a:r>
          </a:p>
          <a:p>
            <a:pPr marL="342900" indent="-342900">
              <a:spcAft>
                <a:spcPts val="800"/>
              </a:spcAft>
              <a:buFont typeface="+mj-lt"/>
              <a:buAutoNum type="arabicPeriod"/>
            </a:pPr>
            <a:r>
              <a:rPr lang="en-US" sz="1600" dirty="0">
                <a:latin typeface="+mn-lt"/>
              </a:rPr>
              <a:t>The Decision tree model used in project will detect the overall AQI based on following fields- </a:t>
            </a:r>
            <a:r>
              <a:rPr lang="pt-BR" sz="1600" dirty="0">
                <a:latin typeface="+mn-lt"/>
              </a:rPr>
              <a:t>PM2.5, PM10,	NO, NO2,	CO,SO2,O3</a:t>
            </a:r>
          </a:p>
          <a:p>
            <a:pPr marL="342900" indent="-342900">
              <a:spcAft>
                <a:spcPts val="800"/>
              </a:spcAft>
              <a:buFont typeface="+mj-lt"/>
              <a:buAutoNum type="arabicPeriod"/>
            </a:pPr>
            <a:r>
              <a:rPr lang="pt-BR" sz="1600" dirty="0">
                <a:latin typeface="+mn-lt"/>
              </a:rPr>
              <a:t>It will give prediction of AQI index value</a:t>
            </a:r>
          </a:p>
          <a:p>
            <a:pPr marL="342900" indent="-342900">
              <a:spcAft>
                <a:spcPts val="800"/>
              </a:spcAft>
              <a:buFont typeface="+mj-lt"/>
              <a:buAutoNum type="arabicPeriod"/>
            </a:pPr>
            <a:r>
              <a:rPr lang="pt-BR" sz="1600" dirty="0">
                <a:latin typeface="+mn-lt"/>
              </a:rPr>
              <a:t>This can be used in various weather based apps and real time monitoring situtations</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p>
          <a:p>
            <a:pPr>
              <a:spcAft>
                <a:spcPts val="800"/>
              </a:spcAft>
            </a:pPr>
            <a:br>
              <a:rPr lang="en-US" sz="1800" dirty="0">
                <a:latin typeface="+mn-lt"/>
              </a:rPr>
            </a:br>
            <a:r>
              <a:rPr lang="en-US" sz="1600" dirty="0">
                <a:latin typeface="+mn-lt"/>
              </a:rPr>
              <a:t>Training model based on real time data from IOT sensors and giving real time output and also including model deployment.</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8891645" cy="1887696"/>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Dataset- </a:t>
            </a:r>
            <a:r>
              <a:rPr lang="en-US" sz="1800" dirty="0">
                <a:latin typeface="+mn-lt"/>
                <a:hlinkClick r:id="rId3"/>
              </a:rPr>
              <a:t>https://www.kaggle.com/datasets/rohanrao/air-quality-data-in-india</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Notebooks and dataset uses- </a:t>
            </a:r>
          </a:p>
          <a:p>
            <a:pPr marL="342900" indent="-342900">
              <a:spcAft>
                <a:spcPts val="800"/>
              </a:spcAft>
              <a:buFont typeface="+mj-lt"/>
              <a:buAutoNum type="arabicPeriod"/>
            </a:pPr>
            <a:r>
              <a:rPr lang="en-US" sz="1800" dirty="0">
                <a:latin typeface="+mn-lt"/>
                <a:hlinkClick r:id="rId4"/>
              </a:rPr>
              <a:t>https://www.kaggle.com/code/zeynepsyavuz970/air-quality-prediction</a:t>
            </a:r>
            <a:endParaRPr lang="en-US" sz="1800" dirty="0">
              <a:latin typeface="+mn-lt"/>
            </a:endParaRPr>
          </a:p>
          <a:p>
            <a:pPr marL="342900" indent="-342900">
              <a:spcAft>
                <a:spcPts val="800"/>
              </a:spcAft>
              <a:buFont typeface="+mj-lt"/>
              <a:buAutoNum type="arabicPeriod"/>
            </a:pPr>
            <a:r>
              <a:rPr lang="en-US" sz="1800" dirty="0">
                <a:latin typeface="+mn-lt"/>
                <a:hlinkClick r:id="rId5"/>
              </a:rPr>
              <a:t>https://www.kaggle.com/code/tarachanrana/air-quality-prediction-rtarachan02</a:t>
            </a:r>
            <a:endParaRPr lang="en-US" sz="1800" dirty="0">
              <a:latin typeface="+mn-lt"/>
            </a:endParaRPr>
          </a:p>
          <a:p>
            <a:pPr marL="342900" indent="-342900">
              <a:spcAft>
                <a:spcPts val="800"/>
              </a:spcAft>
              <a:buFont typeface="+mj-lt"/>
              <a:buAutoNum type="arabicPeriod"/>
            </a:pPr>
            <a:r>
              <a:rPr lang="en-US" sz="1800" dirty="0">
                <a:latin typeface="+mn-lt"/>
                <a:hlinkClick r:id="rId6"/>
              </a:rPr>
              <a:t>https://www.kaggle.com/code/umerirshad282/air-quality-prediction</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3753</TotalTime>
  <Words>743</Words>
  <Application>Microsoft Office PowerPoint</Application>
  <PresentationFormat>Widescreen</PresentationFormat>
  <Paragraphs>64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inherit</vt:lpstr>
      <vt:lpstr>Inter</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Rajeshwar Audurti.</cp:lastModifiedBy>
  <cp:revision>75</cp:revision>
  <dcterms:modified xsi:type="dcterms:W3CDTF">2024-10-22T06:48:21Z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