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E756A02-667E-488A-AF77-BBB5C99076B1}">
  <a:tblStyle styleId="{1E756A02-667E-488A-AF77-BBB5C99076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TSansNarrow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4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32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48948a2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48948a2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648948a2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648948a2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648948a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648948a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648948a2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648948a2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648948a2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648948a2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648948a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648948a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48948a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48948a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48948a2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48948a2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48948a2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48948a2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48948a2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48948a2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48948a2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48948a2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9" name="Google Shape;69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70" name="Google Shape;70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" name="Google Shape;72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" name="Google Shape;75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cikit-learn.org/stable/modules/generated/sklearn.feature_extraction.text.CountVectorizer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Amazon Fine Food Reviews</a:t>
            </a:r>
            <a:endParaRPr/>
          </a:p>
        </p:txBody>
      </p:sp>
      <p:sp>
        <p:nvSpPr>
          <p:cNvPr id="124" name="Google Shape;124;p25"/>
          <p:cNvSpPr txBox="1"/>
          <p:nvPr/>
        </p:nvSpPr>
        <p:spPr>
          <a:xfrm>
            <a:off x="2218125" y="3000375"/>
            <a:ext cx="4671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34F5C"/>
                </a:solidFill>
                <a:latin typeface="Open Sans"/>
                <a:ea typeface="Open Sans"/>
                <a:cs typeface="Open Sans"/>
                <a:sym typeface="Open Sans"/>
              </a:rPr>
              <a:t>BUAN 6346.501 - BIG DATA PROJECT</a:t>
            </a:r>
            <a:endParaRPr b="1" i="0" sz="1400" u="none" cap="none" strike="noStrike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Usefulness of reviews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Categorization based on helpfulness</a:t>
            </a:r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163" y="1723150"/>
            <a:ext cx="6105674" cy="3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425114" y="33746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Word Clouds of Positive and Negative reviews after summary cleaning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21475" y="1457625"/>
            <a:ext cx="86244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solidFill>
                  <a:srgbClr val="342E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Larger the text size, the higher its importance and occurrence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solidFill>
                  <a:srgbClr val="342E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Distinguish between high and low scoring words reviews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342E22"/>
              </a:solidFill>
            </a:endParaRPr>
          </a:p>
        </p:txBody>
      </p:sp>
      <p:pic>
        <p:nvPicPr>
          <p:cNvPr id="190" name="Google Shape;19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711" y="2273279"/>
            <a:ext cx="481012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0502" y="2273279"/>
            <a:ext cx="48101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Cleaning &amp; Text Preprocessing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699" y="1266324"/>
            <a:ext cx="8753719" cy="3755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Discard empty rows and columns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Ordinal to categorical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Stemming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Performed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lemmatization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Removing hashes or special characters, Punctuations &amp; Html tags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Removing stop words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Word Counts with CountVectorizer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266325"/>
            <a:ext cx="8520600" cy="36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CountVectorizer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provides a simple way to both tokenize a collection of text documents and build a vocabulary of known words, but also to encode new documents using that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reviews are converted to numpy array containing binary digits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Performed to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convert the summary column into numeric vector form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TF - IDF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It’s a way to score importance of words in a document based on frequency of words.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Most common words like “the”, “and”... are scaled down.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Term Frequency is number of times a particular word(W) occurs in a review divided by total number of words (Wr) in review. The term frequency value ranges from 0 to 1.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Inverse Document Frequency is calculated as log(Total Number of</a:t>
            </a:r>
            <a:r>
              <a:rPr b="1" lang="en-US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Docs(N) / Number of Docs which contains particular word(n)).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Model to predict sentiments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266325"/>
            <a:ext cx="85206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Our project aim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is to predict good or bad reviews.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Performed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text classification algorithms: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247275" y="12341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Technique for summarizing the performance of a classification algorithm.</a:t>
            </a:r>
            <a:endParaRPr sz="2000">
              <a:solidFill>
                <a:srgbClr val="55555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Gives a better idea of what your classification model is getting right and what types of errors it is making.</a:t>
            </a:r>
            <a:endParaRPr sz="2000">
              <a:solidFill>
                <a:srgbClr val="55555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confusion matrix"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580" y="2687095"/>
            <a:ext cx="1964850" cy="1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Falls under the category of 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Measures the relationship between the categorical dependent variable and one or more independent variables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Estimates probabilities using a logistic/sigmoid function. </a:t>
            </a:r>
            <a:endParaRPr/>
          </a:p>
        </p:txBody>
      </p:sp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500" y="2689625"/>
            <a:ext cx="2272550" cy="19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1"/>
          <p:cNvSpPr txBox="1"/>
          <p:nvPr/>
        </p:nvSpPr>
        <p:spPr>
          <a:xfrm>
            <a:off x="311700" y="2571750"/>
            <a:ext cx="60309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Output is a classification problem which is used to predict a binary outcome (1/0, -1/1, True/False) given a set of independent variables.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Multinomial Naïve Bayes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</a:t>
            </a:r>
            <a:r>
              <a:rPr lang="en-US"/>
              <a:t>pecialized version of Naive Bayes that is designed more for text documents.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Estimates the conditional probability of a particular word given a class as the relative frequency of term t in documents belonging to class(c). </a:t>
            </a:r>
            <a:endParaRPr/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825" y="2608650"/>
            <a:ext cx="2263300" cy="19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2"/>
          <p:cNvSpPr txBox="1"/>
          <p:nvPr/>
        </p:nvSpPr>
        <p:spPr>
          <a:xfrm>
            <a:off x="311700" y="2409875"/>
            <a:ext cx="58200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Variation takes into account the number of occurrences of term t in training documents from class (c), including multiple occurrences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Support Vector Machines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21225" y="12770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</a:t>
            </a:r>
            <a:r>
              <a:rPr lang="en-US"/>
              <a:t>sed for both classification and regression challenges.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this algorithm, we plot each data item as a point in n-dimensional space with the value of each feature being the value of a particular coordinate.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Then, we perform classification by finding the </a:t>
            </a:r>
            <a:r>
              <a:rPr lang="en-US"/>
              <a:t>hyperplane</a:t>
            </a:r>
            <a:r>
              <a:rPr lang="en-US"/>
              <a:t> that differentiate the two classes very well.</a:t>
            </a:r>
            <a:endParaRPr/>
          </a:p>
        </p:txBody>
      </p:sp>
      <p:pic>
        <p:nvPicPr>
          <p:cNvPr id="245" name="Google Shape;2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75" y="2945775"/>
            <a:ext cx="2199100" cy="19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 are classifying every amazon fine food review in this dataset as either good or bad by performing Sentiment Analysis on the data.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Generating insights for businesses based on customer feedback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Enable customers to make informed decisions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Models &amp; Accuracy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1" name="Google Shape;251;p44"/>
          <p:cNvGraphicFramePr/>
          <p:nvPr/>
        </p:nvGraphicFramePr>
        <p:xfrm>
          <a:off x="940675" y="123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{1E756A02-667E-488A-AF77-BBB5C99076B1}</a:tableStyleId>
              </a:tblPr>
              <a:tblGrid>
                <a:gridCol w="3619500"/>
                <a:gridCol w="3619500"/>
              </a:tblGrid>
              <a:tr h="62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Support Vector Machine (SVM)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83.51%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2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Naive Bayes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77.04%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2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 Regression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77.74%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52" name="Google Shape;252;p44"/>
          <p:cNvSpPr txBox="1"/>
          <p:nvPr>
            <p:ph type="title"/>
          </p:nvPr>
        </p:nvSpPr>
        <p:spPr>
          <a:xfrm>
            <a:off x="359225" y="3326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44"/>
          <p:cNvSpPr txBox="1"/>
          <p:nvPr/>
        </p:nvSpPr>
        <p:spPr>
          <a:xfrm>
            <a:off x="702475" y="4077000"/>
            <a:ext cx="7715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SVM classifier has highest accuracy with better prediction of an unknown review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b="0" lang="en-US" sz="3000">
                <a:latin typeface="Times New Roman"/>
                <a:ea typeface="Times New Roman"/>
                <a:cs typeface="Times New Roman"/>
                <a:sym typeface="Times New Roman"/>
              </a:rPr>
              <a:t> Data</a:t>
            </a:r>
            <a:endParaRPr b="0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 source - Kaggle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Reviews of fine foods and other products from Amazon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 span - more than 10 years ( Volume ) - from Oct 1999 - Oct 2012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Includes product and user information, ratings and plain text review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Statistics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568,454 - Reviews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256,059 - Users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74,258 - Products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260 users with &gt; 50 reviews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10 Columns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2475" y="1457225"/>
            <a:ext cx="4937723" cy="24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67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Platform Used - Databricks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Platform in Azure for running Apache Spark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Distributed, general-purpose, cluster-computing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Provides in memory data processing capabilities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Used to develop API’s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Allow data workers to execute streaming, Machine Learning, SQL workloads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790938"/>
            <a:ext cx="40576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225" y="1790938"/>
            <a:ext cx="42672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Profiles with highest no.of good or bad review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25" y="1629951"/>
            <a:ext cx="4650325" cy="22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050" y="1639838"/>
            <a:ext cx="4030550" cy="2249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Reviews in each year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28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latin typeface="Times New Roman"/>
                <a:ea typeface="Times New Roman"/>
                <a:cs typeface="Times New Roman"/>
                <a:sym typeface="Times New Roman"/>
              </a:rPr>
              <a:t>Count of positive &amp; negative reviews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Ratings 3,4,5 are considered as positive and 1,2 as negative</a:t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350" y="1756975"/>
            <a:ext cx="6242225" cy="31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