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9" r:id="rId4"/>
    <p:sldId id="258" r:id="rId5"/>
    <p:sldId id="261" r:id="rId6"/>
    <p:sldId id="275" r:id="rId7"/>
    <p:sldId id="273" r:id="rId8"/>
    <p:sldId id="268"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7" autoAdjust="0"/>
  </p:normalViewPr>
  <p:slideViewPr>
    <p:cSldViewPr snapToGrid="0">
      <p:cViewPr varScale="1">
        <p:scale>
          <a:sx n="86" d="100"/>
          <a:sy n="86" d="100"/>
        </p:scale>
        <p:origin x="562"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fif"/><Relationship Id="rId1"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fif"/><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A1C19-7A07-4186-ABD3-79B364490C71}"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B6E5778F-6217-428F-8B07-364BB2123187}">
      <dgm:prSet phldrT="[Text]"/>
      <dgm:spPr>
        <a:blipFill rotWithShape="0">
          <a:blip xmlns:r="http://schemas.openxmlformats.org/officeDocument/2006/relationships" r:embed="rId1"/>
          <a:tile tx="0" ty="0" sx="100000" sy="100000" flip="none" algn="tl"/>
        </a:blipFill>
      </dgm:spPr>
      <dgm:t>
        <a:bodyPr/>
        <a:lstStyle/>
        <a:p>
          <a:r>
            <a:rPr lang="en-US" dirty="0"/>
            <a:t>Language </a:t>
          </a:r>
        </a:p>
      </dgm:t>
    </dgm:pt>
    <dgm:pt modelId="{FA2226A9-CFEE-4E0F-9FE1-94D06EE40331}" type="parTrans" cxnId="{8FB95DC6-137D-4C43-892C-621CFFDDE48C}">
      <dgm:prSet/>
      <dgm:spPr/>
      <dgm:t>
        <a:bodyPr/>
        <a:lstStyle/>
        <a:p>
          <a:endParaRPr lang="en-US"/>
        </a:p>
      </dgm:t>
    </dgm:pt>
    <dgm:pt modelId="{3712FC9C-5BCD-42D8-A350-302B12F620D5}" type="sibTrans" cxnId="{8FB95DC6-137D-4C43-892C-621CFFDDE48C}">
      <dgm:prSet/>
      <dgm:spPr/>
      <dgm:t>
        <a:bodyPr/>
        <a:lstStyle/>
        <a:p>
          <a:endParaRPr lang="en-US"/>
        </a:p>
      </dgm:t>
    </dgm:pt>
    <dgm:pt modelId="{93C85143-8192-43E1-BAD6-B842724CBED6}">
      <dgm:prSet phldrT="[Text]"/>
      <dgm:spPr/>
      <dgm:t>
        <a:bodyPr/>
        <a:lstStyle/>
        <a:p>
          <a:r>
            <a:rPr lang="en-US" dirty="0"/>
            <a:t>Python</a:t>
          </a:r>
        </a:p>
      </dgm:t>
    </dgm:pt>
    <dgm:pt modelId="{85CBD5A0-1A66-4ED6-8EB5-B23907728C5C}" type="parTrans" cxnId="{9F4143C5-AE44-46E1-BD3E-C5EE8ADAE810}">
      <dgm:prSet/>
      <dgm:spPr/>
      <dgm:t>
        <a:bodyPr/>
        <a:lstStyle/>
        <a:p>
          <a:endParaRPr lang="en-US"/>
        </a:p>
      </dgm:t>
    </dgm:pt>
    <dgm:pt modelId="{0F588034-16CB-4CBB-B219-573210D8C332}" type="sibTrans" cxnId="{9F4143C5-AE44-46E1-BD3E-C5EE8ADAE810}">
      <dgm:prSet/>
      <dgm:spPr/>
      <dgm:t>
        <a:bodyPr/>
        <a:lstStyle/>
        <a:p>
          <a:endParaRPr lang="en-US"/>
        </a:p>
      </dgm:t>
    </dgm:pt>
    <dgm:pt modelId="{FC9C7856-2437-4E9D-A491-93A7C9040605}">
      <dgm:prSet phldrT="[Text]"/>
      <dgm:spPr/>
      <dgm:t>
        <a:bodyPr/>
        <a:lstStyle/>
        <a:p>
          <a:r>
            <a:rPr lang="en-US" dirty="0"/>
            <a:t>Natural Language Processing</a:t>
          </a:r>
        </a:p>
      </dgm:t>
    </dgm:pt>
    <dgm:pt modelId="{8C325B9A-4790-4A9A-BBAD-5EA00E0DD462}" type="parTrans" cxnId="{8227B1CA-BE49-46D0-A91E-29CB10906EFF}">
      <dgm:prSet/>
      <dgm:spPr/>
      <dgm:t>
        <a:bodyPr/>
        <a:lstStyle/>
        <a:p>
          <a:endParaRPr lang="en-US"/>
        </a:p>
      </dgm:t>
    </dgm:pt>
    <dgm:pt modelId="{681C47C4-355A-4B76-9D5D-8D5F5D68EA5E}" type="sibTrans" cxnId="{8227B1CA-BE49-46D0-A91E-29CB10906EFF}">
      <dgm:prSet/>
      <dgm:spPr/>
      <dgm:t>
        <a:bodyPr/>
        <a:lstStyle/>
        <a:p>
          <a:endParaRPr lang="en-US"/>
        </a:p>
      </dgm:t>
    </dgm:pt>
    <dgm:pt modelId="{9660325B-0F19-42F5-9ADC-AD0A98B24380}">
      <dgm:prSet phldrT="[Text]"/>
      <dgm:spPr>
        <a:blipFill rotWithShape="0">
          <a:blip xmlns:r="http://schemas.openxmlformats.org/officeDocument/2006/relationships" r:embed="rId1"/>
          <a:tile tx="0" ty="0" sx="100000" sy="100000" flip="none" algn="tl"/>
        </a:blipFill>
      </dgm:spPr>
      <dgm:t>
        <a:bodyPr/>
        <a:lstStyle/>
        <a:p>
          <a:r>
            <a:rPr lang="en-US" dirty="0"/>
            <a:t>Deployments</a:t>
          </a:r>
        </a:p>
      </dgm:t>
    </dgm:pt>
    <dgm:pt modelId="{059363B6-9E70-4C37-BEC7-B8886241832D}" type="parTrans" cxnId="{5917F430-5F72-4F9E-858D-15425956E874}">
      <dgm:prSet/>
      <dgm:spPr/>
      <dgm:t>
        <a:bodyPr/>
        <a:lstStyle/>
        <a:p>
          <a:endParaRPr lang="en-US"/>
        </a:p>
      </dgm:t>
    </dgm:pt>
    <dgm:pt modelId="{3931AC23-CECF-4BF1-B02D-74320CAE857A}" type="sibTrans" cxnId="{5917F430-5F72-4F9E-858D-15425956E874}">
      <dgm:prSet/>
      <dgm:spPr/>
      <dgm:t>
        <a:bodyPr/>
        <a:lstStyle/>
        <a:p>
          <a:endParaRPr lang="en-US"/>
        </a:p>
      </dgm:t>
    </dgm:pt>
    <dgm:pt modelId="{E1DF90FA-C194-4813-B51A-38A1C117194A}">
      <dgm:prSet phldrT="[Text]"/>
      <dgm:spPr/>
      <dgm:t>
        <a:bodyPr/>
        <a:lstStyle/>
        <a:p>
          <a:r>
            <a:rPr lang="en-US" dirty="0"/>
            <a:t>Machine Learning Algorithms</a:t>
          </a:r>
        </a:p>
      </dgm:t>
    </dgm:pt>
    <dgm:pt modelId="{F73AFDFA-4EBD-4BEF-8D13-46AD11B84BBB}" type="parTrans" cxnId="{3BAFF786-2BB2-4DC7-8BC8-485BD692F9CF}">
      <dgm:prSet/>
      <dgm:spPr/>
      <dgm:t>
        <a:bodyPr/>
        <a:lstStyle/>
        <a:p>
          <a:endParaRPr lang="en-US"/>
        </a:p>
      </dgm:t>
    </dgm:pt>
    <dgm:pt modelId="{7248534E-CA92-4491-AF86-40CE740D3862}" type="sibTrans" cxnId="{3BAFF786-2BB2-4DC7-8BC8-485BD692F9CF}">
      <dgm:prSet/>
      <dgm:spPr/>
      <dgm:t>
        <a:bodyPr/>
        <a:lstStyle/>
        <a:p>
          <a:endParaRPr lang="en-US"/>
        </a:p>
      </dgm:t>
    </dgm:pt>
    <dgm:pt modelId="{DF7929A8-D07B-4C4F-BF2B-FA0269833133}">
      <dgm:prSet phldrT="[Text]"/>
      <dgm:spPr/>
      <dgm:t>
        <a:bodyPr/>
        <a:lstStyle/>
        <a:p>
          <a:r>
            <a:rPr lang="en-US" dirty="0"/>
            <a:t>IBM Cloud</a:t>
          </a:r>
        </a:p>
      </dgm:t>
    </dgm:pt>
    <dgm:pt modelId="{BFF2A895-28D1-4225-9044-A9552F3118DB}" type="sibTrans" cxnId="{EDD6A146-A161-4B38-964C-14BFC393294A}">
      <dgm:prSet/>
      <dgm:spPr/>
      <dgm:t>
        <a:bodyPr/>
        <a:lstStyle/>
        <a:p>
          <a:endParaRPr lang="en-US"/>
        </a:p>
      </dgm:t>
    </dgm:pt>
    <dgm:pt modelId="{AF8AF6E7-B767-400B-935D-09F8EB0D2E5D}" type="parTrans" cxnId="{EDD6A146-A161-4B38-964C-14BFC393294A}">
      <dgm:prSet/>
      <dgm:spPr/>
      <dgm:t>
        <a:bodyPr/>
        <a:lstStyle/>
        <a:p>
          <a:endParaRPr lang="en-US"/>
        </a:p>
      </dgm:t>
    </dgm:pt>
    <dgm:pt modelId="{05A6C718-ED77-4896-9E0A-6C04155F53DE}">
      <dgm:prSet phldrT="[Text]"/>
      <dgm:spPr/>
      <dgm:t>
        <a:bodyPr/>
        <a:lstStyle/>
        <a:p>
          <a:r>
            <a:rPr lang="en-US" dirty="0"/>
            <a:t>Tableau Dashboard</a:t>
          </a:r>
        </a:p>
      </dgm:t>
    </dgm:pt>
    <dgm:pt modelId="{36F10BEE-FC20-4439-BA87-911A2DB30FA4}" type="parTrans" cxnId="{76655BB0-F2BE-46D6-AFC8-37B8257AA9E2}">
      <dgm:prSet/>
      <dgm:spPr/>
      <dgm:t>
        <a:bodyPr/>
        <a:lstStyle/>
        <a:p>
          <a:endParaRPr lang="en-IN"/>
        </a:p>
      </dgm:t>
    </dgm:pt>
    <dgm:pt modelId="{74451026-6ACB-47EB-A3F0-8D919715D8FB}" type="sibTrans" cxnId="{76655BB0-F2BE-46D6-AFC8-37B8257AA9E2}">
      <dgm:prSet/>
      <dgm:spPr/>
      <dgm:t>
        <a:bodyPr/>
        <a:lstStyle/>
        <a:p>
          <a:endParaRPr lang="en-IN"/>
        </a:p>
      </dgm:t>
    </dgm:pt>
    <dgm:pt modelId="{78A20224-20E6-469E-B996-823B411B2E8D}">
      <dgm:prSet phldrT="[Text]"/>
      <dgm:spPr/>
      <dgm:t>
        <a:bodyPr/>
        <a:lstStyle/>
        <a:p>
          <a:r>
            <a:rPr lang="en-US" dirty="0"/>
            <a:t>JavaScript API</a:t>
          </a:r>
        </a:p>
      </dgm:t>
    </dgm:pt>
    <dgm:pt modelId="{BB8E27C1-595F-4357-811B-0B8CECA5C46F}" type="parTrans" cxnId="{8FEBDBA1-ECA3-4394-8500-15ACF75B2469}">
      <dgm:prSet/>
      <dgm:spPr/>
      <dgm:t>
        <a:bodyPr/>
        <a:lstStyle/>
        <a:p>
          <a:endParaRPr lang="en-IN"/>
        </a:p>
      </dgm:t>
    </dgm:pt>
    <dgm:pt modelId="{EAC3CBEC-5301-49C9-BCAA-6F1E11BFF52C}" type="sibTrans" cxnId="{8FEBDBA1-ECA3-4394-8500-15ACF75B2469}">
      <dgm:prSet/>
      <dgm:spPr/>
      <dgm:t>
        <a:bodyPr/>
        <a:lstStyle/>
        <a:p>
          <a:endParaRPr lang="en-IN"/>
        </a:p>
      </dgm:t>
    </dgm:pt>
    <dgm:pt modelId="{2E989A1C-26F6-42CC-BA0C-F38267560E03}" type="pres">
      <dgm:prSet presAssocID="{619A1C19-7A07-4186-ABD3-79B364490C71}" presName="diagram" presStyleCnt="0">
        <dgm:presLayoutVars>
          <dgm:dir/>
          <dgm:animLvl val="lvl"/>
          <dgm:resizeHandles val="exact"/>
        </dgm:presLayoutVars>
      </dgm:prSet>
      <dgm:spPr/>
    </dgm:pt>
    <dgm:pt modelId="{E103E926-AA71-4A42-A4B1-AFBC3003DC3F}" type="pres">
      <dgm:prSet presAssocID="{B6E5778F-6217-428F-8B07-364BB2123187}" presName="compNode" presStyleCnt="0"/>
      <dgm:spPr/>
    </dgm:pt>
    <dgm:pt modelId="{1E32E6BE-FE94-4A8D-8853-843689D6B65C}" type="pres">
      <dgm:prSet presAssocID="{B6E5778F-6217-428F-8B07-364BB2123187}" presName="childRect" presStyleLbl="bgAcc1" presStyleIdx="0" presStyleCnt="2">
        <dgm:presLayoutVars>
          <dgm:bulletEnabled val="1"/>
        </dgm:presLayoutVars>
      </dgm:prSet>
      <dgm:spPr/>
    </dgm:pt>
    <dgm:pt modelId="{B33FB4DC-A357-472A-BBC4-445628FE7503}" type="pres">
      <dgm:prSet presAssocID="{B6E5778F-6217-428F-8B07-364BB2123187}" presName="parentText" presStyleLbl="node1" presStyleIdx="0" presStyleCnt="0">
        <dgm:presLayoutVars>
          <dgm:chMax val="0"/>
          <dgm:bulletEnabled val="1"/>
        </dgm:presLayoutVars>
      </dgm:prSet>
      <dgm:spPr/>
    </dgm:pt>
    <dgm:pt modelId="{FAD078BF-D816-49A5-BCDF-DA23832FD4A1}" type="pres">
      <dgm:prSet presAssocID="{B6E5778F-6217-428F-8B07-364BB2123187}" presName="parentRect" presStyleLbl="alignNode1" presStyleIdx="0" presStyleCnt="2"/>
      <dgm:spPr/>
    </dgm:pt>
    <dgm:pt modelId="{C6AC3E94-04EB-4938-BAD1-5545D05BB495}" type="pres">
      <dgm:prSet presAssocID="{B6E5778F-6217-428F-8B07-364BB2123187}" presName="adorn" presStyleLbl="fgAccFollowNode1"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503523C-5294-41EC-8E2D-7722A938DB2A}" type="pres">
      <dgm:prSet presAssocID="{3712FC9C-5BCD-42D8-A350-302B12F620D5}" presName="sibTrans" presStyleLbl="sibTrans2D1" presStyleIdx="0" presStyleCnt="0"/>
      <dgm:spPr/>
    </dgm:pt>
    <dgm:pt modelId="{C0C96123-FF0C-47F9-A100-EAFB69574C2E}" type="pres">
      <dgm:prSet presAssocID="{9660325B-0F19-42F5-9ADC-AD0A98B24380}" presName="compNode" presStyleCnt="0"/>
      <dgm:spPr/>
    </dgm:pt>
    <dgm:pt modelId="{9C40B66B-C162-4623-884D-2ACC9DCDCA11}" type="pres">
      <dgm:prSet presAssocID="{9660325B-0F19-42F5-9ADC-AD0A98B24380}" presName="childRect" presStyleLbl="bgAcc1" presStyleIdx="1" presStyleCnt="2">
        <dgm:presLayoutVars>
          <dgm:bulletEnabled val="1"/>
        </dgm:presLayoutVars>
      </dgm:prSet>
      <dgm:spPr/>
    </dgm:pt>
    <dgm:pt modelId="{9830757D-78AC-489A-8E6E-BBD4BBBC7836}" type="pres">
      <dgm:prSet presAssocID="{9660325B-0F19-42F5-9ADC-AD0A98B24380}" presName="parentText" presStyleLbl="node1" presStyleIdx="0" presStyleCnt="0">
        <dgm:presLayoutVars>
          <dgm:chMax val="0"/>
          <dgm:bulletEnabled val="1"/>
        </dgm:presLayoutVars>
      </dgm:prSet>
      <dgm:spPr/>
    </dgm:pt>
    <dgm:pt modelId="{0804C6C5-E220-4BFD-BCA3-3D5E1B3B0DD1}" type="pres">
      <dgm:prSet presAssocID="{9660325B-0F19-42F5-9ADC-AD0A98B24380}" presName="parentRect" presStyleLbl="alignNode1" presStyleIdx="1" presStyleCnt="2"/>
      <dgm:spPr/>
    </dgm:pt>
    <dgm:pt modelId="{DBB31791-A522-4584-A435-616E74D99807}" type="pres">
      <dgm:prSet presAssocID="{9660325B-0F19-42F5-9ADC-AD0A98B24380}" presName="adorn" presStyleLbl="fgAccFollowNode1" presStyleIdx="1" presStyleCnt="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01809908-BF09-47E1-9E7F-2C4D9300D7FA}" type="presOf" srcId="{B6E5778F-6217-428F-8B07-364BB2123187}" destId="{B33FB4DC-A357-472A-BBC4-445628FE7503}" srcOrd="0" destOrd="0" presId="urn:microsoft.com/office/officeart/2005/8/layout/bList2"/>
    <dgm:cxn modelId="{D036541C-2466-4FD5-8379-24A1BC813140}" type="presOf" srcId="{9660325B-0F19-42F5-9ADC-AD0A98B24380}" destId="{9830757D-78AC-489A-8E6E-BBD4BBBC7836}" srcOrd="0" destOrd="0" presId="urn:microsoft.com/office/officeart/2005/8/layout/bList2"/>
    <dgm:cxn modelId="{5917F430-5F72-4F9E-858D-15425956E874}" srcId="{619A1C19-7A07-4186-ABD3-79B364490C71}" destId="{9660325B-0F19-42F5-9ADC-AD0A98B24380}" srcOrd="1" destOrd="0" parTransId="{059363B6-9E70-4C37-BEC7-B8886241832D}" sibTransId="{3931AC23-CECF-4BF1-B02D-74320CAE857A}"/>
    <dgm:cxn modelId="{F5B8B75D-D6F3-4811-AE74-F3C0BA29F843}" type="presOf" srcId="{E1DF90FA-C194-4813-B51A-38A1C117194A}" destId="{1E32E6BE-FE94-4A8D-8853-843689D6B65C}" srcOrd="0" destOrd="2" presId="urn:microsoft.com/office/officeart/2005/8/layout/bList2"/>
    <dgm:cxn modelId="{D360A345-C71C-4BEB-9303-143E03F49008}" type="presOf" srcId="{3712FC9C-5BCD-42D8-A350-302B12F620D5}" destId="{E503523C-5294-41EC-8E2D-7722A938DB2A}" srcOrd="0" destOrd="0" presId="urn:microsoft.com/office/officeart/2005/8/layout/bList2"/>
    <dgm:cxn modelId="{EDD6A146-A161-4B38-964C-14BFC393294A}" srcId="{9660325B-0F19-42F5-9ADC-AD0A98B24380}" destId="{DF7929A8-D07B-4C4F-BF2B-FA0269833133}" srcOrd="0" destOrd="0" parTransId="{AF8AF6E7-B767-400B-935D-09F8EB0D2E5D}" sibTransId="{BFF2A895-28D1-4225-9044-A9552F3118DB}"/>
    <dgm:cxn modelId="{46594B4B-C468-48E1-B18B-7F782F662F5D}" type="presOf" srcId="{78A20224-20E6-469E-B996-823B411B2E8D}" destId="{9C40B66B-C162-4623-884D-2ACC9DCDCA11}" srcOrd="0" destOrd="2" presId="urn:microsoft.com/office/officeart/2005/8/layout/bList2"/>
    <dgm:cxn modelId="{FB9F4C6D-1660-4B29-B7D7-605743F5DDFE}" type="presOf" srcId="{619A1C19-7A07-4186-ABD3-79B364490C71}" destId="{2E989A1C-26F6-42CC-BA0C-F38267560E03}" srcOrd="0" destOrd="0" presId="urn:microsoft.com/office/officeart/2005/8/layout/bList2"/>
    <dgm:cxn modelId="{CD13326F-4CC3-495F-9CF9-94D19F399852}" type="presOf" srcId="{9660325B-0F19-42F5-9ADC-AD0A98B24380}" destId="{0804C6C5-E220-4BFD-BCA3-3D5E1B3B0DD1}" srcOrd="1" destOrd="0" presId="urn:microsoft.com/office/officeart/2005/8/layout/bList2"/>
    <dgm:cxn modelId="{1126647A-497E-4A35-9863-56947AAD3015}" type="presOf" srcId="{05A6C718-ED77-4896-9E0A-6C04155F53DE}" destId="{9C40B66B-C162-4623-884D-2ACC9DCDCA11}" srcOrd="0" destOrd="1" presId="urn:microsoft.com/office/officeart/2005/8/layout/bList2"/>
    <dgm:cxn modelId="{F211CA83-E35C-44D3-BABE-495892574103}" type="presOf" srcId="{DF7929A8-D07B-4C4F-BF2B-FA0269833133}" destId="{9C40B66B-C162-4623-884D-2ACC9DCDCA11}" srcOrd="0" destOrd="0" presId="urn:microsoft.com/office/officeart/2005/8/layout/bList2"/>
    <dgm:cxn modelId="{3BAFF786-2BB2-4DC7-8BC8-485BD692F9CF}" srcId="{B6E5778F-6217-428F-8B07-364BB2123187}" destId="{E1DF90FA-C194-4813-B51A-38A1C117194A}" srcOrd="2" destOrd="0" parTransId="{F73AFDFA-4EBD-4BEF-8D13-46AD11B84BBB}" sibTransId="{7248534E-CA92-4491-AF86-40CE740D3862}"/>
    <dgm:cxn modelId="{8FEBDBA1-ECA3-4394-8500-15ACF75B2469}" srcId="{9660325B-0F19-42F5-9ADC-AD0A98B24380}" destId="{78A20224-20E6-469E-B996-823B411B2E8D}" srcOrd="2" destOrd="0" parTransId="{BB8E27C1-595F-4357-811B-0B8CECA5C46F}" sibTransId="{EAC3CBEC-5301-49C9-BCAA-6F1E11BFF52C}"/>
    <dgm:cxn modelId="{5762E0AB-F89A-4235-9B5C-4C87013B6C75}" type="presOf" srcId="{FC9C7856-2437-4E9D-A491-93A7C9040605}" destId="{1E32E6BE-FE94-4A8D-8853-843689D6B65C}" srcOrd="0" destOrd="1" presId="urn:microsoft.com/office/officeart/2005/8/layout/bList2"/>
    <dgm:cxn modelId="{76655BB0-F2BE-46D6-AFC8-37B8257AA9E2}" srcId="{9660325B-0F19-42F5-9ADC-AD0A98B24380}" destId="{05A6C718-ED77-4896-9E0A-6C04155F53DE}" srcOrd="1" destOrd="0" parTransId="{36F10BEE-FC20-4439-BA87-911A2DB30FA4}" sibTransId="{74451026-6ACB-47EB-A3F0-8D919715D8FB}"/>
    <dgm:cxn modelId="{9F4143C5-AE44-46E1-BD3E-C5EE8ADAE810}" srcId="{B6E5778F-6217-428F-8B07-364BB2123187}" destId="{93C85143-8192-43E1-BAD6-B842724CBED6}" srcOrd="0" destOrd="0" parTransId="{85CBD5A0-1A66-4ED6-8EB5-B23907728C5C}" sibTransId="{0F588034-16CB-4CBB-B219-573210D8C332}"/>
    <dgm:cxn modelId="{8FB95DC6-137D-4C43-892C-621CFFDDE48C}" srcId="{619A1C19-7A07-4186-ABD3-79B364490C71}" destId="{B6E5778F-6217-428F-8B07-364BB2123187}" srcOrd="0" destOrd="0" parTransId="{FA2226A9-CFEE-4E0F-9FE1-94D06EE40331}" sibTransId="{3712FC9C-5BCD-42D8-A350-302B12F620D5}"/>
    <dgm:cxn modelId="{8227B1CA-BE49-46D0-A91E-29CB10906EFF}" srcId="{B6E5778F-6217-428F-8B07-364BB2123187}" destId="{FC9C7856-2437-4E9D-A491-93A7C9040605}" srcOrd="1" destOrd="0" parTransId="{8C325B9A-4790-4A9A-BBAD-5EA00E0DD462}" sibTransId="{681C47C4-355A-4B76-9D5D-8D5F5D68EA5E}"/>
    <dgm:cxn modelId="{E9F1DAED-F61A-4000-9034-64C3E351809F}" type="presOf" srcId="{B6E5778F-6217-428F-8B07-364BB2123187}" destId="{FAD078BF-D816-49A5-BCDF-DA23832FD4A1}" srcOrd="1" destOrd="0" presId="urn:microsoft.com/office/officeart/2005/8/layout/bList2"/>
    <dgm:cxn modelId="{8B7C46F2-4FF7-4F2D-9C4A-9CF4EA09FEFC}" type="presOf" srcId="{93C85143-8192-43E1-BAD6-B842724CBED6}" destId="{1E32E6BE-FE94-4A8D-8853-843689D6B65C}" srcOrd="0" destOrd="0" presId="urn:microsoft.com/office/officeart/2005/8/layout/bList2"/>
    <dgm:cxn modelId="{901B3EC8-7B32-4660-BCD0-71C03E22F9BF}" type="presParOf" srcId="{2E989A1C-26F6-42CC-BA0C-F38267560E03}" destId="{E103E926-AA71-4A42-A4B1-AFBC3003DC3F}" srcOrd="0" destOrd="0" presId="urn:microsoft.com/office/officeart/2005/8/layout/bList2"/>
    <dgm:cxn modelId="{1B36E5BC-DB49-46EC-8118-175E886D57AC}" type="presParOf" srcId="{E103E926-AA71-4A42-A4B1-AFBC3003DC3F}" destId="{1E32E6BE-FE94-4A8D-8853-843689D6B65C}" srcOrd="0" destOrd="0" presId="urn:microsoft.com/office/officeart/2005/8/layout/bList2"/>
    <dgm:cxn modelId="{FB4E3048-D91D-4733-BDD0-BB40F8293EEA}" type="presParOf" srcId="{E103E926-AA71-4A42-A4B1-AFBC3003DC3F}" destId="{B33FB4DC-A357-472A-BBC4-445628FE7503}" srcOrd="1" destOrd="0" presId="urn:microsoft.com/office/officeart/2005/8/layout/bList2"/>
    <dgm:cxn modelId="{B490A737-57CC-4444-88E9-6EEE8A13C66B}" type="presParOf" srcId="{E103E926-AA71-4A42-A4B1-AFBC3003DC3F}" destId="{FAD078BF-D816-49A5-BCDF-DA23832FD4A1}" srcOrd="2" destOrd="0" presId="urn:microsoft.com/office/officeart/2005/8/layout/bList2"/>
    <dgm:cxn modelId="{8DD1F4D7-4DC0-4103-853D-93CD0CFDB34C}" type="presParOf" srcId="{E103E926-AA71-4A42-A4B1-AFBC3003DC3F}" destId="{C6AC3E94-04EB-4938-BAD1-5545D05BB495}" srcOrd="3" destOrd="0" presId="urn:microsoft.com/office/officeart/2005/8/layout/bList2"/>
    <dgm:cxn modelId="{7BA40591-81E9-4870-A78D-1A6B133B5DFA}" type="presParOf" srcId="{2E989A1C-26F6-42CC-BA0C-F38267560E03}" destId="{E503523C-5294-41EC-8E2D-7722A938DB2A}" srcOrd="1" destOrd="0" presId="urn:microsoft.com/office/officeart/2005/8/layout/bList2"/>
    <dgm:cxn modelId="{1FB06053-32A1-49D3-9A8B-D64179F883C6}" type="presParOf" srcId="{2E989A1C-26F6-42CC-BA0C-F38267560E03}" destId="{C0C96123-FF0C-47F9-A100-EAFB69574C2E}" srcOrd="2" destOrd="0" presId="urn:microsoft.com/office/officeart/2005/8/layout/bList2"/>
    <dgm:cxn modelId="{AEB87C01-39D1-4E54-A408-326EF4458477}" type="presParOf" srcId="{C0C96123-FF0C-47F9-A100-EAFB69574C2E}" destId="{9C40B66B-C162-4623-884D-2ACC9DCDCA11}" srcOrd="0" destOrd="0" presId="urn:microsoft.com/office/officeart/2005/8/layout/bList2"/>
    <dgm:cxn modelId="{06B67BD0-FAA2-453B-8871-E499031F814E}" type="presParOf" srcId="{C0C96123-FF0C-47F9-A100-EAFB69574C2E}" destId="{9830757D-78AC-489A-8E6E-BBD4BBBC7836}" srcOrd="1" destOrd="0" presId="urn:microsoft.com/office/officeart/2005/8/layout/bList2"/>
    <dgm:cxn modelId="{23A6A34F-547F-4184-BB0A-90F53D823BB0}" type="presParOf" srcId="{C0C96123-FF0C-47F9-A100-EAFB69574C2E}" destId="{0804C6C5-E220-4BFD-BCA3-3D5E1B3B0DD1}" srcOrd="2" destOrd="0" presId="urn:microsoft.com/office/officeart/2005/8/layout/bList2"/>
    <dgm:cxn modelId="{798AB3CA-3184-413A-80FA-58E92A868A6B}" type="presParOf" srcId="{C0C96123-FF0C-47F9-A100-EAFB69574C2E}" destId="{DBB31791-A522-4584-A435-616E74D99807}"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2E6BE-FE94-4A8D-8853-843689D6B65C}">
      <dsp:nvSpPr>
        <dsp:cNvPr id="0" name=""/>
        <dsp:cNvSpPr/>
      </dsp:nvSpPr>
      <dsp:spPr>
        <a:xfrm>
          <a:off x="131133" y="2201"/>
          <a:ext cx="3493183" cy="2607587"/>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106680" rIns="35560" bIns="3556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Python</a:t>
          </a:r>
        </a:p>
        <a:p>
          <a:pPr marL="285750" lvl="1" indent="-285750" algn="l" defTabSz="1244600">
            <a:lnSpc>
              <a:spcPct val="90000"/>
            </a:lnSpc>
            <a:spcBef>
              <a:spcPct val="0"/>
            </a:spcBef>
            <a:spcAft>
              <a:spcPct val="15000"/>
            </a:spcAft>
            <a:buChar char="•"/>
          </a:pPr>
          <a:r>
            <a:rPr lang="en-US" sz="2800" kern="1200" dirty="0"/>
            <a:t>Natural Language Processing</a:t>
          </a:r>
        </a:p>
        <a:p>
          <a:pPr marL="285750" lvl="1" indent="-285750" algn="l" defTabSz="1244600">
            <a:lnSpc>
              <a:spcPct val="90000"/>
            </a:lnSpc>
            <a:spcBef>
              <a:spcPct val="0"/>
            </a:spcBef>
            <a:spcAft>
              <a:spcPct val="15000"/>
            </a:spcAft>
            <a:buChar char="•"/>
          </a:pPr>
          <a:r>
            <a:rPr lang="en-US" sz="2800" kern="1200" dirty="0"/>
            <a:t>Machine Learning Algorithms</a:t>
          </a:r>
        </a:p>
      </dsp:txBody>
      <dsp:txXfrm>
        <a:off x="192232" y="63300"/>
        <a:ext cx="3370985" cy="2546488"/>
      </dsp:txXfrm>
    </dsp:sp>
    <dsp:sp modelId="{FAD078BF-D816-49A5-BCDF-DA23832FD4A1}">
      <dsp:nvSpPr>
        <dsp:cNvPr id="0" name=""/>
        <dsp:cNvSpPr/>
      </dsp:nvSpPr>
      <dsp:spPr>
        <a:xfrm>
          <a:off x="131133" y="2609789"/>
          <a:ext cx="3493183" cy="1121262"/>
        </a:xfrm>
        <a:prstGeom prst="rect">
          <a:avLst/>
        </a:prstGeom>
        <a:blipFill rotWithShape="0">
          <a:blip xmlns:r="http://schemas.openxmlformats.org/officeDocument/2006/relationships" r:embed="rId1"/>
          <a:tile tx="0" ty="0" sx="100000" sy="100000" flip="none" algn="tl"/>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marL="0" lvl="0" indent="0" algn="l" defTabSz="1289050">
            <a:lnSpc>
              <a:spcPct val="90000"/>
            </a:lnSpc>
            <a:spcBef>
              <a:spcPct val="0"/>
            </a:spcBef>
            <a:spcAft>
              <a:spcPct val="35000"/>
            </a:spcAft>
            <a:buNone/>
          </a:pPr>
          <a:r>
            <a:rPr lang="en-US" sz="2900" kern="1200" dirty="0"/>
            <a:t>Language </a:t>
          </a:r>
        </a:p>
      </dsp:txBody>
      <dsp:txXfrm>
        <a:off x="131133" y="2609789"/>
        <a:ext cx="2459988" cy="1121262"/>
      </dsp:txXfrm>
    </dsp:sp>
    <dsp:sp modelId="{C6AC3E94-04EB-4938-BAD1-5545D05BB495}">
      <dsp:nvSpPr>
        <dsp:cNvPr id="0" name=""/>
        <dsp:cNvSpPr/>
      </dsp:nvSpPr>
      <dsp:spPr>
        <a:xfrm>
          <a:off x="2689938" y="2787891"/>
          <a:ext cx="1222614" cy="122261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40B66B-C162-4623-884D-2ACC9DCDCA11}">
      <dsp:nvSpPr>
        <dsp:cNvPr id="0" name=""/>
        <dsp:cNvSpPr/>
      </dsp:nvSpPr>
      <dsp:spPr>
        <a:xfrm>
          <a:off x="4215447" y="2201"/>
          <a:ext cx="3493183" cy="2607587"/>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106680" rIns="35560" bIns="3556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IBM Cloud</a:t>
          </a:r>
        </a:p>
        <a:p>
          <a:pPr marL="285750" lvl="1" indent="-285750" algn="l" defTabSz="1244600">
            <a:lnSpc>
              <a:spcPct val="90000"/>
            </a:lnSpc>
            <a:spcBef>
              <a:spcPct val="0"/>
            </a:spcBef>
            <a:spcAft>
              <a:spcPct val="15000"/>
            </a:spcAft>
            <a:buChar char="•"/>
          </a:pPr>
          <a:r>
            <a:rPr lang="en-US" sz="2800" kern="1200" dirty="0"/>
            <a:t>Tableau Dashboard</a:t>
          </a:r>
        </a:p>
        <a:p>
          <a:pPr marL="285750" lvl="1" indent="-285750" algn="l" defTabSz="1244600">
            <a:lnSpc>
              <a:spcPct val="90000"/>
            </a:lnSpc>
            <a:spcBef>
              <a:spcPct val="0"/>
            </a:spcBef>
            <a:spcAft>
              <a:spcPct val="15000"/>
            </a:spcAft>
            <a:buChar char="•"/>
          </a:pPr>
          <a:r>
            <a:rPr lang="en-US" sz="2800" kern="1200" dirty="0"/>
            <a:t>JavaScript API</a:t>
          </a:r>
        </a:p>
      </dsp:txBody>
      <dsp:txXfrm>
        <a:off x="4276546" y="63300"/>
        <a:ext cx="3370985" cy="2546488"/>
      </dsp:txXfrm>
    </dsp:sp>
    <dsp:sp modelId="{0804C6C5-E220-4BFD-BCA3-3D5E1B3B0DD1}">
      <dsp:nvSpPr>
        <dsp:cNvPr id="0" name=""/>
        <dsp:cNvSpPr/>
      </dsp:nvSpPr>
      <dsp:spPr>
        <a:xfrm>
          <a:off x="4215447" y="2609789"/>
          <a:ext cx="3493183" cy="1121262"/>
        </a:xfrm>
        <a:prstGeom prst="rect">
          <a:avLst/>
        </a:prstGeom>
        <a:blipFill rotWithShape="0">
          <a:blip xmlns:r="http://schemas.openxmlformats.org/officeDocument/2006/relationships" r:embed="rId1"/>
          <a:tile tx="0" ty="0" sx="100000" sy="100000" flip="none" algn="tl"/>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marL="0" lvl="0" indent="0" algn="l" defTabSz="1289050">
            <a:lnSpc>
              <a:spcPct val="90000"/>
            </a:lnSpc>
            <a:spcBef>
              <a:spcPct val="0"/>
            </a:spcBef>
            <a:spcAft>
              <a:spcPct val="35000"/>
            </a:spcAft>
            <a:buNone/>
          </a:pPr>
          <a:r>
            <a:rPr lang="en-US" sz="2900" kern="1200" dirty="0"/>
            <a:t>Deployments</a:t>
          </a:r>
        </a:p>
      </dsp:txBody>
      <dsp:txXfrm>
        <a:off x="4215447" y="2609789"/>
        <a:ext cx="2459988" cy="1121262"/>
      </dsp:txXfrm>
    </dsp:sp>
    <dsp:sp modelId="{DBB31791-A522-4584-A435-616E74D99807}">
      <dsp:nvSpPr>
        <dsp:cNvPr id="0" name=""/>
        <dsp:cNvSpPr/>
      </dsp:nvSpPr>
      <dsp:spPr>
        <a:xfrm>
          <a:off x="6774252" y="2787891"/>
          <a:ext cx="1222614" cy="122261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A4E32-FB79-4310-8958-AEEF2D82805C}"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100311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A4E32-FB79-4310-8958-AEEF2D82805C}"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232973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A4E32-FB79-4310-8958-AEEF2D82805C}"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131852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A4E32-FB79-4310-8958-AEEF2D82805C}"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8A73D-73E1-4A57-97DF-03C6518A571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9929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A4E32-FB79-4310-8958-AEEF2D82805C}"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4106574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7A4E32-FB79-4310-8958-AEEF2D82805C}" type="datetimeFigureOut">
              <a:rPr lang="en-IN" smtClean="0"/>
              <a:t>06-06-2020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1583352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7A4E32-FB79-4310-8958-AEEF2D82805C}" type="datetimeFigureOut">
              <a:rPr lang="en-IN" smtClean="0"/>
              <a:t>06-06-2020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1745108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A4E32-FB79-4310-8958-AEEF2D82805C}"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2464548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A4E32-FB79-4310-8958-AEEF2D82805C}"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248839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A4E32-FB79-4310-8958-AEEF2D82805C}"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229269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A4E32-FB79-4310-8958-AEEF2D82805C}"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251862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A4E32-FB79-4310-8958-AEEF2D82805C}"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81288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A4E32-FB79-4310-8958-AEEF2D82805C}"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111621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A4E32-FB79-4310-8958-AEEF2D82805C}" type="datetimeFigureOut">
              <a:rPr lang="en-IN" smtClean="0"/>
              <a:t>06-06-2020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199335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A4E32-FB79-4310-8958-AEEF2D82805C}" type="datetimeFigureOut">
              <a:rPr lang="en-IN" smtClean="0"/>
              <a:t>06-06-2020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310329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A4E32-FB79-4310-8958-AEEF2D82805C}" type="datetimeFigureOut">
              <a:rPr lang="en-IN" smtClean="0"/>
              <a:t>06-06-2020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124468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A4E32-FB79-4310-8958-AEEF2D82805C}"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68693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A4E32-FB79-4310-8958-AEEF2D82805C}"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8A73D-73E1-4A57-97DF-03C6518A5716}" type="slidenum">
              <a:rPr lang="en-IN" smtClean="0"/>
              <a:t>‹#›</a:t>
            </a:fld>
            <a:endParaRPr lang="en-IN"/>
          </a:p>
        </p:txBody>
      </p:sp>
    </p:spTree>
    <p:extLst>
      <p:ext uri="{BB962C8B-B14F-4D97-AF65-F5344CB8AC3E}">
        <p14:creationId xmlns:p14="http://schemas.microsoft.com/office/powerpoint/2010/main" val="261537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7A4E32-FB79-4310-8958-AEEF2D82805C}" type="datetimeFigureOut">
              <a:rPr lang="en-IN" smtClean="0"/>
              <a:t>06-06-2020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C8A73D-73E1-4A57-97DF-03C6518A5716}" type="slidenum">
              <a:rPr lang="en-IN" smtClean="0"/>
              <a:t>‹#›</a:t>
            </a:fld>
            <a:endParaRPr lang="en-IN"/>
          </a:p>
        </p:txBody>
      </p:sp>
    </p:spTree>
    <p:extLst>
      <p:ext uri="{BB962C8B-B14F-4D97-AF65-F5344CB8AC3E}">
        <p14:creationId xmlns:p14="http://schemas.microsoft.com/office/powerpoint/2010/main" val="2997387158"/>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BADFC-5630-4999-9901-8D27E555B76D}"/>
              </a:ext>
            </a:extLst>
          </p:cNvPr>
          <p:cNvSpPr>
            <a:spLocks noGrp="1"/>
          </p:cNvSpPr>
          <p:nvPr>
            <p:ph type="ctrTitle"/>
          </p:nvPr>
        </p:nvSpPr>
        <p:spPr>
          <a:xfrm>
            <a:off x="913794" y="643467"/>
            <a:ext cx="9600217" cy="3585834"/>
          </a:xfrm>
        </p:spPr>
        <p:txBody>
          <a:bodyPr>
            <a:normAutofit/>
          </a:bodyPr>
          <a:lstStyle/>
          <a:p>
            <a:pPr algn="l"/>
            <a:r>
              <a:rPr lang="en-IN" sz="7200"/>
              <a:t>Sentiment Analysis</a:t>
            </a:r>
          </a:p>
        </p:txBody>
      </p:sp>
      <p:sp>
        <p:nvSpPr>
          <p:cNvPr id="3" name="Subtitle 2">
            <a:extLst>
              <a:ext uri="{FF2B5EF4-FFF2-40B4-BE49-F238E27FC236}">
                <a16:creationId xmlns:a16="http://schemas.microsoft.com/office/drawing/2014/main" id="{0D738FD6-1925-46C0-AF11-F82F03864D29}"/>
              </a:ext>
            </a:extLst>
          </p:cNvPr>
          <p:cNvSpPr>
            <a:spLocks noGrp="1"/>
          </p:cNvSpPr>
          <p:nvPr>
            <p:ph type="subTitle" idx="1"/>
          </p:nvPr>
        </p:nvSpPr>
        <p:spPr>
          <a:xfrm>
            <a:off x="913794" y="4872767"/>
            <a:ext cx="9600217" cy="1424165"/>
          </a:xfrm>
        </p:spPr>
        <p:txBody>
          <a:bodyPr>
            <a:normAutofit/>
          </a:bodyPr>
          <a:lstStyle/>
          <a:p>
            <a:pPr algn="l"/>
            <a:r>
              <a:rPr lang="en-IN" sz="3200"/>
              <a:t>Sentiment Analysis of COVID-19 Tweets – Visualization Dashboard</a:t>
            </a:r>
          </a:p>
        </p:txBody>
      </p:sp>
    </p:spTree>
    <p:extLst>
      <p:ext uri="{BB962C8B-B14F-4D97-AF65-F5344CB8AC3E}">
        <p14:creationId xmlns:p14="http://schemas.microsoft.com/office/powerpoint/2010/main" val="420525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FA6914-AF0D-4FDC-9317-D4EAB593FFD7}"/>
              </a:ext>
            </a:extLst>
          </p:cNvPr>
          <p:cNvPicPr>
            <a:picLocks noChangeAspect="1"/>
          </p:cNvPicPr>
          <p:nvPr/>
        </p:nvPicPr>
        <p:blipFill rotWithShape="1">
          <a:blip r:embed="rId3">
            <a:alphaModFix amt="35000"/>
          </a:blip>
          <a:srcRect b="16070"/>
          <a:stretch/>
        </p:blipFill>
        <p:spPr>
          <a:xfrm>
            <a:off x="20" y="2030"/>
            <a:ext cx="12191980" cy="6855970"/>
          </a:xfrm>
          <a:prstGeom prst="rect">
            <a:avLst/>
          </a:prstGeom>
          <a:scene3d>
            <a:camera prst="orthographicFront"/>
            <a:lightRig rig="contrasting" dir="t">
              <a:rot lat="0" lon="0" rev="3000000"/>
            </a:lightRig>
          </a:scene3d>
          <a:sp3d contourW="7620">
            <a:bevelT w="95250" h="31750"/>
            <a:contourClr>
              <a:srgbClr val="333333"/>
            </a:contourClr>
          </a:sp3d>
        </p:spPr>
      </p:pic>
      <p:sp>
        <p:nvSpPr>
          <p:cNvPr id="13" name="Rectangle 12">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723F07F-E597-4462-B050-2A6E1CD62641}"/>
              </a:ext>
            </a:extLst>
          </p:cNvPr>
          <p:cNvSpPr>
            <a:spLocks noGrp="1"/>
          </p:cNvSpPr>
          <p:nvPr>
            <p:ph type="title"/>
          </p:nvPr>
        </p:nvSpPr>
        <p:spPr>
          <a:xfrm>
            <a:off x="913795" y="609600"/>
            <a:ext cx="10353761" cy="1326321"/>
          </a:xfrm>
        </p:spPr>
        <p:txBody>
          <a:bodyPr>
            <a:normAutofit/>
          </a:bodyPr>
          <a:lstStyle/>
          <a:p>
            <a:r>
              <a:rPr lang="en-IN" dirty="0"/>
              <a:t>Sentiment Analysis</a:t>
            </a:r>
          </a:p>
        </p:txBody>
      </p:sp>
      <p:sp>
        <p:nvSpPr>
          <p:cNvPr id="3" name="Content Placeholder 2">
            <a:extLst>
              <a:ext uri="{FF2B5EF4-FFF2-40B4-BE49-F238E27FC236}">
                <a16:creationId xmlns:a16="http://schemas.microsoft.com/office/drawing/2014/main" id="{7B74C021-05F8-4B42-8D13-40191D1385AB}"/>
              </a:ext>
            </a:extLst>
          </p:cNvPr>
          <p:cNvSpPr>
            <a:spLocks noGrp="1"/>
          </p:cNvSpPr>
          <p:nvPr>
            <p:ph sz="quarter" idx="13"/>
          </p:nvPr>
        </p:nvSpPr>
        <p:spPr>
          <a:xfrm>
            <a:off x="913795" y="2096064"/>
            <a:ext cx="10353762" cy="3695136"/>
          </a:xfrm>
        </p:spPr>
        <p:txBody>
          <a:bodyPr>
            <a:normAutofit/>
          </a:bodyPr>
          <a:lstStyle/>
          <a:p>
            <a:pPr marL="0" indent="0">
              <a:lnSpc>
                <a:spcPct val="110000"/>
              </a:lnSpc>
              <a:buNone/>
            </a:pPr>
            <a:r>
              <a:rPr lang="en-US" sz="1700"/>
              <a:t>Sentiment Analysis is a field of Natural Language Processing responsible for systems that can extract opinions from natural language. NLP targets creating pipelines that can understand language like we humans do. Sentiment analysis is one of the most basic problems in NLP and is usually one of the first problems that students face in a Natural Language Processing course.</a:t>
            </a:r>
            <a:r>
              <a:rPr lang="en-IN" sz="1700"/>
              <a:t> Nowadays, the problem of disease such like covid-19 is effecting a lot many countries. </a:t>
            </a:r>
            <a:r>
              <a:rPr lang="en-US" sz="1700"/>
              <a:t>There are many ways to fight against Corona. From those, lockdown is one of the most important parts.</a:t>
            </a:r>
            <a:r>
              <a:rPr lang="en-IN" sz="1700"/>
              <a:t> </a:t>
            </a:r>
            <a:r>
              <a:rPr lang="en-US" sz="1700"/>
              <a:t>People are facing many problems due to lockdown. Twitter is not only a place for people to respond to others’ tweets but also a platform to post your tweets and share your feelings. Thus, besides likes/replies/retweets, we also mined the content of COVID-19 related tweets to see how people’s feelings and expressions changed over time. Twitter is a platform where we get many kinds of sentiment at one place.</a:t>
            </a:r>
            <a:r>
              <a:rPr lang="en-IN" sz="1700">
                <a:effectLst/>
              </a:rPr>
              <a:t> </a:t>
            </a:r>
            <a:endParaRPr lang="en-IN" sz="1700"/>
          </a:p>
          <a:p>
            <a:pPr marL="0" indent="0">
              <a:lnSpc>
                <a:spcPct val="110000"/>
              </a:lnSpc>
              <a:buNone/>
            </a:pPr>
            <a:endParaRPr lang="en-IN" sz="1700"/>
          </a:p>
        </p:txBody>
      </p:sp>
    </p:spTree>
    <p:extLst>
      <p:ext uri="{BB962C8B-B14F-4D97-AF65-F5344CB8AC3E}">
        <p14:creationId xmlns:p14="http://schemas.microsoft.com/office/powerpoint/2010/main" val="85999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67472-B89D-4628-8C2C-C66DFAF654B8}"/>
              </a:ext>
            </a:extLst>
          </p:cNvPr>
          <p:cNvSpPr txBox="1"/>
          <p:nvPr/>
        </p:nvSpPr>
        <p:spPr>
          <a:xfrm>
            <a:off x="1260628" y="532660"/>
            <a:ext cx="9765437" cy="3970318"/>
          </a:xfrm>
          <a:prstGeom prst="rect">
            <a:avLst/>
          </a:prstGeom>
          <a:noFill/>
        </p:spPr>
        <p:txBody>
          <a:bodyPr wrap="square" rtlCol="0">
            <a:spAutoFit/>
          </a:bodyPr>
          <a:lstStyle/>
          <a:p>
            <a:r>
              <a:rPr lang="en-IN" sz="3400" dirty="0"/>
              <a:t>Till Date Analysis</a:t>
            </a:r>
            <a:r>
              <a:rPr lang="en-IN" sz="2800" dirty="0"/>
              <a:t>:</a:t>
            </a:r>
          </a:p>
          <a:p>
            <a:r>
              <a:rPr lang="en-IN" sz="2800" dirty="0"/>
              <a:t>	</a:t>
            </a:r>
            <a:r>
              <a:rPr lang="en-IN" dirty="0"/>
              <a:t>People has</a:t>
            </a:r>
            <a:r>
              <a:rPr lang="en-US" dirty="0"/>
              <a:t> conducted analysis by utilizing the BERT model. BERT is Google’s pre-trained model that can be fine-tuned for a wide range of NLP tasks Here in our case, it was used in combination with IBM’s Watson Tone Analyzer to label the tweets with 5 sentiment types. At first, People has used TextBlob to explore public sentiments, which showed an upward trend in being steadily more positive. Then they done in to analyze the sentiments on a more detailed level, in a multi-dimensional way, to reveal the trend more comprehensively. They used the IBM Watson Tone analyzer along with manual tags to label the sampled tweets with 5 sentiments and then built a classification model with BERT to classify all the tweets with 5 sentiments. </a:t>
            </a:r>
          </a:p>
          <a:p>
            <a:endParaRPr lang="en-US" dirty="0"/>
          </a:p>
          <a:p>
            <a:endParaRPr lang="en-IN" sz="2800" dirty="0"/>
          </a:p>
        </p:txBody>
      </p:sp>
      <p:pic>
        <p:nvPicPr>
          <p:cNvPr id="1026" name="Picture 2">
            <a:extLst>
              <a:ext uri="{FF2B5EF4-FFF2-40B4-BE49-F238E27FC236}">
                <a16:creationId xmlns:a16="http://schemas.microsoft.com/office/drawing/2014/main" id="{E86035E6-5118-42DF-B9D8-5D922D60D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705" y="3931827"/>
            <a:ext cx="6953250" cy="23145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75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A891FD-9271-4DDB-8AE8-A862E82CB98B}"/>
              </a:ext>
            </a:extLst>
          </p:cNvPr>
          <p:cNvSpPr txBox="1"/>
          <p:nvPr/>
        </p:nvSpPr>
        <p:spPr>
          <a:xfrm>
            <a:off x="1287261" y="772357"/>
            <a:ext cx="9436963" cy="2831544"/>
          </a:xfrm>
          <a:prstGeom prst="rect">
            <a:avLst/>
          </a:prstGeom>
          <a:noFill/>
        </p:spPr>
        <p:txBody>
          <a:bodyPr wrap="square" rtlCol="0">
            <a:spAutoFit/>
          </a:bodyPr>
          <a:lstStyle/>
          <a:p>
            <a:r>
              <a:rPr lang="en-IN" sz="3400" b="1" dirty="0"/>
              <a:t>Novelty / Uniqueness</a:t>
            </a:r>
            <a:r>
              <a:rPr lang="en-IN" dirty="0"/>
              <a:t>:</a:t>
            </a:r>
          </a:p>
          <a:p>
            <a:r>
              <a:rPr lang="en-IN" dirty="0"/>
              <a:t>	We want to move further with the idea which we have discussed previously. Now we will do further analysis by applying voice assistant feature on the visualization dashboard.</a:t>
            </a:r>
            <a:r>
              <a:rPr lang="en-US" dirty="0"/>
              <a:t> With the help of this feature you will be able to talk with your tableau dashboard.</a:t>
            </a:r>
          </a:p>
          <a:p>
            <a:endParaRPr lang="en-US" dirty="0"/>
          </a:p>
          <a:p>
            <a:r>
              <a:rPr lang="en-US" dirty="0"/>
              <a:t>"</a:t>
            </a:r>
            <a:r>
              <a:rPr lang="en-US" i="1" dirty="0"/>
              <a:t>What Voice Base does is a niche capability associated with text analytics and sentiment analysis, and it's not something that mainstream BI and analytics vendors do deeply on their own</a:t>
            </a:r>
            <a:r>
              <a:rPr lang="en-US" dirty="0"/>
              <a:t>," Henschen said.</a:t>
            </a:r>
            <a:endParaRPr lang="en-IN" dirty="0"/>
          </a:p>
        </p:txBody>
      </p:sp>
      <p:pic>
        <p:nvPicPr>
          <p:cNvPr id="2052" name="Picture 4" descr="What the Future Holds for Voice Search in 2018">
            <a:extLst>
              <a:ext uri="{FF2B5EF4-FFF2-40B4-BE49-F238E27FC236}">
                <a16:creationId xmlns:a16="http://schemas.microsoft.com/office/drawing/2014/main" id="{93BDDA89-81C3-4734-B745-971BB210EB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61" r="15024"/>
          <a:stretch/>
        </p:blipFill>
        <p:spPr bwMode="auto">
          <a:xfrm>
            <a:off x="1580225" y="3500321"/>
            <a:ext cx="8780016" cy="317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77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67472-B89D-4628-8C2C-C66DFAF654B8}"/>
              </a:ext>
            </a:extLst>
          </p:cNvPr>
          <p:cNvSpPr txBox="1"/>
          <p:nvPr/>
        </p:nvSpPr>
        <p:spPr>
          <a:xfrm>
            <a:off x="707985" y="302810"/>
            <a:ext cx="10776030" cy="6340197"/>
          </a:xfrm>
          <a:prstGeom prst="rect">
            <a:avLst/>
          </a:prstGeom>
          <a:noFill/>
        </p:spPr>
        <p:txBody>
          <a:bodyPr wrap="square" rtlCol="0">
            <a:spAutoFit/>
          </a:bodyPr>
          <a:lstStyle/>
          <a:p>
            <a:pPr algn="ctr"/>
            <a:endParaRPr lang="en-US" sz="3400" dirty="0"/>
          </a:p>
          <a:p>
            <a:pPr algn="ctr"/>
            <a:r>
              <a:rPr lang="en-US" sz="3400" dirty="0"/>
              <a:t>Business/Social Impact</a:t>
            </a:r>
          </a:p>
          <a:p>
            <a:endParaRPr lang="en-GB" dirty="0"/>
          </a:p>
          <a:p>
            <a:endParaRPr lang="en-GB" sz="2000" dirty="0"/>
          </a:p>
          <a:p>
            <a:r>
              <a:rPr lang="en-GB" sz="2000" dirty="0"/>
              <a:t>Sentiment Analysis in business, also known as opinion mining is a process of identifying and cataloguing a piece of text according to the tone conveyed by it. This text can be tweets, comments, feedback, and even random rants with positive, negative and neutral sentiments associated with them. Every business needs to implement automated Sentiment Analysis.</a:t>
            </a:r>
            <a:r>
              <a:rPr lang="en-US" sz="2000" dirty="0"/>
              <a:t> The key to running a successful business with the sentiments data is the ability to exploit the unstructured data for actionable insights. Machine learning models, which largely depend on the manually created features before classification, have served this purpose fine for the past few years. </a:t>
            </a:r>
            <a:r>
              <a:rPr lang="en-GB" sz="2000" dirty="0"/>
              <a:t> </a:t>
            </a:r>
            <a:r>
              <a:rPr lang="en-US" sz="2000" b="1" i="1" dirty="0"/>
              <a:t>Our analysis will  give its result not only in the text format but also in speech form.</a:t>
            </a:r>
          </a:p>
          <a:p>
            <a:endParaRPr lang="en-US" sz="2000" b="1" i="1" dirty="0"/>
          </a:p>
          <a:p>
            <a:r>
              <a:rPr lang="en-GB" sz="2000" dirty="0"/>
              <a:t>Hindustan Unilever Limited (HUL) </a:t>
            </a:r>
            <a:r>
              <a:rPr lang="en-GB" sz="2000" dirty="0">
                <a:effectLst>
                  <a:outerShdw blurRad="38100" dist="38100" dir="2700000" algn="tl">
                    <a:srgbClr val="000000">
                      <a:alpha val="43137"/>
                    </a:srgbClr>
                  </a:outerShdw>
                </a:effectLst>
              </a:rPr>
              <a:t>is a company which can grow in this epidemics just because of</a:t>
            </a:r>
            <a:r>
              <a:rPr lang="en-GB" sz="2000" dirty="0"/>
              <a:t> they make product which can be used on daily basis used product example </a:t>
            </a:r>
          </a:p>
          <a:p>
            <a:r>
              <a:rPr lang="en-GB" sz="2000" dirty="0"/>
              <a:t>Food ,homecare brands, personal brands etc, After good service ,people will start giving positive comments, as a result this help to grow the company brand value in social media , which brings positive feeling.</a:t>
            </a:r>
            <a:endParaRPr lang="en-US" sz="20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947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67472-B89D-4628-8C2C-C66DFAF654B8}"/>
              </a:ext>
            </a:extLst>
          </p:cNvPr>
          <p:cNvSpPr txBox="1"/>
          <p:nvPr/>
        </p:nvSpPr>
        <p:spPr>
          <a:xfrm>
            <a:off x="694481" y="464407"/>
            <a:ext cx="10776030" cy="6647974"/>
          </a:xfrm>
          <a:prstGeom prst="rect">
            <a:avLst/>
          </a:prstGeom>
          <a:noFill/>
        </p:spPr>
        <p:txBody>
          <a:bodyPr wrap="square" rtlCol="0">
            <a:spAutoFit/>
          </a:bodyPr>
          <a:lstStyle/>
          <a:p>
            <a:endParaRPr lang="en-US" sz="3400" dirty="0"/>
          </a:p>
          <a:p>
            <a:r>
              <a:rPr lang="en-US" sz="3400" dirty="0"/>
              <a:t>Business will grow/Shrink:</a:t>
            </a:r>
          </a:p>
          <a:p>
            <a:endParaRPr lang="en-GB" dirty="0"/>
          </a:p>
          <a:p>
            <a:endParaRPr lang="en-US" dirty="0"/>
          </a:p>
          <a:p>
            <a:r>
              <a:rPr lang="en-US" sz="2000" dirty="0"/>
              <a:t>Before few days ago, people started boycott the Chinese product, especially </a:t>
            </a:r>
            <a:r>
              <a:rPr lang="en-US" sz="2000" dirty="0" err="1"/>
              <a:t>TikTok</a:t>
            </a:r>
            <a:r>
              <a:rPr lang="en-US" sz="2000" dirty="0"/>
              <a:t>. As a result thousands of people deleted this app. People boycotted this because it was a Chinese product. The trending # is #BoycotTikTok, #ChineseProduct etc.  As a result people started using indigenous product. Hindustan Unilever Limited is the biggest company which is producing most of the daily essential product. This company will surely  grow. Our project will help to this kind of company to hold the record as well as to maintain their production.</a:t>
            </a:r>
          </a:p>
          <a:p>
            <a:r>
              <a:rPr lang="en-GB" sz="2000" dirty="0"/>
              <a:t>Also there are many companies who see downfall in their career, just because of they are making many product but due to unavailability of people choice or sentimental analysis of people comments they have losses there attention from past 2-3 years, if they make product which are more useful for people in this epidemics , </a:t>
            </a:r>
            <a:r>
              <a:rPr lang="en-GB" sz="2000" dirty="0" err="1"/>
              <a:t>i’m</a:t>
            </a:r>
            <a:r>
              <a:rPr lang="en-GB" sz="2000" dirty="0"/>
              <a:t> sure they are going to see best career ahead.</a:t>
            </a:r>
            <a:endParaRPr lang="en-IN" sz="2000" dirty="0"/>
          </a:p>
          <a:p>
            <a:endParaRPr lang="en-US" b="1" i="1" dirty="0"/>
          </a:p>
          <a:p>
            <a:endParaRPr lang="en-US" b="1" i="1" dirty="0"/>
          </a:p>
          <a:p>
            <a:endParaRPr lang="en-US" dirty="0"/>
          </a:p>
          <a:p>
            <a:endParaRPr lang="en-IN" sz="2800" dirty="0"/>
          </a:p>
        </p:txBody>
      </p:sp>
    </p:spTree>
    <p:extLst>
      <p:ext uri="{BB962C8B-B14F-4D97-AF65-F5344CB8AC3E}">
        <p14:creationId xmlns:p14="http://schemas.microsoft.com/office/powerpoint/2010/main" val="49262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B1E08C-395A-432C-AE6C-646A0783FC1A}"/>
              </a:ext>
            </a:extLst>
          </p:cNvPr>
          <p:cNvSpPr txBox="1"/>
          <p:nvPr/>
        </p:nvSpPr>
        <p:spPr>
          <a:xfrm>
            <a:off x="693875" y="443907"/>
            <a:ext cx="10353761" cy="94035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600" b="1" cap="all" dirty="0">
                <a:effectLst>
                  <a:outerShdw blurRad="50800" dist="63500" dir="2700000" algn="tl" rotWithShape="0">
                    <a:srgbClr val="000000">
                      <a:alpha val="48000"/>
                    </a:srgbClr>
                  </a:outerShdw>
                </a:effectLst>
              </a:rPr>
              <a:t>Technology stack</a:t>
            </a:r>
          </a:p>
        </p:txBody>
      </p:sp>
      <p:graphicFrame>
        <p:nvGraphicFramePr>
          <p:cNvPr id="12" name="Diagram 11">
            <a:extLst>
              <a:ext uri="{FF2B5EF4-FFF2-40B4-BE49-F238E27FC236}">
                <a16:creationId xmlns:a16="http://schemas.microsoft.com/office/drawing/2014/main" id="{FABE0506-D8A9-402F-BA75-AFDD064D65FF}"/>
              </a:ext>
            </a:extLst>
          </p:cNvPr>
          <p:cNvGraphicFramePr/>
          <p:nvPr>
            <p:extLst>
              <p:ext uri="{D42A27DB-BD31-4B8C-83A1-F6EECF244321}">
                <p14:modId xmlns:p14="http://schemas.microsoft.com/office/powerpoint/2010/main" val="1049853799"/>
              </p:ext>
            </p:extLst>
          </p:nvPr>
        </p:nvGraphicFramePr>
        <p:xfrm>
          <a:off x="1960979" y="2166151"/>
          <a:ext cx="8128000" cy="4012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002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
            <a:extLst>
              <a:ext uri="{FF2B5EF4-FFF2-40B4-BE49-F238E27FC236}">
                <a16:creationId xmlns:a16="http://schemas.microsoft.com/office/drawing/2014/main" id="{6EB67472-B89D-4628-8C2C-C66DFAF654B8}"/>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defTabSz="914400">
              <a:lnSpc>
                <a:spcPct val="120000"/>
              </a:lnSpc>
              <a:spcAft>
                <a:spcPts val="600"/>
              </a:spcAft>
            </a:pPr>
            <a:endParaRPr lang="en-US" dirty="0">
              <a:effectLst>
                <a:outerShdw blurRad="50800" dist="38100" dir="2700000" algn="tl" rotWithShape="0">
                  <a:srgbClr val="000000">
                    <a:alpha val="48000"/>
                  </a:srgbClr>
                </a:outerShdw>
              </a:effectLst>
            </a:endParaRPr>
          </a:p>
          <a:p>
            <a:pPr defTabSz="914400">
              <a:lnSpc>
                <a:spcPct val="120000"/>
              </a:lnSpc>
              <a:spcAft>
                <a:spcPts val="600"/>
              </a:spcAft>
            </a:pPr>
            <a:r>
              <a:rPr lang="en-US" sz="3400" dirty="0">
                <a:effectLst>
                  <a:outerShdw blurRad="50800" dist="38100" dir="2700000" algn="tl" rotWithShape="0">
                    <a:srgbClr val="000000">
                      <a:alpha val="48000"/>
                    </a:srgbClr>
                  </a:outerShdw>
                </a:effectLst>
              </a:rPr>
              <a:t>Scope of Work</a:t>
            </a:r>
          </a:p>
          <a:p>
            <a:pPr defTabSz="914400">
              <a:lnSpc>
                <a:spcPct val="120000"/>
              </a:lnSpc>
              <a:spcAft>
                <a:spcPts val="600"/>
              </a:spcAft>
            </a:pPr>
            <a:endParaRPr lang="en-US" dirty="0">
              <a:effectLst>
                <a:outerShdw blurRad="50800" dist="38100" dir="2700000" algn="tl" rotWithShape="0">
                  <a:srgbClr val="000000">
                    <a:alpha val="48000"/>
                  </a:srgbClr>
                </a:outerShdw>
              </a:effectLst>
            </a:endParaRPr>
          </a:p>
          <a:p>
            <a:pPr defTabSz="914400">
              <a:lnSpc>
                <a:spcPct val="120000"/>
              </a:lnSpc>
              <a:spcAft>
                <a:spcPts val="600"/>
              </a:spcAft>
            </a:pPr>
            <a:r>
              <a:rPr lang="en-US" dirty="0">
                <a:effectLst>
                  <a:outerShdw blurRad="50800" dist="38100" dir="2700000" algn="tl" rotWithShape="0">
                    <a:srgbClr val="000000">
                      <a:alpha val="48000"/>
                    </a:srgbClr>
                  </a:outerShdw>
                </a:effectLst>
              </a:rPr>
              <a:t>One of the biggest challenges for Sentiment analysis is being able to capture the context in which the sentence is being presented and it is tone. Sarcasm is one the biggest problems that common Sentiment analysis systems face. Improvement in being able to understand the context is something the researchers are currently working on.</a:t>
            </a:r>
          </a:p>
          <a:p>
            <a:pPr indent="-228600" defTabSz="914400">
              <a:lnSpc>
                <a:spcPct val="120000"/>
              </a:lnSpc>
              <a:spcAft>
                <a:spcPts val="600"/>
              </a:spcAft>
              <a:buFont typeface="Arial" panose="020B0604020202020204" pitchFamily="34" charset="0"/>
              <a:buChar char="•"/>
            </a:pPr>
            <a:endParaRPr lang="en-US" sz="1600"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219998717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EADECFB-FD4C-41CA-9A01-B954B04B8A28}"/>
              </a:ext>
            </a:extLst>
          </p:cNvPr>
          <p:cNvSpPr txBox="1"/>
          <p:nvPr/>
        </p:nvSpPr>
        <p:spPr>
          <a:xfrm>
            <a:off x="913794" y="643467"/>
            <a:ext cx="9600217" cy="35858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7200" b="1" cap="all">
                <a:effectLst>
                  <a:outerShdw blurRad="50800" dist="63500" dir="2700000" algn="tl" rotWithShape="0">
                    <a:srgbClr val="000000">
                      <a:alpha val="48000"/>
                    </a:srgbClr>
                  </a:outerShdw>
                </a:effectLst>
                <a:latin typeface="+mj-lt"/>
                <a:ea typeface="+mj-ea"/>
                <a:cs typeface="+mj-cs"/>
              </a:rPr>
              <a:t>Thank You</a:t>
            </a:r>
          </a:p>
        </p:txBody>
      </p:sp>
    </p:spTree>
    <p:extLst>
      <p:ext uri="{BB962C8B-B14F-4D97-AF65-F5344CB8AC3E}">
        <p14:creationId xmlns:p14="http://schemas.microsoft.com/office/powerpoint/2010/main" val="3696356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143</TotalTime>
  <Words>876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Sentiment Analysis</vt:lpstr>
      <vt:lpstr>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sakshi agrawal</dc:creator>
  <cp:lastModifiedBy>sakshi agrawal</cp:lastModifiedBy>
  <cp:revision>9</cp:revision>
  <dcterms:created xsi:type="dcterms:W3CDTF">2020-06-05T10:44:15Z</dcterms:created>
  <dcterms:modified xsi:type="dcterms:W3CDTF">2020-06-06T07:44:35Z</dcterms:modified>
</cp:coreProperties>
</file>