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73" r:id="rId4"/>
    <p:sldId id="259" r:id="rId5"/>
    <p:sldId id="266" r:id="rId6"/>
    <p:sldId id="267" r:id="rId7"/>
    <p:sldId id="271" r:id="rId8"/>
    <p:sldId id="263" r:id="rId9"/>
    <p:sldId id="270" r:id="rId10"/>
    <p:sldId id="260" r:id="rId11"/>
    <p:sldId id="25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17859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52033-E3D2-4B10-8181-911EC826087A}"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65668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56996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831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898447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1178907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76045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5603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40354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19883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85065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52033-E3D2-4B10-8181-911EC826087A}"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50842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52033-E3D2-4B10-8181-911EC826087A}" type="datetimeFigureOut">
              <a:rPr lang="en-IN" smtClean="0"/>
              <a:t>27-06-2020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71043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218705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63476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C52033-E3D2-4B10-8181-911EC826087A}" type="datetimeFigureOut">
              <a:rPr lang="en-IN" smtClean="0"/>
              <a:t>27-06-2020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2539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52033-E3D2-4B10-8181-911EC826087A}"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62C4A-29D3-4286-B649-FB2B56AC69A6}" type="slidenum">
              <a:rPr lang="en-IN" smtClean="0"/>
              <a:t>‹#›</a:t>
            </a:fld>
            <a:endParaRPr lang="en-IN"/>
          </a:p>
        </p:txBody>
      </p:sp>
    </p:spTree>
    <p:extLst>
      <p:ext uri="{BB962C8B-B14F-4D97-AF65-F5344CB8AC3E}">
        <p14:creationId xmlns:p14="http://schemas.microsoft.com/office/powerpoint/2010/main" val="365043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C52033-E3D2-4B10-8181-911EC826087A}" type="datetimeFigureOut">
              <a:rPr lang="en-IN" smtClean="0"/>
              <a:t>27-06-2020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562C4A-29D3-4286-B649-FB2B56AC69A6}" type="slidenum">
              <a:rPr lang="en-IN" smtClean="0"/>
              <a:t>‹#›</a:t>
            </a:fld>
            <a:endParaRPr lang="en-IN"/>
          </a:p>
        </p:txBody>
      </p:sp>
    </p:spTree>
    <p:extLst>
      <p:ext uri="{BB962C8B-B14F-4D97-AF65-F5344CB8AC3E}">
        <p14:creationId xmlns:p14="http://schemas.microsoft.com/office/powerpoint/2010/main" val="1599704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tRuMrjY9fWE&amp;feature=youtu.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pythonprogramming.net/machine-learning-tutorial-python-introduction/" TargetMode="External"/><Relationship Id="rId2" Type="http://schemas.openxmlformats.org/officeDocument/2006/relationships/hyperlink" Target="https://www.researchgate.net/publication/257513017_An_overview_on_twin_support_vector_machin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02F0-FCEA-4570-93AA-C8B5675A47A7}"/>
              </a:ext>
            </a:extLst>
          </p:cNvPr>
          <p:cNvSpPr>
            <a:spLocks noGrp="1"/>
          </p:cNvSpPr>
          <p:nvPr>
            <p:ph type="ctrTitle"/>
          </p:nvPr>
        </p:nvSpPr>
        <p:spPr>
          <a:xfrm>
            <a:off x="816746" y="559292"/>
            <a:ext cx="9445839" cy="3195961"/>
          </a:xfrm>
        </p:spPr>
        <p:txBody>
          <a:bodyPr>
            <a:noAutofit/>
          </a:bodyPr>
          <a:lstStyle/>
          <a:p>
            <a:r>
              <a:rPr lang="en-IN" sz="4850" dirty="0"/>
              <a:t>Report Presentation </a:t>
            </a:r>
            <a:br>
              <a:rPr lang="en-IN" sz="4850" dirty="0"/>
            </a:br>
            <a:r>
              <a:rPr lang="en-IN" sz="4850" dirty="0"/>
              <a:t>on</a:t>
            </a:r>
            <a:br>
              <a:rPr lang="en-IN" sz="4850" dirty="0"/>
            </a:br>
            <a:r>
              <a:rPr lang="en-IN" sz="4850" dirty="0"/>
              <a:t>Support Vector Machine</a:t>
            </a:r>
            <a:br>
              <a:rPr lang="en-IN" sz="4850" dirty="0"/>
            </a:br>
            <a:r>
              <a:rPr lang="en-US" sz="4850" dirty="0"/>
              <a:t>Machine Learning Algorithms</a:t>
            </a:r>
            <a:endParaRPr lang="en-IN" sz="4850" dirty="0"/>
          </a:p>
        </p:txBody>
      </p:sp>
      <p:sp>
        <p:nvSpPr>
          <p:cNvPr id="3" name="Subtitle 2">
            <a:extLst>
              <a:ext uri="{FF2B5EF4-FFF2-40B4-BE49-F238E27FC236}">
                <a16:creationId xmlns:a16="http://schemas.microsoft.com/office/drawing/2014/main" id="{8D132A2F-0702-4959-ABAB-2C6863AE7085}"/>
              </a:ext>
            </a:extLst>
          </p:cNvPr>
          <p:cNvSpPr>
            <a:spLocks noGrp="1"/>
          </p:cNvSpPr>
          <p:nvPr>
            <p:ph type="subTitle" idx="1"/>
          </p:nvPr>
        </p:nvSpPr>
        <p:spPr>
          <a:xfrm>
            <a:off x="816746" y="3852909"/>
            <a:ext cx="9996255" cy="2445799"/>
          </a:xfrm>
        </p:spPr>
        <p:txBody>
          <a:bodyPr>
            <a:normAutofit fontScale="25000" lnSpcReduction="20000"/>
          </a:bodyPr>
          <a:lstStyle/>
          <a:p>
            <a:r>
              <a:rPr lang="en-IN" sz="8800" cap="none" dirty="0">
                <a:solidFill>
                  <a:schemeClr val="accent5">
                    <a:lumMod val="40000"/>
                    <a:lumOff val="60000"/>
                  </a:schemeClr>
                </a:solidFill>
              </a:rPr>
              <a:t>Link </a:t>
            </a:r>
            <a:r>
              <a:rPr lang="en-IN" sz="8800" cap="none" dirty="0">
                <a:solidFill>
                  <a:schemeClr val="accent5">
                    <a:lumMod val="40000"/>
                    <a:lumOff val="60000"/>
                  </a:schemeClr>
                </a:solidFill>
                <a:hlinkClick r:id="rId2"/>
              </a:rPr>
              <a:t>https://www.youtube.com/watch?v=tRuMrjY9fWE&amp;feature=youtu.be</a:t>
            </a:r>
            <a:endParaRPr lang="en-IN" sz="8800" cap="none" dirty="0">
              <a:solidFill>
                <a:schemeClr val="accent5">
                  <a:lumMod val="40000"/>
                  <a:lumOff val="60000"/>
                </a:schemeClr>
              </a:solidFill>
            </a:endParaRPr>
          </a:p>
          <a:p>
            <a:r>
              <a:rPr lang="en-IN" sz="8800" cap="none" dirty="0">
                <a:solidFill>
                  <a:schemeClr val="accent5">
                    <a:lumMod val="40000"/>
                    <a:lumOff val="60000"/>
                  </a:schemeClr>
                </a:solidFill>
              </a:rPr>
              <a:t>An interactive webinar of  team S.G.S.I.T.S. Indore</a:t>
            </a:r>
          </a:p>
          <a:p>
            <a:r>
              <a:rPr lang="en-IN" sz="8800" b="1" u="sng" cap="none" dirty="0" err="1">
                <a:solidFill>
                  <a:schemeClr val="accent5">
                    <a:lumMod val="40000"/>
                    <a:lumOff val="60000"/>
                  </a:schemeClr>
                </a:solidFill>
              </a:rPr>
              <a:t>Dr.</a:t>
            </a:r>
            <a:r>
              <a:rPr lang="en-IN" sz="8800" b="1" u="sng" cap="none" dirty="0">
                <a:solidFill>
                  <a:schemeClr val="accent5">
                    <a:lumMod val="40000"/>
                    <a:lumOff val="60000"/>
                  </a:schemeClr>
                </a:solidFill>
              </a:rPr>
              <a:t> M. Tanveer</a:t>
            </a:r>
          </a:p>
          <a:p>
            <a:r>
              <a:rPr lang="en-IN" sz="8800" cap="none" dirty="0">
                <a:solidFill>
                  <a:schemeClr val="accent5">
                    <a:lumMod val="40000"/>
                    <a:lumOff val="60000"/>
                  </a:schemeClr>
                </a:solidFill>
              </a:rPr>
              <a:t>										      Submitted By :   Sakshi</a:t>
            </a:r>
          </a:p>
          <a:p>
            <a:r>
              <a:rPr lang="en-IN" sz="8800" cap="none" dirty="0">
                <a:solidFill>
                  <a:schemeClr val="accent5">
                    <a:lumMod val="40000"/>
                    <a:lumOff val="60000"/>
                  </a:schemeClr>
                </a:solidFill>
              </a:rPr>
              <a:t>                                                                                             IIT  MANDI (H.P.)</a:t>
            </a:r>
          </a:p>
          <a:p>
            <a:endParaRPr lang="en-IN" dirty="0"/>
          </a:p>
        </p:txBody>
      </p:sp>
    </p:spTree>
    <p:extLst>
      <p:ext uri="{BB962C8B-B14F-4D97-AF65-F5344CB8AC3E}">
        <p14:creationId xmlns:p14="http://schemas.microsoft.com/office/powerpoint/2010/main" val="422631820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EB8380-A26E-4F34-92CC-E472BD76A466}"/>
              </a:ext>
            </a:extLst>
          </p:cNvPr>
          <p:cNvSpPr>
            <a:spLocks noGrp="1"/>
          </p:cNvSpPr>
          <p:nvPr>
            <p:ph type="title"/>
          </p:nvPr>
        </p:nvSpPr>
        <p:spPr>
          <a:xfrm>
            <a:off x="646111" y="452718"/>
            <a:ext cx="9404723" cy="648113"/>
          </a:xfrm>
        </p:spPr>
        <p:txBody>
          <a:bodyPr/>
          <a:lstStyle/>
          <a:p>
            <a:r>
              <a:rPr lang="en-IN" sz="3600" dirty="0">
                <a:solidFill>
                  <a:srgbClr val="00B0F0"/>
                </a:solidFill>
              </a:rPr>
              <a:t> Further Classification the two models</a:t>
            </a:r>
          </a:p>
        </p:txBody>
      </p:sp>
      <p:sp>
        <p:nvSpPr>
          <p:cNvPr id="5" name="Content Placeholder 4">
            <a:extLst>
              <a:ext uri="{FF2B5EF4-FFF2-40B4-BE49-F238E27FC236}">
                <a16:creationId xmlns:a16="http://schemas.microsoft.com/office/drawing/2014/main" id="{9C70DED0-CBDB-4754-8F07-26E8F16F76D3}"/>
              </a:ext>
            </a:extLst>
          </p:cNvPr>
          <p:cNvSpPr>
            <a:spLocks noGrp="1"/>
          </p:cNvSpPr>
          <p:nvPr>
            <p:ph sz="half" idx="1"/>
          </p:nvPr>
        </p:nvSpPr>
        <p:spPr>
          <a:xfrm>
            <a:off x="1103312" y="1100831"/>
            <a:ext cx="4396339" cy="5619565"/>
          </a:xfrm>
        </p:spPr>
        <p:txBody>
          <a:bodyPr>
            <a:normAutofit fontScale="40000" lnSpcReduction="20000"/>
          </a:bodyPr>
          <a:lstStyle/>
          <a:p>
            <a:pPr marL="0" indent="0">
              <a:buNone/>
            </a:pPr>
            <a:r>
              <a:rPr lang="en-IN" sz="4300" dirty="0"/>
              <a:t>SVM</a:t>
            </a:r>
          </a:p>
          <a:p>
            <a:pPr algn="just">
              <a:buFont typeface="Wingdings" panose="05000000000000000000" pitchFamily="2" charset="2"/>
              <a:buChar char="Ø"/>
            </a:pPr>
            <a:r>
              <a:rPr lang="en-IN" sz="5500" dirty="0"/>
              <a:t>K Nearest Neighbour model based on Euclidean distance theory between the data points.</a:t>
            </a:r>
          </a:p>
          <a:p>
            <a:pPr algn="just">
              <a:buFont typeface="Wingdings" panose="05000000000000000000" pitchFamily="2" charset="2"/>
              <a:buChar char="Ø"/>
            </a:pPr>
            <a:r>
              <a:rPr lang="en-IN" sz="5500" dirty="0"/>
              <a:t>Linear regression based techniques.</a:t>
            </a:r>
          </a:p>
          <a:p>
            <a:pPr algn="just">
              <a:buFont typeface="Wingdings" panose="05000000000000000000" pitchFamily="2" charset="2"/>
              <a:buChar char="Ø"/>
            </a:pPr>
            <a:r>
              <a:rPr lang="en-IN" sz="5500" dirty="0"/>
              <a:t>In case the it fails to linearly separate data ,than introducing soft margin SVM which alters our objective function by adding a slack variable.</a:t>
            </a:r>
          </a:p>
          <a:p>
            <a:pPr algn="just">
              <a:buFont typeface="Wingdings" panose="05000000000000000000" pitchFamily="2" charset="2"/>
              <a:buChar char="Ø"/>
            </a:pPr>
            <a:r>
              <a:rPr lang="en-IN" sz="5500" dirty="0"/>
              <a:t>Kernel method for changing the dimension of the original data points so that a separating hyperplane drawing becomes visible.</a:t>
            </a:r>
          </a:p>
          <a:p>
            <a:pPr>
              <a:buFont typeface="Wingdings" panose="05000000000000000000" pitchFamily="2" charset="2"/>
              <a:buChar char="Ø"/>
            </a:pPr>
            <a:endParaRPr lang="en-IN" dirty="0"/>
          </a:p>
        </p:txBody>
      </p:sp>
      <p:sp>
        <p:nvSpPr>
          <p:cNvPr id="6" name="Content Placeholder 5">
            <a:extLst>
              <a:ext uri="{FF2B5EF4-FFF2-40B4-BE49-F238E27FC236}">
                <a16:creationId xmlns:a16="http://schemas.microsoft.com/office/drawing/2014/main" id="{944992A4-F389-48E4-8484-9C4972FDFB53}"/>
              </a:ext>
            </a:extLst>
          </p:cNvPr>
          <p:cNvSpPr>
            <a:spLocks noGrp="1"/>
          </p:cNvSpPr>
          <p:nvPr>
            <p:ph sz="half" idx="2"/>
          </p:nvPr>
        </p:nvSpPr>
        <p:spPr>
          <a:xfrm>
            <a:off x="5654493" y="1100830"/>
            <a:ext cx="4396341" cy="5619565"/>
          </a:xfrm>
        </p:spPr>
        <p:txBody>
          <a:bodyPr>
            <a:normAutofit fontScale="40000" lnSpcReduction="20000"/>
          </a:bodyPr>
          <a:lstStyle/>
          <a:p>
            <a:pPr marL="0" indent="0">
              <a:buNone/>
            </a:pPr>
            <a:r>
              <a:rPr lang="en-IN" sz="4200" dirty="0"/>
              <a:t>TWSVM</a:t>
            </a:r>
          </a:p>
          <a:p>
            <a:pPr algn="just">
              <a:buFont typeface="Wingdings" panose="05000000000000000000" pitchFamily="2" charset="2"/>
              <a:buChar char="Ø"/>
            </a:pPr>
            <a:r>
              <a:rPr lang="en-IN" sz="5100" dirty="0"/>
              <a:t>Twin bounded SVM based on structural risk minimization and uses successive over relaxation.</a:t>
            </a:r>
          </a:p>
          <a:p>
            <a:pPr marL="0" indent="0">
              <a:buNone/>
            </a:pPr>
            <a:r>
              <a:rPr lang="en-IN" sz="5100" dirty="0"/>
              <a:t>     </a:t>
            </a:r>
            <a:r>
              <a:rPr lang="en-IN" sz="5100" dirty="0">
                <a:solidFill>
                  <a:srgbClr val="00B0F0"/>
                </a:solidFill>
              </a:rPr>
              <a:t>1.   </a:t>
            </a:r>
            <a:r>
              <a:rPr lang="en-IN" sz="5100" dirty="0"/>
              <a:t>This is an iterative approach                               towards optimality similar to the gauss seidel method.</a:t>
            </a:r>
          </a:p>
          <a:p>
            <a:pPr marL="0" indent="0" algn="just">
              <a:buNone/>
            </a:pPr>
            <a:r>
              <a:rPr lang="en-IN" sz="5100" dirty="0">
                <a:solidFill>
                  <a:srgbClr val="00B0F0"/>
                </a:solidFill>
              </a:rPr>
              <a:t>     2.  </a:t>
            </a:r>
            <a:r>
              <a:rPr lang="en-IN" sz="5100" dirty="0"/>
              <a:t>Much faster than TWSVM</a:t>
            </a:r>
          </a:p>
          <a:p>
            <a:pPr algn="just">
              <a:buFont typeface="Wingdings" panose="05000000000000000000" pitchFamily="2" charset="2"/>
              <a:buChar char="Ø"/>
            </a:pPr>
            <a:r>
              <a:rPr lang="en-IN" sz="5100" dirty="0"/>
              <a:t>Least Squares TWSVM :in this model instead of using one norm of the vectors we use squared norm of the slack variable </a:t>
            </a:r>
            <a:r>
              <a:rPr lang="el-GR" sz="5100" dirty="0"/>
              <a:t>ξ</a:t>
            </a:r>
            <a:r>
              <a:rPr lang="en-IN" sz="5100" dirty="0"/>
              <a:t> in the objective functions of TWSVM.</a:t>
            </a:r>
          </a:p>
          <a:p>
            <a:pPr algn="just">
              <a:buFont typeface="Wingdings" panose="05000000000000000000" pitchFamily="2" charset="2"/>
              <a:buChar char="Ø"/>
            </a:pPr>
            <a:r>
              <a:rPr lang="en-IN" sz="5100" dirty="0"/>
              <a:t>Robust Energy based TWSVM</a:t>
            </a:r>
          </a:p>
          <a:p>
            <a:pPr algn="just">
              <a:buFont typeface="Wingdings" panose="05000000000000000000" pitchFamily="2" charset="2"/>
              <a:buChar char="Ø"/>
            </a:pPr>
            <a:r>
              <a:rPr lang="en-IN" sz="5100" dirty="0"/>
              <a:t>Large scale least squares TWSVM</a:t>
            </a:r>
          </a:p>
          <a:p>
            <a:pPr algn="just">
              <a:buFont typeface="Wingdings" panose="05000000000000000000" pitchFamily="2" charset="2"/>
              <a:buChar char="Ø"/>
            </a:pPr>
            <a:r>
              <a:rPr lang="en-IN" sz="5100" dirty="0"/>
              <a:t>Pinball TWSVM</a:t>
            </a:r>
          </a:p>
        </p:txBody>
      </p:sp>
    </p:spTree>
    <p:extLst>
      <p:ext uri="{BB962C8B-B14F-4D97-AF65-F5344CB8AC3E}">
        <p14:creationId xmlns:p14="http://schemas.microsoft.com/office/powerpoint/2010/main" val="226067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3AF0ECF-3CDD-4629-9FAF-B283641D56E3}"/>
              </a:ext>
            </a:extLst>
          </p:cNvPr>
          <p:cNvSpPr>
            <a:spLocks noGrp="1"/>
          </p:cNvSpPr>
          <p:nvPr>
            <p:ph type="title"/>
          </p:nvPr>
        </p:nvSpPr>
        <p:spPr>
          <a:xfrm>
            <a:off x="1484311" y="685801"/>
            <a:ext cx="4046477" cy="770138"/>
          </a:xfrm>
        </p:spPr>
        <p:txBody>
          <a:bodyPr>
            <a:normAutofit/>
          </a:bodyPr>
          <a:lstStyle/>
          <a:p>
            <a:pPr algn="l"/>
            <a:r>
              <a:rPr lang="en-IN" sz="4000" dirty="0"/>
              <a:t>References :--</a:t>
            </a:r>
          </a:p>
        </p:txBody>
      </p:sp>
      <p:sp>
        <p:nvSpPr>
          <p:cNvPr id="19" name="Content Placeholder 18">
            <a:extLst>
              <a:ext uri="{FF2B5EF4-FFF2-40B4-BE49-F238E27FC236}">
                <a16:creationId xmlns:a16="http://schemas.microsoft.com/office/drawing/2014/main" id="{66FF0232-0B9F-4D7A-ADFD-DB5F294A7C3F}"/>
              </a:ext>
            </a:extLst>
          </p:cNvPr>
          <p:cNvSpPr>
            <a:spLocks noGrp="1"/>
          </p:cNvSpPr>
          <p:nvPr>
            <p:ph idx="1"/>
          </p:nvPr>
        </p:nvSpPr>
        <p:spPr>
          <a:xfrm>
            <a:off x="1086643" y="1555811"/>
            <a:ext cx="10018713" cy="4773968"/>
          </a:xfrm>
        </p:spPr>
        <p:txBody>
          <a:bodyPr>
            <a:normAutofit/>
          </a:bodyPr>
          <a:lstStyle/>
          <a:p>
            <a:endParaRPr lang="en-IN" dirty="0">
              <a:hlinkClick r:id="rId2"/>
            </a:endParaRPr>
          </a:p>
          <a:p>
            <a:pPr algn="just"/>
            <a:r>
              <a:rPr lang="en-IN" sz="2400" dirty="0">
                <a:hlinkClick r:id="rId2"/>
              </a:rPr>
              <a:t>https://www.researchgate.net/publication/257513017_An_overview_on_twin_support_vector_machines</a:t>
            </a:r>
            <a:r>
              <a:rPr lang="en-IN" sz="2400" dirty="0"/>
              <a:t> (An overview of TWSVM by Dr. Jaydev and others).</a:t>
            </a:r>
          </a:p>
          <a:p>
            <a:pPr algn="just"/>
            <a:r>
              <a:rPr lang="en-IN" dirty="0"/>
              <a:t>M. Tanveer, S. Sharma, K. Muhammad (2020). Large scale least squares twin SVMs, ACM Transactions on Internet Technology.</a:t>
            </a:r>
            <a:br>
              <a:rPr lang="en-IN" sz="2400" dirty="0"/>
            </a:br>
            <a:r>
              <a:rPr lang="en-IN" dirty="0"/>
              <a:t>[SCI Indexed with Impact Factor: 2.38] 2020</a:t>
            </a:r>
            <a:endParaRPr lang="en-IN" sz="2400" dirty="0"/>
          </a:p>
          <a:p>
            <a:pPr algn="just"/>
            <a:r>
              <a:rPr lang="en-IN" sz="2400" dirty="0"/>
              <a:t> </a:t>
            </a:r>
            <a:r>
              <a:rPr lang="en-IN" sz="2400" dirty="0">
                <a:hlinkClick r:id="rId3"/>
              </a:rPr>
              <a:t>https://pythonprogramming.net/machine-learning-tutorial-python-introduction/ </a:t>
            </a:r>
            <a:r>
              <a:rPr lang="en-IN" sz="2400" dirty="0"/>
              <a:t>(MACHINE LEARNING with python)</a:t>
            </a:r>
          </a:p>
          <a:p>
            <a:pPr algn="just"/>
            <a:r>
              <a:rPr lang="en-IN" sz="2400" dirty="0"/>
              <a:t>Mr. Ashish Jain currently working with WIPRO, Delhi.</a:t>
            </a:r>
          </a:p>
          <a:p>
            <a:pPr algn="just"/>
            <a:r>
              <a:rPr lang="en-IN" sz="2400" dirty="0"/>
              <a:t>Other online references and research.</a:t>
            </a:r>
          </a:p>
          <a:p>
            <a:endParaRPr lang="en-IN" dirty="0"/>
          </a:p>
        </p:txBody>
      </p:sp>
    </p:spTree>
    <p:extLst>
      <p:ext uri="{BB962C8B-B14F-4D97-AF65-F5344CB8AC3E}">
        <p14:creationId xmlns:p14="http://schemas.microsoft.com/office/powerpoint/2010/main" val="240981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98A87-7D93-43DF-A406-C08C6B5315C1}"/>
              </a:ext>
            </a:extLst>
          </p:cNvPr>
          <p:cNvSpPr>
            <a:spLocks noGrp="1"/>
          </p:cNvSpPr>
          <p:nvPr>
            <p:ph type="title"/>
          </p:nvPr>
        </p:nvSpPr>
        <p:spPr>
          <a:xfrm>
            <a:off x="646111" y="452718"/>
            <a:ext cx="7539101" cy="914443"/>
          </a:xfrm>
        </p:spPr>
        <p:txBody>
          <a:bodyPr/>
          <a:lstStyle/>
          <a:p>
            <a:r>
              <a:rPr lang="en-IN" sz="4400" u="sng" dirty="0"/>
              <a:t>Conclusion :</a:t>
            </a:r>
          </a:p>
        </p:txBody>
      </p:sp>
      <p:sp>
        <p:nvSpPr>
          <p:cNvPr id="6" name="Content Placeholder 5">
            <a:extLst>
              <a:ext uri="{FF2B5EF4-FFF2-40B4-BE49-F238E27FC236}">
                <a16:creationId xmlns:a16="http://schemas.microsoft.com/office/drawing/2014/main" id="{AE51BC6E-E350-435A-A042-C3FC74F7125F}"/>
              </a:ext>
            </a:extLst>
          </p:cNvPr>
          <p:cNvSpPr>
            <a:spLocks noGrp="1"/>
          </p:cNvSpPr>
          <p:nvPr>
            <p:ph idx="1"/>
          </p:nvPr>
        </p:nvSpPr>
        <p:spPr/>
        <p:txBody>
          <a:bodyPr>
            <a:normAutofit/>
          </a:bodyPr>
          <a:lstStyle/>
          <a:p>
            <a:pPr marL="0" indent="0" algn="just">
              <a:buNone/>
            </a:pPr>
            <a:r>
              <a:rPr lang="en-IN" sz="2800" dirty="0"/>
              <a:t>Twin support vector machine algorithm is far way better than the conventional support vector machine in many ways.</a:t>
            </a:r>
          </a:p>
          <a:p>
            <a:pPr marL="0" indent="0" algn="just">
              <a:buNone/>
            </a:pPr>
            <a:r>
              <a:rPr lang="en-IN" sz="2800" dirty="0"/>
              <a:t>While further improvements in even that can make it work even better.</a:t>
            </a:r>
          </a:p>
        </p:txBody>
      </p:sp>
    </p:spTree>
    <p:extLst>
      <p:ext uri="{BB962C8B-B14F-4D97-AF65-F5344CB8AC3E}">
        <p14:creationId xmlns:p14="http://schemas.microsoft.com/office/powerpoint/2010/main" val="346993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8D63BF-372D-4678-8C30-7B292A2F3404}"/>
              </a:ext>
            </a:extLst>
          </p:cNvPr>
          <p:cNvSpPr>
            <a:spLocks noGrp="1"/>
          </p:cNvSpPr>
          <p:nvPr>
            <p:ph type="title"/>
          </p:nvPr>
        </p:nvSpPr>
        <p:spPr>
          <a:xfrm>
            <a:off x="2780452" y="818966"/>
            <a:ext cx="5040776" cy="743504"/>
          </a:xfrm>
        </p:spPr>
        <p:txBody>
          <a:bodyPr/>
          <a:lstStyle/>
          <a:p>
            <a:pPr algn="l"/>
            <a:r>
              <a:rPr lang="en-IN" sz="3600" dirty="0">
                <a:solidFill>
                  <a:srgbClr val="00B0F0"/>
                </a:solidFill>
              </a:rPr>
              <a:t>Introductory Preface:</a:t>
            </a:r>
          </a:p>
        </p:txBody>
      </p:sp>
      <p:sp>
        <p:nvSpPr>
          <p:cNvPr id="10" name="Content Placeholder 9">
            <a:extLst>
              <a:ext uri="{FF2B5EF4-FFF2-40B4-BE49-F238E27FC236}">
                <a16:creationId xmlns:a16="http://schemas.microsoft.com/office/drawing/2014/main" id="{827DC032-308E-448D-BCAF-0B1F57A58363}"/>
              </a:ext>
            </a:extLst>
          </p:cNvPr>
          <p:cNvSpPr>
            <a:spLocks noGrp="1"/>
          </p:cNvSpPr>
          <p:nvPr>
            <p:ph idx="1"/>
          </p:nvPr>
        </p:nvSpPr>
        <p:spPr>
          <a:xfrm>
            <a:off x="887767" y="1562469"/>
            <a:ext cx="10653203" cy="4944863"/>
          </a:xfrm>
        </p:spPr>
        <p:txBody>
          <a:bodyPr>
            <a:normAutofit lnSpcReduction="10000"/>
          </a:bodyPr>
          <a:lstStyle/>
          <a:p>
            <a:pPr marL="0" indent="0" algn="just">
              <a:buNone/>
            </a:pPr>
            <a:r>
              <a:rPr lang="en-IN" sz="2400" dirty="0"/>
              <a:t>In this report after watching the webinar I wish to draw a comparative  study of the CLASSICAL  SUPPORT VECTOR MACHINE  (SVM) ALGORITHM’S models and  TWIN SUPPORT VECTOR MACHINE (TWSVM) ALGORITHM’S MODELS explained in the webinar in the terms of efficiency , complexity and time.</a:t>
            </a:r>
          </a:p>
          <a:p>
            <a:pPr marL="0" indent="0" algn="just">
              <a:buNone/>
            </a:pPr>
            <a:r>
              <a:rPr lang="en-IN" sz="2400" dirty="0"/>
              <a:t>In SVM, basically the goal is to find the optimal </a:t>
            </a:r>
            <a:r>
              <a:rPr lang="en-IN" sz="2400" i="1" u="sng" dirty="0"/>
              <a:t>separating hyperplane </a:t>
            </a:r>
            <a:r>
              <a:rPr lang="en-IN" sz="2400" dirty="0"/>
              <a:t>so that we can classify the nature of our future components in the different classes with minimum possible error to avoid any misclassifications of the data.</a:t>
            </a:r>
          </a:p>
          <a:p>
            <a:pPr marL="0" indent="0" algn="just">
              <a:buNone/>
            </a:pPr>
            <a:r>
              <a:rPr lang="en-IN" sz="2400" dirty="0"/>
              <a:t>SVM is a NON PROBABILISTIC MEASURE of classification using its own algorithms unlike Random forest method.</a:t>
            </a:r>
          </a:p>
          <a:p>
            <a:pPr marL="0" indent="0" algn="just">
              <a:buNone/>
            </a:pPr>
            <a:r>
              <a:rPr lang="en-IN" sz="2200" dirty="0"/>
              <a:t>So we analysed the different models under this Supervised Machine Learning with  support vector machine.</a:t>
            </a:r>
          </a:p>
        </p:txBody>
      </p:sp>
    </p:spTree>
    <p:extLst>
      <p:ext uri="{BB962C8B-B14F-4D97-AF65-F5344CB8AC3E}">
        <p14:creationId xmlns:p14="http://schemas.microsoft.com/office/powerpoint/2010/main" val="5125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F1AF7E-411D-4F0C-B125-E63517922C76}"/>
              </a:ext>
            </a:extLst>
          </p:cNvPr>
          <p:cNvSpPr>
            <a:spLocks noGrp="1"/>
          </p:cNvSpPr>
          <p:nvPr>
            <p:ph type="title"/>
          </p:nvPr>
        </p:nvSpPr>
        <p:spPr>
          <a:xfrm>
            <a:off x="1120300" y="838200"/>
            <a:ext cx="8825659" cy="851517"/>
          </a:xfrm>
        </p:spPr>
        <p:txBody>
          <a:bodyPr/>
          <a:lstStyle/>
          <a:p>
            <a:r>
              <a:rPr lang="en-IN" sz="4000" dirty="0">
                <a:solidFill>
                  <a:srgbClr val="00B0F0"/>
                </a:solidFill>
              </a:rPr>
              <a:t>Applications:</a:t>
            </a:r>
          </a:p>
        </p:txBody>
      </p:sp>
      <p:sp>
        <p:nvSpPr>
          <p:cNvPr id="8" name="Text Placeholder 7">
            <a:extLst>
              <a:ext uri="{FF2B5EF4-FFF2-40B4-BE49-F238E27FC236}">
                <a16:creationId xmlns:a16="http://schemas.microsoft.com/office/drawing/2014/main" id="{0C6B15B1-BCEE-487C-ABC3-28F19C2A7744}"/>
              </a:ext>
            </a:extLst>
          </p:cNvPr>
          <p:cNvSpPr>
            <a:spLocks noGrp="1"/>
          </p:cNvSpPr>
          <p:nvPr>
            <p:ph type="body" sz="half" idx="2"/>
          </p:nvPr>
        </p:nvSpPr>
        <p:spPr>
          <a:xfrm>
            <a:off x="1120299" y="1606858"/>
            <a:ext cx="8825659" cy="4013447"/>
          </a:xfrm>
        </p:spPr>
        <p:txBody>
          <a:bodyPr>
            <a:normAutofit lnSpcReduction="10000"/>
          </a:bodyPr>
          <a:lstStyle/>
          <a:p>
            <a:r>
              <a:rPr lang="en-US" sz="2800" dirty="0"/>
              <a:t>Disease detection, text categorization, software defect prediction, speech recognition, face identification, bankruptcy prediction, intrusion detection, time series forecasting, music emotion detection, etc.</a:t>
            </a:r>
          </a:p>
          <a:p>
            <a:r>
              <a:rPr lang="en-US" sz="2800" dirty="0"/>
              <a:t>Like in this pandemic time we can make devices to detect that a person entering is wearing a mask , gloves PPE kits etc. or </a:t>
            </a:r>
            <a:r>
              <a:rPr lang="en-US" sz="2800" dirty="0" err="1"/>
              <a:t>not.instead</a:t>
            </a:r>
            <a:r>
              <a:rPr lang="en-US" sz="2800" dirty="0"/>
              <a:t> of manual </a:t>
            </a:r>
            <a:r>
              <a:rPr lang="en-US" sz="2800" dirty="0" err="1"/>
              <a:t>labour</a:t>
            </a:r>
            <a:r>
              <a:rPr lang="en-US" sz="2800" dirty="0"/>
              <a:t>.</a:t>
            </a:r>
            <a:endParaRPr lang="en-IN" sz="2800" dirty="0"/>
          </a:p>
        </p:txBody>
      </p:sp>
    </p:spTree>
    <p:extLst>
      <p:ext uri="{BB962C8B-B14F-4D97-AF65-F5344CB8AC3E}">
        <p14:creationId xmlns:p14="http://schemas.microsoft.com/office/powerpoint/2010/main" val="140021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240BCBC-15A4-404F-B6C7-3D8B5970EA67}"/>
              </a:ext>
            </a:extLst>
          </p:cNvPr>
          <p:cNvPicPr>
            <a:picLocks noChangeAspect="1"/>
          </p:cNvPicPr>
          <p:nvPr/>
        </p:nvPicPr>
        <p:blipFill rotWithShape="1">
          <a:blip r:embed="rId2"/>
          <a:srcRect l="58073"/>
          <a:stretch/>
        </p:blipFill>
        <p:spPr>
          <a:xfrm>
            <a:off x="6434209" y="4344337"/>
            <a:ext cx="3075296" cy="2187825"/>
          </a:xfrm>
          <a:prstGeom prst="rect">
            <a:avLst/>
          </a:prstGeom>
        </p:spPr>
      </p:pic>
      <p:pic>
        <p:nvPicPr>
          <p:cNvPr id="14" name="Picture 13">
            <a:extLst>
              <a:ext uri="{FF2B5EF4-FFF2-40B4-BE49-F238E27FC236}">
                <a16:creationId xmlns:a16="http://schemas.microsoft.com/office/drawing/2014/main" id="{F1476852-64B5-4014-9C73-47952C3A9327}"/>
              </a:ext>
            </a:extLst>
          </p:cNvPr>
          <p:cNvPicPr>
            <a:picLocks noChangeAspect="1"/>
          </p:cNvPicPr>
          <p:nvPr/>
        </p:nvPicPr>
        <p:blipFill rotWithShape="1">
          <a:blip r:embed="rId2"/>
          <a:srcRect r="58966"/>
          <a:stretch/>
        </p:blipFill>
        <p:spPr>
          <a:xfrm>
            <a:off x="1700745" y="4313267"/>
            <a:ext cx="2995024" cy="2187825"/>
          </a:xfrm>
          <a:prstGeom prst="rect">
            <a:avLst/>
          </a:prstGeom>
        </p:spPr>
      </p:pic>
      <p:sp>
        <p:nvSpPr>
          <p:cNvPr id="4" name="Title 3">
            <a:extLst>
              <a:ext uri="{FF2B5EF4-FFF2-40B4-BE49-F238E27FC236}">
                <a16:creationId xmlns:a16="http://schemas.microsoft.com/office/drawing/2014/main" id="{EE3399A9-E45D-47DD-A148-437C9C9254E3}"/>
              </a:ext>
            </a:extLst>
          </p:cNvPr>
          <p:cNvSpPr>
            <a:spLocks noGrp="1"/>
          </p:cNvSpPr>
          <p:nvPr>
            <p:ph type="title"/>
          </p:nvPr>
        </p:nvSpPr>
        <p:spPr>
          <a:xfrm>
            <a:off x="646112" y="452718"/>
            <a:ext cx="5602288" cy="732651"/>
          </a:xfrm>
        </p:spPr>
        <p:txBody>
          <a:bodyPr/>
          <a:lstStyle/>
          <a:p>
            <a:r>
              <a:rPr lang="en-IN" sz="3600" dirty="0"/>
              <a:t>Linear SVM in 2D space</a:t>
            </a:r>
          </a:p>
        </p:txBody>
      </p:sp>
      <p:sp>
        <p:nvSpPr>
          <p:cNvPr id="5" name="Text Placeholder 4">
            <a:extLst>
              <a:ext uri="{FF2B5EF4-FFF2-40B4-BE49-F238E27FC236}">
                <a16:creationId xmlns:a16="http://schemas.microsoft.com/office/drawing/2014/main" id="{3C9D77AD-BC8A-45B8-B3F3-2F6E40AF8BC7}"/>
              </a:ext>
            </a:extLst>
          </p:cNvPr>
          <p:cNvSpPr>
            <a:spLocks noGrp="1"/>
          </p:cNvSpPr>
          <p:nvPr>
            <p:ph type="body" idx="1"/>
          </p:nvPr>
        </p:nvSpPr>
        <p:spPr>
          <a:xfrm>
            <a:off x="1103313" y="1185369"/>
            <a:ext cx="4396338" cy="408374"/>
          </a:xfrm>
        </p:spPr>
        <p:txBody>
          <a:bodyPr/>
          <a:lstStyle/>
          <a:p>
            <a:r>
              <a:rPr lang="en-IN" dirty="0"/>
              <a:t>SVM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81C6418-C3B3-4D8A-B52F-328EF2C2DA67}"/>
                  </a:ext>
                </a:extLst>
              </p:cNvPr>
              <p:cNvSpPr>
                <a:spLocks noGrp="1"/>
              </p:cNvSpPr>
              <p:nvPr>
                <p:ph sz="half" idx="2"/>
              </p:nvPr>
            </p:nvSpPr>
            <p:spPr>
              <a:xfrm>
                <a:off x="910519" y="1593741"/>
                <a:ext cx="4396338" cy="5144409"/>
              </a:xfrm>
            </p:spPr>
            <p:txBody>
              <a:bodyPr>
                <a:normAutofit fontScale="55000" lnSpcReduction="20000"/>
              </a:bodyPr>
              <a:lstStyle/>
              <a:p>
                <a:pPr algn="just"/>
                <a:r>
                  <a:rPr lang="en-IN" sz="3300" dirty="0"/>
                  <a:t>It is based on having two parallel planes based on the decision variables or support vectors as in the figure are </a:t>
                </a:r>
                <a14:m>
                  <m:oMath xmlns:m="http://schemas.openxmlformats.org/officeDocument/2006/math">
                    <m:sSup>
                      <m:sSupPr>
                        <m:ctrlPr>
                          <a:rPr lang="en-IN" sz="3300" i="1" smtClean="0">
                            <a:latin typeface="Cambria Math" panose="02040503050406030204" pitchFamily="18" charset="0"/>
                          </a:rPr>
                        </m:ctrlPr>
                      </m:sSupPr>
                      <m:e>
                        <m:r>
                          <a:rPr lang="en-IN" sz="3300" b="0" i="1" smtClean="0">
                            <a:latin typeface="Cambria Math" panose="02040503050406030204" pitchFamily="18" charset="0"/>
                          </a:rPr>
                          <m:t>𝑤</m:t>
                        </m:r>
                      </m:e>
                      <m:sup>
                        <m:r>
                          <a:rPr lang="en-IN" sz="3300" b="0" i="1" smtClean="0">
                            <a:latin typeface="Cambria Math" panose="02040503050406030204" pitchFamily="18" charset="0"/>
                          </a:rPr>
                          <m:t>𝑇</m:t>
                        </m:r>
                      </m:sup>
                    </m:sSup>
                    <m:r>
                      <a:rPr lang="en-IN" sz="3300" b="0" i="1" smtClean="0">
                        <a:latin typeface="Cambria Math" panose="02040503050406030204" pitchFamily="18" charset="0"/>
                      </a:rPr>
                      <m:t>+</m:t>
                    </m:r>
                    <m:r>
                      <a:rPr lang="en-IN" sz="3300" b="0" i="1" smtClean="0">
                        <a:latin typeface="Cambria Math" panose="02040503050406030204" pitchFamily="18" charset="0"/>
                      </a:rPr>
                      <m:t>𝑏</m:t>
                    </m:r>
                    <m:r>
                      <a:rPr lang="en-IN" sz="3300" b="0" i="1" smtClean="0">
                        <a:latin typeface="Cambria Math" panose="02040503050406030204" pitchFamily="18" charset="0"/>
                      </a:rPr>
                      <m:t>=1</m:t>
                    </m:r>
                  </m:oMath>
                </a14:m>
                <a:r>
                  <a:rPr lang="en-IN" sz="3300" dirty="0"/>
                  <a:t> and </a:t>
                </a:r>
                <a14:m>
                  <m:oMath xmlns:m="http://schemas.openxmlformats.org/officeDocument/2006/math">
                    <m:sSup>
                      <m:sSupPr>
                        <m:ctrlPr>
                          <a:rPr lang="en-IN" sz="3300" i="1" smtClean="0">
                            <a:latin typeface="Cambria Math" panose="02040503050406030204" pitchFamily="18" charset="0"/>
                          </a:rPr>
                        </m:ctrlPr>
                      </m:sSupPr>
                      <m:e>
                        <m:r>
                          <a:rPr lang="en-IN" sz="3300" b="0" i="1" smtClean="0">
                            <a:latin typeface="Cambria Math" panose="02040503050406030204" pitchFamily="18" charset="0"/>
                          </a:rPr>
                          <m:t>𝑤</m:t>
                        </m:r>
                      </m:e>
                      <m:sup>
                        <m:r>
                          <a:rPr lang="en-IN" sz="3300" b="0" i="1" smtClean="0">
                            <a:latin typeface="Cambria Math" panose="02040503050406030204" pitchFamily="18" charset="0"/>
                          </a:rPr>
                          <m:t>𝑇</m:t>
                        </m:r>
                      </m:sup>
                    </m:sSup>
                    <m:r>
                      <a:rPr lang="en-IN" sz="3300" b="0" i="1" smtClean="0">
                        <a:latin typeface="Cambria Math" panose="02040503050406030204" pitchFamily="18" charset="0"/>
                      </a:rPr>
                      <m:t>+</m:t>
                    </m:r>
                    <m:r>
                      <a:rPr lang="en-IN" sz="3300" b="0" i="1" smtClean="0">
                        <a:latin typeface="Cambria Math" panose="02040503050406030204" pitchFamily="18" charset="0"/>
                      </a:rPr>
                      <m:t>𝑏</m:t>
                    </m:r>
                    <m:r>
                      <a:rPr lang="en-IN" sz="3300" b="0" i="1" smtClean="0">
                        <a:latin typeface="Cambria Math" panose="02040503050406030204" pitchFamily="18" charset="0"/>
                      </a:rPr>
                      <m:t>=−1</m:t>
                    </m:r>
                  </m:oMath>
                </a14:m>
                <a:endParaRPr lang="en-IN" sz="3300" dirty="0"/>
              </a:p>
              <a:p>
                <a:pPr algn="just"/>
                <a:r>
                  <a:rPr lang="en-IN" sz="3300" dirty="0"/>
                  <a:t>Then working on the margin maximizing between them in order to find optimal separating hyperplane in the mid of the perpendicular line to both planes which is </a:t>
                </a:r>
                <a14:m>
                  <m:oMath xmlns:m="http://schemas.openxmlformats.org/officeDocument/2006/math">
                    <m:sSup>
                      <m:sSupPr>
                        <m:ctrlPr>
                          <a:rPr lang="en-IN" sz="3300" i="1" smtClean="0">
                            <a:latin typeface="Cambria Math" panose="02040503050406030204" pitchFamily="18" charset="0"/>
                          </a:rPr>
                        </m:ctrlPr>
                      </m:sSupPr>
                      <m:e>
                        <m:r>
                          <a:rPr lang="en-IN" sz="3300" b="0" i="1" smtClean="0">
                            <a:latin typeface="Cambria Math" panose="02040503050406030204" pitchFamily="18" charset="0"/>
                          </a:rPr>
                          <m:t>𝑤</m:t>
                        </m:r>
                      </m:e>
                      <m:sup>
                        <m:r>
                          <a:rPr lang="en-IN" sz="3300" b="0" i="1" smtClean="0">
                            <a:latin typeface="Cambria Math" panose="02040503050406030204" pitchFamily="18" charset="0"/>
                          </a:rPr>
                          <m:t>𝑇</m:t>
                        </m:r>
                      </m:sup>
                    </m:sSup>
                    <m:r>
                      <a:rPr lang="en-IN" sz="3300" b="0" i="1" smtClean="0">
                        <a:latin typeface="Cambria Math" panose="02040503050406030204" pitchFamily="18" charset="0"/>
                      </a:rPr>
                      <m:t>+</m:t>
                    </m:r>
                    <m:r>
                      <a:rPr lang="en-IN" sz="3300" b="0" i="1" smtClean="0">
                        <a:latin typeface="Cambria Math" panose="02040503050406030204" pitchFamily="18" charset="0"/>
                      </a:rPr>
                      <m:t>𝑏</m:t>
                    </m:r>
                    <m:r>
                      <a:rPr lang="en-IN" sz="3300" b="0" i="1" smtClean="0">
                        <a:latin typeface="Cambria Math" panose="02040503050406030204" pitchFamily="18" charset="0"/>
                      </a:rPr>
                      <m:t>=0</m:t>
                    </m:r>
                  </m:oMath>
                </a14:m>
                <a:r>
                  <a:rPr lang="en-IN" sz="3300" dirty="0"/>
                  <a:t>.</a:t>
                </a:r>
              </a:p>
              <a:p>
                <a:pPr marL="0" indent="0">
                  <a:buNone/>
                </a:pPr>
                <a:endParaRPr lang="en-IN" dirty="0"/>
              </a:p>
              <a:p>
                <a:pPr marL="0" indent="0">
                  <a:buNone/>
                </a:pPr>
                <a:endParaRPr lang="en-IN" dirty="0">
                  <a:solidFill>
                    <a:schemeClr val="accent5">
                      <a:lumMod val="40000"/>
                      <a:lumOff val="60000"/>
                    </a:schemeClr>
                  </a:solidFill>
                </a:endParaRPr>
              </a:p>
              <a:p>
                <a:pPr marL="0" indent="0">
                  <a:buNone/>
                </a:pPr>
                <a:endParaRPr lang="en-IN" dirty="0">
                  <a:solidFill>
                    <a:schemeClr val="accent5">
                      <a:lumMod val="40000"/>
                      <a:lumOff val="60000"/>
                    </a:schemeClr>
                  </a:solidFill>
                </a:endParaRPr>
              </a:p>
              <a:p>
                <a:pPr marL="0" indent="0">
                  <a:buNone/>
                </a:pPr>
                <a:endParaRPr lang="en-IN" dirty="0">
                  <a:solidFill>
                    <a:schemeClr val="accent5">
                      <a:lumMod val="40000"/>
                      <a:lumOff val="60000"/>
                    </a:schemeClr>
                  </a:solidFill>
                </a:endParaRPr>
              </a:p>
              <a:p>
                <a:pPr marL="0" indent="0">
                  <a:buNone/>
                </a:pPr>
                <a:endParaRPr lang="en-IN" dirty="0">
                  <a:solidFill>
                    <a:schemeClr val="accent5">
                      <a:lumMod val="40000"/>
                      <a:lumOff val="60000"/>
                    </a:schemeClr>
                  </a:solidFill>
                </a:endParaRPr>
              </a:p>
              <a:p>
                <a:pPr marL="0" indent="0">
                  <a:buNone/>
                </a:pPr>
                <a:endParaRPr lang="en-IN" dirty="0">
                  <a:solidFill>
                    <a:schemeClr val="accent5">
                      <a:lumMod val="40000"/>
                      <a:lumOff val="60000"/>
                    </a:schemeClr>
                  </a:solidFill>
                </a:endParaRPr>
              </a:p>
              <a:p>
                <a:pPr marL="0" indent="0">
                  <a:buNone/>
                </a:pPr>
                <a:endParaRPr lang="en-IN" dirty="0">
                  <a:solidFill>
                    <a:schemeClr val="accent5">
                      <a:lumMod val="40000"/>
                      <a:lumOff val="60000"/>
                    </a:schemeClr>
                  </a:solidFill>
                </a:endParaRPr>
              </a:p>
              <a:p>
                <a:pPr marL="0" indent="0">
                  <a:buNone/>
                </a:pPr>
                <a:endParaRPr lang="en-IN" sz="2100" dirty="0">
                  <a:solidFill>
                    <a:schemeClr val="accent5">
                      <a:lumMod val="40000"/>
                      <a:lumOff val="60000"/>
                    </a:schemeClr>
                  </a:solidFill>
                </a:endParaRPr>
              </a:p>
              <a:p>
                <a:pPr marL="0" indent="0">
                  <a:buNone/>
                </a:pPr>
                <a:r>
                  <a:rPr lang="en-IN" sz="2200" dirty="0">
                    <a:solidFill>
                      <a:srgbClr val="00B248"/>
                    </a:solidFill>
                  </a:rPr>
                  <a:t>Geometrical representation</a:t>
                </a:r>
              </a:p>
              <a:p>
                <a:pPr marL="0" indent="0">
                  <a:buNone/>
                </a:pPr>
                <a:endParaRPr lang="en-IN" dirty="0"/>
              </a:p>
            </p:txBody>
          </p:sp>
        </mc:Choice>
        <mc:Fallback xmlns="">
          <p:sp>
            <p:nvSpPr>
              <p:cNvPr id="6" name="Content Placeholder 5">
                <a:extLst>
                  <a:ext uri="{FF2B5EF4-FFF2-40B4-BE49-F238E27FC236}">
                    <a16:creationId xmlns:a16="http://schemas.microsoft.com/office/drawing/2014/main" id="{881C6418-C3B3-4D8A-B52F-328EF2C2DA67}"/>
                  </a:ext>
                </a:extLst>
              </p:cNvPr>
              <p:cNvSpPr>
                <a:spLocks noGrp="1" noRot="1" noChangeAspect="1" noMove="1" noResize="1" noEditPoints="1" noAdjustHandles="1" noChangeArrowheads="1" noChangeShapeType="1" noTextEdit="1"/>
              </p:cNvSpPr>
              <p:nvPr>
                <p:ph sz="half" idx="2"/>
              </p:nvPr>
            </p:nvSpPr>
            <p:spPr>
              <a:xfrm>
                <a:off x="910519" y="1593741"/>
                <a:ext cx="4396338" cy="5144409"/>
              </a:xfrm>
              <a:blipFill>
                <a:blip r:embed="rId3"/>
                <a:stretch>
                  <a:fillRect l="-277" t="-1659" r="-1108"/>
                </a:stretch>
              </a:blipFill>
            </p:spPr>
            <p:txBody>
              <a:bodyPr/>
              <a:lstStyle/>
              <a:p>
                <a:r>
                  <a:rPr lang="en-IN">
                    <a:noFill/>
                  </a:rPr>
                  <a:t> </a:t>
                </a:r>
              </a:p>
            </p:txBody>
          </p:sp>
        </mc:Fallback>
      </mc:AlternateContent>
      <p:sp>
        <p:nvSpPr>
          <p:cNvPr id="7" name="Text Placeholder 6">
            <a:extLst>
              <a:ext uri="{FF2B5EF4-FFF2-40B4-BE49-F238E27FC236}">
                <a16:creationId xmlns:a16="http://schemas.microsoft.com/office/drawing/2014/main" id="{E7292AE6-90E4-4873-8359-FA3F52A86C13}"/>
              </a:ext>
            </a:extLst>
          </p:cNvPr>
          <p:cNvSpPr>
            <a:spLocks noGrp="1"/>
          </p:cNvSpPr>
          <p:nvPr>
            <p:ph type="body" sz="quarter" idx="3"/>
          </p:nvPr>
        </p:nvSpPr>
        <p:spPr>
          <a:xfrm>
            <a:off x="5654495" y="1088775"/>
            <a:ext cx="4396339" cy="504967"/>
          </a:xfrm>
        </p:spPr>
        <p:txBody>
          <a:bodyPr/>
          <a:lstStyle/>
          <a:p>
            <a:r>
              <a:rPr lang="en-IN" dirty="0"/>
              <a:t>TWSVM</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A04E604-7A35-462B-8BD8-89B06B583E9D}"/>
                  </a:ext>
                </a:extLst>
              </p:cNvPr>
              <p:cNvSpPr>
                <a:spLocks noGrp="1"/>
              </p:cNvSpPr>
              <p:nvPr>
                <p:ph sz="quarter" idx="4"/>
              </p:nvPr>
            </p:nvSpPr>
            <p:spPr>
              <a:xfrm>
                <a:off x="5654495" y="1522567"/>
                <a:ext cx="4634724" cy="5215583"/>
              </a:xfrm>
            </p:spPr>
            <p:txBody>
              <a:bodyPr>
                <a:normAutofit fontScale="55000" lnSpcReduction="20000"/>
              </a:bodyPr>
              <a:lstStyle/>
              <a:p>
                <a:pPr algn="just"/>
                <a:r>
                  <a:rPr lang="en-IN" sz="3600" dirty="0"/>
                  <a:t>It is based on having two non parallel hyperplanes closest to one set (say red points) and </a:t>
                </a:r>
                <a:r>
                  <a:rPr lang="en-IN" sz="3600" dirty="0" err="1"/>
                  <a:t>farest</a:t>
                </a:r>
                <a:r>
                  <a:rPr lang="en-IN" sz="3600" dirty="0"/>
                  <a:t> from the other set (say blue points) for the classification Which is </a:t>
                </a:r>
                <a14:m>
                  <m:oMath xmlns:m="http://schemas.openxmlformats.org/officeDocument/2006/math">
                    <m:sSup>
                      <m:sSupPr>
                        <m:ctrlPr>
                          <a:rPr lang="en-IN" sz="3600" i="1" smtClean="0">
                            <a:latin typeface="Cambria Math" panose="02040503050406030204" pitchFamily="18" charset="0"/>
                          </a:rPr>
                        </m:ctrlPr>
                      </m:sSupPr>
                      <m:e>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𝑤</m:t>
                            </m:r>
                          </m:e>
                          <m:sub>
                            <m:r>
                              <a:rPr lang="en-IN" sz="3600" b="0" i="1" smtClean="0">
                                <a:latin typeface="Cambria Math" panose="02040503050406030204" pitchFamily="18" charset="0"/>
                              </a:rPr>
                              <m:t>1</m:t>
                            </m:r>
                          </m:sub>
                        </m:sSub>
                      </m:e>
                      <m:sup>
                        <m:r>
                          <a:rPr lang="en-IN" sz="3600" b="0" i="1" smtClean="0">
                            <a:latin typeface="Cambria Math" panose="02040503050406030204" pitchFamily="18" charset="0"/>
                          </a:rPr>
                          <m:t>𝑇</m:t>
                        </m:r>
                      </m:sup>
                    </m:sSup>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𝑏</m:t>
                        </m:r>
                      </m:e>
                      <m:sub>
                        <m:r>
                          <a:rPr lang="en-IN" sz="3600" b="0" i="1" smtClean="0">
                            <a:latin typeface="Cambria Math" panose="02040503050406030204" pitchFamily="18" charset="0"/>
                          </a:rPr>
                          <m:t>1</m:t>
                        </m:r>
                      </m:sub>
                    </m:sSub>
                    <m:r>
                      <a:rPr lang="en-IN" sz="3600" b="0" i="1" smtClean="0">
                        <a:latin typeface="Cambria Math" panose="02040503050406030204" pitchFamily="18" charset="0"/>
                      </a:rPr>
                      <m:t>=0</m:t>
                    </m:r>
                  </m:oMath>
                </a14:m>
                <a:r>
                  <a:rPr lang="en-IN" sz="3600" dirty="0"/>
                  <a:t> and similarly </a:t>
                </a:r>
                <a14:m>
                  <m:oMath xmlns:m="http://schemas.openxmlformats.org/officeDocument/2006/math">
                    <m:sSup>
                      <m:sSupPr>
                        <m:ctrlPr>
                          <a:rPr lang="en-IN" sz="3600" i="1" smtClean="0">
                            <a:latin typeface="Cambria Math" panose="02040503050406030204" pitchFamily="18" charset="0"/>
                          </a:rPr>
                        </m:ctrlPr>
                      </m:sSupPr>
                      <m:e>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𝑤</m:t>
                            </m:r>
                          </m:e>
                          <m:sub>
                            <m:r>
                              <a:rPr lang="en-IN" sz="3600" b="0" i="1" smtClean="0">
                                <a:latin typeface="Cambria Math" panose="02040503050406030204" pitchFamily="18" charset="0"/>
                              </a:rPr>
                              <m:t>2</m:t>
                            </m:r>
                          </m:sub>
                        </m:sSub>
                      </m:e>
                      <m:sup>
                        <m:r>
                          <a:rPr lang="en-IN" sz="3600" b="0" i="1" smtClean="0">
                            <a:latin typeface="Cambria Math" panose="02040503050406030204" pitchFamily="18" charset="0"/>
                          </a:rPr>
                          <m:t>𝑇</m:t>
                        </m:r>
                      </m:sup>
                    </m:sSup>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𝑏</m:t>
                        </m:r>
                      </m:e>
                      <m:sub>
                        <m:r>
                          <a:rPr lang="en-IN" sz="3600" b="0" i="1" smtClean="0">
                            <a:latin typeface="Cambria Math" panose="02040503050406030204" pitchFamily="18" charset="0"/>
                          </a:rPr>
                          <m:t>2</m:t>
                        </m:r>
                      </m:sub>
                    </m:sSub>
                    <m:r>
                      <a:rPr lang="en-IN" sz="3600" b="0" i="1" smtClean="0">
                        <a:latin typeface="Cambria Math" panose="02040503050406030204" pitchFamily="18" charset="0"/>
                      </a:rPr>
                      <m:t>=0</m:t>
                    </m:r>
                  </m:oMath>
                </a14:m>
                <a:r>
                  <a:rPr lang="en-IN" sz="3600" dirty="0"/>
                  <a:t> for the blue points.</a:t>
                </a:r>
              </a:p>
              <a:p>
                <a:pPr algn="just"/>
                <a:r>
                  <a:rPr lang="en-IN" sz="3600" dirty="0"/>
                  <a:t>Binary classification of data in the form of matrices A and B is used.</a:t>
                </a:r>
              </a:p>
              <a:p>
                <a:pPr algn="just"/>
                <a:endParaRPr lang="en-IN" sz="3600" dirty="0"/>
              </a:p>
              <a:p>
                <a:pPr algn="just"/>
                <a:endParaRPr lang="en-IN" sz="3600" dirty="0"/>
              </a:p>
              <a:p>
                <a:pPr algn="just"/>
                <a:endParaRPr lang="en-IN" sz="3600" dirty="0"/>
              </a:p>
              <a:p>
                <a:pPr algn="just"/>
                <a:endParaRPr lang="en-IN" sz="3600" dirty="0"/>
              </a:p>
              <a:p>
                <a:pPr marL="0" indent="0" algn="just">
                  <a:buNone/>
                </a:pPr>
                <a:endParaRPr lang="en-IN" sz="3600" dirty="0"/>
              </a:p>
              <a:p>
                <a:pPr marL="0" indent="0" algn="just">
                  <a:buNone/>
                </a:pPr>
                <a:endParaRPr lang="en-IN" sz="2500" dirty="0"/>
              </a:p>
              <a:p>
                <a:pPr marL="0" indent="0" algn="just">
                  <a:buNone/>
                </a:pPr>
                <a:r>
                  <a:rPr lang="en-IN" sz="2100" dirty="0">
                    <a:solidFill>
                      <a:srgbClr val="92D050"/>
                    </a:solidFill>
                  </a:rPr>
                  <a:t>Geometrical representation</a:t>
                </a:r>
              </a:p>
              <a:p>
                <a:pPr marL="0" indent="0" algn="just">
                  <a:buNone/>
                </a:pPr>
                <a:endParaRPr lang="en-IN" sz="3600" dirty="0"/>
              </a:p>
            </p:txBody>
          </p:sp>
        </mc:Choice>
        <mc:Fallback xmlns="">
          <p:sp>
            <p:nvSpPr>
              <p:cNvPr id="8" name="Content Placeholder 7">
                <a:extLst>
                  <a:ext uri="{FF2B5EF4-FFF2-40B4-BE49-F238E27FC236}">
                    <a16:creationId xmlns:a16="http://schemas.microsoft.com/office/drawing/2014/main" id="{2A04E604-7A35-462B-8BD8-89B06B583E9D}"/>
                  </a:ext>
                </a:extLst>
              </p:cNvPr>
              <p:cNvSpPr>
                <a:spLocks noGrp="1" noRot="1" noChangeAspect="1" noMove="1" noResize="1" noEditPoints="1" noAdjustHandles="1" noChangeArrowheads="1" noChangeShapeType="1" noTextEdit="1"/>
              </p:cNvSpPr>
              <p:nvPr>
                <p:ph sz="quarter" idx="4"/>
              </p:nvPr>
            </p:nvSpPr>
            <p:spPr>
              <a:xfrm>
                <a:off x="5654495" y="1522567"/>
                <a:ext cx="4634724" cy="5215583"/>
              </a:xfrm>
              <a:blipFill>
                <a:blip r:embed="rId4"/>
                <a:stretch>
                  <a:fillRect l="-658" t="-1871" r="-1316"/>
                </a:stretch>
              </a:blipFill>
            </p:spPr>
            <p:txBody>
              <a:bodyPr/>
              <a:lstStyle/>
              <a:p>
                <a:r>
                  <a:rPr lang="en-IN">
                    <a:noFill/>
                  </a:rPr>
                  <a:t> </a:t>
                </a:r>
              </a:p>
            </p:txBody>
          </p:sp>
        </mc:Fallback>
      </mc:AlternateContent>
      <p:sp>
        <p:nvSpPr>
          <p:cNvPr id="11" name="AutoShape 2">
            <a:extLst>
              <a:ext uri="{FF2B5EF4-FFF2-40B4-BE49-F238E27FC236}">
                <a16:creationId xmlns:a16="http://schemas.microsoft.com/office/drawing/2014/main" id="{35631423-84F2-4033-9CDD-01B7CE7D9E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809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C6FE9A-6CC0-4D74-BC22-8686BCD786F9}"/>
              </a:ext>
            </a:extLst>
          </p:cNvPr>
          <p:cNvSpPr>
            <a:spLocks noGrp="1"/>
          </p:cNvSpPr>
          <p:nvPr>
            <p:ph type="title"/>
          </p:nvPr>
        </p:nvSpPr>
        <p:spPr>
          <a:xfrm>
            <a:off x="646111" y="452718"/>
            <a:ext cx="9404723" cy="417294"/>
          </a:xfrm>
        </p:spPr>
        <p:txBody>
          <a:bodyPr/>
          <a:lstStyle/>
          <a:p>
            <a:r>
              <a:rPr lang="en-IN" sz="1600" dirty="0"/>
              <a:t>Continued…</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3DE7DC2-EA46-456D-A388-31F22A0FB348}"/>
                  </a:ext>
                </a:extLst>
              </p:cNvPr>
              <p:cNvSpPr>
                <a:spLocks noGrp="1"/>
              </p:cNvSpPr>
              <p:nvPr>
                <p:ph sz="half" idx="1"/>
              </p:nvPr>
            </p:nvSpPr>
            <p:spPr>
              <a:xfrm>
                <a:off x="1103312" y="870012"/>
                <a:ext cx="4396339" cy="5681707"/>
              </a:xfrm>
            </p:spPr>
            <p:txBody>
              <a:bodyPr>
                <a:normAutofit/>
              </a:bodyPr>
              <a:lstStyle/>
              <a:p>
                <a:pPr algn="just"/>
                <a:r>
                  <a:rPr lang="en-IN" dirty="0"/>
                  <a:t>While working for maximizing the margin which is given by M=</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den>
                    </m:f>
                  </m:oMath>
                </a14:m>
                <a:endParaRPr lang="en-IN" dirty="0"/>
              </a:p>
              <a:p>
                <a:pPr algn="just"/>
                <a:r>
                  <a:rPr lang="en-IN" dirty="0"/>
                  <a:t>Primal problem of the algorithm becomes :</a:t>
                </a:r>
              </a:p>
              <a:p>
                <a:pPr marL="0" indent="0" algn="just">
                  <a:buNone/>
                </a:pPr>
                <a:endParaRPr lang="en-IN" dirty="0"/>
              </a:p>
              <a:p>
                <a:pPr marL="0" indent="0" algn="just">
                  <a:buNone/>
                </a:pPr>
                <a:r>
                  <a:rPr lang="en-IN" dirty="0"/>
                  <a:t>where </a:t>
                </a:r>
                <a:r>
                  <a:rPr lang="en-IN" dirty="0">
                    <a:latin typeface="Freestyle Script" panose="030804020302050B0404" pitchFamily="66" charset="0"/>
                  </a:rPr>
                  <a:t>l </a:t>
                </a:r>
                <a:r>
                  <a:rPr lang="en-IN" dirty="0"/>
                  <a:t>is the total number of training points in the dataset and ξ is a slack variable added to avoid over fitting in case of noise subjected to the constraints as  given below.</a:t>
                </a:r>
              </a:p>
              <a:p>
                <a:pPr algn="just"/>
                <a:endParaRPr lang="en-IN" dirty="0"/>
              </a:p>
              <a:p>
                <a:pPr marL="0" indent="0" algn="just">
                  <a:buNone/>
                </a:pPr>
                <a:r>
                  <a:rPr lang="en-IN" dirty="0"/>
                  <a:t>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oMath>
                </a14:m>
                <a:r>
                  <a:rPr lang="en-IN" dirty="0"/>
                  <a:t> is +1 for red datapoints and -1 for blue datapoints.</a:t>
                </a:r>
              </a:p>
              <a:p>
                <a:pPr algn="just"/>
                <a:r>
                  <a:rPr lang="en-IN" dirty="0"/>
                  <a:t>With this we obtain the primal problem of the problem</a:t>
                </a:r>
                <a:endParaRPr lang="en-IN" sz="1800" dirty="0"/>
              </a:p>
            </p:txBody>
          </p:sp>
        </mc:Choice>
        <mc:Fallback xmlns="">
          <p:sp>
            <p:nvSpPr>
              <p:cNvPr id="8" name="Content Placeholder 7">
                <a:extLst>
                  <a:ext uri="{FF2B5EF4-FFF2-40B4-BE49-F238E27FC236}">
                    <a16:creationId xmlns:a16="http://schemas.microsoft.com/office/drawing/2014/main" id="{43DE7DC2-EA46-456D-A388-31F22A0FB348}"/>
                  </a:ext>
                </a:extLst>
              </p:cNvPr>
              <p:cNvSpPr>
                <a:spLocks noGrp="1" noRot="1" noChangeAspect="1" noMove="1" noResize="1" noEditPoints="1" noAdjustHandles="1" noChangeArrowheads="1" noChangeShapeType="1" noTextEdit="1"/>
              </p:cNvSpPr>
              <p:nvPr>
                <p:ph sz="half" idx="1"/>
              </p:nvPr>
            </p:nvSpPr>
            <p:spPr>
              <a:xfrm>
                <a:off x="1103312" y="870012"/>
                <a:ext cx="4396339" cy="5681707"/>
              </a:xfrm>
              <a:blipFill>
                <a:blip r:embed="rId2"/>
                <a:stretch>
                  <a:fillRect l="-1248" t="-644" r="-11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302EC0A4-6C92-42B1-B7F5-AAC0C3503F81}"/>
                  </a:ext>
                </a:extLst>
              </p:cNvPr>
              <p:cNvSpPr>
                <a:spLocks noGrp="1"/>
              </p:cNvSpPr>
              <p:nvPr>
                <p:ph sz="half" idx="2"/>
              </p:nvPr>
            </p:nvSpPr>
            <p:spPr>
              <a:xfrm>
                <a:off x="5654493" y="870012"/>
                <a:ext cx="4396341" cy="5681707"/>
              </a:xfrm>
            </p:spPr>
            <p:txBody>
              <a:bodyPr>
                <a:normAutofit/>
              </a:bodyPr>
              <a:lstStyle/>
              <a:p>
                <a:pPr algn="just"/>
                <a:r>
                  <a:rPr lang="en-IN" dirty="0"/>
                  <a:t>Training Data points belong to class +1 and -1 in accordance with the matrices A and B.</a:t>
                </a:r>
              </a:p>
              <a:p>
                <a:pPr algn="just"/>
                <a:r>
                  <a:rPr lang="en-IN" dirty="0"/>
                  <a:t>So we divide </a:t>
                </a:r>
                <a:r>
                  <a:rPr lang="en-IN" sz="2000" b="1" dirty="0">
                    <a:latin typeface="Freestyle Script" panose="030804020302050B0404" pitchFamily="66" charset="0"/>
                  </a:rPr>
                  <a:t>l</a:t>
                </a:r>
                <a:r>
                  <a:rPr lang="en-IN" sz="2000" dirty="0">
                    <a:latin typeface="Freestyle Script" panose="030804020302050B0404" pitchFamily="66" charset="0"/>
                  </a:rPr>
                  <a:t>  </a:t>
                </a:r>
                <a:r>
                  <a:rPr lang="en-IN" sz="1600" dirty="0">
                    <a:latin typeface="+mn-lt"/>
                  </a:rPr>
                  <a:t>d</a:t>
                </a:r>
                <a:r>
                  <a:rPr lang="en-IN" dirty="0">
                    <a:latin typeface="+mn-lt"/>
                  </a:rPr>
                  <a:t>atapoints into two different sets of size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oMath>
                </a14:m>
                <a:r>
                  <a:rPr lang="en-IN" dirty="0"/>
                  <a:t>.</a:t>
                </a:r>
              </a:p>
              <a:p>
                <a:pPr algn="just"/>
                <a:r>
                  <a:rPr lang="en-IN" dirty="0"/>
                  <a:t>So we come up with two objective </a:t>
                </a:r>
              </a:p>
              <a:p>
                <a:pPr marL="0" indent="0" algn="just">
                  <a:buNone/>
                </a:pPr>
                <a:endParaRPr lang="en-IN" dirty="0"/>
              </a:p>
              <a:p>
                <a:pPr marL="0" indent="0" algn="just">
                  <a:buNone/>
                </a:pPr>
                <a:r>
                  <a:rPr lang="en-IN" dirty="0"/>
                  <a:t>Where + and – signs are used to denote the data of red and blue datapoints respectively.</a:t>
                </a:r>
              </a:p>
              <a:p>
                <a:pPr algn="just"/>
                <a:endParaRPr lang="en-IN" dirty="0"/>
              </a:p>
              <a:p>
                <a:pPr algn="just"/>
                <a:r>
                  <a:rPr lang="en-IN" dirty="0"/>
                  <a:t>functions which are of much smaller size than a bigger one in case of </a:t>
                </a:r>
                <a:r>
                  <a:rPr lang="en-IN" dirty="0" err="1"/>
                  <a:t>svm</a:t>
                </a:r>
                <a:r>
                  <a:rPr lang="en-IN" dirty="0"/>
                  <a:t> which are pair of non parallel hyperplanes. Adding the constraints we can obtain primal.</a:t>
                </a:r>
              </a:p>
              <a:p>
                <a:endParaRPr lang="en-IN" dirty="0"/>
              </a:p>
            </p:txBody>
          </p:sp>
        </mc:Choice>
        <mc:Fallback xmlns="">
          <p:sp>
            <p:nvSpPr>
              <p:cNvPr id="9" name="Content Placeholder 8">
                <a:extLst>
                  <a:ext uri="{FF2B5EF4-FFF2-40B4-BE49-F238E27FC236}">
                    <a16:creationId xmlns:a16="http://schemas.microsoft.com/office/drawing/2014/main" id="{302EC0A4-6C92-42B1-B7F5-AAC0C3503F81}"/>
                  </a:ext>
                </a:extLst>
              </p:cNvPr>
              <p:cNvSpPr>
                <a:spLocks noGrp="1" noRot="1" noChangeAspect="1" noMove="1" noResize="1" noEditPoints="1" noAdjustHandles="1" noChangeArrowheads="1" noChangeShapeType="1" noTextEdit="1"/>
              </p:cNvSpPr>
              <p:nvPr>
                <p:ph sz="half" idx="2"/>
              </p:nvPr>
            </p:nvSpPr>
            <p:spPr>
              <a:xfrm>
                <a:off x="5654493" y="870012"/>
                <a:ext cx="4396341" cy="5681707"/>
              </a:xfrm>
              <a:blipFill>
                <a:blip r:embed="rId3"/>
                <a:stretch>
                  <a:fillRect l="-1248" t="-644" r="-1110"/>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F19B4540-0F2A-4D1E-BE60-0E6CF1F9C2D5}"/>
              </a:ext>
            </a:extLst>
          </p:cNvPr>
          <p:cNvPicPr>
            <a:picLocks noChangeAspect="1"/>
          </p:cNvPicPr>
          <p:nvPr/>
        </p:nvPicPr>
        <p:blipFill rotWithShape="1">
          <a:blip r:embed="rId4"/>
          <a:srcRect l="24028" t="19065" r="47000" b="74506"/>
          <a:stretch/>
        </p:blipFill>
        <p:spPr>
          <a:xfrm>
            <a:off x="6690803" y="2920754"/>
            <a:ext cx="2080334" cy="398965"/>
          </a:xfrm>
          <a:prstGeom prst="rect">
            <a:avLst/>
          </a:prstGeom>
        </p:spPr>
      </p:pic>
      <p:pic>
        <p:nvPicPr>
          <p:cNvPr id="13" name="Picture 12">
            <a:extLst>
              <a:ext uri="{FF2B5EF4-FFF2-40B4-BE49-F238E27FC236}">
                <a16:creationId xmlns:a16="http://schemas.microsoft.com/office/drawing/2014/main" id="{D95164CF-2BFB-4E5A-90F8-1A2072FB20B8}"/>
              </a:ext>
            </a:extLst>
          </p:cNvPr>
          <p:cNvPicPr>
            <a:picLocks noChangeAspect="1"/>
          </p:cNvPicPr>
          <p:nvPr/>
        </p:nvPicPr>
        <p:blipFill rotWithShape="1">
          <a:blip r:embed="rId5"/>
          <a:srcRect l="14388" t="52722" r="52033" b="26979"/>
          <a:stretch/>
        </p:blipFill>
        <p:spPr>
          <a:xfrm>
            <a:off x="2141166" y="2299143"/>
            <a:ext cx="1766656" cy="431897"/>
          </a:xfrm>
          <a:prstGeom prst="rect">
            <a:avLst/>
          </a:prstGeom>
        </p:spPr>
      </p:pic>
      <p:pic>
        <p:nvPicPr>
          <p:cNvPr id="2" name="Picture 1">
            <a:extLst>
              <a:ext uri="{FF2B5EF4-FFF2-40B4-BE49-F238E27FC236}">
                <a16:creationId xmlns:a16="http://schemas.microsoft.com/office/drawing/2014/main" id="{81CE0788-FDC8-4496-882E-AC940061B562}"/>
              </a:ext>
            </a:extLst>
          </p:cNvPr>
          <p:cNvPicPr>
            <a:picLocks noChangeAspect="1"/>
          </p:cNvPicPr>
          <p:nvPr/>
        </p:nvPicPr>
        <p:blipFill rotWithShape="1">
          <a:blip r:embed="rId6"/>
          <a:srcRect l="13568" t="45213" r="2772" b="36469"/>
          <a:stretch/>
        </p:blipFill>
        <p:spPr>
          <a:xfrm>
            <a:off x="1511235" y="4308845"/>
            <a:ext cx="3580491" cy="284086"/>
          </a:xfrm>
          <a:prstGeom prst="rect">
            <a:avLst/>
          </a:prstGeom>
        </p:spPr>
      </p:pic>
      <p:pic>
        <p:nvPicPr>
          <p:cNvPr id="11" name="Picture 10">
            <a:extLst>
              <a:ext uri="{FF2B5EF4-FFF2-40B4-BE49-F238E27FC236}">
                <a16:creationId xmlns:a16="http://schemas.microsoft.com/office/drawing/2014/main" id="{A220E2EB-F5B3-49E0-AC08-F35F7C3DF1CD}"/>
              </a:ext>
            </a:extLst>
          </p:cNvPr>
          <p:cNvPicPr>
            <a:picLocks noChangeAspect="1"/>
          </p:cNvPicPr>
          <p:nvPr/>
        </p:nvPicPr>
        <p:blipFill rotWithShape="1">
          <a:blip r:embed="rId7"/>
          <a:srcRect l="50000" t="6692" b="-1"/>
          <a:stretch/>
        </p:blipFill>
        <p:spPr>
          <a:xfrm>
            <a:off x="6690803" y="4216893"/>
            <a:ext cx="2080335" cy="398965"/>
          </a:xfrm>
          <a:prstGeom prst="rect">
            <a:avLst/>
          </a:prstGeom>
        </p:spPr>
      </p:pic>
    </p:spTree>
    <p:extLst>
      <p:ext uri="{BB962C8B-B14F-4D97-AF65-F5344CB8AC3E}">
        <p14:creationId xmlns:p14="http://schemas.microsoft.com/office/powerpoint/2010/main" val="205918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05A5-6FDE-4E43-8471-682FA5B5A34D}"/>
              </a:ext>
            </a:extLst>
          </p:cNvPr>
          <p:cNvSpPr>
            <a:spLocks noGrp="1"/>
          </p:cNvSpPr>
          <p:nvPr>
            <p:ph type="title"/>
          </p:nvPr>
        </p:nvSpPr>
        <p:spPr>
          <a:xfrm>
            <a:off x="248576" y="363984"/>
            <a:ext cx="11363416" cy="559294"/>
          </a:xfrm>
        </p:spPr>
        <p:txBody>
          <a:bodyPr/>
          <a:lstStyle/>
          <a:p>
            <a:r>
              <a:rPr lang="en-IN" sz="3600" dirty="0">
                <a:solidFill>
                  <a:srgbClr val="00B0F0"/>
                </a:solidFill>
              </a:rPr>
              <a:t>CODE TRAINING TIME COMPLEXITY OF THE TWO……</a:t>
            </a:r>
            <a:br>
              <a:rPr lang="en-IN" sz="3600" dirty="0"/>
            </a:b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0A984-709F-46A1-9782-0905F340A901}"/>
                  </a:ext>
                </a:extLst>
              </p:cNvPr>
              <p:cNvSpPr>
                <a:spLocks noGrp="1"/>
              </p:cNvSpPr>
              <p:nvPr>
                <p:ph sz="half" idx="1"/>
              </p:nvPr>
            </p:nvSpPr>
            <p:spPr>
              <a:xfrm>
                <a:off x="863615" y="1518082"/>
                <a:ext cx="4396339" cy="5131293"/>
              </a:xfrm>
            </p:spPr>
            <p:txBody>
              <a:bodyPr>
                <a:normAutofit/>
              </a:bodyPr>
              <a:lstStyle/>
              <a:p>
                <a:pPr algn="just"/>
                <a:r>
                  <a:rPr lang="en-IN" sz="2400" dirty="0"/>
                  <a:t>In SVM , time consumed in finding the best separating plane is much higher than TWSVM as it can be observed we can draw a number of planes separating the datapoints taking different slopes. Finding  optimal w for the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𝑤</m:t>
                        </m:r>
                      </m:e>
                      <m:sup>
                        <m:r>
                          <a:rPr lang="en-IN" sz="2400" i="1">
                            <a:latin typeface="Cambria Math" panose="02040503050406030204" pitchFamily="18" charset="0"/>
                          </a:rPr>
                          <m:t>𝑇</m:t>
                        </m:r>
                      </m:sup>
                    </m:sSup>
                    <m:r>
                      <a:rPr lang="en-IN" sz="2400" i="1">
                        <a:latin typeface="Cambria Math" panose="02040503050406030204" pitchFamily="18" charset="0"/>
                      </a:rPr>
                      <m:t>+</m:t>
                    </m:r>
                    <m:r>
                      <a:rPr lang="en-IN" sz="2400" i="1">
                        <a:latin typeface="Cambria Math" panose="02040503050406030204" pitchFamily="18" charset="0"/>
                      </a:rPr>
                      <m:t>𝑏</m:t>
                    </m:r>
                    <m:r>
                      <a:rPr lang="en-IN" sz="2400" i="1">
                        <a:latin typeface="Cambria Math" panose="02040503050406030204" pitchFamily="18" charset="0"/>
                      </a:rPr>
                      <m:t>=0</m:t>
                    </m:r>
                    <m:r>
                      <a:rPr lang="en-IN" sz="2400" b="0" i="0" smtClean="0">
                        <a:latin typeface="Cambria Math" panose="02040503050406030204" pitchFamily="18" charset="0"/>
                      </a:rPr>
                      <m:t>.</m:t>
                    </m:r>
                  </m:oMath>
                </a14:m>
                <a:endParaRPr lang="en-IN" sz="2400" dirty="0"/>
              </a:p>
              <a:p>
                <a:pPr algn="just"/>
                <a:r>
                  <a:rPr lang="en-IN" sz="2400" dirty="0"/>
                  <a:t>So the time complexity is O(</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𝑛</m:t>
                        </m:r>
                      </m:e>
                      <m:sup>
                        <m:r>
                          <a:rPr lang="en-IN" sz="2400" b="0" i="1" smtClean="0">
                            <a:latin typeface="Cambria Math" panose="02040503050406030204" pitchFamily="18" charset="0"/>
                          </a:rPr>
                          <m:t>3</m:t>
                        </m:r>
                      </m:sup>
                    </m:sSup>
                  </m:oMath>
                </a14:m>
                <a:r>
                  <a:rPr lang="en-IN" sz="2400" dirty="0"/>
                  <a:t>) where n is the dimension of datapoints.</a:t>
                </a:r>
              </a:p>
            </p:txBody>
          </p:sp>
        </mc:Choice>
        <mc:Fallback xmlns="">
          <p:sp>
            <p:nvSpPr>
              <p:cNvPr id="3" name="Content Placeholder 2">
                <a:extLst>
                  <a:ext uri="{FF2B5EF4-FFF2-40B4-BE49-F238E27FC236}">
                    <a16:creationId xmlns:a16="http://schemas.microsoft.com/office/drawing/2014/main" id="{2CD0A984-709F-46A1-9782-0905F340A901}"/>
                  </a:ext>
                </a:extLst>
              </p:cNvPr>
              <p:cNvSpPr>
                <a:spLocks noGrp="1" noRot="1" noChangeAspect="1" noMove="1" noResize="1" noEditPoints="1" noAdjustHandles="1" noChangeArrowheads="1" noChangeShapeType="1" noTextEdit="1"/>
              </p:cNvSpPr>
              <p:nvPr>
                <p:ph sz="half" idx="1"/>
              </p:nvPr>
            </p:nvSpPr>
            <p:spPr>
              <a:xfrm>
                <a:off x="863615" y="1518082"/>
                <a:ext cx="4396339" cy="5131293"/>
              </a:xfrm>
              <a:blipFill>
                <a:blip r:embed="rId2"/>
                <a:stretch>
                  <a:fillRect l="-1110" t="-950" r="-20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209F89-55A0-45E1-9CB4-3DE0DB544602}"/>
                  </a:ext>
                </a:extLst>
              </p:cNvPr>
              <p:cNvSpPr>
                <a:spLocks noGrp="1"/>
              </p:cNvSpPr>
              <p:nvPr>
                <p:ph sz="half" idx="2"/>
              </p:nvPr>
            </p:nvSpPr>
            <p:spPr>
              <a:xfrm>
                <a:off x="5627860" y="1518081"/>
                <a:ext cx="4396341" cy="5131293"/>
              </a:xfrm>
            </p:spPr>
            <p:txBody>
              <a:bodyPr>
                <a:normAutofit/>
              </a:bodyPr>
              <a:lstStyle/>
              <a:p>
                <a:pPr algn="just">
                  <a:buFont typeface="Wingdings" panose="05000000000000000000" pitchFamily="2" charset="2"/>
                  <a:buChar char="Ø"/>
                </a:pPr>
                <a:r>
                  <a:rPr lang="en-IN" sz="2400" dirty="0"/>
                  <a:t>In TWSVM, our task is divided in two smaller optimization problems with forming two objective functions trained on the basis of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𝑙</m:t>
                        </m:r>
                      </m:e>
                      <m:sub>
                        <m:r>
                          <a:rPr lang="en-IN" sz="2400" b="0" i="1" smtClean="0">
                            <a:latin typeface="Cambria Math" panose="02040503050406030204" pitchFamily="18" charset="0"/>
                          </a:rPr>
                          <m:t>1</m:t>
                        </m:r>
                      </m:sub>
                    </m:sSub>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𝑎𝑛𝑑</m:t>
                        </m:r>
                        <m:r>
                          <a:rPr lang="en-IN" sz="2400" b="0" i="1" smtClean="0">
                            <a:latin typeface="Cambria Math" panose="02040503050406030204" pitchFamily="18" charset="0"/>
                          </a:rPr>
                          <m:t> </m:t>
                        </m:r>
                        <m:r>
                          <a:rPr lang="en-IN" sz="2400" b="0" i="1" smtClean="0">
                            <a:latin typeface="Cambria Math" panose="02040503050406030204" pitchFamily="18" charset="0"/>
                          </a:rPr>
                          <m:t>𝑙</m:t>
                        </m:r>
                      </m:e>
                      <m:sub>
                        <m:r>
                          <a:rPr lang="en-IN" sz="2400" b="0" i="1" smtClean="0">
                            <a:latin typeface="Cambria Math" panose="02040503050406030204" pitchFamily="18" charset="0"/>
                          </a:rPr>
                          <m:t>2</m:t>
                        </m:r>
                      </m:sub>
                    </m:sSub>
                  </m:oMath>
                </a14:m>
                <a:r>
                  <a:rPr lang="en-IN" sz="2400" dirty="0"/>
                  <a:t> datapoints on the basis of minimising the distance from respective datasets A and B.</a:t>
                </a:r>
              </a:p>
              <a:p>
                <a:pPr marL="0" indent="0" algn="just">
                  <a:buNone/>
                </a:pPr>
                <a:endParaRPr lang="en-IN" sz="700" dirty="0"/>
              </a:p>
              <a:p>
                <a:pPr algn="just">
                  <a:buFont typeface="Wingdings" panose="05000000000000000000" pitchFamily="2" charset="2"/>
                  <a:buChar char="Ø"/>
                </a:pPr>
                <a:r>
                  <a:rPr lang="en-IN" sz="2400" dirty="0"/>
                  <a:t>The time complexity is ¼ </a:t>
                </a:r>
                <a:r>
                  <a:rPr lang="en-IN" sz="2400" baseline="50000" dirty="0"/>
                  <a:t>th</a:t>
                </a:r>
                <a:r>
                  <a:rPr lang="en-IN" sz="2400" dirty="0"/>
                  <a:t> of the SVM i.e. O(</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𝑛</m:t>
                        </m:r>
                      </m:e>
                      <m:sup>
                        <m:r>
                          <a:rPr lang="en-IN" sz="2400" b="0" i="1" smtClean="0">
                            <a:latin typeface="Cambria Math" panose="02040503050406030204" pitchFamily="18" charset="0"/>
                          </a:rPr>
                          <m:t>3</m:t>
                        </m:r>
                      </m:sup>
                    </m:sSup>
                  </m:oMath>
                </a14:m>
                <a:r>
                  <a:rPr lang="en-IN" sz="2400" dirty="0"/>
                  <a:t>/4).</a:t>
                </a:r>
              </a:p>
              <a:p>
                <a:pPr>
                  <a:buFont typeface="Wingdings" panose="05000000000000000000" pitchFamily="2" charset="2"/>
                  <a:buChar char="Ø"/>
                </a:pPr>
                <a:endParaRPr lang="en-IN" dirty="0"/>
              </a:p>
            </p:txBody>
          </p:sp>
        </mc:Choice>
        <mc:Fallback xmlns="">
          <p:sp>
            <p:nvSpPr>
              <p:cNvPr id="4" name="Content Placeholder 3">
                <a:extLst>
                  <a:ext uri="{FF2B5EF4-FFF2-40B4-BE49-F238E27FC236}">
                    <a16:creationId xmlns:a16="http://schemas.microsoft.com/office/drawing/2014/main" id="{78209F89-55A0-45E1-9CB4-3DE0DB544602}"/>
                  </a:ext>
                </a:extLst>
              </p:cNvPr>
              <p:cNvSpPr>
                <a:spLocks noGrp="1" noRot="1" noChangeAspect="1" noMove="1" noResize="1" noEditPoints="1" noAdjustHandles="1" noChangeArrowheads="1" noChangeShapeType="1" noTextEdit="1"/>
              </p:cNvSpPr>
              <p:nvPr>
                <p:ph sz="half" idx="2"/>
              </p:nvPr>
            </p:nvSpPr>
            <p:spPr>
              <a:xfrm>
                <a:off x="5627860" y="1518081"/>
                <a:ext cx="4396341" cy="5131293"/>
              </a:xfrm>
              <a:blipFill>
                <a:blip r:embed="rId3"/>
                <a:stretch>
                  <a:fillRect l="-971" t="-950" r="-2219"/>
                </a:stretch>
              </a:blipFill>
            </p:spPr>
            <p:txBody>
              <a:bodyPr/>
              <a:lstStyle/>
              <a:p>
                <a:r>
                  <a:rPr lang="en-IN">
                    <a:noFill/>
                  </a:rPr>
                  <a:t> </a:t>
                </a:r>
              </a:p>
            </p:txBody>
          </p:sp>
        </mc:Fallback>
      </mc:AlternateContent>
    </p:spTree>
    <p:extLst>
      <p:ext uri="{BB962C8B-B14F-4D97-AF65-F5344CB8AC3E}">
        <p14:creationId xmlns:p14="http://schemas.microsoft.com/office/powerpoint/2010/main" val="50689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8DD0-18E2-4291-B4E7-1B20AA9557B7}"/>
              </a:ext>
            </a:extLst>
          </p:cNvPr>
          <p:cNvSpPr>
            <a:spLocks noGrp="1"/>
          </p:cNvSpPr>
          <p:nvPr>
            <p:ph type="title"/>
          </p:nvPr>
        </p:nvSpPr>
        <p:spPr>
          <a:xfrm>
            <a:off x="646111" y="452718"/>
            <a:ext cx="7982984" cy="905565"/>
          </a:xfrm>
        </p:spPr>
        <p:txBody>
          <a:bodyPr/>
          <a:lstStyle/>
          <a:p>
            <a:r>
              <a:rPr lang="en-IN" sz="3600" i="1" dirty="0"/>
              <a:t>Limitations</a:t>
            </a:r>
            <a:r>
              <a:rPr lang="en-IN" sz="3600" dirty="0"/>
              <a:t> of the two algo’s:</a:t>
            </a:r>
          </a:p>
        </p:txBody>
      </p:sp>
      <p:sp>
        <p:nvSpPr>
          <p:cNvPr id="3" name="Content Placeholder 2">
            <a:extLst>
              <a:ext uri="{FF2B5EF4-FFF2-40B4-BE49-F238E27FC236}">
                <a16:creationId xmlns:a16="http://schemas.microsoft.com/office/drawing/2014/main" id="{2C8850E4-20EB-4705-99FE-EDC65D72D3AB}"/>
              </a:ext>
            </a:extLst>
          </p:cNvPr>
          <p:cNvSpPr>
            <a:spLocks noGrp="1"/>
          </p:cNvSpPr>
          <p:nvPr>
            <p:ph sz="half" idx="1"/>
          </p:nvPr>
        </p:nvSpPr>
        <p:spPr>
          <a:xfrm>
            <a:off x="1103312" y="1358283"/>
            <a:ext cx="4396339" cy="4898055"/>
          </a:xfrm>
        </p:spPr>
        <p:txBody>
          <a:bodyPr/>
          <a:lstStyle/>
          <a:p>
            <a:pPr marL="0" indent="0">
              <a:buNone/>
            </a:pPr>
            <a:r>
              <a:rPr lang="en-IN" sz="2400" u="sng" dirty="0"/>
              <a:t>SVM</a:t>
            </a:r>
          </a:p>
          <a:p>
            <a:pPr algn="just"/>
            <a:r>
              <a:rPr lang="en-IN" sz="2400" dirty="0"/>
              <a:t>But complexity arise when the data is not linearly separable i.e. we cannot draw a plane separating the data.</a:t>
            </a:r>
          </a:p>
          <a:p>
            <a:pPr algn="just"/>
            <a:r>
              <a:rPr lang="en-IN" sz="2400" dirty="0"/>
              <a:t>Also figuring out best kernel functions is little complex.</a:t>
            </a:r>
          </a:p>
          <a:p>
            <a:endParaRPr lang="en-IN" dirty="0"/>
          </a:p>
        </p:txBody>
      </p:sp>
      <p:sp>
        <p:nvSpPr>
          <p:cNvPr id="4" name="Content Placeholder 3">
            <a:extLst>
              <a:ext uri="{FF2B5EF4-FFF2-40B4-BE49-F238E27FC236}">
                <a16:creationId xmlns:a16="http://schemas.microsoft.com/office/drawing/2014/main" id="{DEA9AF82-0BCB-417A-8ABE-997D71BAB2D3}"/>
              </a:ext>
            </a:extLst>
          </p:cNvPr>
          <p:cNvSpPr>
            <a:spLocks noGrp="1"/>
          </p:cNvSpPr>
          <p:nvPr>
            <p:ph sz="half" idx="2"/>
          </p:nvPr>
        </p:nvSpPr>
        <p:spPr>
          <a:xfrm>
            <a:off x="5654493" y="1358284"/>
            <a:ext cx="4396341" cy="4898054"/>
          </a:xfrm>
        </p:spPr>
        <p:txBody>
          <a:bodyPr>
            <a:normAutofit/>
          </a:bodyPr>
          <a:lstStyle/>
          <a:p>
            <a:pPr marL="0" indent="0">
              <a:buNone/>
            </a:pPr>
            <a:r>
              <a:rPr lang="en-IN" sz="2400" u="sng" dirty="0"/>
              <a:t>TWSVM</a:t>
            </a:r>
          </a:p>
          <a:p>
            <a:pPr algn="just"/>
            <a:r>
              <a:rPr lang="en-IN" sz="2400" dirty="0"/>
              <a:t>While Working with millions of datapoints or large datasets a problem of calculating the matrix inverse while solving the optimization problem is tedious.</a:t>
            </a:r>
          </a:p>
          <a:p>
            <a:pPr algn="just"/>
            <a:r>
              <a:rPr lang="en-IN" sz="2400" dirty="0"/>
              <a:t>So it demands matrix to be non singular</a:t>
            </a:r>
          </a:p>
          <a:p>
            <a:endParaRPr lang="en-IN" sz="2400" dirty="0"/>
          </a:p>
          <a:p>
            <a:endParaRPr lang="en-IN" sz="2400" dirty="0"/>
          </a:p>
        </p:txBody>
      </p:sp>
    </p:spTree>
    <p:extLst>
      <p:ext uri="{BB962C8B-B14F-4D97-AF65-F5344CB8AC3E}">
        <p14:creationId xmlns:p14="http://schemas.microsoft.com/office/powerpoint/2010/main" val="327914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6644-BBA8-4D52-8968-FF96FA772F14}"/>
              </a:ext>
            </a:extLst>
          </p:cNvPr>
          <p:cNvSpPr>
            <a:spLocks noGrp="1"/>
          </p:cNvSpPr>
          <p:nvPr>
            <p:ph type="title"/>
          </p:nvPr>
        </p:nvSpPr>
        <p:spPr>
          <a:xfrm>
            <a:off x="646111" y="452718"/>
            <a:ext cx="4192219" cy="754645"/>
          </a:xfrm>
        </p:spPr>
        <p:txBody>
          <a:bodyPr/>
          <a:lstStyle/>
          <a:p>
            <a:r>
              <a:rPr lang="en-IN" sz="3600" dirty="0"/>
              <a:t>Non linear SVM:</a:t>
            </a:r>
          </a:p>
        </p:txBody>
      </p:sp>
      <p:sp>
        <p:nvSpPr>
          <p:cNvPr id="3" name="Content Placeholder 2">
            <a:extLst>
              <a:ext uri="{FF2B5EF4-FFF2-40B4-BE49-F238E27FC236}">
                <a16:creationId xmlns:a16="http://schemas.microsoft.com/office/drawing/2014/main" id="{E5EEFDCB-D0CE-4598-B6F3-0799175E4283}"/>
              </a:ext>
            </a:extLst>
          </p:cNvPr>
          <p:cNvSpPr>
            <a:spLocks noGrp="1"/>
          </p:cNvSpPr>
          <p:nvPr>
            <p:ph idx="1"/>
          </p:nvPr>
        </p:nvSpPr>
        <p:spPr>
          <a:xfrm>
            <a:off x="1103312" y="1207363"/>
            <a:ext cx="9789589" cy="5379867"/>
          </a:xfrm>
        </p:spPr>
        <p:txBody>
          <a:bodyPr>
            <a:normAutofit/>
          </a:bodyPr>
          <a:lstStyle/>
          <a:p>
            <a:pPr algn="just"/>
            <a:r>
              <a:rPr lang="en-IN" sz="2400" dirty="0"/>
              <a:t>In non linear SVM we just use a linear transformation on the vectors x to change them to higher dimension such that the training data becomes linearly separable .</a:t>
            </a:r>
          </a:p>
          <a:p>
            <a:pPr algn="just"/>
            <a:r>
              <a:rPr lang="en-IN" sz="2400" dirty="0"/>
              <a:t>For non linear cases in all the algorithms of linear </a:t>
            </a:r>
            <a:r>
              <a:rPr lang="en-IN" sz="2400" dirty="0" err="1"/>
              <a:t>svm</a:t>
            </a:r>
            <a:r>
              <a:rPr lang="en-IN" sz="2400" dirty="0"/>
              <a:t> we just replace the vector x with </a:t>
            </a:r>
            <a:r>
              <a:rPr lang="el-GR" sz="2400" dirty="0"/>
              <a:t>φ</a:t>
            </a:r>
            <a:r>
              <a:rPr lang="en-IN" sz="2400" dirty="0"/>
              <a:t>(x) where </a:t>
            </a:r>
            <a:r>
              <a:rPr lang="el-GR" sz="2400" dirty="0"/>
              <a:t>φ</a:t>
            </a:r>
            <a:r>
              <a:rPr lang="en-IN" sz="2400" dirty="0"/>
              <a:t> is the respective linear transformation used in it.</a:t>
            </a:r>
          </a:p>
          <a:p>
            <a:pPr algn="just"/>
            <a:r>
              <a:rPr lang="en-IN" sz="2400" dirty="0"/>
              <a:t>As the picture shows that</a:t>
            </a:r>
          </a:p>
          <a:p>
            <a:pPr marL="0" indent="0" algn="just">
              <a:buNone/>
            </a:pPr>
            <a:r>
              <a:rPr lang="en-IN" sz="2400" dirty="0"/>
              <a:t>    change in dimension of </a:t>
            </a:r>
          </a:p>
          <a:p>
            <a:pPr marL="0" indent="0" algn="just">
              <a:buNone/>
            </a:pPr>
            <a:r>
              <a:rPr lang="en-IN" sz="2400" dirty="0"/>
              <a:t>   the datapoints make them </a:t>
            </a:r>
          </a:p>
          <a:p>
            <a:pPr marL="0" indent="0" algn="just">
              <a:buNone/>
            </a:pPr>
            <a:r>
              <a:rPr lang="en-IN" sz="2400" dirty="0"/>
              <a:t>   Linearly separable in </a:t>
            </a:r>
          </a:p>
          <a:p>
            <a:pPr marL="0" indent="0" algn="just">
              <a:buNone/>
            </a:pPr>
            <a:r>
              <a:rPr lang="en-IN" sz="2400" dirty="0"/>
              <a:t>   Higher Dimension. ►</a:t>
            </a:r>
          </a:p>
        </p:txBody>
      </p:sp>
      <p:pic>
        <p:nvPicPr>
          <p:cNvPr id="4" name="Picture 3">
            <a:extLst>
              <a:ext uri="{FF2B5EF4-FFF2-40B4-BE49-F238E27FC236}">
                <a16:creationId xmlns:a16="http://schemas.microsoft.com/office/drawing/2014/main" id="{FD2CBE29-498E-4B77-A372-40469EE0E617}"/>
              </a:ext>
            </a:extLst>
          </p:cNvPr>
          <p:cNvPicPr>
            <a:picLocks noChangeAspect="1"/>
          </p:cNvPicPr>
          <p:nvPr/>
        </p:nvPicPr>
        <p:blipFill rotWithShape="1">
          <a:blip r:embed="rId2"/>
          <a:srcRect t="15120"/>
          <a:stretch/>
        </p:blipFill>
        <p:spPr>
          <a:xfrm>
            <a:off x="5510433" y="3429000"/>
            <a:ext cx="5658154" cy="28719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1184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46F8-C3AF-48C2-A92B-5991702E73DF}"/>
              </a:ext>
            </a:extLst>
          </p:cNvPr>
          <p:cNvSpPr>
            <a:spLocks noGrp="1"/>
          </p:cNvSpPr>
          <p:nvPr>
            <p:ph type="title"/>
          </p:nvPr>
        </p:nvSpPr>
        <p:spPr/>
        <p:txBody>
          <a:bodyPr/>
          <a:lstStyle/>
          <a:p>
            <a:r>
              <a:rPr lang="en-IN" sz="3600" dirty="0">
                <a:solidFill>
                  <a:srgbClr val="00B0F0"/>
                </a:solidFill>
              </a:rPr>
              <a:t>How in my insight TWSVM is better than SVM……</a:t>
            </a:r>
          </a:p>
        </p:txBody>
      </p:sp>
      <p:sp>
        <p:nvSpPr>
          <p:cNvPr id="3" name="Content Placeholder 2">
            <a:extLst>
              <a:ext uri="{FF2B5EF4-FFF2-40B4-BE49-F238E27FC236}">
                <a16:creationId xmlns:a16="http://schemas.microsoft.com/office/drawing/2014/main" id="{882B1A37-4AD2-4528-8548-8B87E1D9AE39}"/>
              </a:ext>
            </a:extLst>
          </p:cNvPr>
          <p:cNvSpPr>
            <a:spLocks noGrp="1"/>
          </p:cNvSpPr>
          <p:nvPr>
            <p:ph idx="1"/>
          </p:nvPr>
        </p:nvSpPr>
        <p:spPr>
          <a:xfrm>
            <a:off x="1103312" y="2052918"/>
            <a:ext cx="9727445" cy="4427781"/>
          </a:xfrm>
        </p:spPr>
        <p:txBody>
          <a:bodyPr>
            <a:normAutofit lnSpcReduction="10000"/>
          </a:bodyPr>
          <a:lstStyle/>
          <a:p>
            <a:pPr marL="0" indent="0" algn="just">
              <a:buNone/>
            </a:pPr>
            <a:r>
              <a:rPr lang="en-IN" dirty="0"/>
              <a:t>     </a:t>
            </a:r>
            <a:r>
              <a:rPr lang="en-IN" sz="2400" dirty="0"/>
              <a:t>Just an Observation :</a:t>
            </a:r>
          </a:p>
          <a:p>
            <a:pPr algn="just"/>
            <a:r>
              <a:rPr lang="en-IN" sz="2400" dirty="0"/>
              <a:t>That in case of SVM as we draw a single separating hyperplane for the classification of two types of datasets. If we get a new point (to predict its type/nature) lies itself on the separating hyperplane itself ,  we have no conclusion about its nature.</a:t>
            </a:r>
          </a:p>
          <a:p>
            <a:pPr marL="0" indent="0" algn="just">
              <a:buNone/>
            </a:pPr>
            <a:endParaRPr lang="en-IN" sz="1500" dirty="0"/>
          </a:p>
          <a:p>
            <a:pPr algn="just"/>
            <a:r>
              <a:rPr lang="en-IN" sz="2400" dirty="0"/>
              <a:t>Whereas in case of TWSVM where we draw two planes for each datasets and than see the distances of the new point to predict from each plane and classify its type on the basis of the closeness from the plane . So no such problem arises as in the above case. </a:t>
            </a:r>
          </a:p>
        </p:txBody>
      </p:sp>
    </p:spTree>
    <p:extLst>
      <p:ext uri="{BB962C8B-B14F-4D97-AF65-F5344CB8AC3E}">
        <p14:creationId xmlns:p14="http://schemas.microsoft.com/office/powerpoint/2010/main" val="549275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901</TotalTime>
  <Words>1293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 Math</vt:lpstr>
      <vt:lpstr>Century Gothic</vt:lpstr>
      <vt:lpstr>Freestyle Script</vt:lpstr>
      <vt:lpstr>Wingdings</vt:lpstr>
      <vt:lpstr>Wingdings 3</vt:lpstr>
      <vt:lpstr>Ion</vt:lpstr>
      <vt:lpstr>Report Presentation  on Support Vector Machine Machine Learning Algorithms</vt:lpstr>
      <vt:lpstr>Introductory Preface:</vt:lpstr>
      <vt:lpstr>Applications:</vt:lpstr>
      <vt:lpstr>Linear SVM in 2D space</vt:lpstr>
      <vt:lpstr>Continued…</vt:lpstr>
      <vt:lpstr>CODE TRAINING TIME COMPLEXITY OF THE TWO…… </vt:lpstr>
      <vt:lpstr>Limitations of the two algo’s:</vt:lpstr>
      <vt:lpstr>Non linear SVM:</vt:lpstr>
      <vt:lpstr>How in my insight TWSVM is better than SVM……</vt:lpstr>
      <vt:lpstr> Further Classification the two models</vt:lpstr>
      <vt:lpstr>References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Presentation  of Large Scale Machine Learning Algorithms</dc:title>
  <dc:creator>Sakshi Jain</dc:creator>
  <cp:lastModifiedBy>Sakshi Jain</cp:lastModifiedBy>
  <cp:revision>65</cp:revision>
  <dcterms:created xsi:type="dcterms:W3CDTF">2020-06-25T09:49:59Z</dcterms:created>
  <dcterms:modified xsi:type="dcterms:W3CDTF">2020-06-27T09:17:09Z</dcterms:modified>
</cp:coreProperties>
</file>