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B7656-2641-42AC-BC81-ACEE9A788CF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CA"/>
        </a:p>
      </dgm:t>
    </dgm:pt>
    <dgm:pt modelId="{A7D75F85-5839-4150-BDEB-20EAE9194B05}">
      <dgm:prSet/>
      <dgm:spPr/>
      <dgm:t>
        <a:bodyPr/>
        <a:lstStyle/>
        <a:p>
          <a:r>
            <a:rPr lang="en-CA"/>
            <a:t>(A) Healthcare operations -</a:t>
          </a:r>
        </a:p>
      </dgm:t>
    </dgm:pt>
    <dgm:pt modelId="{921BEADB-9BE6-496E-A8A2-B0081E689E4E}" type="parTrans" cxnId="{84558878-08DD-4E14-9A4D-BC370F297B40}">
      <dgm:prSet/>
      <dgm:spPr/>
      <dgm:t>
        <a:bodyPr/>
        <a:lstStyle/>
        <a:p>
          <a:endParaRPr lang="en-CA"/>
        </a:p>
      </dgm:t>
    </dgm:pt>
    <dgm:pt modelId="{5000C426-D917-4C1D-B6DD-1CC553C54BCB}" type="sibTrans" cxnId="{84558878-08DD-4E14-9A4D-BC370F297B40}">
      <dgm:prSet/>
      <dgm:spPr/>
      <dgm:t>
        <a:bodyPr/>
        <a:lstStyle/>
        <a:p>
          <a:endParaRPr lang="en-CA"/>
        </a:p>
      </dgm:t>
    </dgm:pt>
    <dgm:pt modelId="{74F22A64-D424-4068-BB73-D5CAA7719B2A}">
      <dgm:prSet/>
      <dgm:spPr/>
      <dgm:t>
        <a:bodyPr/>
        <a:lstStyle/>
        <a:p>
          <a:r>
            <a:rPr lang="en-CA"/>
            <a:t>Compliance with Regulations</a:t>
          </a:r>
        </a:p>
      </dgm:t>
    </dgm:pt>
    <dgm:pt modelId="{045A8C91-591C-4B7B-963C-011CE53081FA}" type="parTrans" cxnId="{E3868117-04F7-4756-A8D8-DC56647213F0}">
      <dgm:prSet/>
      <dgm:spPr/>
      <dgm:t>
        <a:bodyPr/>
        <a:lstStyle/>
        <a:p>
          <a:endParaRPr lang="en-CA"/>
        </a:p>
      </dgm:t>
    </dgm:pt>
    <dgm:pt modelId="{FE5F547E-60EE-4E05-A76B-F7FAA52DB2D7}" type="sibTrans" cxnId="{E3868117-04F7-4756-A8D8-DC56647213F0}">
      <dgm:prSet/>
      <dgm:spPr/>
      <dgm:t>
        <a:bodyPr/>
        <a:lstStyle/>
        <a:p>
          <a:endParaRPr lang="en-CA"/>
        </a:p>
      </dgm:t>
    </dgm:pt>
    <dgm:pt modelId="{C4B957BB-D8C6-481F-82DF-F317C9674FFB}">
      <dgm:prSet/>
      <dgm:spPr/>
      <dgm:t>
        <a:bodyPr/>
        <a:lstStyle/>
        <a:p>
          <a:r>
            <a:rPr lang="en-CA"/>
            <a:t>Introducing New operations</a:t>
          </a:r>
        </a:p>
      </dgm:t>
    </dgm:pt>
    <dgm:pt modelId="{FAEDBDAD-B2E8-497C-8735-F6EA53B0EBED}" type="parTrans" cxnId="{ADE4E887-893B-41A4-A959-4787B7881337}">
      <dgm:prSet/>
      <dgm:spPr/>
      <dgm:t>
        <a:bodyPr/>
        <a:lstStyle/>
        <a:p>
          <a:endParaRPr lang="en-CA"/>
        </a:p>
      </dgm:t>
    </dgm:pt>
    <dgm:pt modelId="{D36B7A3F-7933-404D-B151-1160B72EC44A}" type="sibTrans" cxnId="{ADE4E887-893B-41A4-A959-4787B7881337}">
      <dgm:prSet/>
      <dgm:spPr/>
      <dgm:t>
        <a:bodyPr/>
        <a:lstStyle/>
        <a:p>
          <a:endParaRPr lang="en-CA"/>
        </a:p>
      </dgm:t>
    </dgm:pt>
    <dgm:pt modelId="{1548942E-BCB5-47A7-9E3A-732704912ADB}">
      <dgm:prSet/>
      <dgm:spPr/>
      <dgm:t>
        <a:bodyPr/>
        <a:lstStyle/>
        <a:p>
          <a:r>
            <a:rPr lang="en-CA"/>
            <a:t>Psychological and Mental Health Services</a:t>
          </a:r>
        </a:p>
      </dgm:t>
    </dgm:pt>
    <dgm:pt modelId="{86CBCF48-9E78-4F40-923D-A2A53738DDA9}" type="parTrans" cxnId="{B00325E5-5459-423C-856C-B2B7C92ADC11}">
      <dgm:prSet/>
      <dgm:spPr/>
      <dgm:t>
        <a:bodyPr/>
        <a:lstStyle/>
        <a:p>
          <a:endParaRPr lang="en-CA"/>
        </a:p>
      </dgm:t>
    </dgm:pt>
    <dgm:pt modelId="{55A5D1EE-3BFA-43D8-BC7A-21B542071CD4}" type="sibTrans" cxnId="{B00325E5-5459-423C-856C-B2B7C92ADC11}">
      <dgm:prSet/>
      <dgm:spPr/>
      <dgm:t>
        <a:bodyPr/>
        <a:lstStyle/>
        <a:p>
          <a:endParaRPr lang="en-CA"/>
        </a:p>
      </dgm:t>
    </dgm:pt>
    <dgm:pt modelId="{733E7AF1-D844-47FB-AA04-5174E1636106}">
      <dgm:prSet/>
      <dgm:spPr/>
      <dgm:t>
        <a:bodyPr/>
        <a:lstStyle/>
        <a:p>
          <a:r>
            <a:rPr lang="en-CA"/>
            <a:t>(B) Healthcare Human Resources </a:t>
          </a:r>
        </a:p>
      </dgm:t>
    </dgm:pt>
    <dgm:pt modelId="{5D0B4D36-E93B-4857-A551-11FB708CEF1D}" type="parTrans" cxnId="{0F92D8EF-B470-4BDB-A14A-452C6C4D46DD}">
      <dgm:prSet/>
      <dgm:spPr/>
      <dgm:t>
        <a:bodyPr/>
        <a:lstStyle/>
        <a:p>
          <a:endParaRPr lang="en-CA"/>
        </a:p>
      </dgm:t>
    </dgm:pt>
    <dgm:pt modelId="{5CBB657E-DF7A-4A73-B3EF-A22883AACFDA}" type="sibTrans" cxnId="{0F92D8EF-B470-4BDB-A14A-452C6C4D46DD}">
      <dgm:prSet/>
      <dgm:spPr/>
      <dgm:t>
        <a:bodyPr/>
        <a:lstStyle/>
        <a:p>
          <a:endParaRPr lang="en-CA"/>
        </a:p>
      </dgm:t>
    </dgm:pt>
    <dgm:pt modelId="{C10DD286-F177-4481-B5C0-F5916E019D3B}">
      <dgm:prSet/>
      <dgm:spPr/>
      <dgm:t>
        <a:bodyPr/>
        <a:lstStyle/>
        <a:p>
          <a:r>
            <a:rPr lang="en-CA"/>
            <a:t>Retention and Appreciation of Employees</a:t>
          </a:r>
        </a:p>
      </dgm:t>
    </dgm:pt>
    <dgm:pt modelId="{09CB56B8-1094-436F-85FF-3FA27C192DF1}" type="parTrans" cxnId="{3A4E19AB-7D0C-42C1-9732-1CBCF89A65AC}">
      <dgm:prSet/>
      <dgm:spPr/>
      <dgm:t>
        <a:bodyPr/>
        <a:lstStyle/>
        <a:p>
          <a:endParaRPr lang="en-CA"/>
        </a:p>
      </dgm:t>
    </dgm:pt>
    <dgm:pt modelId="{B911B329-817C-4ECE-B56B-E68FF9852EAD}" type="sibTrans" cxnId="{3A4E19AB-7D0C-42C1-9732-1CBCF89A65AC}">
      <dgm:prSet/>
      <dgm:spPr/>
      <dgm:t>
        <a:bodyPr/>
        <a:lstStyle/>
        <a:p>
          <a:endParaRPr lang="en-CA"/>
        </a:p>
      </dgm:t>
    </dgm:pt>
    <dgm:pt modelId="{42F49EAF-D05B-44E0-9F8C-AA119BF5DC52}">
      <dgm:prSet/>
      <dgm:spPr/>
      <dgm:t>
        <a:bodyPr/>
        <a:lstStyle/>
        <a:p>
          <a:r>
            <a:rPr lang="en-CA"/>
            <a:t>Policy Modifications and Adherence</a:t>
          </a:r>
        </a:p>
      </dgm:t>
    </dgm:pt>
    <dgm:pt modelId="{2231FCA0-E1C0-4099-93DE-A7C5AE7450E8}" type="parTrans" cxnId="{B9C3C36B-83FC-4969-A238-89AAA24FC625}">
      <dgm:prSet/>
      <dgm:spPr/>
      <dgm:t>
        <a:bodyPr/>
        <a:lstStyle/>
        <a:p>
          <a:endParaRPr lang="en-CA"/>
        </a:p>
      </dgm:t>
    </dgm:pt>
    <dgm:pt modelId="{DC243242-1CE9-4D5D-8EE9-A65E7B89E275}" type="sibTrans" cxnId="{B9C3C36B-83FC-4969-A238-89AAA24FC625}">
      <dgm:prSet/>
      <dgm:spPr/>
      <dgm:t>
        <a:bodyPr/>
        <a:lstStyle/>
        <a:p>
          <a:endParaRPr lang="en-CA"/>
        </a:p>
      </dgm:t>
    </dgm:pt>
    <dgm:pt modelId="{3953DE7C-F733-4A03-B1A6-0D52D4A10D1B}">
      <dgm:prSet/>
      <dgm:spPr/>
      <dgm:t>
        <a:bodyPr/>
        <a:lstStyle/>
        <a:p>
          <a:r>
            <a:rPr lang="en-CA"/>
            <a:t>Hiring Difficulties</a:t>
          </a:r>
        </a:p>
      </dgm:t>
    </dgm:pt>
    <dgm:pt modelId="{78BB1458-B2E9-441A-88AF-CD0B8D7A6EDD}" type="parTrans" cxnId="{C33AAFBE-0930-48C9-83F7-D114DB426353}">
      <dgm:prSet/>
      <dgm:spPr/>
      <dgm:t>
        <a:bodyPr/>
        <a:lstStyle/>
        <a:p>
          <a:endParaRPr lang="en-CA"/>
        </a:p>
      </dgm:t>
    </dgm:pt>
    <dgm:pt modelId="{29C41ED4-62DF-4887-B9B3-E26AABFC7FA7}" type="sibTrans" cxnId="{C33AAFBE-0930-48C9-83F7-D114DB426353}">
      <dgm:prSet/>
      <dgm:spPr/>
      <dgm:t>
        <a:bodyPr/>
        <a:lstStyle/>
        <a:p>
          <a:endParaRPr lang="en-CA"/>
        </a:p>
      </dgm:t>
    </dgm:pt>
    <dgm:pt modelId="{8BE790F4-705F-4C1F-9485-112B0A25188B}">
      <dgm:prSet/>
      <dgm:spPr/>
      <dgm:t>
        <a:bodyPr/>
        <a:lstStyle/>
        <a:p>
          <a:r>
            <a:rPr lang="en-CA"/>
            <a:t>(C) Organizational Culture </a:t>
          </a:r>
        </a:p>
      </dgm:t>
    </dgm:pt>
    <dgm:pt modelId="{3FCD69C1-6C60-4B84-969C-7F5373866F14}" type="parTrans" cxnId="{F9F2501C-0D73-47AE-8523-24FE6E0F32A6}">
      <dgm:prSet/>
      <dgm:spPr/>
      <dgm:t>
        <a:bodyPr/>
        <a:lstStyle/>
        <a:p>
          <a:endParaRPr lang="en-CA"/>
        </a:p>
      </dgm:t>
    </dgm:pt>
    <dgm:pt modelId="{E7D8FBA9-C8F9-415E-8028-AE29770169FB}" type="sibTrans" cxnId="{F9F2501C-0D73-47AE-8523-24FE6E0F32A6}">
      <dgm:prSet/>
      <dgm:spPr/>
      <dgm:t>
        <a:bodyPr/>
        <a:lstStyle/>
        <a:p>
          <a:endParaRPr lang="en-CA"/>
        </a:p>
      </dgm:t>
    </dgm:pt>
    <dgm:pt modelId="{D733B567-011F-46BC-9DED-695C545FFA86}">
      <dgm:prSet/>
      <dgm:spPr/>
      <dgm:t>
        <a:bodyPr/>
        <a:lstStyle/>
        <a:p>
          <a:r>
            <a:rPr lang="en-CA"/>
            <a:t>Forced toward Responsive Organizational Culture: </a:t>
          </a:r>
        </a:p>
      </dgm:t>
    </dgm:pt>
    <dgm:pt modelId="{0D2D07B3-7DB0-4164-A49C-AEC2B9A43B01}" type="parTrans" cxnId="{AB5CDCBA-2E8D-410A-9B7F-459645B396E6}">
      <dgm:prSet/>
      <dgm:spPr/>
      <dgm:t>
        <a:bodyPr/>
        <a:lstStyle/>
        <a:p>
          <a:endParaRPr lang="en-CA"/>
        </a:p>
      </dgm:t>
    </dgm:pt>
    <dgm:pt modelId="{3688F39F-1605-4F14-82BD-268848E86E49}" type="sibTrans" cxnId="{AB5CDCBA-2E8D-410A-9B7F-459645B396E6}">
      <dgm:prSet/>
      <dgm:spPr/>
      <dgm:t>
        <a:bodyPr/>
        <a:lstStyle/>
        <a:p>
          <a:endParaRPr lang="en-CA"/>
        </a:p>
      </dgm:t>
    </dgm:pt>
    <dgm:pt modelId="{46D5BB2B-C41E-4780-87D1-6623DA7C14A8}">
      <dgm:prSet/>
      <dgm:spPr/>
      <dgm:t>
        <a:bodyPr/>
        <a:lstStyle/>
        <a:p>
          <a:r>
            <a:rPr lang="en-CA"/>
            <a:t>Organizations adapting to Resistant Culture</a:t>
          </a:r>
        </a:p>
      </dgm:t>
    </dgm:pt>
    <dgm:pt modelId="{EFBDF291-8A65-4B92-B725-71DC7C4337F2}" type="parTrans" cxnId="{6C11373A-78A1-44A0-A9EA-71DD0D764518}">
      <dgm:prSet/>
      <dgm:spPr/>
      <dgm:t>
        <a:bodyPr/>
        <a:lstStyle/>
        <a:p>
          <a:endParaRPr lang="en-CA"/>
        </a:p>
      </dgm:t>
    </dgm:pt>
    <dgm:pt modelId="{39FC9DF6-55E6-47DE-8C0A-66A7199EE15E}" type="sibTrans" cxnId="{6C11373A-78A1-44A0-A9EA-71DD0D764518}">
      <dgm:prSet/>
      <dgm:spPr/>
      <dgm:t>
        <a:bodyPr/>
        <a:lstStyle/>
        <a:p>
          <a:endParaRPr lang="en-CA"/>
        </a:p>
      </dgm:t>
    </dgm:pt>
    <dgm:pt modelId="{BB1F7764-AB1F-425D-AB2D-5CD43C4C3CB5}">
      <dgm:prSet/>
      <dgm:spPr/>
      <dgm:t>
        <a:bodyPr/>
        <a:lstStyle/>
        <a:p>
          <a:r>
            <a:rPr lang="en-CA"/>
            <a:t>Leaning toward Adaptability Culture</a:t>
          </a:r>
        </a:p>
      </dgm:t>
    </dgm:pt>
    <dgm:pt modelId="{FCBE6DD3-A63F-40C7-9AB3-FBF1819E2C5F}" type="parTrans" cxnId="{C269EA44-E48A-4BB0-AE0C-2591A5B4C366}">
      <dgm:prSet/>
      <dgm:spPr/>
      <dgm:t>
        <a:bodyPr/>
        <a:lstStyle/>
        <a:p>
          <a:endParaRPr lang="en-CA"/>
        </a:p>
      </dgm:t>
    </dgm:pt>
    <dgm:pt modelId="{66F71529-62E9-4272-A0D2-E665B7235A95}" type="sibTrans" cxnId="{C269EA44-E48A-4BB0-AE0C-2591A5B4C366}">
      <dgm:prSet/>
      <dgm:spPr/>
      <dgm:t>
        <a:bodyPr/>
        <a:lstStyle/>
        <a:p>
          <a:endParaRPr lang="en-CA"/>
        </a:p>
      </dgm:t>
    </dgm:pt>
    <dgm:pt modelId="{5BC5AD57-B0E7-4475-8B42-7C61D5B50F4B}">
      <dgm:prSet/>
      <dgm:spPr/>
      <dgm:t>
        <a:bodyPr/>
        <a:lstStyle/>
        <a:p>
          <a:r>
            <a:rPr lang="en-CA"/>
            <a:t>(D) Leadership </a:t>
          </a:r>
        </a:p>
      </dgm:t>
    </dgm:pt>
    <dgm:pt modelId="{C2234FB8-1791-4890-B9DB-4C98A8D51DEA}" type="parTrans" cxnId="{E714D421-F703-4F6D-824E-C34163450FB9}">
      <dgm:prSet/>
      <dgm:spPr/>
      <dgm:t>
        <a:bodyPr/>
        <a:lstStyle/>
        <a:p>
          <a:endParaRPr lang="en-CA"/>
        </a:p>
      </dgm:t>
    </dgm:pt>
    <dgm:pt modelId="{348F5855-068B-4236-9EE1-04204481C42A}" type="sibTrans" cxnId="{E714D421-F703-4F6D-824E-C34163450FB9}">
      <dgm:prSet/>
      <dgm:spPr/>
      <dgm:t>
        <a:bodyPr/>
        <a:lstStyle/>
        <a:p>
          <a:endParaRPr lang="en-CA"/>
        </a:p>
      </dgm:t>
    </dgm:pt>
    <dgm:pt modelId="{05D4EBA6-85DD-4FC2-98A3-1FA6D93EE322}">
      <dgm:prSet/>
      <dgm:spPr/>
      <dgm:t>
        <a:bodyPr/>
        <a:lstStyle/>
        <a:p>
          <a:r>
            <a:rPr lang="en-CA"/>
            <a:t>Turnover Rate in Autocratic Leadership</a:t>
          </a:r>
        </a:p>
      </dgm:t>
    </dgm:pt>
    <dgm:pt modelId="{7EB0D71C-DF69-4DCD-B031-1D2C0D105FAB}" type="parTrans" cxnId="{1C4FE7E2-D70D-4879-9066-597403C1BF69}">
      <dgm:prSet/>
      <dgm:spPr/>
      <dgm:t>
        <a:bodyPr/>
        <a:lstStyle/>
        <a:p>
          <a:endParaRPr lang="en-CA"/>
        </a:p>
      </dgm:t>
    </dgm:pt>
    <dgm:pt modelId="{CB927CF9-E4F7-473C-8CC6-C95CB237FA40}" type="sibTrans" cxnId="{1C4FE7E2-D70D-4879-9066-597403C1BF69}">
      <dgm:prSet/>
      <dgm:spPr/>
      <dgm:t>
        <a:bodyPr/>
        <a:lstStyle/>
        <a:p>
          <a:endParaRPr lang="en-CA"/>
        </a:p>
      </dgm:t>
    </dgm:pt>
    <dgm:pt modelId="{06FD64FD-2C95-4ED2-8A4C-BFE7779C8EF7}">
      <dgm:prSet/>
      <dgm:spPr/>
      <dgm:t>
        <a:bodyPr/>
        <a:lstStyle/>
        <a:p>
          <a:r>
            <a:rPr lang="en-CA"/>
            <a:t>Democratic Leader`s Time-Consuming Decisions</a:t>
          </a:r>
        </a:p>
      </dgm:t>
    </dgm:pt>
    <dgm:pt modelId="{80E4E10B-9F66-4573-926B-F866277AF73A}" type="parTrans" cxnId="{CBF7D18E-7305-42B9-AB3A-E4DB95FBDE2B}">
      <dgm:prSet/>
      <dgm:spPr/>
      <dgm:t>
        <a:bodyPr/>
        <a:lstStyle/>
        <a:p>
          <a:endParaRPr lang="en-CA"/>
        </a:p>
      </dgm:t>
    </dgm:pt>
    <dgm:pt modelId="{E210CAFE-408F-4AF7-9D63-3F8B5C08D261}" type="sibTrans" cxnId="{CBF7D18E-7305-42B9-AB3A-E4DB95FBDE2B}">
      <dgm:prSet/>
      <dgm:spPr/>
      <dgm:t>
        <a:bodyPr/>
        <a:lstStyle/>
        <a:p>
          <a:endParaRPr lang="en-CA"/>
        </a:p>
      </dgm:t>
    </dgm:pt>
    <dgm:pt modelId="{64151F9F-1CCE-49A0-B953-BAFEE9A821D8}">
      <dgm:prSet/>
      <dgm:spPr/>
      <dgm:t>
        <a:bodyPr/>
        <a:lstStyle/>
        <a:p>
          <a:r>
            <a:rPr lang="en-CA"/>
            <a:t>Employee-centered leaders face more Burnout</a:t>
          </a:r>
        </a:p>
      </dgm:t>
    </dgm:pt>
    <dgm:pt modelId="{BB687B2A-EB15-4331-97D0-D4E1C2873371}" type="parTrans" cxnId="{8E70A2A6-F8A1-4AA7-94E2-E0C1302815F4}">
      <dgm:prSet/>
      <dgm:spPr/>
      <dgm:t>
        <a:bodyPr/>
        <a:lstStyle/>
        <a:p>
          <a:endParaRPr lang="en-CA"/>
        </a:p>
      </dgm:t>
    </dgm:pt>
    <dgm:pt modelId="{F357DCAA-1B76-4295-8A2E-AD1E4D6D4158}" type="sibTrans" cxnId="{8E70A2A6-F8A1-4AA7-94E2-E0C1302815F4}">
      <dgm:prSet/>
      <dgm:spPr/>
      <dgm:t>
        <a:bodyPr/>
        <a:lstStyle/>
        <a:p>
          <a:endParaRPr lang="en-CA"/>
        </a:p>
      </dgm:t>
    </dgm:pt>
    <dgm:pt modelId="{8DD4B6DC-E4F9-4D99-AD03-4FE4B59F74F8}">
      <dgm:prSet/>
      <dgm:spPr/>
      <dgm:t>
        <a:bodyPr/>
        <a:lstStyle/>
        <a:p>
          <a:r>
            <a:rPr lang="en-CA"/>
            <a:t>(E) Healthcare Finance </a:t>
          </a:r>
        </a:p>
      </dgm:t>
    </dgm:pt>
    <dgm:pt modelId="{9D6FD399-A8CE-4AE7-BF68-5B7A79CF0471}" type="parTrans" cxnId="{56A10316-A2C1-4BFA-AF0A-023CE057FD8B}">
      <dgm:prSet/>
      <dgm:spPr/>
      <dgm:t>
        <a:bodyPr/>
        <a:lstStyle/>
        <a:p>
          <a:endParaRPr lang="en-CA"/>
        </a:p>
      </dgm:t>
    </dgm:pt>
    <dgm:pt modelId="{FB736F97-DADB-4A13-84C9-40DF29485BF7}" type="sibTrans" cxnId="{56A10316-A2C1-4BFA-AF0A-023CE057FD8B}">
      <dgm:prSet/>
      <dgm:spPr/>
      <dgm:t>
        <a:bodyPr/>
        <a:lstStyle/>
        <a:p>
          <a:endParaRPr lang="en-CA"/>
        </a:p>
      </dgm:t>
    </dgm:pt>
    <dgm:pt modelId="{B03BD9AE-50DC-494C-AD50-09DAFEAD95CA}">
      <dgm:prSet/>
      <dgm:spPr/>
      <dgm:t>
        <a:bodyPr/>
        <a:lstStyle/>
        <a:p>
          <a:r>
            <a:rPr lang="en-CA"/>
            <a:t>Healthcare </a:t>
          </a:r>
        </a:p>
      </dgm:t>
    </dgm:pt>
    <dgm:pt modelId="{386A566A-CC51-4033-929A-C9E3915D7785}" type="parTrans" cxnId="{6380A6B5-9A32-4B6A-806B-3EE7F32D4B85}">
      <dgm:prSet/>
      <dgm:spPr/>
      <dgm:t>
        <a:bodyPr/>
        <a:lstStyle/>
        <a:p>
          <a:endParaRPr lang="en-CA"/>
        </a:p>
      </dgm:t>
    </dgm:pt>
    <dgm:pt modelId="{CB845EA6-594C-4E81-8A57-8E361C21D18C}" type="sibTrans" cxnId="{6380A6B5-9A32-4B6A-806B-3EE7F32D4B85}">
      <dgm:prSet/>
      <dgm:spPr/>
      <dgm:t>
        <a:bodyPr/>
        <a:lstStyle/>
        <a:p>
          <a:endParaRPr lang="en-CA"/>
        </a:p>
      </dgm:t>
    </dgm:pt>
    <dgm:pt modelId="{626AEB10-57E7-4DE9-8B56-3C166111FAE6}">
      <dgm:prSet/>
      <dgm:spPr/>
      <dgm:t>
        <a:bodyPr/>
        <a:lstStyle/>
        <a:p>
          <a:r>
            <a:rPr lang="en-CA"/>
            <a:t>Sector </a:t>
          </a:r>
        </a:p>
      </dgm:t>
    </dgm:pt>
    <dgm:pt modelId="{ABC7FA74-9994-4895-A9D8-948FD82BA10C}" type="parTrans" cxnId="{8AB1EEB7-484B-4619-B0D6-8A371BA82162}">
      <dgm:prSet/>
      <dgm:spPr/>
      <dgm:t>
        <a:bodyPr/>
        <a:lstStyle/>
        <a:p>
          <a:endParaRPr lang="en-CA"/>
        </a:p>
      </dgm:t>
    </dgm:pt>
    <dgm:pt modelId="{240CA22F-643B-4354-AF7F-13BFFCECA0B5}" type="sibTrans" cxnId="{8AB1EEB7-484B-4619-B0D6-8A371BA82162}">
      <dgm:prSet/>
      <dgm:spPr/>
      <dgm:t>
        <a:bodyPr/>
        <a:lstStyle/>
        <a:p>
          <a:endParaRPr lang="en-CA"/>
        </a:p>
      </dgm:t>
    </dgm:pt>
    <dgm:pt modelId="{7AF27B24-9459-423D-AA3A-FD2075B75EDA}">
      <dgm:prSet/>
      <dgm:spPr/>
      <dgm:t>
        <a:bodyPr/>
        <a:lstStyle/>
        <a:p>
          <a:r>
            <a:rPr lang="en-CA"/>
            <a:t>Finance</a:t>
          </a:r>
        </a:p>
      </dgm:t>
    </dgm:pt>
    <dgm:pt modelId="{58DA058A-98B4-4E9B-AB5A-3A015247302D}" type="parTrans" cxnId="{942ED85B-CAA7-41FA-B9AB-838DB49591A6}">
      <dgm:prSet/>
      <dgm:spPr/>
      <dgm:t>
        <a:bodyPr/>
        <a:lstStyle/>
        <a:p>
          <a:endParaRPr lang="en-CA"/>
        </a:p>
      </dgm:t>
    </dgm:pt>
    <dgm:pt modelId="{EED2FD47-FD0C-43FA-AB66-A452F4A0FBF7}" type="sibTrans" cxnId="{942ED85B-CAA7-41FA-B9AB-838DB49591A6}">
      <dgm:prSet/>
      <dgm:spPr/>
      <dgm:t>
        <a:bodyPr/>
        <a:lstStyle/>
        <a:p>
          <a:endParaRPr lang="en-CA"/>
        </a:p>
      </dgm:t>
    </dgm:pt>
    <dgm:pt modelId="{91260B77-2D7D-4370-8452-1A776EFE6050}">
      <dgm:prSet/>
      <dgm:spPr/>
      <dgm:t>
        <a:bodyPr/>
        <a:lstStyle/>
        <a:p>
          <a:r>
            <a:rPr lang="en-CA"/>
            <a:t>Staffing and Employment expenses</a:t>
          </a:r>
        </a:p>
      </dgm:t>
    </dgm:pt>
    <dgm:pt modelId="{ABE1472A-BDE5-460A-9950-89B15A21664A}" type="parTrans" cxnId="{35FFCE02-C462-4DE2-9E35-831F16A496D0}">
      <dgm:prSet/>
      <dgm:spPr/>
      <dgm:t>
        <a:bodyPr/>
        <a:lstStyle/>
        <a:p>
          <a:endParaRPr lang="en-CA"/>
        </a:p>
      </dgm:t>
    </dgm:pt>
    <dgm:pt modelId="{E09DBBC1-05D2-4C8D-8109-D0BD1EDD394F}" type="sibTrans" cxnId="{35FFCE02-C462-4DE2-9E35-831F16A496D0}">
      <dgm:prSet/>
      <dgm:spPr/>
      <dgm:t>
        <a:bodyPr/>
        <a:lstStyle/>
        <a:p>
          <a:endParaRPr lang="en-CA"/>
        </a:p>
      </dgm:t>
    </dgm:pt>
    <dgm:pt modelId="{83DB8923-594A-4835-AB9C-4A33F39E0DD8}">
      <dgm:prSet/>
      <dgm:spPr/>
      <dgm:t>
        <a:bodyPr/>
        <a:lstStyle/>
        <a:p>
          <a:r>
            <a:rPr lang="en-CA"/>
            <a:t>Influence on Rural Hospitals</a:t>
          </a:r>
        </a:p>
      </dgm:t>
    </dgm:pt>
    <dgm:pt modelId="{A6B22E1B-2939-4023-8669-6691400AD5FC}" type="parTrans" cxnId="{33F134A5-F48E-4777-972A-85D3E2617274}">
      <dgm:prSet/>
      <dgm:spPr/>
      <dgm:t>
        <a:bodyPr/>
        <a:lstStyle/>
        <a:p>
          <a:endParaRPr lang="en-CA"/>
        </a:p>
      </dgm:t>
    </dgm:pt>
    <dgm:pt modelId="{0252886C-52D9-483D-82F1-F36E9F7BCD77}" type="sibTrans" cxnId="{33F134A5-F48E-4777-972A-85D3E2617274}">
      <dgm:prSet/>
      <dgm:spPr/>
      <dgm:t>
        <a:bodyPr/>
        <a:lstStyle/>
        <a:p>
          <a:endParaRPr lang="en-CA"/>
        </a:p>
      </dgm:t>
    </dgm:pt>
    <dgm:pt modelId="{94590894-59DF-4EFE-84AB-843ED7CA5DC7}" type="pres">
      <dgm:prSet presAssocID="{DEEB7656-2641-42AC-BC81-ACEE9A788CF6}" presName="linear" presStyleCnt="0">
        <dgm:presLayoutVars>
          <dgm:dir/>
          <dgm:animLvl val="lvl"/>
          <dgm:resizeHandles val="exact"/>
        </dgm:presLayoutVars>
      </dgm:prSet>
      <dgm:spPr/>
    </dgm:pt>
    <dgm:pt modelId="{888E9DF0-238B-49F0-9726-03E94846E523}" type="pres">
      <dgm:prSet presAssocID="{A7D75F85-5839-4150-BDEB-20EAE9194B05}" presName="parentLin" presStyleCnt="0"/>
      <dgm:spPr/>
    </dgm:pt>
    <dgm:pt modelId="{E2080704-C3EE-47A0-B6F5-E24519A3D06E}" type="pres">
      <dgm:prSet presAssocID="{A7D75F85-5839-4150-BDEB-20EAE9194B05}" presName="parentLeftMargin" presStyleLbl="node1" presStyleIdx="0" presStyleCnt="5"/>
      <dgm:spPr/>
    </dgm:pt>
    <dgm:pt modelId="{6B2D6F7E-6148-4246-B1DD-15DD8B214E7E}" type="pres">
      <dgm:prSet presAssocID="{A7D75F85-5839-4150-BDEB-20EAE9194B05}" presName="parentText" presStyleLbl="node1" presStyleIdx="0" presStyleCnt="5">
        <dgm:presLayoutVars>
          <dgm:chMax val="0"/>
          <dgm:bulletEnabled val="1"/>
        </dgm:presLayoutVars>
      </dgm:prSet>
      <dgm:spPr/>
    </dgm:pt>
    <dgm:pt modelId="{70DE5D3D-7043-4AB8-B704-FCF10963493D}" type="pres">
      <dgm:prSet presAssocID="{A7D75F85-5839-4150-BDEB-20EAE9194B05}" presName="negativeSpace" presStyleCnt="0"/>
      <dgm:spPr/>
    </dgm:pt>
    <dgm:pt modelId="{47648629-3203-4FA0-800F-448562FC5DB2}" type="pres">
      <dgm:prSet presAssocID="{A7D75F85-5839-4150-BDEB-20EAE9194B05}" presName="childText" presStyleLbl="conFgAcc1" presStyleIdx="0" presStyleCnt="5">
        <dgm:presLayoutVars>
          <dgm:bulletEnabled val="1"/>
        </dgm:presLayoutVars>
      </dgm:prSet>
      <dgm:spPr/>
    </dgm:pt>
    <dgm:pt modelId="{609A3DCA-139B-4E59-A6A8-37FC9617CF26}" type="pres">
      <dgm:prSet presAssocID="{5000C426-D917-4C1D-B6DD-1CC553C54BCB}" presName="spaceBetweenRectangles" presStyleCnt="0"/>
      <dgm:spPr/>
    </dgm:pt>
    <dgm:pt modelId="{E9A15E3C-3B4B-493F-9683-B461144AD56E}" type="pres">
      <dgm:prSet presAssocID="{733E7AF1-D844-47FB-AA04-5174E1636106}" presName="parentLin" presStyleCnt="0"/>
      <dgm:spPr/>
    </dgm:pt>
    <dgm:pt modelId="{D62D1B6A-1A61-4913-8D6F-7A35911EB20F}" type="pres">
      <dgm:prSet presAssocID="{733E7AF1-D844-47FB-AA04-5174E1636106}" presName="parentLeftMargin" presStyleLbl="node1" presStyleIdx="0" presStyleCnt="5"/>
      <dgm:spPr/>
    </dgm:pt>
    <dgm:pt modelId="{94B1F041-912A-47A0-A28F-5B9DD180981C}" type="pres">
      <dgm:prSet presAssocID="{733E7AF1-D844-47FB-AA04-5174E1636106}" presName="parentText" presStyleLbl="node1" presStyleIdx="1" presStyleCnt="5">
        <dgm:presLayoutVars>
          <dgm:chMax val="0"/>
          <dgm:bulletEnabled val="1"/>
        </dgm:presLayoutVars>
      </dgm:prSet>
      <dgm:spPr/>
    </dgm:pt>
    <dgm:pt modelId="{BE545B15-7D60-473D-934F-1666609F8E47}" type="pres">
      <dgm:prSet presAssocID="{733E7AF1-D844-47FB-AA04-5174E1636106}" presName="negativeSpace" presStyleCnt="0"/>
      <dgm:spPr/>
    </dgm:pt>
    <dgm:pt modelId="{CD3243D8-C4EC-4C4F-8C5F-8D9563924027}" type="pres">
      <dgm:prSet presAssocID="{733E7AF1-D844-47FB-AA04-5174E1636106}" presName="childText" presStyleLbl="conFgAcc1" presStyleIdx="1" presStyleCnt="5">
        <dgm:presLayoutVars>
          <dgm:bulletEnabled val="1"/>
        </dgm:presLayoutVars>
      </dgm:prSet>
      <dgm:spPr/>
    </dgm:pt>
    <dgm:pt modelId="{3F8A4CB9-D95F-4EE3-BD78-F90EAD859BA3}" type="pres">
      <dgm:prSet presAssocID="{5CBB657E-DF7A-4A73-B3EF-A22883AACFDA}" presName="spaceBetweenRectangles" presStyleCnt="0"/>
      <dgm:spPr/>
    </dgm:pt>
    <dgm:pt modelId="{A2BC2DBF-D19E-4AC4-A08D-67C6DC2D5640}" type="pres">
      <dgm:prSet presAssocID="{8BE790F4-705F-4C1F-9485-112B0A25188B}" presName="parentLin" presStyleCnt="0"/>
      <dgm:spPr/>
    </dgm:pt>
    <dgm:pt modelId="{AB9FF4BB-38FE-4835-8D25-81B9A27EBE83}" type="pres">
      <dgm:prSet presAssocID="{8BE790F4-705F-4C1F-9485-112B0A25188B}" presName="parentLeftMargin" presStyleLbl="node1" presStyleIdx="1" presStyleCnt="5"/>
      <dgm:spPr/>
    </dgm:pt>
    <dgm:pt modelId="{A14E029D-DD94-4567-8FCB-B0D549987CD0}" type="pres">
      <dgm:prSet presAssocID="{8BE790F4-705F-4C1F-9485-112B0A25188B}" presName="parentText" presStyleLbl="node1" presStyleIdx="2" presStyleCnt="5">
        <dgm:presLayoutVars>
          <dgm:chMax val="0"/>
          <dgm:bulletEnabled val="1"/>
        </dgm:presLayoutVars>
      </dgm:prSet>
      <dgm:spPr/>
    </dgm:pt>
    <dgm:pt modelId="{66A323F1-9C16-4DC2-AD54-3C20AA2778C4}" type="pres">
      <dgm:prSet presAssocID="{8BE790F4-705F-4C1F-9485-112B0A25188B}" presName="negativeSpace" presStyleCnt="0"/>
      <dgm:spPr/>
    </dgm:pt>
    <dgm:pt modelId="{1FD8A64E-8D78-4BC2-8EFD-812E13324CDD}" type="pres">
      <dgm:prSet presAssocID="{8BE790F4-705F-4C1F-9485-112B0A25188B}" presName="childText" presStyleLbl="conFgAcc1" presStyleIdx="2" presStyleCnt="5">
        <dgm:presLayoutVars>
          <dgm:bulletEnabled val="1"/>
        </dgm:presLayoutVars>
      </dgm:prSet>
      <dgm:spPr/>
    </dgm:pt>
    <dgm:pt modelId="{4500AC21-C6A3-4343-987F-4B0B753D8255}" type="pres">
      <dgm:prSet presAssocID="{E7D8FBA9-C8F9-415E-8028-AE29770169FB}" presName="spaceBetweenRectangles" presStyleCnt="0"/>
      <dgm:spPr/>
    </dgm:pt>
    <dgm:pt modelId="{AE4A3305-95AD-4FBC-BAAA-C6C2B337EF18}" type="pres">
      <dgm:prSet presAssocID="{5BC5AD57-B0E7-4475-8B42-7C61D5B50F4B}" presName="parentLin" presStyleCnt="0"/>
      <dgm:spPr/>
    </dgm:pt>
    <dgm:pt modelId="{573665BA-6BA7-4112-BCB6-1ACBB205AF34}" type="pres">
      <dgm:prSet presAssocID="{5BC5AD57-B0E7-4475-8B42-7C61D5B50F4B}" presName="parentLeftMargin" presStyleLbl="node1" presStyleIdx="2" presStyleCnt="5"/>
      <dgm:spPr/>
    </dgm:pt>
    <dgm:pt modelId="{92683748-BB59-4454-A7E5-6D92C77406BB}" type="pres">
      <dgm:prSet presAssocID="{5BC5AD57-B0E7-4475-8B42-7C61D5B50F4B}" presName="parentText" presStyleLbl="node1" presStyleIdx="3" presStyleCnt="5">
        <dgm:presLayoutVars>
          <dgm:chMax val="0"/>
          <dgm:bulletEnabled val="1"/>
        </dgm:presLayoutVars>
      </dgm:prSet>
      <dgm:spPr/>
    </dgm:pt>
    <dgm:pt modelId="{F606786F-9E67-44A9-B550-E320FC9C9B87}" type="pres">
      <dgm:prSet presAssocID="{5BC5AD57-B0E7-4475-8B42-7C61D5B50F4B}" presName="negativeSpace" presStyleCnt="0"/>
      <dgm:spPr/>
    </dgm:pt>
    <dgm:pt modelId="{B2584685-0C1B-44F4-BF2F-2060A7FE08E0}" type="pres">
      <dgm:prSet presAssocID="{5BC5AD57-B0E7-4475-8B42-7C61D5B50F4B}" presName="childText" presStyleLbl="conFgAcc1" presStyleIdx="3" presStyleCnt="5">
        <dgm:presLayoutVars>
          <dgm:bulletEnabled val="1"/>
        </dgm:presLayoutVars>
      </dgm:prSet>
      <dgm:spPr/>
    </dgm:pt>
    <dgm:pt modelId="{C737BDB2-547A-4529-B2EB-1FC7DC0F1937}" type="pres">
      <dgm:prSet presAssocID="{348F5855-068B-4236-9EE1-04204481C42A}" presName="spaceBetweenRectangles" presStyleCnt="0"/>
      <dgm:spPr/>
    </dgm:pt>
    <dgm:pt modelId="{5CA98595-47B3-4A94-A415-AE5210A4448C}" type="pres">
      <dgm:prSet presAssocID="{8DD4B6DC-E4F9-4D99-AD03-4FE4B59F74F8}" presName="parentLin" presStyleCnt="0"/>
      <dgm:spPr/>
    </dgm:pt>
    <dgm:pt modelId="{4A7475D9-6CE0-44F2-B962-836D7F930D87}" type="pres">
      <dgm:prSet presAssocID="{8DD4B6DC-E4F9-4D99-AD03-4FE4B59F74F8}" presName="parentLeftMargin" presStyleLbl="node1" presStyleIdx="3" presStyleCnt="5"/>
      <dgm:spPr/>
    </dgm:pt>
    <dgm:pt modelId="{9E0C89D4-47B5-4442-80DF-B6C6A8DBF0C0}" type="pres">
      <dgm:prSet presAssocID="{8DD4B6DC-E4F9-4D99-AD03-4FE4B59F74F8}" presName="parentText" presStyleLbl="node1" presStyleIdx="4" presStyleCnt="5">
        <dgm:presLayoutVars>
          <dgm:chMax val="0"/>
          <dgm:bulletEnabled val="1"/>
        </dgm:presLayoutVars>
      </dgm:prSet>
      <dgm:spPr/>
    </dgm:pt>
    <dgm:pt modelId="{FD09CB4A-B310-446B-8321-873B3A2A9E23}" type="pres">
      <dgm:prSet presAssocID="{8DD4B6DC-E4F9-4D99-AD03-4FE4B59F74F8}" presName="negativeSpace" presStyleCnt="0"/>
      <dgm:spPr/>
    </dgm:pt>
    <dgm:pt modelId="{C5CA64C9-8806-4F04-807C-62565A02A40D}" type="pres">
      <dgm:prSet presAssocID="{8DD4B6DC-E4F9-4D99-AD03-4FE4B59F74F8}" presName="childText" presStyleLbl="conFgAcc1" presStyleIdx="4" presStyleCnt="5">
        <dgm:presLayoutVars>
          <dgm:bulletEnabled val="1"/>
        </dgm:presLayoutVars>
      </dgm:prSet>
      <dgm:spPr/>
    </dgm:pt>
  </dgm:ptLst>
  <dgm:cxnLst>
    <dgm:cxn modelId="{FE574002-2C0C-42C6-BE7F-905D5D0B2DDE}" type="presOf" srcId="{D733B567-011F-46BC-9DED-695C545FFA86}" destId="{1FD8A64E-8D78-4BC2-8EFD-812E13324CDD}" srcOrd="0" destOrd="0" presId="urn:microsoft.com/office/officeart/2005/8/layout/list1"/>
    <dgm:cxn modelId="{35FFCE02-C462-4DE2-9E35-831F16A496D0}" srcId="{8DD4B6DC-E4F9-4D99-AD03-4FE4B59F74F8}" destId="{91260B77-2D7D-4370-8452-1A776EFE6050}" srcOrd="3" destOrd="0" parTransId="{ABE1472A-BDE5-460A-9950-89B15A21664A}" sibTransId="{E09DBBC1-05D2-4C8D-8109-D0BD1EDD394F}"/>
    <dgm:cxn modelId="{2DBF5F06-9B0E-47E2-813D-F3EBDE4CF9A9}" type="presOf" srcId="{C10DD286-F177-4481-B5C0-F5916E019D3B}" destId="{CD3243D8-C4EC-4C4F-8C5F-8D9563924027}" srcOrd="0" destOrd="0" presId="urn:microsoft.com/office/officeart/2005/8/layout/list1"/>
    <dgm:cxn modelId="{133E4108-C3A0-4A11-BDE6-C7D21401C08D}" type="presOf" srcId="{74F22A64-D424-4068-BB73-D5CAA7719B2A}" destId="{47648629-3203-4FA0-800F-448562FC5DB2}" srcOrd="0" destOrd="0" presId="urn:microsoft.com/office/officeart/2005/8/layout/list1"/>
    <dgm:cxn modelId="{56A10316-A2C1-4BFA-AF0A-023CE057FD8B}" srcId="{DEEB7656-2641-42AC-BC81-ACEE9A788CF6}" destId="{8DD4B6DC-E4F9-4D99-AD03-4FE4B59F74F8}" srcOrd="4" destOrd="0" parTransId="{9D6FD399-A8CE-4AE7-BF68-5B7A79CF0471}" sibTransId="{FB736F97-DADB-4A13-84C9-40DF29485BF7}"/>
    <dgm:cxn modelId="{E3868117-04F7-4756-A8D8-DC56647213F0}" srcId="{A7D75F85-5839-4150-BDEB-20EAE9194B05}" destId="{74F22A64-D424-4068-BB73-D5CAA7719B2A}" srcOrd="0" destOrd="0" parTransId="{045A8C91-591C-4B7B-963C-011CE53081FA}" sibTransId="{FE5F547E-60EE-4E05-A76B-F7FAA52DB2D7}"/>
    <dgm:cxn modelId="{F9F2501C-0D73-47AE-8523-24FE6E0F32A6}" srcId="{DEEB7656-2641-42AC-BC81-ACEE9A788CF6}" destId="{8BE790F4-705F-4C1F-9485-112B0A25188B}" srcOrd="2" destOrd="0" parTransId="{3FCD69C1-6C60-4B84-969C-7F5373866F14}" sibTransId="{E7D8FBA9-C8F9-415E-8028-AE29770169FB}"/>
    <dgm:cxn modelId="{E714D421-F703-4F6D-824E-C34163450FB9}" srcId="{DEEB7656-2641-42AC-BC81-ACEE9A788CF6}" destId="{5BC5AD57-B0E7-4475-8B42-7C61D5B50F4B}" srcOrd="3" destOrd="0" parTransId="{C2234FB8-1791-4890-B9DB-4C98A8D51DEA}" sibTransId="{348F5855-068B-4236-9EE1-04204481C42A}"/>
    <dgm:cxn modelId="{E9324628-9247-4267-BC69-4A1C2F2C8F69}" type="presOf" srcId="{626AEB10-57E7-4DE9-8B56-3C166111FAE6}" destId="{C5CA64C9-8806-4F04-807C-62565A02A40D}" srcOrd="0" destOrd="1" presId="urn:microsoft.com/office/officeart/2005/8/layout/list1"/>
    <dgm:cxn modelId="{654FB428-794A-4D16-862B-4B473252FFC8}" type="presOf" srcId="{C4B957BB-D8C6-481F-82DF-F317C9674FFB}" destId="{47648629-3203-4FA0-800F-448562FC5DB2}" srcOrd="0" destOrd="1" presId="urn:microsoft.com/office/officeart/2005/8/layout/list1"/>
    <dgm:cxn modelId="{1EC2442B-8222-4EBC-8D42-42A28EDC6FD0}" type="presOf" srcId="{A7D75F85-5839-4150-BDEB-20EAE9194B05}" destId="{6B2D6F7E-6148-4246-B1DD-15DD8B214E7E}" srcOrd="1" destOrd="0" presId="urn:microsoft.com/office/officeart/2005/8/layout/list1"/>
    <dgm:cxn modelId="{119C3839-5367-4D88-99C8-F87961CB226B}" type="presOf" srcId="{B03BD9AE-50DC-494C-AD50-09DAFEAD95CA}" destId="{C5CA64C9-8806-4F04-807C-62565A02A40D}" srcOrd="0" destOrd="0" presId="urn:microsoft.com/office/officeart/2005/8/layout/list1"/>
    <dgm:cxn modelId="{6C11373A-78A1-44A0-A9EA-71DD0D764518}" srcId="{8BE790F4-705F-4C1F-9485-112B0A25188B}" destId="{46D5BB2B-C41E-4780-87D1-6623DA7C14A8}" srcOrd="1" destOrd="0" parTransId="{EFBDF291-8A65-4B92-B725-71DC7C4337F2}" sibTransId="{39FC9DF6-55E6-47DE-8C0A-66A7199EE15E}"/>
    <dgm:cxn modelId="{942ED85B-CAA7-41FA-B9AB-838DB49591A6}" srcId="{8DD4B6DC-E4F9-4D99-AD03-4FE4B59F74F8}" destId="{7AF27B24-9459-423D-AA3A-FD2075B75EDA}" srcOrd="2" destOrd="0" parTransId="{58DA058A-98B4-4E9B-AB5A-3A015247302D}" sibTransId="{EED2FD47-FD0C-43FA-AB66-A452F4A0FBF7}"/>
    <dgm:cxn modelId="{D245D85E-36C9-4723-8F51-A452265C8A98}" type="presOf" srcId="{3953DE7C-F733-4A03-B1A6-0D52D4A10D1B}" destId="{CD3243D8-C4EC-4C4F-8C5F-8D9563924027}" srcOrd="0" destOrd="2" presId="urn:microsoft.com/office/officeart/2005/8/layout/list1"/>
    <dgm:cxn modelId="{C2B0645F-6628-4B1F-AAE6-DCB8A9723D26}" type="presOf" srcId="{733E7AF1-D844-47FB-AA04-5174E1636106}" destId="{D62D1B6A-1A61-4913-8D6F-7A35911EB20F}" srcOrd="0" destOrd="0" presId="urn:microsoft.com/office/officeart/2005/8/layout/list1"/>
    <dgm:cxn modelId="{C269EA44-E48A-4BB0-AE0C-2591A5B4C366}" srcId="{8BE790F4-705F-4C1F-9485-112B0A25188B}" destId="{BB1F7764-AB1F-425D-AB2D-5CD43C4C3CB5}" srcOrd="2" destOrd="0" parTransId="{FCBE6DD3-A63F-40C7-9AB3-FBF1819E2C5F}" sibTransId="{66F71529-62E9-4272-A0D2-E665B7235A95}"/>
    <dgm:cxn modelId="{FFD16746-FFFF-46A4-82EE-CC1AD6F6D910}" type="presOf" srcId="{7AF27B24-9459-423D-AA3A-FD2075B75EDA}" destId="{C5CA64C9-8806-4F04-807C-62565A02A40D}" srcOrd="0" destOrd="2" presId="urn:microsoft.com/office/officeart/2005/8/layout/list1"/>
    <dgm:cxn modelId="{B9C3C36B-83FC-4969-A238-89AAA24FC625}" srcId="{733E7AF1-D844-47FB-AA04-5174E1636106}" destId="{42F49EAF-D05B-44E0-9F8C-AA119BF5DC52}" srcOrd="1" destOrd="0" parTransId="{2231FCA0-E1C0-4099-93DE-A7C5AE7450E8}" sibTransId="{DC243242-1CE9-4D5D-8EE9-A65E7B89E275}"/>
    <dgm:cxn modelId="{2078834D-39BC-4FDF-970C-8BD4EFC4E68D}" type="presOf" srcId="{05D4EBA6-85DD-4FC2-98A3-1FA6D93EE322}" destId="{B2584685-0C1B-44F4-BF2F-2060A7FE08E0}" srcOrd="0" destOrd="0" presId="urn:microsoft.com/office/officeart/2005/8/layout/list1"/>
    <dgm:cxn modelId="{707C656E-4B57-4822-A9EF-0548C25F0F79}" type="presOf" srcId="{42F49EAF-D05B-44E0-9F8C-AA119BF5DC52}" destId="{CD3243D8-C4EC-4C4F-8C5F-8D9563924027}" srcOrd="0" destOrd="1" presId="urn:microsoft.com/office/officeart/2005/8/layout/list1"/>
    <dgm:cxn modelId="{AB584F4E-0319-4F69-846E-560AE00C78AA}" type="presOf" srcId="{5BC5AD57-B0E7-4475-8B42-7C61D5B50F4B}" destId="{573665BA-6BA7-4112-BCB6-1ACBB205AF34}" srcOrd="0" destOrd="0" presId="urn:microsoft.com/office/officeart/2005/8/layout/list1"/>
    <dgm:cxn modelId="{3696E555-A7A5-4081-ABEF-E22254F61F72}" type="presOf" srcId="{8DD4B6DC-E4F9-4D99-AD03-4FE4B59F74F8}" destId="{9E0C89D4-47B5-4442-80DF-B6C6A8DBF0C0}" srcOrd="1" destOrd="0" presId="urn:microsoft.com/office/officeart/2005/8/layout/list1"/>
    <dgm:cxn modelId="{84558878-08DD-4E14-9A4D-BC370F297B40}" srcId="{DEEB7656-2641-42AC-BC81-ACEE9A788CF6}" destId="{A7D75F85-5839-4150-BDEB-20EAE9194B05}" srcOrd="0" destOrd="0" parTransId="{921BEADB-9BE6-496E-A8A2-B0081E689E4E}" sibTransId="{5000C426-D917-4C1D-B6DD-1CC553C54BCB}"/>
    <dgm:cxn modelId="{75B19D79-827F-4C88-BCC7-B9E31A17C658}" type="presOf" srcId="{64151F9F-1CCE-49A0-B953-BAFEE9A821D8}" destId="{B2584685-0C1B-44F4-BF2F-2060A7FE08E0}" srcOrd="0" destOrd="2" presId="urn:microsoft.com/office/officeart/2005/8/layout/list1"/>
    <dgm:cxn modelId="{44D4A37A-481A-48B8-AB06-41CEEFCA58E2}" type="presOf" srcId="{83DB8923-594A-4835-AB9C-4A33F39E0DD8}" destId="{C5CA64C9-8806-4F04-807C-62565A02A40D}" srcOrd="0" destOrd="4" presId="urn:microsoft.com/office/officeart/2005/8/layout/list1"/>
    <dgm:cxn modelId="{9B5BBE5A-DA87-453E-BC8B-62BCFCAC0AB7}" type="presOf" srcId="{5BC5AD57-B0E7-4475-8B42-7C61D5B50F4B}" destId="{92683748-BB59-4454-A7E5-6D92C77406BB}" srcOrd="1" destOrd="0" presId="urn:microsoft.com/office/officeart/2005/8/layout/list1"/>
    <dgm:cxn modelId="{06D28983-CADF-4AE5-9D48-30AD8066F711}" type="presOf" srcId="{A7D75F85-5839-4150-BDEB-20EAE9194B05}" destId="{E2080704-C3EE-47A0-B6F5-E24519A3D06E}" srcOrd="0" destOrd="0" presId="urn:microsoft.com/office/officeart/2005/8/layout/list1"/>
    <dgm:cxn modelId="{ADE4E887-893B-41A4-A959-4787B7881337}" srcId="{A7D75F85-5839-4150-BDEB-20EAE9194B05}" destId="{C4B957BB-D8C6-481F-82DF-F317C9674FFB}" srcOrd="1" destOrd="0" parTransId="{FAEDBDAD-B2E8-497C-8735-F6EA53B0EBED}" sibTransId="{D36B7A3F-7933-404D-B151-1160B72EC44A}"/>
    <dgm:cxn modelId="{B7403C88-0482-4167-9E40-A21F6D71B6D9}" type="presOf" srcId="{06FD64FD-2C95-4ED2-8A4C-BFE7779C8EF7}" destId="{B2584685-0C1B-44F4-BF2F-2060A7FE08E0}" srcOrd="0" destOrd="1" presId="urn:microsoft.com/office/officeart/2005/8/layout/list1"/>
    <dgm:cxn modelId="{CBF7D18E-7305-42B9-AB3A-E4DB95FBDE2B}" srcId="{5BC5AD57-B0E7-4475-8B42-7C61D5B50F4B}" destId="{06FD64FD-2C95-4ED2-8A4C-BFE7779C8EF7}" srcOrd="1" destOrd="0" parTransId="{80E4E10B-9F66-4573-926B-F866277AF73A}" sibTransId="{E210CAFE-408F-4AF7-9D63-3F8B5C08D261}"/>
    <dgm:cxn modelId="{35377793-73B3-4DB7-82B3-258803EED1DE}" type="presOf" srcId="{8BE790F4-705F-4C1F-9485-112B0A25188B}" destId="{A14E029D-DD94-4567-8FCB-B0D549987CD0}" srcOrd="1" destOrd="0" presId="urn:microsoft.com/office/officeart/2005/8/layout/list1"/>
    <dgm:cxn modelId="{29D4DD93-3235-4D35-8A95-D202B3195CAD}" type="presOf" srcId="{8BE790F4-705F-4C1F-9485-112B0A25188B}" destId="{AB9FF4BB-38FE-4835-8D25-81B9A27EBE83}" srcOrd="0" destOrd="0" presId="urn:microsoft.com/office/officeart/2005/8/layout/list1"/>
    <dgm:cxn modelId="{F31AC59D-A9DB-4323-9252-710A72A310E3}" type="presOf" srcId="{8DD4B6DC-E4F9-4D99-AD03-4FE4B59F74F8}" destId="{4A7475D9-6CE0-44F2-B962-836D7F930D87}" srcOrd="0" destOrd="0" presId="urn:microsoft.com/office/officeart/2005/8/layout/list1"/>
    <dgm:cxn modelId="{840734A1-18E2-40B8-A0CC-DA9000F0AFB4}" type="presOf" srcId="{733E7AF1-D844-47FB-AA04-5174E1636106}" destId="{94B1F041-912A-47A0-A28F-5B9DD180981C}" srcOrd="1" destOrd="0" presId="urn:microsoft.com/office/officeart/2005/8/layout/list1"/>
    <dgm:cxn modelId="{33F134A5-F48E-4777-972A-85D3E2617274}" srcId="{8DD4B6DC-E4F9-4D99-AD03-4FE4B59F74F8}" destId="{83DB8923-594A-4835-AB9C-4A33F39E0DD8}" srcOrd="4" destOrd="0" parTransId="{A6B22E1B-2939-4023-8669-6691400AD5FC}" sibTransId="{0252886C-52D9-483D-82F1-F36E9F7BCD77}"/>
    <dgm:cxn modelId="{8E70A2A6-F8A1-4AA7-94E2-E0C1302815F4}" srcId="{5BC5AD57-B0E7-4475-8B42-7C61D5B50F4B}" destId="{64151F9F-1CCE-49A0-B953-BAFEE9A821D8}" srcOrd="2" destOrd="0" parTransId="{BB687B2A-EB15-4331-97D0-D4E1C2873371}" sibTransId="{F357DCAA-1B76-4295-8A2E-AD1E4D6D4158}"/>
    <dgm:cxn modelId="{31CCF2AA-36C9-4AE9-8A68-EE092ECFFC72}" type="presOf" srcId="{91260B77-2D7D-4370-8452-1A776EFE6050}" destId="{C5CA64C9-8806-4F04-807C-62565A02A40D}" srcOrd="0" destOrd="3" presId="urn:microsoft.com/office/officeart/2005/8/layout/list1"/>
    <dgm:cxn modelId="{3A4E19AB-7D0C-42C1-9732-1CBCF89A65AC}" srcId="{733E7AF1-D844-47FB-AA04-5174E1636106}" destId="{C10DD286-F177-4481-B5C0-F5916E019D3B}" srcOrd="0" destOrd="0" parTransId="{09CB56B8-1094-436F-85FF-3FA27C192DF1}" sibTransId="{B911B329-817C-4ECE-B56B-E68FF9852EAD}"/>
    <dgm:cxn modelId="{6380A6B5-9A32-4B6A-806B-3EE7F32D4B85}" srcId="{8DD4B6DC-E4F9-4D99-AD03-4FE4B59F74F8}" destId="{B03BD9AE-50DC-494C-AD50-09DAFEAD95CA}" srcOrd="0" destOrd="0" parTransId="{386A566A-CC51-4033-929A-C9E3915D7785}" sibTransId="{CB845EA6-594C-4E81-8A57-8E361C21D18C}"/>
    <dgm:cxn modelId="{3A2F9AB7-A3DA-40B6-9DF5-4A0FF8BBFCD9}" type="presOf" srcId="{46D5BB2B-C41E-4780-87D1-6623DA7C14A8}" destId="{1FD8A64E-8D78-4BC2-8EFD-812E13324CDD}" srcOrd="0" destOrd="1" presId="urn:microsoft.com/office/officeart/2005/8/layout/list1"/>
    <dgm:cxn modelId="{8AB1EEB7-484B-4619-B0D6-8A371BA82162}" srcId="{8DD4B6DC-E4F9-4D99-AD03-4FE4B59F74F8}" destId="{626AEB10-57E7-4DE9-8B56-3C166111FAE6}" srcOrd="1" destOrd="0" parTransId="{ABC7FA74-9994-4895-A9D8-948FD82BA10C}" sibTransId="{240CA22F-643B-4354-AF7F-13BFFCECA0B5}"/>
    <dgm:cxn modelId="{AB5CDCBA-2E8D-410A-9B7F-459645B396E6}" srcId="{8BE790F4-705F-4C1F-9485-112B0A25188B}" destId="{D733B567-011F-46BC-9DED-695C545FFA86}" srcOrd="0" destOrd="0" parTransId="{0D2D07B3-7DB0-4164-A49C-AEC2B9A43B01}" sibTransId="{3688F39F-1605-4F14-82BD-268848E86E49}"/>
    <dgm:cxn modelId="{37AEEDBD-4BF0-4859-A9E9-211F9DBF10B3}" type="presOf" srcId="{DEEB7656-2641-42AC-BC81-ACEE9A788CF6}" destId="{94590894-59DF-4EFE-84AB-843ED7CA5DC7}" srcOrd="0" destOrd="0" presId="urn:microsoft.com/office/officeart/2005/8/layout/list1"/>
    <dgm:cxn modelId="{C33AAFBE-0930-48C9-83F7-D114DB426353}" srcId="{733E7AF1-D844-47FB-AA04-5174E1636106}" destId="{3953DE7C-F733-4A03-B1A6-0D52D4A10D1B}" srcOrd="2" destOrd="0" parTransId="{78BB1458-B2E9-441A-88AF-CD0B8D7A6EDD}" sibTransId="{29C41ED4-62DF-4887-B9B3-E26AABFC7FA7}"/>
    <dgm:cxn modelId="{B5874DE2-F638-4B25-82CD-6739DEF17514}" type="presOf" srcId="{1548942E-BCB5-47A7-9E3A-732704912ADB}" destId="{47648629-3203-4FA0-800F-448562FC5DB2}" srcOrd="0" destOrd="2" presId="urn:microsoft.com/office/officeart/2005/8/layout/list1"/>
    <dgm:cxn modelId="{1C4FE7E2-D70D-4879-9066-597403C1BF69}" srcId="{5BC5AD57-B0E7-4475-8B42-7C61D5B50F4B}" destId="{05D4EBA6-85DD-4FC2-98A3-1FA6D93EE322}" srcOrd="0" destOrd="0" parTransId="{7EB0D71C-DF69-4DCD-B031-1D2C0D105FAB}" sibTransId="{CB927CF9-E4F7-473C-8CC6-C95CB237FA40}"/>
    <dgm:cxn modelId="{B00325E5-5459-423C-856C-B2B7C92ADC11}" srcId="{A7D75F85-5839-4150-BDEB-20EAE9194B05}" destId="{1548942E-BCB5-47A7-9E3A-732704912ADB}" srcOrd="2" destOrd="0" parTransId="{86CBCF48-9E78-4F40-923D-A2A53738DDA9}" sibTransId="{55A5D1EE-3BFA-43D8-BC7A-21B542071CD4}"/>
    <dgm:cxn modelId="{5AB25DE7-A1D2-4B6E-9040-DB7AECAF6FD9}" type="presOf" srcId="{BB1F7764-AB1F-425D-AB2D-5CD43C4C3CB5}" destId="{1FD8A64E-8D78-4BC2-8EFD-812E13324CDD}" srcOrd="0" destOrd="2" presId="urn:microsoft.com/office/officeart/2005/8/layout/list1"/>
    <dgm:cxn modelId="{0F92D8EF-B470-4BDB-A14A-452C6C4D46DD}" srcId="{DEEB7656-2641-42AC-BC81-ACEE9A788CF6}" destId="{733E7AF1-D844-47FB-AA04-5174E1636106}" srcOrd="1" destOrd="0" parTransId="{5D0B4D36-E93B-4857-A551-11FB708CEF1D}" sibTransId="{5CBB657E-DF7A-4A73-B3EF-A22883AACFDA}"/>
    <dgm:cxn modelId="{A30AEC94-4A37-4E98-A14C-837C09A641E9}" type="presParOf" srcId="{94590894-59DF-4EFE-84AB-843ED7CA5DC7}" destId="{888E9DF0-238B-49F0-9726-03E94846E523}" srcOrd="0" destOrd="0" presId="urn:microsoft.com/office/officeart/2005/8/layout/list1"/>
    <dgm:cxn modelId="{A95FBC44-8A9B-45D7-BE58-E3462B4FD735}" type="presParOf" srcId="{888E9DF0-238B-49F0-9726-03E94846E523}" destId="{E2080704-C3EE-47A0-B6F5-E24519A3D06E}" srcOrd="0" destOrd="0" presId="urn:microsoft.com/office/officeart/2005/8/layout/list1"/>
    <dgm:cxn modelId="{08FDFF9F-BF0E-41BA-9E6C-6B1193A6D0E2}" type="presParOf" srcId="{888E9DF0-238B-49F0-9726-03E94846E523}" destId="{6B2D6F7E-6148-4246-B1DD-15DD8B214E7E}" srcOrd="1" destOrd="0" presId="urn:microsoft.com/office/officeart/2005/8/layout/list1"/>
    <dgm:cxn modelId="{F50E06B3-1A5A-4313-B4B9-5A26A6C0B1C1}" type="presParOf" srcId="{94590894-59DF-4EFE-84AB-843ED7CA5DC7}" destId="{70DE5D3D-7043-4AB8-B704-FCF10963493D}" srcOrd="1" destOrd="0" presId="urn:microsoft.com/office/officeart/2005/8/layout/list1"/>
    <dgm:cxn modelId="{7457F687-D455-43B3-BAA8-B4FAC0FD2C3E}" type="presParOf" srcId="{94590894-59DF-4EFE-84AB-843ED7CA5DC7}" destId="{47648629-3203-4FA0-800F-448562FC5DB2}" srcOrd="2" destOrd="0" presId="urn:microsoft.com/office/officeart/2005/8/layout/list1"/>
    <dgm:cxn modelId="{41E7749D-C447-4902-AFDD-89441DF6CCA8}" type="presParOf" srcId="{94590894-59DF-4EFE-84AB-843ED7CA5DC7}" destId="{609A3DCA-139B-4E59-A6A8-37FC9617CF26}" srcOrd="3" destOrd="0" presId="urn:microsoft.com/office/officeart/2005/8/layout/list1"/>
    <dgm:cxn modelId="{42F16762-CB41-4F3A-93E3-453FA54E8B24}" type="presParOf" srcId="{94590894-59DF-4EFE-84AB-843ED7CA5DC7}" destId="{E9A15E3C-3B4B-493F-9683-B461144AD56E}" srcOrd="4" destOrd="0" presId="urn:microsoft.com/office/officeart/2005/8/layout/list1"/>
    <dgm:cxn modelId="{0BF580DC-A968-4368-A5A7-79FD958072F8}" type="presParOf" srcId="{E9A15E3C-3B4B-493F-9683-B461144AD56E}" destId="{D62D1B6A-1A61-4913-8D6F-7A35911EB20F}" srcOrd="0" destOrd="0" presId="urn:microsoft.com/office/officeart/2005/8/layout/list1"/>
    <dgm:cxn modelId="{8DBC2668-961F-4E6F-8BF1-A84403FDF12A}" type="presParOf" srcId="{E9A15E3C-3B4B-493F-9683-B461144AD56E}" destId="{94B1F041-912A-47A0-A28F-5B9DD180981C}" srcOrd="1" destOrd="0" presId="urn:microsoft.com/office/officeart/2005/8/layout/list1"/>
    <dgm:cxn modelId="{09A3CBC1-B7BC-4D1A-B630-65780F9F043B}" type="presParOf" srcId="{94590894-59DF-4EFE-84AB-843ED7CA5DC7}" destId="{BE545B15-7D60-473D-934F-1666609F8E47}" srcOrd="5" destOrd="0" presId="urn:microsoft.com/office/officeart/2005/8/layout/list1"/>
    <dgm:cxn modelId="{A30EF072-9B14-44A8-9084-F7C2448E896F}" type="presParOf" srcId="{94590894-59DF-4EFE-84AB-843ED7CA5DC7}" destId="{CD3243D8-C4EC-4C4F-8C5F-8D9563924027}" srcOrd="6" destOrd="0" presId="urn:microsoft.com/office/officeart/2005/8/layout/list1"/>
    <dgm:cxn modelId="{B0663576-6065-412D-AF1D-B7A80999E5A7}" type="presParOf" srcId="{94590894-59DF-4EFE-84AB-843ED7CA5DC7}" destId="{3F8A4CB9-D95F-4EE3-BD78-F90EAD859BA3}" srcOrd="7" destOrd="0" presId="urn:microsoft.com/office/officeart/2005/8/layout/list1"/>
    <dgm:cxn modelId="{2F2A2DFB-2CA5-4043-8CD6-5192D5B6148A}" type="presParOf" srcId="{94590894-59DF-4EFE-84AB-843ED7CA5DC7}" destId="{A2BC2DBF-D19E-4AC4-A08D-67C6DC2D5640}" srcOrd="8" destOrd="0" presId="urn:microsoft.com/office/officeart/2005/8/layout/list1"/>
    <dgm:cxn modelId="{E15B3D7D-B2DC-4B5B-BD04-769F6FA4F8D2}" type="presParOf" srcId="{A2BC2DBF-D19E-4AC4-A08D-67C6DC2D5640}" destId="{AB9FF4BB-38FE-4835-8D25-81B9A27EBE83}" srcOrd="0" destOrd="0" presId="urn:microsoft.com/office/officeart/2005/8/layout/list1"/>
    <dgm:cxn modelId="{F19D0ACB-9F2C-4224-AE47-EA309AD1A533}" type="presParOf" srcId="{A2BC2DBF-D19E-4AC4-A08D-67C6DC2D5640}" destId="{A14E029D-DD94-4567-8FCB-B0D549987CD0}" srcOrd="1" destOrd="0" presId="urn:microsoft.com/office/officeart/2005/8/layout/list1"/>
    <dgm:cxn modelId="{63F946E7-C8EF-4150-A1A1-A56111A519D4}" type="presParOf" srcId="{94590894-59DF-4EFE-84AB-843ED7CA5DC7}" destId="{66A323F1-9C16-4DC2-AD54-3C20AA2778C4}" srcOrd="9" destOrd="0" presId="urn:microsoft.com/office/officeart/2005/8/layout/list1"/>
    <dgm:cxn modelId="{EA551219-D7F8-489F-8C02-3C5D343778D5}" type="presParOf" srcId="{94590894-59DF-4EFE-84AB-843ED7CA5DC7}" destId="{1FD8A64E-8D78-4BC2-8EFD-812E13324CDD}" srcOrd="10" destOrd="0" presId="urn:microsoft.com/office/officeart/2005/8/layout/list1"/>
    <dgm:cxn modelId="{9FF1FBF5-4474-409F-A299-5AA73AA6DCD6}" type="presParOf" srcId="{94590894-59DF-4EFE-84AB-843ED7CA5DC7}" destId="{4500AC21-C6A3-4343-987F-4B0B753D8255}" srcOrd="11" destOrd="0" presId="urn:microsoft.com/office/officeart/2005/8/layout/list1"/>
    <dgm:cxn modelId="{CE0577DA-92CB-4A8A-84FE-8CB863E55342}" type="presParOf" srcId="{94590894-59DF-4EFE-84AB-843ED7CA5DC7}" destId="{AE4A3305-95AD-4FBC-BAAA-C6C2B337EF18}" srcOrd="12" destOrd="0" presId="urn:microsoft.com/office/officeart/2005/8/layout/list1"/>
    <dgm:cxn modelId="{612C492B-2AE3-4B7B-926E-8376ADFDF78B}" type="presParOf" srcId="{AE4A3305-95AD-4FBC-BAAA-C6C2B337EF18}" destId="{573665BA-6BA7-4112-BCB6-1ACBB205AF34}" srcOrd="0" destOrd="0" presId="urn:microsoft.com/office/officeart/2005/8/layout/list1"/>
    <dgm:cxn modelId="{25D31F8F-9E2C-4A24-8008-DA718981F50D}" type="presParOf" srcId="{AE4A3305-95AD-4FBC-BAAA-C6C2B337EF18}" destId="{92683748-BB59-4454-A7E5-6D92C77406BB}" srcOrd="1" destOrd="0" presId="urn:microsoft.com/office/officeart/2005/8/layout/list1"/>
    <dgm:cxn modelId="{144A5648-F213-4F36-A4D6-46B77CEEAD3D}" type="presParOf" srcId="{94590894-59DF-4EFE-84AB-843ED7CA5DC7}" destId="{F606786F-9E67-44A9-B550-E320FC9C9B87}" srcOrd="13" destOrd="0" presId="urn:microsoft.com/office/officeart/2005/8/layout/list1"/>
    <dgm:cxn modelId="{16B555D8-EC29-4FDB-95C5-2F0B48085AA4}" type="presParOf" srcId="{94590894-59DF-4EFE-84AB-843ED7CA5DC7}" destId="{B2584685-0C1B-44F4-BF2F-2060A7FE08E0}" srcOrd="14" destOrd="0" presId="urn:microsoft.com/office/officeart/2005/8/layout/list1"/>
    <dgm:cxn modelId="{F09AB7DF-0FE6-486D-9EBC-A5A972472F57}" type="presParOf" srcId="{94590894-59DF-4EFE-84AB-843ED7CA5DC7}" destId="{C737BDB2-547A-4529-B2EB-1FC7DC0F1937}" srcOrd="15" destOrd="0" presId="urn:microsoft.com/office/officeart/2005/8/layout/list1"/>
    <dgm:cxn modelId="{4D4C2AF8-EBB9-40FD-98C1-45A9114AC0CB}" type="presParOf" srcId="{94590894-59DF-4EFE-84AB-843ED7CA5DC7}" destId="{5CA98595-47B3-4A94-A415-AE5210A4448C}" srcOrd="16" destOrd="0" presId="urn:microsoft.com/office/officeart/2005/8/layout/list1"/>
    <dgm:cxn modelId="{E9C5EA41-CFE7-44F4-A4EB-E38438D4CD41}" type="presParOf" srcId="{5CA98595-47B3-4A94-A415-AE5210A4448C}" destId="{4A7475D9-6CE0-44F2-B962-836D7F930D87}" srcOrd="0" destOrd="0" presId="urn:microsoft.com/office/officeart/2005/8/layout/list1"/>
    <dgm:cxn modelId="{346DE910-55A2-4F23-8715-E41183CABA76}" type="presParOf" srcId="{5CA98595-47B3-4A94-A415-AE5210A4448C}" destId="{9E0C89D4-47B5-4442-80DF-B6C6A8DBF0C0}" srcOrd="1" destOrd="0" presId="urn:microsoft.com/office/officeart/2005/8/layout/list1"/>
    <dgm:cxn modelId="{EEA9D9C6-F616-4EAB-941A-D79F4DC803F4}" type="presParOf" srcId="{94590894-59DF-4EFE-84AB-843ED7CA5DC7}" destId="{FD09CB4A-B310-446B-8321-873B3A2A9E23}" srcOrd="17" destOrd="0" presId="urn:microsoft.com/office/officeart/2005/8/layout/list1"/>
    <dgm:cxn modelId="{A0089614-52AE-434F-A9D3-E43E3B6B3BF6}" type="presParOf" srcId="{94590894-59DF-4EFE-84AB-843ED7CA5DC7}" destId="{C5CA64C9-8806-4F04-807C-62565A02A40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48629-3203-4FA0-800F-448562FC5DB2}">
      <dsp:nvSpPr>
        <dsp:cNvPr id="0" name=""/>
        <dsp:cNvSpPr/>
      </dsp:nvSpPr>
      <dsp:spPr>
        <a:xfrm>
          <a:off x="0" y="285030"/>
          <a:ext cx="5251025" cy="724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7538" tIns="208280" rIns="407538" bIns="71120" numCol="1" spcCol="1270" anchor="t" anchorCtr="0">
          <a:noAutofit/>
        </a:bodyPr>
        <a:lstStyle/>
        <a:p>
          <a:pPr marL="57150" lvl="1" indent="-57150" algn="l" defTabSz="444500">
            <a:lnSpc>
              <a:spcPct val="90000"/>
            </a:lnSpc>
            <a:spcBef>
              <a:spcPct val="0"/>
            </a:spcBef>
            <a:spcAft>
              <a:spcPct val="15000"/>
            </a:spcAft>
            <a:buChar char="•"/>
          </a:pPr>
          <a:r>
            <a:rPr lang="en-CA" sz="1000" kern="1200"/>
            <a:t>Compliance with Regulations</a:t>
          </a:r>
        </a:p>
        <a:p>
          <a:pPr marL="57150" lvl="1" indent="-57150" algn="l" defTabSz="444500">
            <a:lnSpc>
              <a:spcPct val="90000"/>
            </a:lnSpc>
            <a:spcBef>
              <a:spcPct val="0"/>
            </a:spcBef>
            <a:spcAft>
              <a:spcPct val="15000"/>
            </a:spcAft>
            <a:buChar char="•"/>
          </a:pPr>
          <a:r>
            <a:rPr lang="en-CA" sz="1000" kern="1200"/>
            <a:t>Introducing New operations</a:t>
          </a:r>
        </a:p>
        <a:p>
          <a:pPr marL="57150" lvl="1" indent="-57150" algn="l" defTabSz="444500">
            <a:lnSpc>
              <a:spcPct val="90000"/>
            </a:lnSpc>
            <a:spcBef>
              <a:spcPct val="0"/>
            </a:spcBef>
            <a:spcAft>
              <a:spcPct val="15000"/>
            </a:spcAft>
            <a:buChar char="•"/>
          </a:pPr>
          <a:r>
            <a:rPr lang="en-CA" sz="1000" kern="1200"/>
            <a:t>Psychological and Mental Health Services</a:t>
          </a:r>
        </a:p>
      </dsp:txBody>
      <dsp:txXfrm>
        <a:off x="0" y="285030"/>
        <a:ext cx="5251025" cy="724500"/>
      </dsp:txXfrm>
    </dsp:sp>
    <dsp:sp modelId="{6B2D6F7E-6148-4246-B1DD-15DD8B214E7E}">
      <dsp:nvSpPr>
        <dsp:cNvPr id="0" name=""/>
        <dsp:cNvSpPr/>
      </dsp:nvSpPr>
      <dsp:spPr>
        <a:xfrm>
          <a:off x="262551" y="137430"/>
          <a:ext cx="3675718"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933" tIns="0" rIns="138933" bIns="0" numCol="1" spcCol="1270" anchor="ctr" anchorCtr="0">
          <a:noAutofit/>
        </a:bodyPr>
        <a:lstStyle/>
        <a:p>
          <a:pPr marL="0" lvl="0" indent="0" algn="l" defTabSz="444500">
            <a:lnSpc>
              <a:spcPct val="90000"/>
            </a:lnSpc>
            <a:spcBef>
              <a:spcPct val="0"/>
            </a:spcBef>
            <a:spcAft>
              <a:spcPct val="35000"/>
            </a:spcAft>
            <a:buNone/>
          </a:pPr>
          <a:r>
            <a:rPr lang="en-CA" sz="1000" kern="1200"/>
            <a:t>(A) Healthcare operations -</a:t>
          </a:r>
        </a:p>
      </dsp:txBody>
      <dsp:txXfrm>
        <a:off x="276961" y="151840"/>
        <a:ext cx="3646898" cy="266380"/>
      </dsp:txXfrm>
    </dsp:sp>
    <dsp:sp modelId="{CD3243D8-C4EC-4C4F-8C5F-8D9563924027}">
      <dsp:nvSpPr>
        <dsp:cNvPr id="0" name=""/>
        <dsp:cNvSpPr/>
      </dsp:nvSpPr>
      <dsp:spPr>
        <a:xfrm>
          <a:off x="0" y="1211130"/>
          <a:ext cx="5251025" cy="724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7538" tIns="208280" rIns="407538" bIns="71120" numCol="1" spcCol="1270" anchor="t" anchorCtr="0">
          <a:noAutofit/>
        </a:bodyPr>
        <a:lstStyle/>
        <a:p>
          <a:pPr marL="57150" lvl="1" indent="-57150" algn="l" defTabSz="444500">
            <a:lnSpc>
              <a:spcPct val="90000"/>
            </a:lnSpc>
            <a:spcBef>
              <a:spcPct val="0"/>
            </a:spcBef>
            <a:spcAft>
              <a:spcPct val="15000"/>
            </a:spcAft>
            <a:buChar char="•"/>
          </a:pPr>
          <a:r>
            <a:rPr lang="en-CA" sz="1000" kern="1200"/>
            <a:t>Retention and Appreciation of Employees</a:t>
          </a:r>
        </a:p>
        <a:p>
          <a:pPr marL="57150" lvl="1" indent="-57150" algn="l" defTabSz="444500">
            <a:lnSpc>
              <a:spcPct val="90000"/>
            </a:lnSpc>
            <a:spcBef>
              <a:spcPct val="0"/>
            </a:spcBef>
            <a:spcAft>
              <a:spcPct val="15000"/>
            </a:spcAft>
            <a:buChar char="•"/>
          </a:pPr>
          <a:r>
            <a:rPr lang="en-CA" sz="1000" kern="1200"/>
            <a:t>Policy Modifications and Adherence</a:t>
          </a:r>
        </a:p>
        <a:p>
          <a:pPr marL="57150" lvl="1" indent="-57150" algn="l" defTabSz="444500">
            <a:lnSpc>
              <a:spcPct val="90000"/>
            </a:lnSpc>
            <a:spcBef>
              <a:spcPct val="0"/>
            </a:spcBef>
            <a:spcAft>
              <a:spcPct val="15000"/>
            </a:spcAft>
            <a:buChar char="•"/>
          </a:pPr>
          <a:r>
            <a:rPr lang="en-CA" sz="1000" kern="1200"/>
            <a:t>Hiring Difficulties</a:t>
          </a:r>
        </a:p>
      </dsp:txBody>
      <dsp:txXfrm>
        <a:off x="0" y="1211130"/>
        <a:ext cx="5251025" cy="724500"/>
      </dsp:txXfrm>
    </dsp:sp>
    <dsp:sp modelId="{94B1F041-912A-47A0-A28F-5B9DD180981C}">
      <dsp:nvSpPr>
        <dsp:cNvPr id="0" name=""/>
        <dsp:cNvSpPr/>
      </dsp:nvSpPr>
      <dsp:spPr>
        <a:xfrm>
          <a:off x="262551" y="1063530"/>
          <a:ext cx="3675718"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933" tIns="0" rIns="138933" bIns="0" numCol="1" spcCol="1270" anchor="ctr" anchorCtr="0">
          <a:noAutofit/>
        </a:bodyPr>
        <a:lstStyle/>
        <a:p>
          <a:pPr marL="0" lvl="0" indent="0" algn="l" defTabSz="444500">
            <a:lnSpc>
              <a:spcPct val="90000"/>
            </a:lnSpc>
            <a:spcBef>
              <a:spcPct val="0"/>
            </a:spcBef>
            <a:spcAft>
              <a:spcPct val="35000"/>
            </a:spcAft>
            <a:buNone/>
          </a:pPr>
          <a:r>
            <a:rPr lang="en-CA" sz="1000" kern="1200"/>
            <a:t>(B) Healthcare Human Resources </a:t>
          </a:r>
        </a:p>
      </dsp:txBody>
      <dsp:txXfrm>
        <a:off x="276961" y="1077940"/>
        <a:ext cx="3646898" cy="266380"/>
      </dsp:txXfrm>
    </dsp:sp>
    <dsp:sp modelId="{1FD8A64E-8D78-4BC2-8EFD-812E13324CDD}">
      <dsp:nvSpPr>
        <dsp:cNvPr id="0" name=""/>
        <dsp:cNvSpPr/>
      </dsp:nvSpPr>
      <dsp:spPr>
        <a:xfrm>
          <a:off x="0" y="2137230"/>
          <a:ext cx="5251025" cy="724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7538" tIns="208280" rIns="407538" bIns="71120" numCol="1" spcCol="1270" anchor="t" anchorCtr="0">
          <a:noAutofit/>
        </a:bodyPr>
        <a:lstStyle/>
        <a:p>
          <a:pPr marL="57150" lvl="1" indent="-57150" algn="l" defTabSz="444500">
            <a:lnSpc>
              <a:spcPct val="90000"/>
            </a:lnSpc>
            <a:spcBef>
              <a:spcPct val="0"/>
            </a:spcBef>
            <a:spcAft>
              <a:spcPct val="15000"/>
            </a:spcAft>
            <a:buChar char="•"/>
          </a:pPr>
          <a:r>
            <a:rPr lang="en-CA" sz="1000" kern="1200"/>
            <a:t>Forced toward Responsive Organizational Culture: </a:t>
          </a:r>
        </a:p>
        <a:p>
          <a:pPr marL="57150" lvl="1" indent="-57150" algn="l" defTabSz="444500">
            <a:lnSpc>
              <a:spcPct val="90000"/>
            </a:lnSpc>
            <a:spcBef>
              <a:spcPct val="0"/>
            </a:spcBef>
            <a:spcAft>
              <a:spcPct val="15000"/>
            </a:spcAft>
            <a:buChar char="•"/>
          </a:pPr>
          <a:r>
            <a:rPr lang="en-CA" sz="1000" kern="1200"/>
            <a:t>Organizations adapting to Resistant Culture</a:t>
          </a:r>
        </a:p>
        <a:p>
          <a:pPr marL="57150" lvl="1" indent="-57150" algn="l" defTabSz="444500">
            <a:lnSpc>
              <a:spcPct val="90000"/>
            </a:lnSpc>
            <a:spcBef>
              <a:spcPct val="0"/>
            </a:spcBef>
            <a:spcAft>
              <a:spcPct val="15000"/>
            </a:spcAft>
            <a:buChar char="•"/>
          </a:pPr>
          <a:r>
            <a:rPr lang="en-CA" sz="1000" kern="1200"/>
            <a:t>Leaning toward Adaptability Culture</a:t>
          </a:r>
        </a:p>
      </dsp:txBody>
      <dsp:txXfrm>
        <a:off x="0" y="2137230"/>
        <a:ext cx="5251025" cy="724500"/>
      </dsp:txXfrm>
    </dsp:sp>
    <dsp:sp modelId="{A14E029D-DD94-4567-8FCB-B0D549987CD0}">
      <dsp:nvSpPr>
        <dsp:cNvPr id="0" name=""/>
        <dsp:cNvSpPr/>
      </dsp:nvSpPr>
      <dsp:spPr>
        <a:xfrm>
          <a:off x="262551" y="1989630"/>
          <a:ext cx="3675718"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933" tIns="0" rIns="138933" bIns="0" numCol="1" spcCol="1270" anchor="ctr" anchorCtr="0">
          <a:noAutofit/>
        </a:bodyPr>
        <a:lstStyle/>
        <a:p>
          <a:pPr marL="0" lvl="0" indent="0" algn="l" defTabSz="444500">
            <a:lnSpc>
              <a:spcPct val="90000"/>
            </a:lnSpc>
            <a:spcBef>
              <a:spcPct val="0"/>
            </a:spcBef>
            <a:spcAft>
              <a:spcPct val="35000"/>
            </a:spcAft>
            <a:buNone/>
          </a:pPr>
          <a:r>
            <a:rPr lang="en-CA" sz="1000" kern="1200"/>
            <a:t>(C) Organizational Culture </a:t>
          </a:r>
        </a:p>
      </dsp:txBody>
      <dsp:txXfrm>
        <a:off x="276961" y="2004040"/>
        <a:ext cx="3646898" cy="266380"/>
      </dsp:txXfrm>
    </dsp:sp>
    <dsp:sp modelId="{B2584685-0C1B-44F4-BF2F-2060A7FE08E0}">
      <dsp:nvSpPr>
        <dsp:cNvPr id="0" name=""/>
        <dsp:cNvSpPr/>
      </dsp:nvSpPr>
      <dsp:spPr>
        <a:xfrm>
          <a:off x="0" y="3063330"/>
          <a:ext cx="5251025" cy="724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7538" tIns="208280" rIns="407538" bIns="71120" numCol="1" spcCol="1270" anchor="t" anchorCtr="0">
          <a:noAutofit/>
        </a:bodyPr>
        <a:lstStyle/>
        <a:p>
          <a:pPr marL="57150" lvl="1" indent="-57150" algn="l" defTabSz="444500">
            <a:lnSpc>
              <a:spcPct val="90000"/>
            </a:lnSpc>
            <a:spcBef>
              <a:spcPct val="0"/>
            </a:spcBef>
            <a:spcAft>
              <a:spcPct val="15000"/>
            </a:spcAft>
            <a:buChar char="•"/>
          </a:pPr>
          <a:r>
            <a:rPr lang="en-CA" sz="1000" kern="1200"/>
            <a:t>Turnover Rate in Autocratic Leadership</a:t>
          </a:r>
        </a:p>
        <a:p>
          <a:pPr marL="57150" lvl="1" indent="-57150" algn="l" defTabSz="444500">
            <a:lnSpc>
              <a:spcPct val="90000"/>
            </a:lnSpc>
            <a:spcBef>
              <a:spcPct val="0"/>
            </a:spcBef>
            <a:spcAft>
              <a:spcPct val="15000"/>
            </a:spcAft>
            <a:buChar char="•"/>
          </a:pPr>
          <a:r>
            <a:rPr lang="en-CA" sz="1000" kern="1200"/>
            <a:t>Democratic Leader`s Time-Consuming Decisions</a:t>
          </a:r>
        </a:p>
        <a:p>
          <a:pPr marL="57150" lvl="1" indent="-57150" algn="l" defTabSz="444500">
            <a:lnSpc>
              <a:spcPct val="90000"/>
            </a:lnSpc>
            <a:spcBef>
              <a:spcPct val="0"/>
            </a:spcBef>
            <a:spcAft>
              <a:spcPct val="15000"/>
            </a:spcAft>
            <a:buChar char="•"/>
          </a:pPr>
          <a:r>
            <a:rPr lang="en-CA" sz="1000" kern="1200"/>
            <a:t>Employee-centered leaders face more Burnout</a:t>
          </a:r>
        </a:p>
      </dsp:txBody>
      <dsp:txXfrm>
        <a:off x="0" y="3063330"/>
        <a:ext cx="5251025" cy="724500"/>
      </dsp:txXfrm>
    </dsp:sp>
    <dsp:sp modelId="{92683748-BB59-4454-A7E5-6D92C77406BB}">
      <dsp:nvSpPr>
        <dsp:cNvPr id="0" name=""/>
        <dsp:cNvSpPr/>
      </dsp:nvSpPr>
      <dsp:spPr>
        <a:xfrm>
          <a:off x="262551" y="2915730"/>
          <a:ext cx="3675718"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933" tIns="0" rIns="138933" bIns="0" numCol="1" spcCol="1270" anchor="ctr" anchorCtr="0">
          <a:noAutofit/>
        </a:bodyPr>
        <a:lstStyle/>
        <a:p>
          <a:pPr marL="0" lvl="0" indent="0" algn="l" defTabSz="444500">
            <a:lnSpc>
              <a:spcPct val="90000"/>
            </a:lnSpc>
            <a:spcBef>
              <a:spcPct val="0"/>
            </a:spcBef>
            <a:spcAft>
              <a:spcPct val="35000"/>
            </a:spcAft>
            <a:buNone/>
          </a:pPr>
          <a:r>
            <a:rPr lang="en-CA" sz="1000" kern="1200"/>
            <a:t>(D) Leadership </a:t>
          </a:r>
        </a:p>
      </dsp:txBody>
      <dsp:txXfrm>
        <a:off x="276961" y="2930140"/>
        <a:ext cx="3646898" cy="266380"/>
      </dsp:txXfrm>
    </dsp:sp>
    <dsp:sp modelId="{C5CA64C9-8806-4F04-807C-62565A02A40D}">
      <dsp:nvSpPr>
        <dsp:cNvPr id="0" name=""/>
        <dsp:cNvSpPr/>
      </dsp:nvSpPr>
      <dsp:spPr>
        <a:xfrm>
          <a:off x="0" y="3989430"/>
          <a:ext cx="5251025" cy="1039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7538" tIns="208280" rIns="407538" bIns="71120" numCol="1" spcCol="1270" anchor="t" anchorCtr="0">
          <a:noAutofit/>
        </a:bodyPr>
        <a:lstStyle/>
        <a:p>
          <a:pPr marL="57150" lvl="1" indent="-57150" algn="l" defTabSz="444500">
            <a:lnSpc>
              <a:spcPct val="90000"/>
            </a:lnSpc>
            <a:spcBef>
              <a:spcPct val="0"/>
            </a:spcBef>
            <a:spcAft>
              <a:spcPct val="15000"/>
            </a:spcAft>
            <a:buChar char="•"/>
          </a:pPr>
          <a:r>
            <a:rPr lang="en-CA" sz="1000" kern="1200"/>
            <a:t>Healthcare </a:t>
          </a:r>
        </a:p>
        <a:p>
          <a:pPr marL="57150" lvl="1" indent="-57150" algn="l" defTabSz="444500">
            <a:lnSpc>
              <a:spcPct val="90000"/>
            </a:lnSpc>
            <a:spcBef>
              <a:spcPct val="0"/>
            </a:spcBef>
            <a:spcAft>
              <a:spcPct val="15000"/>
            </a:spcAft>
            <a:buChar char="•"/>
          </a:pPr>
          <a:r>
            <a:rPr lang="en-CA" sz="1000" kern="1200"/>
            <a:t>Sector </a:t>
          </a:r>
        </a:p>
        <a:p>
          <a:pPr marL="57150" lvl="1" indent="-57150" algn="l" defTabSz="444500">
            <a:lnSpc>
              <a:spcPct val="90000"/>
            </a:lnSpc>
            <a:spcBef>
              <a:spcPct val="0"/>
            </a:spcBef>
            <a:spcAft>
              <a:spcPct val="15000"/>
            </a:spcAft>
            <a:buChar char="•"/>
          </a:pPr>
          <a:r>
            <a:rPr lang="en-CA" sz="1000" kern="1200"/>
            <a:t>Finance</a:t>
          </a:r>
        </a:p>
        <a:p>
          <a:pPr marL="57150" lvl="1" indent="-57150" algn="l" defTabSz="444500">
            <a:lnSpc>
              <a:spcPct val="90000"/>
            </a:lnSpc>
            <a:spcBef>
              <a:spcPct val="0"/>
            </a:spcBef>
            <a:spcAft>
              <a:spcPct val="15000"/>
            </a:spcAft>
            <a:buChar char="•"/>
          </a:pPr>
          <a:r>
            <a:rPr lang="en-CA" sz="1000" kern="1200"/>
            <a:t>Staffing and Employment expenses</a:t>
          </a:r>
        </a:p>
        <a:p>
          <a:pPr marL="57150" lvl="1" indent="-57150" algn="l" defTabSz="444500">
            <a:lnSpc>
              <a:spcPct val="90000"/>
            </a:lnSpc>
            <a:spcBef>
              <a:spcPct val="0"/>
            </a:spcBef>
            <a:spcAft>
              <a:spcPct val="15000"/>
            </a:spcAft>
            <a:buChar char="•"/>
          </a:pPr>
          <a:r>
            <a:rPr lang="en-CA" sz="1000" kern="1200"/>
            <a:t>Influence on Rural Hospitals</a:t>
          </a:r>
        </a:p>
      </dsp:txBody>
      <dsp:txXfrm>
        <a:off x="0" y="3989430"/>
        <a:ext cx="5251025" cy="1039500"/>
      </dsp:txXfrm>
    </dsp:sp>
    <dsp:sp modelId="{9E0C89D4-47B5-4442-80DF-B6C6A8DBF0C0}">
      <dsp:nvSpPr>
        <dsp:cNvPr id="0" name=""/>
        <dsp:cNvSpPr/>
      </dsp:nvSpPr>
      <dsp:spPr>
        <a:xfrm>
          <a:off x="262551" y="3841830"/>
          <a:ext cx="3675718"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933" tIns="0" rIns="138933" bIns="0" numCol="1" spcCol="1270" anchor="ctr" anchorCtr="0">
          <a:noAutofit/>
        </a:bodyPr>
        <a:lstStyle/>
        <a:p>
          <a:pPr marL="0" lvl="0" indent="0" algn="l" defTabSz="444500">
            <a:lnSpc>
              <a:spcPct val="90000"/>
            </a:lnSpc>
            <a:spcBef>
              <a:spcPct val="0"/>
            </a:spcBef>
            <a:spcAft>
              <a:spcPct val="35000"/>
            </a:spcAft>
            <a:buNone/>
          </a:pPr>
          <a:r>
            <a:rPr lang="en-CA" sz="1000" kern="1200"/>
            <a:t>(E) Healthcare Finance </a:t>
          </a:r>
        </a:p>
      </dsp:txBody>
      <dsp:txXfrm>
        <a:off x="276961" y="3856240"/>
        <a:ext cx="3646898"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7868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74361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924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339142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886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117676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19665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7006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5431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2269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7209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2939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6438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3270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2453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76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12/1/2023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551813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7435075/#R24" TargetMode="External"/><Relationship Id="rId2" Type="http://schemas.openxmlformats.org/officeDocument/2006/relationships/hyperlink" Target="https://www.ncbi.nlm.nih.gov/pmc/articles/PMC7435075/#R51" TargetMode="External"/><Relationship Id="rId1" Type="http://schemas.openxmlformats.org/officeDocument/2006/relationships/slideLayout" Target="../slideLayouts/slideLayout5.xml"/><Relationship Id="rId5" Type="http://schemas.openxmlformats.org/officeDocument/2006/relationships/hyperlink" Target="https://www.ncbi.nlm.nih.gov/pmc/articles/PMC7435075/#R13" TargetMode="External"/><Relationship Id="rId4" Type="http://schemas.openxmlformats.org/officeDocument/2006/relationships/hyperlink" Target="https://www.ncbi.nlm.nih.gov/pmc/articles/PMC7435075/#R5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onlinelibrary.wiley.com/doi/full/10.1111/jan.15198#jan15198-bib-0008"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Isosceles Triangle 3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4" name="Isosceles Triangle 4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pic>
        <p:nvPicPr>
          <p:cNvPr id="4" name="Picture 3">
            <a:extLst>
              <a:ext uri="{FF2B5EF4-FFF2-40B4-BE49-F238E27FC236}">
                <a16:creationId xmlns:a16="http://schemas.microsoft.com/office/drawing/2014/main" id="{172FB898-85FE-1BAA-5381-BDB302A8454A}"/>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2FE535E-8CBE-044A-720E-E41787176108}"/>
              </a:ext>
            </a:extLst>
          </p:cNvPr>
          <p:cNvSpPr>
            <a:spLocks noGrp="1"/>
          </p:cNvSpPr>
          <p:nvPr>
            <p:ph type="ctrTitle"/>
          </p:nvPr>
        </p:nvSpPr>
        <p:spPr>
          <a:xfrm>
            <a:off x="677333" y="609600"/>
            <a:ext cx="3851123" cy="1320800"/>
          </a:xfrm>
        </p:spPr>
        <p:txBody>
          <a:bodyPr vert="horz" lIns="91440" tIns="45720" rIns="91440" bIns="45720" rtlCol="0" anchor="t">
            <a:noAutofit/>
          </a:bodyPr>
          <a:lstStyle/>
          <a:p>
            <a:pPr algn="l">
              <a:lnSpc>
                <a:spcPct val="90000"/>
              </a:lnSpc>
            </a:pPr>
            <a:r>
              <a:rPr lang="en-US" sz="2000" dirty="0"/>
              <a:t>What is the impact of COVID-19 on employees working in the Hospitals? What are possible solutions to address this problem?</a:t>
            </a:r>
          </a:p>
        </p:txBody>
      </p:sp>
      <p:sp>
        <p:nvSpPr>
          <p:cNvPr id="3" name="Subtitle 2">
            <a:extLst>
              <a:ext uri="{FF2B5EF4-FFF2-40B4-BE49-F238E27FC236}">
                <a16:creationId xmlns:a16="http://schemas.microsoft.com/office/drawing/2014/main" id="{9637D2BA-FCC6-6E04-43B2-BF91AAD94CB6}"/>
              </a:ext>
            </a:extLst>
          </p:cNvPr>
          <p:cNvSpPr>
            <a:spLocks noGrp="1"/>
          </p:cNvSpPr>
          <p:nvPr>
            <p:ph type="subTitle" idx="1"/>
          </p:nvPr>
        </p:nvSpPr>
        <p:spPr>
          <a:xfrm>
            <a:off x="677333" y="2453813"/>
            <a:ext cx="3851122" cy="3880773"/>
          </a:xfrm>
        </p:spPr>
        <p:txBody>
          <a:bodyPr vert="horz" lIns="91440" tIns="45720" rIns="91440" bIns="45720" rtlCol="0">
            <a:normAutofit/>
          </a:bodyPr>
          <a:lstStyle/>
          <a:p>
            <a:pPr indent="-228600" algn="l">
              <a:buFont typeface="Wingdings 3" charset="2"/>
              <a:buChar char=""/>
            </a:pPr>
            <a:r>
              <a:rPr lang="en-US" dirty="0" err="1">
                <a:solidFill>
                  <a:schemeClr val="tx1">
                    <a:lumMod val="75000"/>
                    <a:lumOff val="25000"/>
                  </a:schemeClr>
                </a:solidFill>
              </a:rPr>
              <a:t>Sukhpal</a:t>
            </a:r>
            <a:r>
              <a:rPr lang="en-US" dirty="0">
                <a:solidFill>
                  <a:schemeClr val="tx1">
                    <a:lumMod val="75000"/>
                    <a:lumOff val="25000"/>
                  </a:schemeClr>
                </a:solidFill>
              </a:rPr>
              <a:t> Singh         4348332</a:t>
            </a:r>
          </a:p>
          <a:p>
            <a:pPr indent="-228600" algn="l">
              <a:buFont typeface="Wingdings 3" charset="2"/>
              <a:buChar char=""/>
            </a:pPr>
            <a:r>
              <a:rPr lang="en-US" dirty="0" err="1">
                <a:solidFill>
                  <a:schemeClr val="tx1">
                    <a:lumMod val="75000"/>
                    <a:lumOff val="25000"/>
                  </a:schemeClr>
                </a:solidFill>
              </a:rPr>
              <a:t>Satwant</a:t>
            </a:r>
            <a:r>
              <a:rPr lang="en-US" dirty="0">
                <a:solidFill>
                  <a:schemeClr val="tx1">
                    <a:lumMod val="75000"/>
                    <a:lumOff val="25000"/>
                  </a:schemeClr>
                </a:solidFill>
              </a:rPr>
              <a:t> Kaur         4348727</a:t>
            </a:r>
          </a:p>
          <a:p>
            <a:pPr indent="-228600" algn="l">
              <a:buFont typeface="Wingdings 3" charset="2"/>
              <a:buChar char=""/>
            </a:pPr>
            <a:r>
              <a:rPr lang="en-US" dirty="0">
                <a:solidFill>
                  <a:schemeClr val="tx1">
                    <a:lumMod val="75000"/>
                    <a:lumOff val="25000"/>
                  </a:schemeClr>
                </a:solidFill>
              </a:rPr>
              <a:t>Ramneet Kaur        4351102</a:t>
            </a:r>
          </a:p>
          <a:p>
            <a:pPr indent="-228600" algn="l">
              <a:buFont typeface="Wingdings 3" charset="2"/>
              <a:buChar char=""/>
            </a:pPr>
            <a:r>
              <a:rPr lang="en-US" dirty="0" err="1">
                <a:solidFill>
                  <a:schemeClr val="tx1">
                    <a:lumMod val="75000"/>
                    <a:lumOff val="25000"/>
                  </a:schemeClr>
                </a:solidFill>
              </a:rPr>
              <a:t>Mnadeep</a:t>
            </a:r>
            <a:r>
              <a:rPr lang="en-US" dirty="0">
                <a:solidFill>
                  <a:schemeClr val="tx1">
                    <a:lumMod val="75000"/>
                    <a:lumOff val="25000"/>
                  </a:schemeClr>
                </a:solidFill>
              </a:rPr>
              <a:t> Kaur        4349222</a:t>
            </a:r>
          </a:p>
          <a:p>
            <a:pPr indent="-228600" algn="l">
              <a:buFont typeface="Wingdings 3" charset="2"/>
              <a:buChar char=""/>
            </a:pPr>
            <a:r>
              <a:rPr lang="en-US" dirty="0">
                <a:solidFill>
                  <a:schemeClr val="tx1">
                    <a:lumMod val="75000"/>
                    <a:lumOff val="25000"/>
                  </a:schemeClr>
                </a:solidFill>
              </a:rPr>
              <a:t>Vandana                 4345827</a:t>
            </a:r>
          </a:p>
          <a:p>
            <a:pPr indent="-228600" algn="l">
              <a:buFont typeface="Wingdings 3" charset="2"/>
              <a:buChar char=""/>
            </a:pPr>
            <a:r>
              <a:rPr lang="en-US" dirty="0">
                <a:solidFill>
                  <a:schemeClr val="tx1">
                    <a:lumMod val="75000"/>
                    <a:lumOff val="25000"/>
                  </a:schemeClr>
                </a:solidFill>
              </a:rPr>
              <a:t>Harpreet Singh       4339416</a:t>
            </a:r>
          </a:p>
        </p:txBody>
      </p:sp>
      <p:cxnSp>
        <p:nvCxnSpPr>
          <p:cNvPr id="21" name="Straight Connector 2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4258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EAC6-03F9-FA69-A25C-C09EE06769B3}"/>
              </a:ext>
            </a:extLst>
          </p:cNvPr>
          <p:cNvSpPr>
            <a:spLocks noGrp="1"/>
          </p:cNvSpPr>
          <p:nvPr>
            <p:ph type="title"/>
          </p:nvPr>
        </p:nvSpPr>
        <p:spPr>
          <a:xfrm>
            <a:off x="99818" y="134849"/>
            <a:ext cx="8596668" cy="681789"/>
          </a:xfrm>
        </p:spPr>
        <p:txBody>
          <a:bodyPr>
            <a:normAutofit fontScale="90000"/>
          </a:bodyPr>
          <a:lstStyle/>
          <a:p>
            <a:r>
              <a:rPr lang="en-US" dirty="0"/>
              <a:t>               DISCUSSION (Healthcare policy )</a:t>
            </a:r>
            <a:endParaRPr lang="en-CA" dirty="0"/>
          </a:p>
        </p:txBody>
      </p:sp>
      <p:sp>
        <p:nvSpPr>
          <p:cNvPr id="3" name="Text Placeholder 2">
            <a:extLst>
              <a:ext uri="{FF2B5EF4-FFF2-40B4-BE49-F238E27FC236}">
                <a16:creationId xmlns:a16="http://schemas.microsoft.com/office/drawing/2014/main" id="{275221E0-B5AB-6B10-70A0-3F12BE9C3156}"/>
              </a:ext>
            </a:extLst>
          </p:cNvPr>
          <p:cNvSpPr>
            <a:spLocks noGrp="1"/>
          </p:cNvSpPr>
          <p:nvPr>
            <p:ph type="body" idx="1"/>
          </p:nvPr>
        </p:nvSpPr>
        <p:spPr>
          <a:xfrm>
            <a:off x="212529" y="912548"/>
            <a:ext cx="4185623" cy="576262"/>
          </a:xfrm>
        </p:spPr>
        <p:txBody>
          <a:bodyPr/>
          <a:lstStyle/>
          <a:p>
            <a:pPr marL="0" indent="0">
              <a:buNone/>
            </a:pPr>
            <a:r>
              <a:rPr lang="en-US" sz="1800" b="1" dirty="0">
                <a:effectLst/>
                <a:latin typeface="Arial" panose="020B0604020202020204" pitchFamily="34" charset="0"/>
                <a:ea typeface="Calibri" panose="020F0502020204030204" pitchFamily="34" charset="0"/>
              </a:rPr>
              <a:t>(A) </a:t>
            </a:r>
            <a:r>
              <a:rPr lang="en-US" sz="1800" b="1" dirty="0">
                <a:solidFill>
                  <a:srgbClr val="FF0000"/>
                </a:solidFill>
                <a:effectLst/>
                <a:latin typeface="Arial" panose="020B0604020202020204" pitchFamily="34" charset="0"/>
                <a:ea typeface="Calibri" panose="020F0502020204030204" pitchFamily="34" charset="0"/>
              </a:rPr>
              <a:t>The federal government  </a:t>
            </a:r>
            <a:endParaRPr lang="en-CA" sz="1800" b="1" dirty="0">
              <a:solidFill>
                <a:srgbClr val="FF0000"/>
              </a:solidFill>
              <a:effectLst/>
              <a:latin typeface="Calibri" panose="020F0502020204030204" pitchFamily="34" charset="0"/>
              <a:ea typeface="Calibri" panose="020F0502020204030204" pitchFamily="34" charset="0"/>
            </a:endParaRPr>
          </a:p>
        </p:txBody>
      </p:sp>
      <p:sp>
        <p:nvSpPr>
          <p:cNvPr id="4" name="Content Placeholder 3">
            <a:extLst>
              <a:ext uri="{FF2B5EF4-FFF2-40B4-BE49-F238E27FC236}">
                <a16:creationId xmlns:a16="http://schemas.microsoft.com/office/drawing/2014/main" id="{B5B43F74-AAA7-4D0E-F90A-906F06F1D40F}"/>
              </a:ext>
            </a:extLst>
          </p:cNvPr>
          <p:cNvSpPr>
            <a:spLocks noGrp="1"/>
          </p:cNvSpPr>
          <p:nvPr>
            <p:ph sz="half" idx="2"/>
          </p:nvPr>
        </p:nvSpPr>
        <p:spPr>
          <a:xfrm>
            <a:off x="212529" y="1618870"/>
            <a:ext cx="4635224" cy="5239130"/>
          </a:xfrm>
        </p:spPr>
        <p:txBody>
          <a:bodyPr>
            <a:normAutofit lnSpcReduction="10000"/>
          </a:bodyPr>
          <a:lstStyle/>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results </a:t>
            </a:r>
            <a:r>
              <a:rPr lang="en-US" sz="1800" dirty="0">
                <a:effectLst/>
                <a:latin typeface="Arial" panose="020B0604020202020204" pitchFamily="34" charset="0"/>
                <a:ea typeface="Calibri" panose="020F0502020204030204" pitchFamily="34" charset="0"/>
              </a:rPr>
              <a:t>- </a:t>
            </a:r>
            <a:r>
              <a:rPr lang="en-US" sz="1300" dirty="0">
                <a:effectLst/>
                <a:latin typeface="Arial" panose="020B0604020202020204" pitchFamily="34" charset="0"/>
                <a:ea typeface="Calibri" panose="020F0502020204030204" pitchFamily="34" charset="0"/>
              </a:rPr>
              <a:t>Implementing transnational border controls and trip bans to combat viral transmission and supporting PT tests and sweats, despite the absence of a public data system.</a:t>
            </a:r>
            <a:endParaRPr lang="en-CA" sz="1800" dirty="0">
              <a:effectLst/>
              <a:latin typeface="Calibri" panose="020F0502020204030204" pitchFamily="34" charset="0"/>
              <a:ea typeface="Calibri" panose="020F0502020204030204" pitchFamily="34" charset="0"/>
            </a:endParaRPr>
          </a:p>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a:t>
            </a:r>
            <a:r>
              <a:rPr lang="en-US" sz="1800" dirty="0">
                <a:effectLst/>
                <a:latin typeface="Arial" panose="020B0604020202020204" pitchFamily="34" charset="0"/>
                <a:ea typeface="Calibri" panose="020F0502020204030204" pitchFamily="34" charset="0"/>
              </a:rPr>
              <a:t> - </a:t>
            </a:r>
            <a:r>
              <a:rPr lang="en-US" sz="1400" dirty="0">
                <a:latin typeface="Arial" panose="020B0604020202020204" pitchFamily="34" charset="0"/>
                <a:ea typeface="Calibri" panose="020F0502020204030204" pitchFamily="34" charset="0"/>
              </a:rPr>
              <a:t>C</a:t>
            </a:r>
            <a:r>
              <a:rPr lang="en-US" sz="1400" dirty="0">
                <a:effectLst/>
                <a:latin typeface="Arial" panose="020B0604020202020204" pitchFamily="34" charset="0"/>
                <a:ea typeface="Calibri" panose="020F0502020204030204" pitchFamily="34" charset="0"/>
              </a:rPr>
              <a:t>entral legislatures distribute resources and subsidies to support the medical services system, including clinical supplies and office renovations.</a:t>
            </a:r>
            <a:endParaRPr lang="en-CA" sz="1800" dirty="0">
              <a:effectLst/>
              <a:latin typeface="Calibri" panose="020F0502020204030204" pitchFamily="34" charset="0"/>
              <a:ea typeface="Calibri" panose="020F0502020204030204" pitchFamily="34" charset="0"/>
            </a:endParaRPr>
          </a:p>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 - </a:t>
            </a:r>
            <a:r>
              <a:rPr lang="en-US" sz="1300" dirty="0">
                <a:effectLst/>
                <a:latin typeface="Arial" panose="020B0604020202020204" pitchFamily="34" charset="0"/>
                <a:ea typeface="Calibri" panose="020F0502020204030204" pitchFamily="34" charset="0"/>
              </a:rPr>
              <a:t>During the pandemic, federal government-run administrations and health offices have implemented various strategies to combat the Coronavirus, including general health measures like cover orders, social separation, and indoor space restrictions, to reduce infection spread.</a:t>
            </a:r>
            <a:endParaRPr lang="en-CA" sz="1300" dirty="0">
              <a:effectLst/>
              <a:latin typeface="Calibri" panose="020F0502020204030204" pitchFamily="34" charset="0"/>
              <a:ea typeface="Calibri" panose="020F0502020204030204" pitchFamily="34" charset="0"/>
            </a:endParaRPr>
          </a:p>
          <a:p>
            <a:endParaRPr lang="en-CA" dirty="0"/>
          </a:p>
        </p:txBody>
      </p:sp>
      <p:sp>
        <p:nvSpPr>
          <p:cNvPr id="5" name="Text Placeholder 4">
            <a:extLst>
              <a:ext uri="{FF2B5EF4-FFF2-40B4-BE49-F238E27FC236}">
                <a16:creationId xmlns:a16="http://schemas.microsoft.com/office/drawing/2014/main" id="{F4143DA2-362D-DBC1-EA99-A1081541EE05}"/>
              </a:ext>
            </a:extLst>
          </p:cNvPr>
          <p:cNvSpPr>
            <a:spLocks noGrp="1"/>
          </p:cNvSpPr>
          <p:nvPr>
            <p:ph type="body" sz="quarter" idx="3"/>
          </p:nvPr>
        </p:nvSpPr>
        <p:spPr>
          <a:xfrm>
            <a:off x="4919939" y="929623"/>
            <a:ext cx="4536881" cy="576262"/>
          </a:xfrm>
        </p:spPr>
        <p:txBody>
          <a:bodyPr/>
          <a:lstStyle/>
          <a:p>
            <a:r>
              <a:rPr lang="en-US" b="1" dirty="0"/>
              <a:t>(B) </a:t>
            </a:r>
            <a:r>
              <a:rPr lang="en-US" sz="1800" b="1" dirty="0">
                <a:solidFill>
                  <a:srgbClr val="FF0000"/>
                </a:solidFill>
                <a:latin typeface="Arial" panose="020B0604020202020204" pitchFamily="34" charset="0"/>
                <a:cs typeface="Arial" panose="020B0604020202020204" pitchFamily="34" charset="0"/>
              </a:rPr>
              <a:t>The Provincial Government </a:t>
            </a:r>
            <a:endParaRPr lang="en-CA" sz="1800" b="1" dirty="0">
              <a:solidFill>
                <a:srgbClr val="FF000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51CFD0A-7D2A-2FE9-F93E-A13F9A9D513F}"/>
              </a:ext>
            </a:extLst>
          </p:cNvPr>
          <p:cNvSpPr>
            <a:spLocks noGrp="1"/>
          </p:cNvSpPr>
          <p:nvPr>
            <p:ph sz="quarter" idx="4"/>
          </p:nvPr>
        </p:nvSpPr>
        <p:spPr>
          <a:xfrm>
            <a:off x="4847752" y="1618868"/>
            <a:ext cx="4185617" cy="5239130"/>
          </a:xfrm>
        </p:spPr>
        <p:txBody>
          <a:bodyPr>
            <a:normAutofit lnSpcReduction="10000"/>
          </a:bodyPr>
          <a:lstStyle/>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results - </a:t>
            </a:r>
            <a:r>
              <a:rPr lang="en-US" sz="1300" dirty="0">
                <a:effectLst/>
                <a:latin typeface="Arial" panose="020B0604020202020204" pitchFamily="34" charset="0"/>
                <a:ea typeface="Calibri" panose="020F0502020204030204" pitchFamily="34" charset="0"/>
              </a:rPr>
              <a:t>43 interventions were not implemented by all businesses and homes, and their effectiveness varied with COVID-19 cases. Only eight businesses implemented physical distancing measures, while six businesses or homes confined workers to different long-term care installations to limit spread.</a:t>
            </a:r>
            <a:endParaRPr lang="en-CA" sz="13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 - </a:t>
            </a:r>
            <a:r>
              <a:rPr lang="en-US" sz="1500" dirty="0">
                <a:effectLst/>
                <a:latin typeface="Arial" panose="020B0604020202020204" pitchFamily="34" charset="0"/>
                <a:ea typeface="Calibri" panose="020F0502020204030204" pitchFamily="34" charset="0"/>
              </a:rPr>
              <a:t>Common states have implemented various measures and techniques to manage and control Coronavirus, with allowances varying from one district to another. These measures, often based on available information and evidence, have evolved.</a:t>
            </a:r>
            <a:endParaRPr lang="en-CA" sz="15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spcBef>
                <a:spcPts val="825"/>
              </a:spcBef>
              <a:tabLst>
                <a:tab pos="1206500" algn="l"/>
              </a:tabLst>
            </a:pPr>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 - </a:t>
            </a:r>
            <a:r>
              <a:rPr lang="en-US" sz="1500" dirty="0">
                <a:effectLst/>
                <a:latin typeface="Arial" panose="020B0604020202020204" pitchFamily="34" charset="0"/>
                <a:ea typeface="Calibri" panose="020F0502020204030204" pitchFamily="34" charset="0"/>
              </a:rPr>
              <a:t>The speculations and activities might fluctuate starting with one territory and then onto the next, however here are a few normal theories that common states have thought of:</a:t>
            </a:r>
            <a:endPar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Infection Transmission</a:t>
            </a:r>
            <a:endParaRPr lang="en-CA" sz="1800"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Infection Transmission</a:t>
            </a:r>
            <a:endParaRPr lang="en-CA" sz="1800" dirty="0">
              <a:effectLst/>
              <a:latin typeface="Calibri" panose="020F0502020204030204" pitchFamily="34" charset="0"/>
              <a:ea typeface="Calibri" panose="020F0502020204030204" pitchFamily="34" charset="0"/>
            </a:endParaRPr>
          </a:p>
          <a:p>
            <a:endParaRPr lang="en-CA" dirty="0"/>
          </a:p>
        </p:txBody>
      </p:sp>
    </p:spTree>
    <p:extLst>
      <p:ext uri="{BB962C8B-B14F-4D97-AF65-F5344CB8AC3E}">
        <p14:creationId xmlns:p14="http://schemas.microsoft.com/office/powerpoint/2010/main" val="378079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0A55-BE7F-21F9-BB76-2152A2067085}"/>
              </a:ext>
            </a:extLst>
          </p:cNvPr>
          <p:cNvSpPr>
            <a:spLocks noGrp="1"/>
          </p:cNvSpPr>
          <p:nvPr>
            <p:ph type="title"/>
          </p:nvPr>
        </p:nvSpPr>
        <p:spPr>
          <a:xfrm>
            <a:off x="131902" y="156238"/>
            <a:ext cx="8596668" cy="660400"/>
          </a:xfrm>
        </p:spPr>
        <p:txBody>
          <a:bodyPr/>
          <a:lstStyle/>
          <a:p>
            <a:r>
              <a:rPr lang="en-US" dirty="0"/>
              <a:t>                        DISCUSSION </a:t>
            </a:r>
            <a:endParaRPr lang="en-CA" dirty="0"/>
          </a:p>
        </p:txBody>
      </p:sp>
      <p:sp>
        <p:nvSpPr>
          <p:cNvPr id="3" name="Text Placeholder 2">
            <a:extLst>
              <a:ext uri="{FF2B5EF4-FFF2-40B4-BE49-F238E27FC236}">
                <a16:creationId xmlns:a16="http://schemas.microsoft.com/office/drawing/2014/main" id="{A4C9DCFB-0935-0198-2B6D-F9F0A852D477}"/>
              </a:ext>
            </a:extLst>
          </p:cNvPr>
          <p:cNvSpPr>
            <a:spLocks noGrp="1"/>
          </p:cNvSpPr>
          <p:nvPr>
            <p:ph type="body" idx="1"/>
          </p:nvPr>
        </p:nvSpPr>
        <p:spPr>
          <a:xfrm>
            <a:off x="244613" y="749278"/>
            <a:ext cx="4185623" cy="576262"/>
          </a:xfrm>
        </p:spPr>
        <p:txBody>
          <a:bodyPr/>
          <a:lstStyle/>
          <a:p>
            <a:r>
              <a:rPr lang="en-US" b="1" dirty="0">
                <a:solidFill>
                  <a:srgbClr val="FF0000"/>
                </a:solidFill>
              </a:rPr>
              <a:t>Healthcare operations </a:t>
            </a:r>
            <a:endParaRPr lang="en-CA" b="1" dirty="0">
              <a:solidFill>
                <a:srgbClr val="FF0000"/>
              </a:solidFill>
            </a:endParaRPr>
          </a:p>
        </p:txBody>
      </p:sp>
      <p:sp>
        <p:nvSpPr>
          <p:cNvPr id="4" name="Content Placeholder 3">
            <a:extLst>
              <a:ext uri="{FF2B5EF4-FFF2-40B4-BE49-F238E27FC236}">
                <a16:creationId xmlns:a16="http://schemas.microsoft.com/office/drawing/2014/main" id="{1D5729ED-454C-F447-EFBB-B8F4344C1812}"/>
              </a:ext>
            </a:extLst>
          </p:cNvPr>
          <p:cNvSpPr>
            <a:spLocks noGrp="1"/>
          </p:cNvSpPr>
          <p:nvPr>
            <p:ph sz="half" idx="2"/>
          </p:nvPr>
        </p:nvSpPr>
        <p:spPr>
          <a:xfrm>
            <a:off x="244613" y="1409678"/>
            <a:ext cx="4185623" cy="4477775"/>
          </a:xfrm>
        </p:spPr>
        <p:txBody>
          <a:bodyPr>
            <a:normAutofit fontScale="92500" lnSpcReduction="10000"/>
          </a:bodyPr>
          <a:lstStyle/>
          <a:p>
            <a:pPr>
              <a:spcBef>
                <a:spcPts val="105"/>
              </a:spcBef>
              <a:tabLst>
                <a:tab pos="1206500" algn="l"/>
              </a:tabLst>
            </a:pPr>
            <a:r>
              <a:rPr lang="en-US"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results -</a:t>
            </a:r>
            <a:r>
              <a:rPr lang="en-US" dirty="0">
                <a:solidFill>
                  <a:srgbClr val="FF0000"/>
                </a:solidFill>
                <a:latin typeface="Arial" panose="020B0604020202020204" pitchFamily="34" charset="0"/>
                <a:ea typeface="Calibri" panose="020F0502020204030204" pitchFamily="34" charset="0"/>
              </a:rPr>
              <a:t> </a:t>
            </a:r>
            <a:r>
              <a:rPr lang="en-US" sz="1500" dirty="0">
                <a:effectLst/>
                <a:latin typeface="Arial" panose="020B0604020202020204" pitchFamily="34" charset="0"/>
                <a:ea typeface="Calibri" panose="020F0502020204030204" pitchFamily="34" charset="0"/>
              </a:rPr>
              <a:t>Public healthcare capacity has been reduced, with hospitals adding capacity to manage the surge in cases. Surgeries have been canceled or delayed, with nearly 560,000 fewer surgeries performed in the first 16 months of the pandemic compared to 2019.</a:t>
            </a:r>
            <a:endParaRPr lang="en-CA" sz="1500" dirty="0">
              <a:solidFill>
                <a:srgbClr val="FF0000"/>
              </a:solidFill>
              <a:effectLst/>
              <a:latin typeface="Calibri" panose="020F0502020204030204" pitchFamily="34" charset="0"/>
              <a:ea typeface="Calibri" panose="020F0502020204030204" pitchFamily="34" charset="0"/>
            </a:endParaRPr>
          </a:p>
          <a:p>
            <a:r>
              <a:rPr lang="en-US"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 -</a:t>
            </a:r>
            <a:r>
              <a:rPr lang="en-US" dirty="0">
                <a:solidFill>
                  <a:srgbClr val="FF0000"/>
                </a:solidFill>
                <a:effectLst/>
                <a:latin typeface="Arial" panose="020B0604020202020204" pitchFamily="34" charset="0"/>
                <a:ea typeface="Calibri" panose="020F0502020204030204" pitchFamily="34" charset="0"/>
              </a:rPr>
              <a:t> </a:t>
            </a:r>
            <a:r>
              <a:rPr lang="en-US" sz="1500" dirty="0">
                <a:effectLst/>
                <a:latin typeface="Arial" panose="020B0604020202020204" pitchFamily="34" charset="0"/>
                <a:ea typeface="Calibri" panose="020F0502020204030204" pitchFamily="34" charset="0"/>
              </a:rPr>
              <a:t>The Coronavirus pandemic has had critical ramifications for medical care tasks, prompting a few derivations about how medical care frameworks and offices have been impacted:</a:t>
            </a:r>
            <a:endParaRPr lang="en-CA" sz="1500" dirty="0">
              <a:solidFill>
                <a:srgbClr val="FF0000"/>
              </a:solidFill>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dirty="0">
                <a:effectLst/>
                <a:latin typeface="Arial" panose="020B0604020202020204" pitchFamily="34" charset="0"/>
                <a:ea typeface="Calibri" panose="020F0502020204030204" pitchFamily="34" charset="0"/>
              </a:rPr>
              <a:t>Flood in persistent volume</a:t>
            </a:r>
            <a:endParaRPr lang="en-CA" dirty="0">
              <a:effectLst/>
              <a:latin typeface="Calibri" panose="020F0502020204030204" pitchFamily="34" charset="0"/>
              <a:ea typeface="Calibri" panose="020F0502020204030204" pitchFamily="34" charset="0"/>
            </a:endParaRPr>
          </a:p>
          <a:p>
            <a:r>
              <a:rPr lang="en-US"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 - </a:t>
            </a:r>
            <a:r>
              <a:rPr lang="en-US" sz="1500" dirty="0">
                <a:effectLst/>
                <a:latin typeface="Arial" panose="020B0604020202020204" pitchFamily="34" charset="0"/>
                <a:ea typeface="Calibri" panose="020F0502020204030204" pitchFamily="34" charset="0"/>
              </a:rPr>
              <a:t>Speculations regarding the effect of Coronavirus on medical care tasks include:</a:t>
            </a:r>
            <a:endParaRPr lang="en-CA" sz="1500" dirty="0">
              <a:solidFill>
                <a:srgbClr val="FF0000"/>
              </a:solidFill>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dirty="0">
                <a:effectLst/>
                <a:latin typeface="Arial" panose="020B0604020202020204" pitchFamily="34" charset="0"/>
                <a:ea typeface="Calibri" panose="020F0502020204030204" pitchFamily="34" charset="0"/>
              </a:rPr>
              <a:t>Expanded medical services responsibility</a:t>
            </a:r>
            <a:endParaRPr lang="en-CA" dirty="0">
              <a:effectLst/>
              <a:latin typeface="Calibri" panose="020F0502020204030204" pitchFamily="34" charset="0"/>
              <a:ea typeface="Calibri" panose="020F0502020204030204" pitchFamily="34" charset="0"/>
            </a:endParaRPr>
          </a:p>
          <a:p>
            <a:endParaRPr lang="en-CA" dirty="0"/>
          </a:p>
        </p:txBody>
      </p:sp>
      <p:sp>
        <p:nvSpPr>
          <p:cNvPr id="5" name="Text Placeholder 4">
            <a:extLst>
              <a:ext uri="{FF2B5EF4-FFF2-40B4-BE49-F238E27FC236}">
                <a16:creationId xmlns:a16="http://schemas.microsoft.com/office/drawing/2014/main" id="{28E9CC39-99B5-7FDE-8003-625C9DDAC403}"/>
              </a:ext>
            </a:extLst>
          </p:cNvPr>
          <p:cNvSpPr>
            <a:spLocks noGrp="1"/>
          </p:cNvSpPr>
          <p:nvPr>
            <p:ph type="body" sz="quarter" idx="3"/>
          </p:nvPr>
        </p:nvSpPr>
        <p:spPr>
          <a:xfrm>
            <a:off x="4767541" y="749278"/>
            <a:ext cx="4185618" cy="576262"/>
          </a:xfrm>
        </p:spPr>
        <p:txBody>
          <a:bodyPr/>
          <a:lstStyle/>
          <a:p>
            <a:r>
              <a:rPr lang="en-US" b="1" dirty="0">
                <a:solidFill>
                  <a:srgbClr val="FF0000"/>
                </a:solidFill>
                <a:latin typeface="Calibri" panose="020F0502020204030204" pitchFamily="34" charset="0"/>
                <a:ea typeface="Calibri" panose="020F0502020204030204" pitchFamily="34" charset="0"/>
              </a:rPr>
              <a:t>H</a:t>
            </a:r>
            <a:r>
              <a:rPr lang="en-US" b="1" dirty="0">
                <a:solidFill>
                  <a:srgbClr val="FF0000"/>
                </a:solidFill>
                <a:effectLst/>
                <a:latin typeface="Calibri" panose="020F0502020204030204" pitchFamily="34" charset="0"/>
                <a:ea typeface="Calibri" panose="020F0502020204030204" pitchFamily="34" charset="0"/>
              </a:rPr>
              <a:t>ealthcare</a:t>
            </a:r>
            <a:r>
              <a:rPr lang="en-US" b="1" spc="-30" dirty="0">
                <a:solidFill>
                  <a:srgbClr val="FF0000"/>
                </a:solidFill>
                <a:effectLst/>
                <a:latin typeface="Calibri" panose="020F0502020204030204" pitchFamily="34" charset="0"/>
                <a:ea typeface="Calibri" panose="020F0502020204030204" pitchFamily="34" charset="0"/>
              </a:rPr>
              <a:t> </a:t>
            </a:r>
            <a:r>
              <a:rPr lang="en-US" b="1" dirty="0">
                <a:solidFill>
                  <a:srgbClr val="FF0000"/>
                </a:solidFill>
                <a:effectLst/>
                <a:latin typeface="Calibri" panose="020F0502020204030204" pitchFamily="34" charset="0"/>
                <a:ea typeface="Calibri" panose="020F0502020204030204" pitchFamily="34" charset="0"/>
              </a:rPr>
              <a:t>human</a:t>
            </a:r>
            <a:r>
              <a:rPr lang="en-US" b="1" spc="-30" dirty="0">
                <a:solidFill>
                  <a:srgbClr val="FF0000"/>
                </a:solidFill>
                <a:effectLst/>
                <a:latin typeface="Calibri" panose="020F0502020204030204" pitchFamily="34" charset="0"/>
                <a:ea typeface="Calibri" panose="020F0502020204030204" pitchFamily="34" charset="0"/>
              </a:rPr>
              <a:t> </a:t>
            </a:r>
            <a:r>
              <a:rPr lang="en-US" b="1" dirty="0">
                <a:solidFill>
                  <a:srgbClr val="FF0000"/>
                </a:solidFill>
                <a:effectLst/>
                <a:latin typeface="Calibri" panose="020F0502020204030204" pitchFamily="34" charset="0"/>
                <a:ea typeface="Calibri" panose="020F0502020204030204" pitchFamily="34" charset="0"/>
              </a:rPr>
              <a:t>resources,</a:t>
            </a:r>
            <a:r>
              <a:rPr lang="en-US" b="1" spc="-15" dirty="0">
                <a:solidFill>
                  <a:srgbClr val="FF0000"/>
                </a:solidFill>
                <a:effectLst/>
                <a:latin typeface="Calibri" panose="020F0502020204030204" pitchFamily="34" charset="0"/>
                <a:ea typeface="Calibri" panose="020F0502020204030204" pitchFamily="34" charset="0"/>
              </a:rPr>
              <a:t> </a:t>
            </a:r>
            <a:endParaRPr lang="en-CA" dirty="0">
              <a:solidFill>
                <a:srgbClr val="FF0000"/>
              </a:solidFill>
            </a:endParaRPr>
          </a:p>
        </p:txBody>
      </p:sp>
      <p:sp>
        <p:nvSpPr>
          <p:cNvPr id="6" name="Content Placeholder 5">
            <a:extLst>
              <a:ext uri="{FF2B5EF4-FFF2-40B4-BE49-F238E27FC236}">
                <a16:creationId xmlns:a16="http://schemas.microsoft.com/office/drawing/2014/main" id="{9F515402-06BD-7EF7-ECB4-2C0F928DC4DF}"/>
              </a:ext>
            </a:extLst>
          </p:cNvPr>
          <p:cNvSpPr>
            <a:spLocks noGrp="1"/>
          </p:cNvSpPr>
          <p:nvPr>
            <p:ph sz="quarter" idx="4"/>
          </p:nvPr>
        </p:nvSpPr>
        <p:spPr>
          <a:xfrm>
            <a:off x="4703374" y="1325540"/>
            <a:ext cx="4609068" cy="5460271"/>
          </a:xfrm>
        </p:spPr>
        <p:txBody>
          <a:bodyPr>
            <a:normAutofit fontScale="92500" lnSpcReduction="10000"/>
          </a:bodyPr>
          <a:lstStyle/>
          <a:p>
            <a:pPr>
              <a:spcBef>
                <a:spcPts val="105"/>
              </a:spcBef>
              <a:tabLst>
                <a:tab pos="1206500" algn="l"/>
              </a:tabLst>
            </a:pPr>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Results - </a:t>
            </a:r>
            <a:r>
              <a:rPr lang="en-US" sz="1400" dirty="0">
                <a:effectLst/>
                <a:latin typeface="Arial" panose="020B0604020202020204" pitchFamily="34" charset="0"/>
                <a:ea typeface="Calibri" panose="020F0502020204030204" pitchFamily="34" charset="0"/>
              </a:rPr>
              <a:t>Surgeries have been canceled or delayed, with nearly 560,000 fewer surgeries performed in the first 16 months of the pandemic compared to 2019.</a:t>
            </a:r>
          </a:p>
          <a:p>
            <a:pPr marL="0" indent="0">
              <a:spcBef>
                <a:spcPts val="105"/>
              </a:spcBef>
              <a:buNone/>
              <a:tabLst>
                <a:tab pos="1206500" algn="l"/>
              </a:tabLst>
            </a:pPr>
            <a:endParaRPr lang="en-CA" sz="1400" dirty="0">
              <a:effectLst/>
              <a:latin typeface="Calibri" panose="020F0502020204030204" pitchFamily="34" charset="0"/>
              <a:ea typeface="Calibri" panose="020F0502020204030204" pitchFamily="34" charset="0"/>
            </a:endParaRPr>
          </a:p>
          <a:p>
            <a:pPr>
              <a:spcBef>
                <a:spcPts val="110"/>
              </a:spcBef>
            </a:pPr>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 </a:t>
            </a:r>
            <a:r>
              <a:rPr lang="en-US" sz="1400" dirty="0">
                <a:effectLst/>
                <a:latin typeface="Arial" panose="020B0604020202020204" pitchFamily="34" charset="0"/>
                <a:ea typeface="Calibri" panose="020F0502020204030204" pitchFamily="34" charset="0"/>
              </a:rPr>
              <a:t>The Coronavirus pandemic has had critical ramifications for medical care tasks, prompting a few derivations about how medical care frameworks and offices have been impacted:</a:t>
            </a:r>
            <a:endParaRPr lang="en-CA" sz="1400"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Flood in Persistent Volume</a:t>
            </a:r>
            <a:endParaRPr lang="en-CA" sz="1800" dirty="0">
              <a:effectLst/>
              <a:latin typeface="Calibri" panose="020F0502020204030204" pitchFamily="34" charset="0"/>
              <a:ea typeface="Calibri" panose="020F0502020204030204" pitchFamily="34" charset="0"/>
            </a:endParaRPr>
          </a:p>
          <a:p>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a:t>
            </a:r>
            <a:r>
              <a:rPr lang="en-CA" dirty="0">
                <a:latin typeface="Calibri" panose="020F0502020204030204" pitchFamily="34" charset="0"/>
                <a:ea typeface="Calibri" panose="020F0502020204030204" pitchFamily="34" charset="0"/>
              </a:rPr>
              <a:t> - </a:t>
            </a:r>
            <a:r>
              <a:rPr lang="en-US" sz="1400" dirty="0">
                <a:effectLst/>
                <a:latin typeface="Arial" panose="020B0604020202020204" pitchFamily="34" charset="0"/>
                <a:ea typeface="Calibri" panose="020F0502020204030204" pitchFamily="34" charset="0"/>
              </a:rPr>
              <a:t>The Coronavirus pandemic has introduced different difficulties and opened doors for medical services activities. Speculations regarding the effect of Coronavirus on medical care tasks include:</a:t>
            </a:r>
            <a:endParaRPr lang="en-CA" sz="1400"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Expanded Medical Services Responsibility</a:t>
            </a:r>
            <a:endParaRPr lang="en-CA" sz="1800" dirty="0">
              <a:effectLst/>
              <a:latin typeface="Calibri" panose="020F0502020204030204" pitchFamily="34" charset="0"/>
              <a:ea typeface="Calibri" panose="020F0502020204030204" pitchFamily="34" charset="0"/>
            </a:endParaRPr>
          </a:p>
          <a:p>
            <a:pPr marL="0" indent="0">
              <a:buNone/>
            </a:pPr>
            <a:endParaRPr lang="en-CA" dirty="0"/>
          </a:p>
        </p:txBody>
      </p:sp>
    </p:spTree>
    <p:extLst>
      <p:ext uri="{BB962C8B-B14F-4D97-AF65-F5344CB8AC3E}">
        <p14:creationId xmlns:p14="http://schemas.microsoft.com/office/powerpoint/2010/main" val="1584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2C2-9833-4696-C4AE-C6B8D361A34C}"/>
              </a:ext>
            </a:extLst>
          </p:cNvPr>
          <p:cNvSpPr>
            <a:spLocks noGrp="1"/>
          </p:cNvSpPr>
          <p:nvPr>
            <p:ph type="title"/>
          </p:nvPr>
        </p:nvSpPr>
        <p:spPr>
          <a:xfrm>
            <a:off x="163986" y="136358"/>
            <a:ext cx="8596668" cy="576262"/>
          </a:xfrm>
        </p:spPr>
        <p:txBody>
          <a:bodyPr>
            <a:normAutofit fontScale="90000"/>
          </a:bodyPr>
          <a:lstStyle/>
          <a:p>
            <a:r>
              <a:rPr lang="en-US" dirty="0"/>
              <a:t>DISCUSSION </a:t>
            </a:r>
            <a:endParaRPr lang="en-CA" dirty="0"/>
          </a:p>
        </p:txBody>
      </p:sp>
      <p:sp>
        <p:nvSpPr>
          <p:cNvPr id="3" name="Text Placeholder 2">
            <a:extLst>
              <a:ext uri="{FF2B5EF4-FFF2-40B4-BE49-F238E27FC236}">
                <a16:creationId xmlns:a16="http://schemas.microsoft.com/office/drawing/2014/main" id="{EF22EAA2-6FE0-286F-FB78-B783EC58F44D}"/>
              </a:ext>
            </a:extLst>
          </p:cNvPr>
          <p:cNvSpPr>
            <a:spLocks noGrp="1"/>
          </p:cNvSpPr>
          <p:nvPr>
            <p:ph type="body" idx="1"/>
          </p:nvPr>
        </p:nvSpPr>
        <p:spPr>
          <a:xfrm>
            <a:off x="4822845" y="712620"/>
            <a:ext cx="4375930" cy="576262"/>
          </a:xfrm>
        </p:spPr>
        <p:txBody>
          <a:bodyPr/>
          <a:lstStyle/>
          <a:p>
            <a:r>
              <a:rPr lang="en-US" b="1" dirty="0">
                <a:solidFill>
                  <a:srgbClr val="FF0000"/>
                </a:solidFill>
              </a:rPr>
              <a:t>Leadership</a:t>
            </a:r>
            <a:endParaRPr lang="en-CA" b="1" dirty="0">
              <a:solidFill>
                <a:srgbClr val="FF0000"/>
              </a:solidFill>
            </a:endParaRPr>
          </a:p>
        </p:txBody>
      </p:sp>
      <p:sp>
        <p:nvSpPr>
          <p:cNvPr id="4" name="Content Placeholder 3">
            <a:extLst>
              <a:ext uri="{FF2B5EF4-FFF2-40B4-BE49-F238E27FC236}">
                <a16:creationId xmlns:a16="http://schemas.microsoft.com/office/drawing/2014/main" id="{F0F263F3-D17F-A9A7-6A07-58A706CE720A}"/>
              </a:ext>
            </a:extLst>
          </p:cNvPr>
          <p:cNvSpPr>
            <a:spLocks noGrp="1"/>
          </p:cNvSpPr>
          <p:nvPr>
            <p:ph sz="half" idx="2"/>
          </p:nvPr>
        </p:nvSpPr>
        <p:spPr>
          <a:xfrm>
            <a:off x="4879520" y="1321999"/>
            <a:ext cx="4185623" cy="4769428"/>
          </a:xfrm>
        </p:spPr>
        <p:txBody>
          <a:bodyPr>
            <a:normAutofit fontScale="70000" lnSpcReduction="20000"/>
          </a:bodyPr>
          <a:lstStyle/>
          <a:p>
            <a:pPr>
              <a:spcBef>
                <a:spcPts val="100"/>
              </a:spcBef>
              <a:tabLst>
                <a:tab pos="1206500" algn="l"/>
              </a:tabLst>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a:t>
            </a:r>
            <a:endParaRPr lang="en-CA" sz="1800" dirty="0">
              <a:effectLst/>
              <a:latin typeface="Calibri" panose="020F0502020204030204" pitchFamily="34" charset="0"/>
              <a:ea typeface="Calibri" panose="020F0502020204030204" pitchFamily="34" charset="0"/>
            </a:endParaRPr>
          </a:p>
          <a:p>
            <a:pPr marL="0" indent="0" algn="just">
              <a:lnSpc>
                <a:spcPct val="107000"/>
              </a:lnSpc>
              <a:spcBef>
                <a:spcPts val="200"/>
              </a:spcBef>
              <a:buNone/>
            </a:pPr>
            <a:endParaRPr lang="en-US" sz="1800" b="1" dirty="0">
              <a:effectLst/>
              <a:latin typeface="Arial" panose="020B0604020202020204" pitchFamily="34" charset="0"/>
              <a:ea typeface="Calibri" panose="020F0502020204030204" pitchFamily="34" charset="0"/>
            </a:endParaRPr>
          </a:p>
          <a:p>
            <a:pPr marL="0" indent="0" algn="just">
              <a:lnSpc>
                <a:spcPct val="107000"/>
              </a:lnSpc>
              <a:spcBef>
                <a:spcPts val="200"/>
              </a:spcBef>
              <a:buNone/>
            </a:pPr>
            <a:r>
              <a:rPr lang="en-US" sz="1800" b="1" dirty="0">
                <a:effectLst/>
                <a:latin typeface="Arial" panose="020B0604020202020204" pitchFamily="34" charset="0"/>
                <a:ea typeface="Calibri" panose="020F0502020204030204" pitchFamily="34" charset="0"/>
              </a:rPr>
              <a:t>Increasing Task and Fatigue:</a:t>
            </a:r>
            <a:r>
              <a:rPr lang="en-US" sz="1800" dirty="0">
                <a:effectLst/>
                <a:latin typeface="Arial" panose="020B0604020202020204" pitchFamily="34" charset="0"/>
                <a:ea typeface="Calibri" panose="020F0502020204030204" pitchFamily="34" charset="0"/>
              </a:rPr>
              <a:t> Burnout and elevated stress levels are a result of hospital staff members' heavy workloads.</a:t>
            </a:r>
          </a:p>
          <a:p>
            <a:pPr algn="jus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work hours.</a:t>
            </a:r>
            <a:endParaRPr lang="en-CA" sz="1800" dirty="0">
              <a:effectLst/>
              <a:latin typeface="Calibri" panose="020F0502020204030204" pitchFamily="34" charset="0"/>
              <a:ea typeface="Calibri" panose="020F0502020204030204" pitchFamily="34" charset="0"/>
            </a:endParaRPr>
          </a:p>
          <a:p>
            <a:pPr lvl="0" algn="just">
              <a:spcBef>
                <a:spcPts val="110"/>
              </a:spcBef>
              <a:spcAft>
                <a:spcPts val="8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Employee Shortages</a:t>
            </a:r>
          </a:p>
          <a:p>
            <a:pPr lvl="0" algn="just">
              <a:spcBef>
                <a:spcPts val="110"/>
              </a:spcBef>
              <a:spcAft>
                <a:spcPts val="8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Security Issues </a:t>
            </a:r>
            <a:endParaRPr lang="en-CA" sz="1800" dirty="0">
              <a:effectLst/>
              <a:latin typeface="Calibri" panose="020F0502020204030204" pitchFamily="34" charset="0"/>
              <a:ea typeface="Calibri" panose="020F0502020204030204" pitchFamily="34" charset="0"/>
            </a:endParaRPr>
          </a:p>
          <a:p>
            <a:pPr algn="just"/>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a:t>
            </a:r>
            <a:r>
              <a:rPr lang="en-US" b="1" dirty="0">
                <a:latin typeface="Arial" panose="020B0604020202020204" pitchFamily="34" charset="0"/>
                <a:ea typeface="Calibri" panose="020F0502020204030204" pitchFamily="34" charset="0"/>
              </a:rPr>
              <a:t> - </a:t>
            </a:r>
            <a:r>
              <a:rPr lang="en-US" sz="1800" dirty="0">
                <a:effectLst/>
                <a:latin typeface="Arial" panose="020B0604020202020204" pitchFamily="34" charset="0"/>
                <a:ea typeface="Calibri" panose="020F0502020204030204" pitchFamily="34" charset="0"/>
              </a:rPr>
              <a:t>Hospital administrators in Ontario face increased stress due to the pandemic, affecting employee motivation and morale. Solutions include stress management courses, mentorship programs, transparent communication training, and leadership development courses. </a:t>
            </a:r>
            <a:endParaRPr lang="en-CA" sz="1800" dirty="0">
              <a:effectLst/>
              <a:latin typeface="Calibri" panose="020F0502020204030204" pitchFamily="34" charset="0"/>
              <a:ea typeface="Calibri" panose="020F0502020204030204" pitchFamily="34" charset="0"/>
            </a:endParaRPr>
          </a:p>
          <a:p>
            <a:pPr algn="just"/>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 - </a:t>
            </a:r>
            <a:r>
              <a:rPr lang="en-US" sz="1800" dirty="0">
                <a:effectLst/>
                <a:latin typeface="Arial" panose="020B0604020202020204" pitchFamily="34" charset="0"/>
                <a:ea typeface="Calibri" panose="020F0502020204030204" pitchFamily="34" charset="0"/>
              </a:rPr>
              <a:t>The COVID-19 pandemic has significantly impacted hospital leadership in Ontario, causing stress, communication issues, and staff morale issues. Human resources solutions include stress management training, effective communication, team building, mentorship programs, and acknowledgment programs to empower administrators and manage complex challenges.</a:t>
            </a:r>
            <a:endParaRPr lang="en-CA" sz="1800" dirty="0">
              <a:effectLst/>
              <a:latin typeface="Calibri" panose="020F0502020204030204" pitchFamily="34" charset="0"/>
              <a:ea typeface="Calibri" panose="020F0502020204030204" pitchFamily="34" charset="0"/>
            </a:endParaRPr>
          </a:p>
          <a:p>
            <a:endParaRPr lang="en-CA" dirty="0"/>
          </a:p>
        </p:txBody>
      </p:sp>
      <p:sp>
        <p:nvSpPr>
          <p:cNvPr id="5" name="Text Placeholder 4">
            <a:extLst>
              <a:ext uri="{FF2B5EF4-FFF2-40B4-BE49-F238E27FC236}">
                <a16:creationId xmlns:a16="http://schemas.microsoft.com/office/drawing/2014/main" id="{8C7747A4-B84E-4E77-71F1-45D51D27C5F9}"/>
              </a:ext>
            </a:extLst>
          </p:cNvPr>
          <p:cNvSpPr>
            <a:spLocks noGrp="1"/>
          </p:cNvSpPr>
          <p:nvPr>
            <p:ph type="body" sz="quarter" idx="3"/>
          </p:nvPr>
        </p:nvSpPr>
        <p:spPr>
          <a:xfrm>
            <a:off x="107310" y="712620"/>
            <a:ext cx="4185618" cy="576262"/>
          </a:xfrm>
        </p:spPr>
        <p:txBody>
          <a:bodyPr/>
          <a:lstStyle/>
          <a:p>
            <a:r>
              <a:rPr lang="en-US" b="1" dirty="0">
                <a:solidFill>
                  <a:srgbClr val="FF0000"/>
                </a:solidFill>
              </a:rPr>
              <a:t>Organizational Culture</a:t>
            </a:r>
            <a:endParaRPr lang="en-CA" b="1" dirty="0">
              <a:solidFill>
                <a:srgbClr val="FF0000"/>
              </a:solidFill>
            </a:endParaRPr>
          </a:p>
        </p:txBody>
      </p:sp>
      <p:sp>
        <p:nvSpPr>
          <p:cNvPr id="6" name="Content Placeholder 5">
            <a:extLst>
              <a:ext uri="{FF2B5EF4-FFF2-40B4-BE49-F238E27FC236}">
                <a16:creationId xmlns:a16="http://schemas.microsoft.com/office/drawing/2014/main" id="{668E9BCE-7AF3-9A89-A76C-EDF191AC1CFF}"/>
              </a:ext>
            </a:extLst>
          </p:cNvPr>
          <p:cNvSpPr>
            <a:spLocks noGrp="1"/>
          </p:cNvSpPr>
          <p:nvPr>
            <p:ph sz="quarter" idx="4"/>
          </p:nvPr>
        </p:nvSpPr>
        <p:spPr>
          <a:xfrm>
            <a:off x="163986" y="1288881"/>
            <a:ext cx="4185617" cy="5360571"/>
          </a:xfrm>
        </p:spPr>
        <p:txBody>
          <a:bodyPr>
            <a:normAutofit fontScale="70000" lnSpcReduction="20000"/>
          </a:bodyPr>
          <a:lstStyle/>
          <a:p>
            <a:pPr algn="just">
              <a:spcBef>
                <a:spcPts val="110"/>
              </a:spcBef>
              <a:spcAft>
                <a:spcPts val="800"/>
              </a:spcAft>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a:t>
            </a:r>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n-US" sz="1800" dirty="0">
                <a:effectLst/>
                <a:latin typeface="Arial" panose="020B0604020202020204" pitchFamily="34" charset="0"/>
                <a:ea typeface="Calibri" panose="020F0502020204030204" pitchFamily="34" charset="0"/>
              </a:rPr>
              <a:t>– </a:t>
            </a:r>
            <a:r>
              <a:rPr lang="en-US" sz="1900" dirty="0">
                <a:latin typeface="Arial" panose="020B0604020202020204" pitchFamily="34" charset="0"/>
                <a:ea typeface="Calibri" panose="020F0502020204030204" pitchFamily="34" charset="0"/>
              </a:rPr>
              <a:t>A positive culture that values open communication, worker well-being, and flexibility promotes resilience among staff. In contrast, a dysfunctional culture can increase stress levels, lower job satisfaction, and higher turnover rates.</a:t>
            </a:r>
            <a:r>
              <a:rPr lang="en-US" sz="1500" dirty="0">
                <a:latin typeface="Arial" panose="020B0604020202020204" pitchFamily="34" charset="0"/>
                <a:ea typeface="Calibri" panose="020F0502020204030204" pitchFamily="34" charset="0"/>
              </a:rPr>
              <a:t> </a:t>
            </a:r>
          </a:p>
          <a:p>
            <a:pPr algn="just">
              <a:spcBef>
                <a:spcPts val="110"/>
              </a:spcBef>
              <a:spcAft>
                <a:spcPts val="800"/>
              </a:spcAft>
            </a:pPr>
            <a:endParaRPr lang="en-US" sz="1500" dirty="0">
              <a:latin typeface="Arial" panose="020B0604020202020204" pitchFamily="34" charset="0"/>
              <a:ea typeface="Calibri" panose="020F0502020204030204" pitchFamily="34" charset="0"/>
            </a:endParaRPr>
          </a:p>
          <a:p>
            <a:pPr algn="just">
              <a:spcBef>
                <a:spcPts val="110"/>
              </a:spcBef>
              <a:spcAft>
                <a:spcPts val="800"/>
              </a:spcAft>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a:t>
            </a:r>
            <a:r>
              <a:rPr lang="en-US" sz="18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n-US" sz="1800" dirty="0">
                <a:effectLst/>
                <a:latin typeface="Arial" panose="020B0604020202020204" pitchFamily="34" charset="0"/>
                <a:ea typeface="Calibri" panose="020F0502020204030204" pitchFamily="34" charset="0"/>
              </a:rPr>
              <a:t>– </a:t>
            </a:r>
            <a:r>
              <a:rPr lang="en-US" sz="1500" dirty="0">
                <a:latin typeface="Arial" panose="020B0604020202020204" pitchFamily="34" charset="0"/>
                <a:ea typeface="Calibri" panose="020F0502020204030204" pitchFamily="34" charset="0"/>
              </a:rPr>
              <a:t>P</a:t>
            </a:r>
            <a:r>
              <a:rPr lang="en-US" sz="1900" dirty="0">
                <a:latin typeface="Arial" panose="020B0604020202020204" pitchFamily="34" charset="0"/>
                <a:ea typeface="Calibri" panose="020F0502020204030204" pitchFamily="34" charset="0"/>
              </a:rPr>
              <a:t>ositive cultures that prioritize communication, support, and adaptation foster resilience, while unfavorable cultures that have low morale and inadequate communication contribute to burnout. </a:t>
            </a:r>
            <a:r>
              <a:rPr lang="en-US" sz="1900" dirty="0">
                <a:solidFill>
                  <a:srgbClr val="C00000"/>
                </a:solidFill>
                <a:latin typeface="Arial" panose="020B0604020202020204" pitchFamily="34" charset="0"/>
                <a:ea typeface="Calibri" panose="020F0502020204030204" pitchFamily="34" charset="0"/>
              </a:rPr>
              <a:t>it is crucial to develop a culture that values employee well-being, encourages teamwork, and recognizes their contributions</a:t>
            </a:r>
            <a:r>
              <a:rPr lang="en-US" sz="1900" dirty="0">
                <a:latin typeface="Arial" panose="020B0604020202020204" pitchFamily="34" charset="0"/>
                <a:ea typeface="Calibri" panose="020F0502020204030204" pitchFamily="34" charset="0"/>
              </a:rPr>
              <a:t>. </a:t>
            </a:r>
          </a:p>
          <a:p>
            <a:pPr algn="just">
              <a:spcBef>
                <a:spcPts val="110"/>
              </a:spcBef>
              <a:spcAft>
                <a:spcPts val="800"/>
              </a:spcAft>
            </a:pPr>
            <a:endParaRPr lang="en-CA" sz="1500" dirty="0">
              <a:latin typeface="Calibri" panose="020F0502020204030204" pitchFamily="34" charset="0"/>
              <a:ea typeface="Calibri" panose="020F0502020204030204" pitchFamily="34" charset="0"/>
            </a:endParaRPr>
          </a:p>
          <a:p>
            <a:pPr algn="just">
              <a:spcBef>
                <a:spcPts val="110"/>
              </a:spcBef>
              <a:spcAft>
                <a:spcPts val="800"/>
              </a:spcAft>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a:t>
            </a:r>
            <a:r>
              <a:rPr lang="en-US" sz="1800" dirty="0">
                <a:effectLst/>
                <a:latin typeface="Arial" panose="020B0604020202020204" pitchFamily="34" charset="0"/>
                <a:ea typeface="Calibri" panose="020F0502020204030204" pitchFamily="34" charset="0"/>
              </a:rPr>
              <a:t> –</a:t>
            </a:r>
            <a:r>
              <a:rPr lang="en-US" sz="1900" dirty="0">
                <a:latin typeface="Arial" panose="020B0604020202020204" pitchFamily="34" charset="0"/>
                <a:ea typeface="Calibri" panose="020F0502020204030204" pitchFamily="34" charset="0"/>
              </a:rPr>
              <a:t>it is important to create a supportive work environment that provides resources and support, invests in employee training, and fosters a sense of community and belonging</a:t>
            </a:r>
            <a:endParaRPr lang="en-CA" sz="1900" dirty="0">
              <a:latin typeface="Calibri" panose="020F0502020204030204" pitchFamily="34" charset="0"/>
              <a:ea typeface="Calibri" panose="020F0502020204030204" pitchFamily="34" charset="0"/>
            </a:endParaRPr>
          </a:p>
          <a:p>
            <a:endParaRPr lang="en-CA" dirty="0"/>
          </a:p>
        </p:txBody>
      </p:sp>
    </p:spTree>
    <p:extLst>
      <p:ext uri="{BB962C8B-B14F-4D97-AF65-F5344CB8AC3E}">
        <p14:creationId xmlns:p14="http://schemas.microsoft.com/office/powerpoint/2010/main" val="418643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2C1-B56D-78F7-4DFE-FE52981966EE}"/>
              </a:ext>
            </a:extLst>
          </p:cNvPr>
          <p:cNvSpPr>
            <a:spLocks noGrp="1"/>
          </p:cNvSpPr>
          <p:nvPr>
            <p:ph type="title"/>
          </p:nvPr>
        </p:nvSpPr>
        <p:spPr>
          <a:xfrm>
            <a:off x="372534" y="393032"/>
            <a:ext cx="8596668" cy="705853"/>
          </a:xfrm>
        </p:spPr>
        <p:txBody>
          <a:bodyPr/>
          <a:lstStyle/>
          <a:p>
            <a:r>
              <a:rPr lang="en-US" dirty="0"/>
              <a:t>Discussion </a:t>
            </a:r>
            <a:endParaRPr lang="en-CA" dirty="0"/>
          </a:p>
        </p:txBody>
      </p:sp>
      <p:sp>
        <p:nvSpPr>
          <p:cNvPr id="3" name="Content Placeholder 2">
            <a:extLst>
              <a:ext uri="{FF2B5EF4-FFF2-40B4-BE49-F238E27FC236}">
                <a16:creationId xmlns:a16="http://schemas.microsoft.com/office/drawing/2014/main" id="{66F0B67E-A9F0-8B09-B5EB-3E0F694D1746}"/>
              </a:ext>
            </a:extLst>
          </p:cNvPr>
          <p:cNvSpPr>
            <a:spLocks noGrp="1"/>
          </p:cNvSpPr>
          <p:nvPr>
            <p:ph idx="1"/>
          </p:nvPr>
        </p:nvSpPr>
        <p:spPr>
          <a:xfrm>
            <a:off x="516913" y="1488613"/>
            <a:ext cx="8596668" cy="3880773"/>
          </a:xfrm>
        </p:spPr>
        <p:txBody>
          <a:bodyPr>
            <a:normAutofit fontScale="85000" lnSpcReduction="10000"/>
          </a:bodyPr>
          <a:lstStyle/>
          <a:p>
            <a:pPr marL="977900" indent="0">
              <a:spcBef>
                <a:spcPts val="105"/>
              </a:spcBef>
              <a:spcAft>
                <a:spcPts val="0"/>
              </a:spcAft>
              <a:buNone/>
              <a:tabLst>
                <a:tab pos="1206500" algn="l"/>
              </a:tabLst>
            </a:pPr>
            <a:r>
              <a:rPr lang="en-US" sz="1800" b="1" dirty="0">
                <a:solidFill>
                  <a:srgbClr val="FF0000"/>
                </a:solidFill>
                <a:effectLst/>
                <a:latin typeface="Arial" panose="020B0604020202020204" pitchFamily="34" charset="0"/>
                <a:ea typeface="Calibri" panose="020F0502020204030204" pitchFamily="34" charset="0"/>
              </a:rPr>
              <a:t>Healthcare</a:t>
            </a:r>
            <a:r>
              <a:rPr lang="en-US" sz="1800" b="1" spc="-30" dirty="0">
                <a:solidFill>
                  <a:srgbClr val="FF0000"/>
                </a:solidFill>
                <a:effectLst/>
                <a:latin typeface="Arial" panose="020B0604020202020204" pitchFamily="34" charset="0"/>
                <a:ea typeface="Calibri" panose="020F0502020204030204" pitchFamily="34" charset="0"/>
              </a:rPr>
              <a:t> </a:t>
            </a:r>
            <a:r>
              <a:rPr lang="en-US" sz="1800" b="1" dirty="0">
                <a:solidFill>
                  <a:srgbClr val="FF0000"/>
                </a:solidFill>
                <a:effectLst/>
                <a:latin typeface="Arial" panose="020B0604020202020204" pitchFamily="34" charset="0"/>
                <a:ea typeface="Calibri" panose="020F0502020204030204" pitchFamily="34" charset="0"/>
              </a:rPr>
              <a:t>finance</a:t>
            </a:r>
            <a:r>
              <a:rPr lang="en-US" sz="1800" b="1" spc="-25" dirty="0">
                <a:solidFill>
                  <a:srgbClr val="FF0000"/>
                </a:solidFill>
                <a:effectLst/>
                <a:latin typeface="Arial" panose="020B0604020202020204" pitchFamily="34" charset="0"/>
                <a:ea typeface="Calibri" panose="020F0502020204030204" pitchFamily="34" charset="0"/>
              </a:rPr>
              <a:t> </a:t>
            </a:r>
            <a:r>
              <a:rPr lang="en-US" sz="1800" b="1" dirty="0">
                <a:solidFill>
                  <a:srgbClr val="FF0000"/>
                </a:solidFill>
                <a:effectLst/>
                <a:latin typeface="Arial" panose="020B0604020202020204" pitchFamily="34" charset="0"/>
                <a:ea typeface="Calibri" panose="020F0502020204030204" pitchFamily="34" charset="0"/>
              </a:rPr>
              <a:t>perspectives</a:t>
            </a:r>
            <a:r>
              <a:rPr lang="en-US" sz="1800" b="1" spc="-30" dirty="0">
                <a:solidFill>
                  <a:srgbClr val="FF0000"/>
                </a:solidFill>
                <a:effectLst/>
                <a:latin typeface="Arial" panose="020B0604020202020204" pitchFamily="34" charset="0"/>
                <a:ea typeface="Calibri" panose="020F0502020204030204" pitchFamily="34" charset="0"/>
              </a:rPr>
              <a:t> </a:t>
            </a:r>
            <a:endParaRPr lang="en-CA" sz="1800" b="1" dirty="0">
              <a:solidFill>
                <a:srgbClr val="FF0000"/>
              </a:solidFill>
              <a:effectLst/>
              <a:latin typeface="Calibri" panose="020F0502020204030204" pitchFamily="34" charset="0"/>
              <a:ea typeface="Calibri" panose="020F0502020204030204" pitchFamily="34" charset="0"/>
            </a:endParaRPr>
          </a:p>
          <a:p>
            <a:pPr marL="0" indent="0">
              <a:spcBef>
                <a:spcPts val="105"/>
              </a:spcBef>
              <a:buNone/>
              <a:tabLst>
                <a:tab pos="1206500" algn="l"/>
              </a:tabLst>
            </a:pPr>
            <a:r>
              <a:rPr lang="en-US" sz="1800" b="1"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spcBef>
                <a:spcPts val="105"/>
              </a:spcBef>
              <a:tabLst>
                <a:tab pos="1206500" algn="l"/>
              </a:tabLst>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Explanation of results- </a:t>
            </a:r>
            <a:r>
              <a:rPr lang="en-US" sz="1800" dirty="0">
                <a:effectLst/>
                <a:latin typeface="Arial" panose="020B0604020202020204" pitchFamily="34" charset="0"/>
                <a:ea typeface="Calibri" panose="020F0502020204030204" pitchFamily="34" charset="0"/>
              </a:rPr>
              <a:t>The impact of pandemics on fiscal requests can be compared to other natural disasters, such as earthquakes, air disasters, and acts of terrorism. The degree of imbrication of these disasters influences the implicit impact of COVID-19 on fiscal requests. Comparing the COVID-19 situation to events with localized spillovers and terrorist events can provide parallels, as they can cause widespread public mood changes.</a:t>
            </a:r>
            <a:endParaRPr lang="en-CA" sz="1800" dirty="0">
              <a:effectLst/>
              <a:latin typeface="Calibri" panose="020F0502020204030204" pitchFamily="34" charset="0"/>
              <a:ea typeface="Calibri" panose="020F0502020204030204" pitchFamily="34" charset="0"/>
            </a:endParaRPr>
          </a:p>
          <a:p>
            <a:pPr>
              <a:spcBef>
                <a:spcPts val="110"/>
              </a:spcBef>
            </a:pPr>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Deduction:</a:t>
            </a:r>
            <a:endPar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0" indent="0">
              <a:buNone/>
            </a:pPr>
            <a:r>
              <a:rPr lang="en-US" sz="1800" dirty="0">
                <a:effectLst/>
                <a:latin typeface="Arial" panose="020B0604020202020204" pitchFamily="34" charset="0"/>
                <a:ea typeface="Calibri" panose="020F0502020204030204" pitchFamily="34" charset="0"/>
              </a:rPr>
              <a:t>Territorial Reaction</a:t>
            </a:r>
            <a:endParaRPr lang="en-CA" sz="1800" dirty="0">
              <a:effectLst/>
              <a:latin typeface="Calibri" panose="020F0502020204030204" pitchFamily="34" charset="0"/>
              <a:ea typeface="Calibri" panose="020F0502020204030204" pitchFamily="34" charset="0"/>
            </a:endParaRPr>
          </a:p>
          <a:p>
            <a:pPr marL="0" indent="0">
              <a:buNone/>
            </a:pPr>
            <a:r>
              <a:rPr lang="en-US" sz="1800" dirty="0">
                <a:effectLst/>
                <a:latin typeface="Arial" panose="020B0604020202020204" pitchFamily="34" charset="0"/>
                <a:ea typeface="Calibri" panose="020F0502020204030204" pitchFamily="34" charset="0"/>
              </a:rPr>
              <a:t>Medical services limit</a:t>
            </a:r>
            <a:endParaRPr lang="en-CA" sz="1800" dirty="0">
              <a:effectLst/>
              <a:latin typeface="Calibri" panose="020F0502020204030204" pitchFamily="34" charset="0"/>
              <a:ea typeface="Calibri" panose="020F0502020204030204" pitchFamily="34" charset="0"/>
            </a:endParaRPr>
          </a:p>
          <a:p>
            <a:r>
              <a:rPr lang="en-US" sz="18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Hypothesis</a:t>
            </a:r>
            <a:endPar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0" indent="0">
              <a:buNone/>
            </a:pPr>
            <a:r>
              <a:rPr lang="en-US" sz="1800" dirty="0">
                <a:effectLst/>
                <a:latin typeface="Arial" panose="020B0604020202020204" pitchFamily="34" charset="0"/>
                <a:ea typeface="Calibri" panose="020F0502020204030204" pitchFamily="34" charset="0"/>
              </a:rPr>
              <a:t>Economic Compression</a:t>
            </a:r>
            <a:endParaRPr lang="en-CA" sz="1800" dirty="0">
              <a:effectLst/>
              <a:latin typeface="Calibri" panose="020F0502020204030204" pitchFamily="34" charset="0"/>
              <a:ea typeface="Calibri" panose="020F0502020204030204" pitchFamily="34" charset="0"/>
            </a:endParaRPr>
          </a:p>
          <a:p>
            <a:pPr marL="0" indent="0">
              <a:buNone/>
            </a:pPr>
            <a:r>
              <a:rPr lang="en-US" sz="1800" dirty="0">
                <a:effectLst/>
                <a:latin typeface="Arial" panose="020B0604020202020204" pitchFamily="34" charset="0"/>
                <a:ea typeface="Calibri" panose="020F0502020204030204" pitchFamily="34" charset="0"/>
              </a:rPr>
              <a:t>Expanded Government Spending</a:t>
            </a:r>
            <a:endParaRPr lang="en-CA" sz="1800" dirty="0">
              <a:effectLst/>
              <a:latin typeface="Calibri" panose="020F0502020204030204" pitchFamily="34" charset="0"/>
              <a:ea typeface="Calibri" panose="020F0502020204030204" pitchFamily="34" charset="0"/>
            </a:endParaRPr>
          </a:p>
          <a:p>
            <a:pPr marL="0" indent="0">
              <a:buNone/>
            </a:pPr>
            <a:r>
              <a:rPr lang="en-US" sz="1800" dirty="0">
                <a:effectLst/>
                <a:latin typeface="Arial" panose="020B0604020202020204" pitchFamily="34" charset="0"/>
                <a:ea typeface="Calibri" panose="020F0502020204030204" pitchFamily="34" charset="0"/>
              </a:rPr>
              <a:t>Low Financing costs</a:t>
            </a:r>
            <a:endParaRPr lang="en-CA" dirty="0"/>
          </a:p>
        </p:txBody>
      </p:sp>
    </p:spTree>
    <p:extLst>
      <p:ext uri="{BB962C8B-B14F-4D97-AF65-F5344CB8AC3E}">
        <p14:creationId xmlns:p14="http://schemas.microsoft.com/office/powerpoint/2010/main" val="199442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E303-9C1B-E480-7943-3792B9919DD0}"/>
              </a:ext>
            </a:extLst>
          </p:cNvPr>
          <p:cNvSpPr>
            <a:spLocks noGrp="1"/>
          </p:cNvSpPr>
          <p:nvPr>
            <p:ph type="title"/>
          </p:nvPr>
        </p:nvSpPr>
        <p:spPr>
          <a:xfrm>
            <a:off x="196071" y="156238"/>
            <a:ext cx="8596668" cy="576262"/>
          </a:xfrm>
        </p:spPr>
        <p:txBody>
          <a:bodyPr>
            <a:normAutofit fontScale="90000"/>
          </a:bodyPr>
          <a:lstStyle/>
          <a:p>
            <a:r>
              <a:rPr lang="en-US" dirty="0"/>
              <a:t>SOLUTIONS</a:t>
            </a:r>
            <a:endParaRPr lang="en-CA" dirty="0"/>
          </a:p>
        </p:txBody>
      </p:sp>
      <p:sp>
        <p:nvSpPr>
          <p:cNvPr id="3" name="Text Placeholder 2">
            <a:extLst>
              <a:ext uri="{FF2B5EF4-FFF2-40B4-BE49-F238E27FC236}">
                <a16:creationId xmlns:a16="http://schemas.microsoft.com/office/drawing/2014/main" id="{722FB7E7-99BB-D3CA-2642-7C79AD9BF715}"/>
              </a:ext>
            </a:extLst>
          </p:cNvPr>
          <p:cNvSpPr>
            <a:spLocks noGrp="1"/>
          </p:cNvSpPr>
          <p:nvPr>
            <p:ph type="body" idx="1"/>
          </p:nvPr>
        </p:nvSpPr>
        <p:spPr>
          <a:xfrm>
            <a:off x="196071" y="870479"/>
            <a:ext cx="4185623" cy="576262"/>
          </a:xfrm>
        </p:spPr>
        <p:txBody>
          <a:bodyPr/>
          <a:lstStyle/>
          <a:p>
            <a:r>
              <a:rPr lang="en-US" b="1" dirty="0">
                <a:solidFill>
                  <a:srgbClr val="FF0000"/>
                </a:solidFill>
              </a:rPr>
              <a:t>Healthcare Policy</a:t>
            </a:r>
            <a:endParaRPr lang="en-CA" b="1" dirty="0">
              <a:solidFill>
                <a:srgbClr val="FF0000"/>
              </a:solidFill>
            </a:endParaRPr>
          </a:p>
        </p:txBody>
      </p:sp>
      <p:sp>
        <p:nvSpPr>
          <p:cNvPr id="4" name="Content Placeholder 3">
            <a:extLst>
              <a:ext uri="{FF2B5EF4-FFF2-40B4-BE49-F238E27FC236}">
                <a16:creationId xmlns:a16="http://schemas.microsoft.com/office/drawing/2014/main" id="{F2C1718C-B437-E22C-8F82-BADEE15E2F9F}"/>
              </a:ext>
            </a:extLst>
          </p:cNvPr>
          <p:cNvSpPr>
            <a:spLocks noGrp="1"/>
          </p:cNvSpPr>
          <p:nvPr>
            <p:ph sz="half" idx="2"/>
          </p:nvPr>
        </p:nvSpPr>
        <p:spPr>
          <a:xfrm>
            <a:off x="196070" y="1584720"/>
            <a:ext cx="4185623" cy="3304117"/>
          </a:xfrm>
        </p:spPr>
        <p:txBody>
          <a:bodyPr>
            <a:normAutofit/>
          </a:bodyPr>
          <a:lstStyle/>
          <a:p>
            <a:pPr marL="457200" algn="just">
              <a:lnSpc>
                <a:spcPct val="107000"/>
              </a:lnSpc>
              <a:spcAft>
                <a:spcPts val="800"/>
              </a:spcAft>
            </a:pPr>
            <a:r>
              <a:rPr lang="en-US" sz="1800" b="1" kern="1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FEDERAL GOVERNMENT</a:t>
            </a:r>
            <a:r>
              <a:rPr lang="en-US" sz="1800" kern="1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endParaRPr lang="en-CA" sz="18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Arial" panose="020B0604020202020204" pitchFamily="34" charset="0"/>
                <a:ea typeface="Calibri" panose="020F0502020204030204" pitchFamily="34" charset="0"/>
                <a:cs typeface="Times New Roman" panose="02020603050405020304" pitchFamily="18" charset="0"/>
              </a:rPr>
              <a:t>Benefits for unemployment</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Arial" panose="020B0604020202020204" pitchFamily="34" charset="0"/>
                <a:ea typeface="Calibri" panose="020F0502020204030204" pitchFamily="34" charset="0"/>
                <a:cs typeface="Times New Roman" panose="02020603050405020304" pitchFamily="18" charset="0"/>
              </a:rPr>
              <a:t>Workplace safety guidelines</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Arial" panose="020B0604020202020204" pitchFamily="34" charset="0"/>
                <a:ea typeface="Calibri" panose="020F0502020204030204" pitchFamily="34" charset="0"/>
                <a:cs typeface="Times New Roman" panose="02020603050405020304" pitchFamily="18" charset="0"/>
              </a:rPr>
              <a:t>The Affordable Care Act (ACT)</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PROVINCIAL GOVERNMENT</a:t>
            </a:r>
            <a:endParaRPr lang="en-CA" sz="18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Arial" panose="020B0604020202020204" pitchFamily="34" charset="0"/>
                <a:ea typeface="Calibri" panose="020F0502020204030204" pitchFamily="34" charset="0"/>
                <a:cs typeface="Times New Roman" panose="02020603050405020304" pitchFamily="18" charset="0"/>
              </a:rPr>
              <a:t>Care for Mental Well-being</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Arial" panose="020B0604020202020204" pitchFamily="34" charset="0"/>
                <a:ea typeface="Calibri" panose="020F0502020204030204" pitchFamily="34" charset="0"/>
                <a:cs typeface="Times New Roman" panose="02020603050405020304" pitchFamily="18" charset="0"/>
              </a:rPr>
              <a:t>Quarantine and Isolation</a:t>
            </a:r>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5" name="Text Placeholder 4">
            <a:extLst>
              <a:ext uri="{FF2B5EF4-FFF2-40B4-BE49-F238E27FC236}">
                <a16:creationId xmlns:a16="http://schemas.microsoft.com/office/drawing/2014/main" id="{86830835-BE77-7EE5-7AF0-A870F163C077}"/>
              </a:ext>
            </a:extLst>
          </p:cNvPr>
          <p:cNvSpPr>
            <a:spLocks noGrp="1"/>
          </p:cNvSpPr>
          <p:nvPr>
            <p:ph type="body" sz="quarter" idx="3"/>
          </p:nvPr>
        </p:nvSpPr>
        <p:spPr>
          <a:xfrm>
            <a:off x="4775562" y="870479"/>
            <a:ext cx="4185618" cy="576262"/>
          </a:xfrm>
        </p:spPr>
        <p:txBody>
          <a:bodyPr/>
          <a:lstStyle/>
          <a:p>
            <a:r>
              <a:rPr lang="en-US" b="1" dirty="0">
                <a:solidFill>
                  <a:srgbClr val="FF0000"/>
                </a:solidFill>
              </a:rPr>
              <a:t>Healthcare Operations</a:t>
            </a:r>
            <a:endParaRPr lang="en-CA" b="1" dirty="0">
              <a:solidFill>
                <a:srgbClr val="FF0000"/>
              </a:solidFill>
            </a:endParaRPr>
          </a:p>
        </p:txBody>
      </p:sp>
      <p:sp>
        <p:nvSpPr>
          <p:cNvPr id="6" name="Content Placeholder 5">
            <a:extLst>
              <a:ext uri="{FF2B5EF4-FFF2-40B4-BE49-F238E27FC236}">
                <a16:creationId xmlns:a16="http://schemas.microsoft.com/office/drawing/2014/main" id="{DF9D888D-5BC9-0732-6A0C-3993A522AD73}"/>
              </a:ext>
            </a:extLst>
          </p:cNvPr>
          <p:cNvSpPr>
            <a:spLocks noGrp="1"/>
          </p:cNvSpPr>
          <p:nvPr>
            <p:ph sz="quarter" idx="4"/>
          </p:nvPr>
        </p:nvSpPr>
        <p:spPr>
          <a:xfrm>
            <a:off x="4775563" y="1584720"/>
            <a:ext cx="4185617" cy="3304117"/>
          </a:xfrm>
        </p:spPr>
        <p:txBody>
          <a:bodyPr>
            <a:normAutofit/>
          </a:bodyPr>
          <a:lstStyle/>
          <a:p>
            <a:pPr>
              <a:lnSpc>
                <a:spcPct val="107000"/>
              </a:lnSpc>
              <a:spcAft>
                <a:spcPts val="800"/>
              </a:spcAft>
            </a:pPr>
            <a:r>
              <a:rPr lang="en-US" sz="1800" b="1" kern="1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HEALTHCARE OPERATIONS</a:t>
            </a:r>
            <a:endParaRPr lang="en-CA" sz="18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Emergency response plans </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Monitoring of Employee Health</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Methods for Returning to Work</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8301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E303-9C1B-E480-7943-3792B9919DD0}"/>
              </a:ext>
            </a:extLst>
          </p:cNvPr>
          <p:cNvSpPr>
            <a:spLocks noGrp="1"/>
          </p:cNvSpPr>
          <p:nvPr>
            <p:ph type="title"/>
          </p:nvPr>
        </p:nvSpPr>
        <p:spPr>
          <a:xfrm>
            <a:off x="196071" y="156238"/>
            <a:ext cx="8596668" cy="576262"/>
          </a:xfrm>
        </p:spPr>
        <p:txBody>
          <a:bodyPr>
            <a:normAutofit fontScale="90000"/>
          </a:bodyPr>
          <a:lstStyle/>
          <a:p>
            <a:r>
              <a:rPr lang="en-US" dirty="0"/>
              <a:t>SOLUTIONS</a:t>
            </a:r>
            <a:endParaRPr lang="en-CA" dirty="0"/>
          </a:p>
        </p:txBody>
      </p:sp>
      <p:sp>
        <p:nvSpPr>
          <p:cNvPr id="3" name="Text Placeholder 2">
            <a:extLst>
              <a:ext uri="{FF2B5EF4-FFF2-40B4-BE49-F238E27FC236}">
                <a16:creationId xmlns:a16="http://schemas.microsoft.com/office/drawing/2014/main" id="{722FB7E7-99BB-D3CA-2642-7C79AD9BF715}"/>
              </a:ext>
            </a:extLst>
          </p:cNvPr>
          <p:cNvSpPr>
            <a:spLocks noGrp="1"/>
          </p:cNvSpPr>
          <p:nvPr>
            <p:ph type="body" idx="1"/>
          </p:nvPr>
        </p:nvSpPr>
        <p:spPr>
          <a:xfrm>
            <a:off x="196071" y="870479"/>
            <a:ext cx="4464161" cy="576262"/>
          </a:xfrm>
        </p:spPr>
        <p:txBody>
          <a:bodyPr/>
          <a:lstStyle/>
          <a:p>
            <a:r>
              <a:rPr lang="en-US" b="1" dirty="0">
                <a:solidFill>
                  <a:srgbClr val="FF0000"/>
                </a:solidFill>
              </a:rPr>
              <a:t>Healthcare Human Resources</a:t>
            </a:r>
            <a:endParaRPr lang="en-CA" b="1" dirty="0">
              <a:solidFill>
                <a:srgbClr val="FF0000"/>
              </a:solidFill>
            </a:endParaRPr>
          </a:p>
        </p:txBody>
      </p:sp>
      <p:sp>
        <p:nvSpPr>
          <p:cNvPr id="4" name="Content Placeholder 3">
            <a:extLst>
              <a:ext uri="{FF2B5EF4-FFF2-40B4-BE49-F238E27FC236}">
                <a16:creationId xmlns:a16="http://schemas.microsoft.com/office/drawing/2014/main" id="{F2C1718C-B437-E22C-8F82-BADEE15E2F9F}"/>
              </a:ext>
            </a:extLst>
          </p:cNvPr>
          <p:cNvSpPr>
            <a:spLocks noGrp="1"/>
          </p:cNvSpPr>
          <p:nvPr>
            <p:ph sz="half" idx="2"/>
          </p:nvPr>
        </p:nvSpPr>
        <p:spPr>
          <a:xfrm>
            <a:off x="196070" y="1584720"/>
            <a:ext cx="4185623" cy="3304117"/>
          </a:xfrm>
        </p:spPr>
        <p:txBody>
          <a:bodyPr>
            <a:normAutofit/>
          </a:bodyPr>
          <a:lstStyle/>
          <a:p>
            <a:pPr>
              <a:lnSpc>
                <a:spcPct val="107000"/>
              </a:lnSpc>
              <a:spcAft>
                <a:spcPts val="800"/>
              </a:spcAft>
            </a:pPr>
            <a:r>
              <a:rPr lang="en-CA" sz="1800" b="1" kern="100" dirty="0">
                <a:effectLst/>
                <a:latin typeface="Arial" panose="020B0604020202020204" pitchFamily="34" charset="0"/>
                <a:ea typeface="Calibri" panose="020F0502020204030204" pitchFamily="34" charset="0"/>
                <a:cs typeface="Times New Roman" panose="02020603050405020304" pitchFamily="18" charset="0"/>
              </a:rPr>
              <a:t>Make the most of work remotely</a:t>
            </a:r>
          </a:p>
          <a:p>
            <a:pPr>
              <a:lnSpc>
                <a:spcPct val="107000"/>
              </a:lnSpc>
              <a:spcAft>
                <a:spcPts val="800"/>
              </a:spcAft>
              <a:buFont typeface="Wingdings" panose="05000000000000000000" pitchFamily="2" charset="2"/>
              <a:buChar char="§"/>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Allow workers to work from home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Establish policies and employee job lists during emergency remote mandates</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Must concentrate on creative strategies to assist staff members and preserve their health and well-being</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5" name="Text Placeholder 4">
            <a:extLst>
              <a:ext uri="{FF2B5EF4-FFF2-40B4-BE49-F238E27FC236}">
                <a16:creationId xmlns:a16="http://schemas.microsoft.com/office/drawing/2014/main" id="{86830835-BE77-7EE5-7AF0-A870F163C077}"/>
              </a:ext>
            </a:extLst>
          </p:cNvPr>
          <p:cNvSpPr>
            <a:spLocks noGrp="1"/>
          </p:cNvSpPr>
          <p:nvPr>
            <p:ph type="body" sz="quarter" idx="3"/>
          </p:nvPr>
        </p:nvSpPr>
        <p:spPr>
          <a:xfrm>
            <a:off x="4775562" y="870479"/>
            <a:ext cx="4185618" cy="576262"/>
          </a:xfrm>
        </p:spPr>
        <p:txBody>
          <a:bodyPr/>
          <a:lstStyle/>
          <a:p>
            <a:r>
              <a:rPr lang="en-US" b="1" dirty="0">
                <a:solidFill>
                  <a:srgbClr val="FF0000"/>
                </a:solidFill>
              </a:rPr>
              <a:t>Organizational Culture</a:t>
            </a:r>
            <a:endParaRPr lang="en-CA" b="1" dirty="0">
              <a:solidFill>
                <a:srgbClr val="FF0000"/>
              </a:solidFill>
            </a:endParaRPr>
          </a:p>
        </p:txBody>
      </p:sp>
      <p:sp>
        <p:nvSpPr>
          <p:cNvPr id="6" name="Content Placeholder 5">
            <a:extLst>
              <a:ext uri="{FF2B5EF4-FFF2-40B4-BE49-F238E27FC236}">
                <a16:creationId xmlns:a16="http://schemas.microsoft.com/office/drawing/2014/main" id="{DF9D888D-5BC9-0732-6A0C-3993A522AD73}"/>
              </a:ext>
            </a:extLst>
          </p:cNvPr>
          <p:cNvSpPr>
            <a:spLocks noGrp="1"/>
          </p:cNvSpPr>
          <p:nvPr>
            <p:ph sz="quarter" idx="4"/>
          </p:nvPr>
        </p:nvSpPr>
        <p:spPr>
          <a:xfrm>
            <a:off x="4775563" y="1584720"/>
            <a:ext cx="4185617" cy="3304117"/>
          </a:xfrm>
        </p:spPr>
        <p:txBody>
          <a:bodyPr>
            <a:normAutofit/>
          </a:bodyPr>
          <a:lstStyle/>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Involvement Culture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Adaptability Culture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Consistency Culture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Achievement Culture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30215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E303-9C1B-E480-7943-3792B9919DD0}"/>
              </a:ext>
            </a:extLst>
          </p:cNvPr>
          <p:cNvSpPr>
            <a:spLocks noGrp="1"/>
          </p:cNvSpPr>
          <p:nvPr>
            <p:ph type="title"/>
          </p:nvPr>
        </p:nvSpPr>
        <p:spPr>
          <a:xfrm>
            <a:off x="196071" y="156238"/>
            <a:ext cx="8596668" cy="576262"/>
          </a:xfrm>
        </p:spPr>
        <p:txBody>
          <a:bodyPr>
            <a:normAutofit fontScale="90000"/>
          </a:bodyPr>
          <a:lstStyle/>
          <a:p>
            <a:r>
              <a:rPr lang="en-US" dirty="0"/>
              <a:t>SOLUTIONS</a:t>
            </a:r>
            <a:endParaRPr lang="en-CA" dirty="0"/>
          </a:p>
        </p:txBody>
      </p:sp>
      <p:sp>
        <p:nvSpPr>
          <p:cNvPr id="3" name="Text Placeholder 2">
            <a:extLst>
              <a:ext uri="{FF2B5EF4-FFF2-40B4-BE49-F238E27FC236}">
                <a16:creationId xmlns:a16="http://schemas.microsoft.com/office/drawing/2014/main" id="{722FB7E7-99BB-D3CA-2642-7C79AD9BF715}"/>
              </a:ext>
            </a:extLst>
          </p:cNvPr>
          <p:cNvSpPr>
            <a:spLocks noGrp="1"/>
          </p:cNvSpPr>
          <p:nvPr>
            <p:ph type="body" idx="1"/>
          </p:nvPr>
        </p:nvSpPr>
        <p:spPr>
          <a:xfrm>
            <a:off x="196071" y="870479"/>
            <a:ext cx="4185623" cy="576262"/>
          </a:xfrm>
        </p:spPr>
        <p:txBody>
          <a:bodyPr/>
          <a:lstStyle/>
          <a:p>
            <a:r>
              <a:rPr lang="en-US" b="1" dirty="0">
                <a:solidFill>
                  <a:srgbClr val="FF0000"/>
                </a:solidFill>
              </a:rPr>
              <a:t>Leadership</a:t>
            </a:r>
            <a:endParaRPr lang="en-CA" b="1" dirty="0">
              <a:solidFill>
                <a:srgbClr val="FF0000"/>
              </a:solidFill>
            </a:endParaRPr>
          </a:p>
        </p:txBody>
      </p:sp>
      <p:sp>
        <p:nvSpPr>
          <p:cNvPr id="4" name="Content Placeholder 3">
            <a:extLst>
              <a:ext uri="{FF2B5EF4-FFF2-40B4-BE49-F238E27FC236}">
                <a16:creationId xmlns:a16="http://schemas.microsoft.com/office/drawing/2014/main" id="{F2C1718C-B437-E22C-8F82-BADEE15E2F9F}"/>
              </a:ext>
            </a:extLst>
          </p:cNvPr>
          <p:cNvSpPr>
            <a:spLocks noGrp="1"/>
          </p:cNvSpPr>
          <p:nvPr>
            <p:ph sz="half" idx="2"/>
          </p:nvPr>
        </p:nvSpPr>
        <p:spPr>
          <a:xfrm>
            <a:off x="196070" y="1584720"/>
            <a:ext cx="4185623" cy="3304117"/>
          </a:xfrm>
        </p:spPr>
        <p:txBody>
          <a:bodyPr>
            <a:normAutofit/>
          </a:bodyPr>
          <a:lstStyle/>
          <a:p>
            <a:pPr marL="0" lvl="0" indent="0" algn="just">
              <a:lnSpc>
                <a:spcPct val="107000"/>
              </a:lnSpc>
              <a:spcAft>
                <a:spcPts val="800"/>
              </a:spcAft>
              <a:buNone/>
            </a:pPr>
            <a:r>
              <a:rPr lang="en-CA" sz="1800" kern="100" dirty="0">
                <a:effectLst/>
                <a:latin typeface="Arial" panose="020B0604020202020204" pitchFamily="34" charset="0"/>
                <a:ea typeface="Calibri" panose="020F0502020204030204" pitchFamily="34" charset="0"/>
                <a:cs typeface="Times New Roman" panose="02020603050405020304" pitchFamily="18" charset="0"/>
              </a:rPr>
              <a:t>The solutions from a leadership point of view during COVID-19 are as follows: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Autocratic leadership</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Democratic Leadership</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Employee-centric-based leadership style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300" kern="100" dirty="0">
                <a:effectLst/>
                <a:latin typeface="Arial" panose="020B0604020202020204" pitchFamily="34" charset="0"/>
                <a:ea typeface="Calibri" panose="020F0502020204030204" pitchFamily="34" charset="0"/>
                <a:cs typeface="Times New Roman" panose="02020603050405020304" pitchFamily="18" charset="0"/>
              </a:rPr>
              <a:t>Job-centric-based leadership style</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5" name="Text Placeholder 4">
            <a:extLst>
              <a:ext uri="{FF2B5EF4-FFF2-40B4-BE49-F238E27FC236}">
                <a16:creationId xmlns:a16="http://schemas.microsoft.com/office/drawing/2014/main" id="{86830835-BE77-7EE5-7AF0-A870F163C077}"/>
              </a:ext>
            </a:extLst>
          </p:cNvPr>
          <p:cNvSpPr>
            <a:spLocks noGrp="1"/>
          </p:cNvSpPr>
          <p:nvPr>
            <p:ph type="body" sz="quarter" idx="3"/>
          </p:nvPr>
        </p:nvSpPr>
        <p:spPr>
          <a:xfrm>
            <a:off x="4775562" y="870479"/>
            <a:ext cx="4185618" cy="576262"/>
          </a:xfrm>
        </p:spPr>
        <p:txBody>
          <a:bodyPr/>
          <a:lstStyle/>
          <a:p>
            <a:r>
              <a:rPr lang="en-US" b="1" dirty="0">
                <a:solidFill>
                  <a:srgbClr val="FF0000"/>
                </a:solidFill>
              </a:rPr>
              <a:t>Healthcare Finance</a:t>
            </a:r>
            <a:endParaRPr lang="en-CA" b="1" dirty="0">
              <a:solidFill>
                <a:srgbClr val="FF0000"/>
              </a:solidFill>
            </a:endParaRPr>
          </a:p>
        </p:txBody>
      </p:sp>
      <p:sp>
        <p:nvSpPr>
          <p:cNvPr id="6" name="Content Placeholder 5">
            <a:extLst>
              <a:ext uri="{FF2B5EF4-FFF2-40B4-BE49-F238E27FC236}">
                <a16:creationId xmlns:a16="http://schemas.microsoft.com/office/drawing/2014/main" id="{DF9D888D-5BC9-0732-6A0C-3993A522AD73}"/>
              </a:ext>
            </a:extLst>
          </p:cNvPr>
          <p:cNvSpPr>
            <a:spLocks noGrp="1"/>
          </p:cNvSpPr>
          <p:nvPr>
            <p:ph sz="quarter" idx="4"/>
          </p:nvPr>
        </p:nvSpPr>
        <p:spPr>
          <a:xfrm>
            <a:off x="4775563" y="1584720"/>
            <a:ext cx="4185617" cy="3304117"/>
          </a:xfrm>
        </p:spPr>
        <p:txBody>
          <a:bodyPr>
            <a:normAutofit/>
          </a:bodyPr>
          <a:lstStyle/>
          <a:p>
            <a:pPr>
              <a:lnSpc>
                <a:spcPct val="107000"/>
              </a:lnSpc>
              <a:spcAft>
                <a:spcPts val="800"/>
              </a:spcAft>
            </a:pPr>
            <a:r>
              <a:rPr lang="en-CA" sz="1800" kern="100" dirty="0">
                <a:effectLst/>
                <a:latin typeface="Arial" panose="020B0604020202020204" pitchFamily="34" charset="0"/>
                <a:ea typeface="Calibri" panose="020F0502020204030204" pitchFamily="34" charset="0"/>
                <a:cs typeface="Times New Roman" panose="02020603050405020304" pitchFamily="18" charset="0"/>
              </a:rPr>
              <a:t>The following are the healthcare finance solutions: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Financial help</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The Canada Emergency Response Benefit (CERB)</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Emergency Funds</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kern="100" dirty="0">
                <a:effectLst/>
                <a:latin typeface="Arial" panose="020B0604020202020204" pitchFamily="34" charset="0"/>
                <a:ea typeface="Calibri" panose="020F0502020204030204" pitchFamily="34" charset="0"/>
                <a:cs typeface="Times New Roman" panose="02020603050405020304" pitchFamily="18" charset="0"/>
              </a:rPr>
              <a:t>Workplace Health Initiatives </a:t>
            </a:r>
            <a:endParaRPr lang="en-CA"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0886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3F16-A1C3-EBFA-9F37-0459AB48D6AA}"/>
              </a:ext>
            </a:extLst>
          </p:cNvPr>
          <p:cNvSpPr>
            <a:spLocks noGrp="1"/>
          </p:cNvSpPr>
          <p:nvPr>
            <p:ph type="title"/>
          </p:nvPr>
        </p:nvSpPr>
        <p:spPr>
          <a:xfrm>
            <a:off x="2336467" y="304800"/>
            <a:ext cx="6487955" cy="754380"/>
          </a:xfrm>
        </p:spPr>
        <p:txBody>
          <a:bodyPr>
            <a:normAutofit/>
          </a:bodyPr>
          <a:lstStyle/>
          <a:p>
            <a:r>
              <a:rPr lang="en-US" dirty="0"/>
              <a:t>ABSTRACT </a:t>
            </a:r>
            <a:endParaRPr lang="en-CA" dirty="0"/>
          </a:p>
        </p:txBody>
      </p:sp>
      <p:pic>
        <p:nvPicPr>
          <p:cNvPr id="5" name="Picture 4" descr="Desk with stethoscope and computer keyboard">
            <a:extLst>
              <a:ext uri="{FF2B5EF4-FFF2-40B4-BE49-F238E27FC236}">
                <a16:creationId xmlns:a16="http://schemas.microsoft.com/office/drawing/2014/main" id="{2881BE98-DCDB-5F6F-F7E2-6136462CD891}"/>
              </a:ext>
            </a:extLst>
          </p:cNvPr>
          <p:cNvPicPr>
            <a:picLocks noChangeAspect="1"/>
          </p:cNvPicPr>
          <p:nvPr/>
        </p:nvPicPr>
        <p:blipFill rotWithShape="1">
          <a:blip r:embed="rId2">
            <a:duotone>
              <a:prstClr val="black"/>
              <a:schemeClr val="tx2">
                <a:tint val="45000"/>
                <a:satMod val="400000"/>
              </a:schemeClr>
            </a:duotone>
          </a:blip>
          <a:srcRect l="64205" r="9255"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4CC991E3-0CCC-325E-29DF-E5D8C3AB4B83}"/>
              </a:ext>
            </a:extLst>
          </p:cNvPr>
          <p:cNvSpPr>
            <a:spLocks noGrp="1"/>
          </p:cNvSpPr>
          <p:nvPr>
            <p:ph idx="1"/>
          </p:nvPr>
        </p:nvSpPr>
        <p:spPr>
          <a:xfrm>
            <a:off x="2336466" y="1363970"/>
            <a:ext cx="6487955" cy="3880773"/>
          </a:xfrm>
        </p:spPr>
        <p:txBody>
          <a:bodyPr>
            <a:normAutofit fontScale="32500" lnSpcReduction="20000"/>
          </a:bodyPr>
          <a:lstStyle/>
          <a:p>
            <a:pPr algn="just">
              <a:lnSpc>
                <a:spcPct val="107000"/>
              </a:lnSpc>
              <a:spcAft>
                <a:spcPts val="800"/>
              </a:spcAft>
            </a:pPr>
            <a:r>
              <a:rPr lang="en-CA" sz="3000" dirty="0">
                <a:effectLst/>
                <a:latin typeface="Arial" panose="020B0604020202020204" pitchFamily="34" charset="0"/>
                <a:ea typeface="Calibri" panose="020F0502020204030204" pitchFamily="34" charset="0"/>
                <a:cs typeface="Arial" panose="020B0604020202020204" pitchFamily="34" charset="0"/>
              </a:rPr>
              <a:t>Our project aims to investigate the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impact of COVID–19 on employees</a:t>
            </a:r>
            <a:r>
              <a:rPr lang="en-CA" sz="3000" dirty="0">
                <a:effectLst/>
                <a:latin typeface="Arial" panose="020B0604020202020204" pitchFamily="34" charset="0"/>
                <a:ea typeface="Calibri" panose="020F0502020204030204" pitchFamily="34" charset="0"/>
                <a:cs typeface="Arial" panose="020B0604020202020204" pitchFamily="34" charset="0"/>
              </a:rPr>
              <a:t> working in the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Hospitals of Ontario</a:t>
            </a:r>
            <a:r>
              <a:rPr lang="en-CA" sz="3000" dirty="0">
                <a:effectLst/>
                <a:latin typeface="Arial" panose="020B0604020202020204" pitchFamily="34" charset="0"/>
                <a:ea typeface="Calibri" panose="020F0502020204030204" pitchFamily="34" charset="0"/>
                <a:cs typeface="Arial" panose="020B0604020202020204" pitchFamily="34" charset="0"/>
              </a:rPr>
              <a:t> and find possible solutions to address this problem. We investigated the problem from the perspective of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Healthcare Policy, Healthcare Operations, Healthcare Human Resources, Organizational Culture, Leadership, and Healthcare Finance.</a:t>
            </a:r>
            <a:endParaRPr lang="en-CA" sz="30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CA" sz="3000" dirty="0">
                <a:effectLst/>
                <a:latin typeface="Arial" panose="020B0604020202020204" pitchFamily="34" charset="0"/>
                <a:ea typeface="Calibri" panose="020F0502020204030204" pitchFamily="34" charset="0"/>
                <a:cs typeface="Arial" panose="020B0604020202020204" pitchFamily="34" charset="0"/>
              </a:rPr>
              <a:t>We conducted extensive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secondary research</a:t>
            </a:r>
            <a:r>
              <a:rPr lang="en-CA" sz="3000" dirty="0">
                <a:effectLst/>
                <a:latin typeface="Arial" panose="020B0604020202020204" pitchFamily="34" charset="0"/>
                <a:ea typeface="Calibri" panose="020F0502020204030204" pitchFamily="34" charset="0"/>
                <a:cs typeface="Arial" panose="020B0604020202020204" pitchFamily="34" charset="0"/>
              </a:rPr>
              <a:t> into the problem.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Primary research</a:t>
            </a:r>
            <a:r>
              <a:rPr lang="en-CA" sz="3000" dirty="0">
                <a:effectLst/>
                <a:latin typeface="Arial" panose="020B0604020202020204" pitchFamily="34" charset="0"/>
                <a:ea typeface="Calibri" panose="020F0502020204030204" pitchFamily="34" charset="0"/>
                <a:cs typeface="Arial" panose="020B0604020202020204" pitchFamily="34" charset="0"/>
              </a:rPr>
              <a:t> was also conducted we conducted interviews of many employees. As part of our secondary research, we referred to websites, journals, books, etc.</a:t>
            </a:r>
          </a:p>
          <a:p>
            <a:pPr algn="just">
              <a:lnSpc>
                <a:spcPct val="107000"/>
              </a:lnSpc>
              <a:spcAft>
                <a:spcPts val="800"/>
              </a:spcAft>
            </a:pPr>
            <a:r>
              <a:rPr lang="en-CA" sz="3000" dirty="0">
                <a:effectLst/>
                <a:latin typeface="Arial" panose="020B0604020202020204" pitchFamily="34" charset="0"/>
                <a:ea typeface="Calibri" panose="020F0502020204030204" pitchFamily="34" charset="0"/>
                <a:cs typeface="Arial" panose="020B0604020202020204" pitchFamily="34" charset="0"/>
              </a:rPr>
              <a:t>The most striking finding related to our topic was the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impact of COVID-19 on Healthcare Resources HR</a:t>
            </a:r>
            <a:r>
              <a:rPr lang="en-CA" sz="3000" dirty="0">
                <a:effectLst/>
                <a:latin typeface="Arial" panose="020B0604020202020204" pitchFamily="34" charset="0"/>
                <a:ea typeface="Calibri" panose="020F0502020204030204" pitchFamily="34" charset="0"/>
                <a:cs typeface="Arial" panose="020B0604020202020204" pitchFamily="34" charset="0"/>
              </a:rPr>
              <a:t>. Our research revealed from an HR perspective that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Healthcare professionals' mental health</a:t>
            </a:r>
            <a:r>
              <a:rPr lang="en-CA" sz="3000" dirty="0">
                <a:effectLst/>
                <a:latin typeface="Arial" panose="020B0604020202020204" pitchFamily="34" charset="0"/>
                <a:ea typeface="Calibri" panose="020F0502020204030204" pitchFamily="34" charset="0"/>
                <a:cs typeface="Arial" panose="020B0604020202020204" pitchFamily="34" charset="0"/>
              </a:rPr>
              <a:t> suffered because of the pandemic. Those employed in frontline operations, in particular, frequently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experienced elevated levels of stress, anxiety, and even PTSD symptoms</a:t>
            </a:r>
            <a:r>
              <a:rPr lang="en-CA" sz="3000" dirty="0">
                <a:effectLst/>
                <a:latin typeface="Arial" panose="020B0604020202020204" pitchFamily="34" charset="0"/>
                <a:ea typeface="Calibri" panose="020F0502020204030204" pitchFamily="34" charset="0"/>
                <a:cs typeface="Arial" panose="020B0604020202020204" pitchFamily="34" charset="0"/>
              </a:rPr>
              <a:t>. The major finding was that there are very few cases of life-threatening injury in hospitals, more than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1 in 17 patients experience unintentional harm</a:t>
            </a:r>
            <a:r>
              <a:rPr lang="en-CA" sz="3000" dirty="0">
                <a:effectLst/>
                <a:latin typeface="Arial" panose="020B0604020202020204" pitchFamily="34" charset="0"/>
                <a:ea typeface="Calibri" panose="020F0502020204030204" pitchFamily="34" charset="0"/>
                <a:cs typeface="Arial" panose="020B0604020202020204" pitchFamily="34" charset="0"/>
              </a:rPr>
              <a:t> that results in treatment plan modifications or stay extensions. A comprehensive picture of patient safety in Canadian acute care hospitals is given by the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data made public by CIHI</a:t>
            </a:r>
            <a:r>
              <a:rPr lang="en-CA" sz="3000" dirty="0">
                <a:effectLst/>
                <a:latin typeface="Arial" panose="020B0604020202020204" pitchFamily="34" charset="0"/>
                <a:ea typeface="Calibri" panose="020F0502020204030204" pitchFamily="34" charset="0"/>
                <a:cs typeface="Arial" panose="020B0604020202020204" pitchFamily="34" charset="0"/>
              </a:rPr>
              <a:t>. It is intended to supplement data, such as personnel statistics, to assist organizations in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identifying strategies</a:t>
            </a:r>
            <a:r>
              <a:rPr lang="en-CA" sz="3000" dirty="0">
                <a:effectLst/>
                <a:latin typeface="Arial" panose="020B0604020202020204" pitchFamily="34" charset="0"/>
                <a:ea typeface="Calibri" panose="020F0502020204030204" pitchFamily="34" charset="0"/>
                <a:cs typeface="Arial" panose="020B0604020202020204" pitchFamily="34" charset="0"/>
              </a:rPr>
              <a:t> for further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mitigating avoidable harm</a:t>
            </a:r>
            <a:r>
              <a:rPr lang="en-CA" sz="3000" dirty="0">
                <a:effectLst/>
                <a:latin typeface="Arial" panose="020B0604020202020204" pitchFamily="34" charset="0"/>
                <a:ea typeface="Calibri" panose="020F0502020204030204" pitchFamily="34" charset="0"/>
                <a:cs typeface="Arial" panose="020B0604020202020204" pitchFamily="34" charset="0"/>
              </a:rPr>
              <a:t> through the application of evidence-based practices.</a:t>
            </a:r>
          </a:p>
          <a:p>
            <a:pPr algn="just">
              <a:lnSpc>
                <a:spcPct val="107000"/>
              </a:lnSpc>
              <a:spcAft>
                <a:spcPts val="800"/>
              </a:spcAft>
            </a:pPr>
            <a:r>
              <a:rPr lang="en-CA" sz="3000" dirty="0">
                <a:effectLst/>
                <a:latin typeface="Arial" panose="020B0604020202020204" pitchFamily="34" charset="0"/>
                <a:ea typeface="Calibri" panose="020F0502020204030204" pitchFamily="34" charset="0"/>
                <a:cs typeface="Arial" panose="020B0604020202020204" pitchFamily="34" charset="0"/>
              </a:rPr>
              <a:t>We found that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autocratic leadership</a:t>
            </a:r>
            <a:r>
              <a:rPr lang="en-CA" sz="3000" dirty="0">
                <a:effectLst/>
                <a:latin typeface="Arial" panose="020B0604020202020204" pitchFamily="34" charset="0"/>
                <a:ea typeface="Calibri" panose="020F0502020204030204" pitchFamily="34" charset="0"/>
                <a:cs typeface="Arial" panose="020B0604020202020204" pitchFamily="34" charset="0"/>
              </a:rPr>
              <a:t> can solve the problem. Likewise,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Adaptability culture</a:t>
            </a:r>
            <a:r>
              <a:rPr lang="en-CA" sz="3000" dirty="0">
                <a:effectLst/>
                <a:latin typeface="Arial" panose="020B0604020202020204" pitchFamily="34" charset="0"/>
                <a:ea typeface="Calibri" panose="020F0502020204030204" pitchFamily="34" charset="0"/>
                <a:cs typeface="Arial" panose="020B0604020202020204" pitchFamily="34" charset="0"/>
              </a:rPr>
              <a:t> helps Leaders arise in a setting where quick thinking and risk-taking are essential. Managers should promote values that help the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organization quickly identify, understand</a:t>
            </a:r>
            <a:r>
              <a:rPr lang="en-CA" sz="3000" dirty="0">
                <a:effectLst/>
                <a:latin typeface="Arial" panose="020B0604020202020204" pitchFamily="34" charset="0"/>
                <a:ea typeface="Calibri" panose="020F0502020204030204" pitchFamily="34" charset="0"/>
                <a:cs typeface="Arial" panose="020B0604020202020204" pitchFamily="34" charset="0"/>
              </a:rPr>
              <a:t>, and convert environmental signals into new </a:t>
            </a:r>
            <a:r>
              <a:rPr lang="en-CA" sz="3000" dirty="0">
                <a:effectLst/>
                <a:highlight>
                  <a:srgbClr val="FFFF00"/>
                </a:highlight>
                <a:latin typeface="Arial" panose="020B0604020202020204" pitchFamily="34" charset="0"/>
                <a:ea typeface="Calibri" panose="020F0502020204030204" pitchFamily="34" charset="0"/>
                <a:cs typeface="Arial" panose="020B0604020202020204" pitchFamily="34" charset="0"/>
              </a:rPr>
              <a:t>behavioral responses</a:t>
            </a:r>
            <a:r>
              <a:rPr lang="en-CA" sz="3000" dirty="0">
                <a:effectLst/>
                <a:latin typeface="Arial" panose="020B0604020202020204" pitchFamily="34" charset="0"/>
                <a:ea typeface="Calibri" panose="020F0502020204030204" pitchFamily="34" charset="0"/>
                <a:cs typeface="Arial" panose="020B0604020202020204" pitchFamily="34" charset="0"/>
              </a:rPr>
              <a:t> during the pandemic.</a:t>
            </a:r>
          </a:p>
          <a:p>
            <a:pPr>
              <a:lnSpc>
                <a:spcPct val="90000"/>
              </a:lnSpc>
            </a:pPr>
            <a:r>
              <a:rPr lang="en-CA" sz="1000" dirty="0"/>
              <a:t>COVID–19</a:t>
            </a:r>
          </a:p>
        </p:txBody>
      </p:sp>
    </p:spTree>
    <p:extLst>
      <p:ext uri="{BB962C8B-B14F-4D97-AF65-F5344CB8AC3E}">
        <p14:creationId xmlns:p14="http://schemas.microsoft.com/office/powerpoint/2010/main" val="414969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0647-2DB8-48C0-D767-2E6ED5CE23CC}"/>
              </a:ext>
            </a:extLst>
          </p:cNvPr>
          <p:cNvSpPr>
            <a:spLocks noGrp="1"/>
          </p:cNvSpPr>
          <p:nvPr>
            <p:ph type="title"/>
          </p:nvPr>
        </p:nvSpPr>
        <p:spPr>
          <a:xfrm>
            <a:off x="258234" y="107977"/>
            <a:ext cx="8596668" cy="1236105"/>
          </a:xfrm>
        </p:spPr>
        <p:txBody>
          <a:bodyPr/>
          <a:lstStyle/>
          <a:p>
            <a:r>
              <a:rPr lang="en-US" sz="4400" dirty="0"/>
              <a:t>            INTRODUCTION</a:t>
            </a:r>
            <a:r>
              <a:rPr lang="en-US" dirty="0"/>
              <a:t> </a:t>
            </a:r>
            <a:endParaRPr lang="en-CA" dirty="0"/>
          </a:p>
        </p:txBody>
      </p:sp>
      <p:sp>
        <p:nvSpPr>
          <p:cNvPr id="3" name="Text Placeholder 2">
            <a:extLst>
              <a:ext uri="{FF2B5EF4-FFF2-40B4-BE49-F238E27FC236}">
                <a16:creationId xmlns:a16="http://schemas.microsoft.com/office/drawing/2014/main" id="{15E6D9F1-4BA2-67FF-2A54-7FB43F8BA010}"/>
              </a:ext>
            </a:extLst>
          </p:cNvPr>
          <p:cNvSpPr>
            <a:spLocks noGrp="1"/>
          </p:cNvSpPr>
          <p:nvPr>
            <p:ph type="body" idx="1"/>
          </p:nvPr>
        </p:nvSpPr>
        <p:spPr>
          <a:xfrm>
            <a:off x="258232" y="1225616"/>
            <a:ext cx="4185623" cy="1236105"/>
          </a:xfrm>
        </p:spPr>
        <p:txBody>
          <a:bodyPr/>
          <a:lstStyle/>
          <a:p>
            <a:r>
              <a:rPr lang="en-CA" sz="1800" b="1" kern="0" dirty="0">
                <a:solidFill>
                  <a:srgbClr val="000000"/>
                </a:solidFill>
                <a:effectLst/>
                <a:latin typeface="Arial" panose="020B0604020202020204" pitchFamily="34" charset="0"/>
                <a:ea typeface="Calibri" panose="020F0502020204030204" pitchFamily="34" charset="0"/>
              </a:rPr>
              <a:t>How COVID-19 is a current managerial problem facing healthcare administrators working in the Hospitals of Ontario.</a:t>
            </a:r>
            <a:r>
              <a:rPr lang="en-CA" sz="1800" b="1" kern="0" dirty="0">
                <a:solidFill>
                  <a:srgbClr val="FF0000"/>
                </a:solidFill>
                <a:effectLst/>
                <a:latin typeface="Arial" panose="020B0604020202020204" pitchFamily="34" charset="0"/>
                <a:ea typeface="Calibri" panose="020F0502020204030204" pitchFamily="34" charset="0"/>
              </a:rPr>
              <a:t> </a:t>
            </a:r>
            <a:endParaRPr lang="en-CA" b="1" dirty="0"/>
          </a:p>
        </p:txBody>
      </p:sp>
      <p:sp>
        <p:nvSpPr>
          <p:cNvPr id="5" name="Text Placeholder 4">
            <a:extLst>
              <a:ext uri="{FF2B5EF4-FFF2-40B4-BE49-F238E27FC236}">
                <a16:creationId xmlns:a16="http://schemas.microsoft.com/office/drawing/2014/main" id="{63B4F106-0A19-B066-8BA8-FBFDEBA527E5}"/>
              </a:ext>
            </a:extLst>
          </p:cNvPr>
          <p:cNvSpPr>
            <a:spLocks noGrp="1"/>
          </p:cNvSpPr>
          <p:nvPr>
            <p:ph type="body" sz="quarter" idx="3"/>
          </p:nvPr>
        </p:nvSpPr>
        <p:spPr>
          <a:xfrm>
            <a:off x="5088383" y="1225616"/>
            <a:ext cx="4185618" cy="906183"/>
          </a:xfrm>
        </p:spPr>
        <p:txBody>
          <a:bodyPr/>
          <a:lstStyle/>
          <a:p>
            <a:r>
              <a:rPr lang="en-CA" sz="1800" b="1" kern="0" dirty="0">
                <a:effectLst/>
                <a:latin typeface="Arial" panose="020B0604020202020204" pitchFamily="34" charset="0"/>
                <a:ea typeface="Calibri" panose="020F0502020204030204" pitchFamily="34" charset="0"/>
              </a:rPr>
              <a:t>What is the impact of the problem you have chosen for your capstone from the perspective of </a:t>
            </a:r>
            <a:endParaRPr lang="en-CA" b="1" dirty="0"/>
          </a:p>
        </p:txBody>
      </p:sp>
      <p:sp>
        <p:nvSpPr>
          <p:cNvPr id="4" name="Content Placeholder 3">
            <a:extLst>
              <a:ext uri="{FF2B5EF4-FFF2-40B4-BE49-F238E27FC236}">
                <a16:creationId xmlns:a16="http://schemas.microsoft.com/office/drawing/2014/main" id="{C60C34EF-7B06-3B82-E979-64455DE904AA}"/>
              </a:ext>
            </a:extLst>
          </p:cNvPr>
          <p:cNvSpPr>
            <a:spLocks noGrp="1"/>
          </p:cNvSpPr>
          <p:nvPr>
            <p:ph sz="half" idx="2"/>
          </p:nvPr>
        </p:nvSpPr>
        <p:spPr>
          <a:xfrm>
            <a:off x="258233" y="2467263"/>
            <a:ext cx="4185623" cy="3304117"/>
          </a:xfrm>
          <a:solidFill>
            <a:schemeClr val="accent4">
              <a:lumMod val="20000"/>
              <a:lumOff val="80000"/>
            </a:schemeClr>
          </a:solidFill>
        </p:spPr>
        <p:txBody>
          <a:bodyPr>
            <a:normAutofit fontScale="92500" lnSpcReduction="20000"/>
          </a:bodyPr>
          <a:lstStyle/>
          <a:p>
            <a:pPr marL="0" indent="0">
              <a:buNone/>
            </a:pPr>
            <a:r>
              <a:rPr lang="en-CA" sz="1800" dirty="0">
                <a:effectLst/>
                <a:latin typeface="Arial" panose="020B0604020202020204" pitchFamily="34" charset="0"/>
                <a:ea typeface="Calibri" panose="020F0502020204030204" pitchFamily="34" charset="0"/>
                <a:cs typeface="Times New Roman" panose="02020603050405020304" pitchFamily="18" charset="0"/>
              </a:rPr>
              <a:t>COVID-19 poses a serious, </a:t>
            </a:r>
            <a:r>
              <a:rPr lang="en-CA" sz="18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ongoing managerial challenge</a:t>
            </a:r>
            <a:r>
              <a:rPr lang="en-CA" sz="1800" dirty="0">
                <a:effectLst/>
                <a:latin typeface="Arial" panose="020B0604020202020204" pitchFamily="34" charset="0"/>
                <a:ea typeface="Calibri" panose="020F0502020204030204" pitchFamily="34" charset="0"/>
                <a:cs typeface="Times New Roman" panose="02020603050405020304" pitchFamily="18" charset="0"/>
              </a:rPr>
              <a:t> to hospital administrators worldwide as well as in Ontario.  The following are some ways that COVID-19 created difficulties for Ontario's healthcare administrators: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kern="0" dirty="0">
                <a:effectLst/>
                <a:latin typeface="Arial" panose="020B0604020202020204" pitchFamily="34" charset="0"/>
                <a:ea typeface="Calibri" panose="020F0502020204030204" pitchFamily="34" charset="0"/>
              </a:rPr>
              <a:t>Staffing Challenges</a:t>
            </a:r>
          </a:p>
          <a:p>
            <a:r>
              <a:rPr lang="en-CA" sz="1800" kern="0" dirty="0">
                <a:effectLst/>
                <a:latin typeface="Arial" panose="020B0604020202020204" pitchFamily="34" charset="0"/>
                <a:ea typeface="Calibri" panose="020F0502020204030204" pitchFamily="34" charset="0"/>
              </a:rPr>
              <a:t>Patient and Employee Safety</a:t>
            </a:r>
            <a:endParaRPr lang="en-CA" kern="0" dirty="0">
              <a:latin typeface="Arial" panose="020B0604020202020204" pitchFamily="34" charset="0"/>
              <a:ea typeface="Calibri" panose="020F0502020204030204" pitchFamily="34" charset="0"/>
            </a:endParaRPr>
          </a:p>
          <a:p>
            <a:r>
              <a:rPr lang="en-CA" sz="1800" kern="0" dirty="0">
                <a:effectLst/>
                <a:latin typeface="Arial" panose="020B0604020202020204" pitchFamily="34" charset="0"/>
                <a:ea typeface="Calibri" panose="020F0502020204030204" pitchFamily="34" charset="0"/>
              </a:rPr>
              <a:t>Long wait times which lowers Patient Satisfaction</a:t>
            </a:r>
          </a:p>
          <a:p>
            <a:r>
              <a:rPr lang="en-CA" sz="1800" kern="0" dirty="0">
                <a:effectLst/>
                <a:latin typeface="Arial" panose="020B0604020202020204" pitchFamily="34" charset="0"/>
                <a:ea typeface="Calibri" panose="020F0502020204030204" pitchFamily="34" charset="0"/>
              </a:rPr>
              <a:t>Additional pressure on the healthcare system during Pandemics</a:t>
            </a:r>
            <a:endParaRPr lang="en-CA" dirty="0"/>
          </a:p>
        </p:txBody>
      </p:sp>
      <p:sp>
        <p:nvSpPr>
          <p:cNvPr id="6" name="Content Placeholder 5">
            <a:extLst>
              <a:ext uri="{FF2B5EF4-FFF2-40B4-BE49-F238E27FC236}">
                <a16:creationId xmlns:a16="http://schemas.microsoft.com/office/drawing/2014/main" id="{6B91C960-A1D3-8C7B-0DC7-E5CA98B0F845}"/>
              </a:ext>
            </a:extLst>
          </p:cNvPr>
          <p:cNvSpPr>
            <a:spLocks noGrp="1"/>
          </p:cNvSpPr>
          <p:nvPr>
            <p:ph sz="quarter" idx="4"/>
          </p:nvPr>
        </p:nvSpPr>
        <p:spPr>
          <a:xfrm>
            <a:off x="5088384" y="2467264"/>
            <a:ext cx="4185617" cy="3304117"/>
          </a:xfrm>
          <a:solidFill>
            <a:schemeClr val="accent2">
              <a:lumMod val="20000"/>
              <a:lumOff val="80000"/>
            </a:schemeClr>
          </a:solidFill>
        </p:spPr>
        <p:txBody>
          <a:bodyPr>
            <a:normAutofit fontScale="92500" lnSpcReduction="20000"/>
          </a:bodyPr>
          <a:lstStyle/>
          <a:p>
            <a:r>
              <a:rPr lang="en-CA" sz="1800" kern="0" dirty="0">
                <a:effectLst/>
                <a:latin typeface="Arial" panose="020B0604020202020204" pitchFamily="34" charset="0"/>
                <a:ea typeface="Calibri" panose="020F0502020204030204" pitchFamily="34" charset="0"/>
              </a:rPr>
              <a:t>1. </a:t>
            </a:r>
            <a:r>
              <a:rPr lang="en-CA" sz="1800" b="1" u="sng" kern="0" dirty="0">
                <a:effectLst/>
                <a:latin typeface="Arial" panose="020B0604020202020204" pitchFamily="34" charset="0"/>
                <a:ea typeface="Calibri" panose="020F0502020204030204" pitchFamily="34" charset="0"/>
              </a:rPr>
              <a:t>Healthcare policy </a:t>
            </a:r>
            <a:r>
              <a:rPr lang="en-CA" sz="1800" kern="0" dirty="0">
                <a:effectLst/>
                <a:latin typeface="Arial" panose="020B0604020202020204" pitchFamily="34" charset="0"/>
                <a:ea typeface="Calibri" panose="020F0502020204030204" pitchFamily="34" charset="0"/>
              </a:rPr>
              <a:t>– </a:t>
            </a:r>
          </a:p>
          <a:p>
            <a:pPr marL="0" indent="0">
              <a:buNone/>
            </a:pPr>
            <a:r>
              <a:rPr lang="en-CA" sz="1800" kern="0" dirty="0">
                <a:effectLst/>
                <a:latin typeface="Arial" panose="020B0604020202020204" pitchFamily="34" charset="0"/>
                <a:ea typeface="Calibri" panose="020F0502020204030204" pitchFamily="34" charset="0"/>
              </a:rPr>
              <a:t>(A) </a:t>
            </a:r>
            <a:r>
              <a:rPr lang="en-CA" sz="1800" kern="0" dirty="0">
                <a:solidFill>
                  <a:srgbClr val="FF0000"/>
                </a:solidFill>
                <a:effectLst/>
                <a:latin typeface="Arial" panose="020B0604020202020204" pitchFamily="34" charset="0"/>
                <a:ea typeface="Calibri" panose="020F0502020204030204" pitchFamily="34" charset="0"/>
              </a:rPr>
              <a:t>Federal Government</a:t>
            </a:r>
          </a:p>
          <a:p>
            <a:r>
              <a:rPr lang="en-CA" sz="1800" kern="0" dirty="0">
                <a:effectLst/>
                <a:latin typeface="Arial" panose="020B0604020202020204" pitchFamily="34" charset="0"/>
                <a:ea typeface="Calibri" panose="020F0502020204030204" pitchFamily="34" charset="0"/>
              </a:rPr>
              <a:t>Public Health Response</a:t>
            </a:r>
          </a:p>
          <a:p>
            <a:r>
              <a:rPr lang="en-CA" sz="1800" kern="0" dirty="0">
                <a:effectLst/>
                <a:latin typeface="Arial" panose="020B0604020202020204" pitchFamily="34" charset="0"/>
                <a:ea typeface="Calibri" panose="020F0502020204030204" pitchFamily="34" charset="0"/>
              </a:rPr>
              <a:t>Distribution of Vaccines</a:t>
            </a:r>
          </a:p>
          <a:p>
            <a:r>
              <a:rPr lang="en-CA" sz="1800" kern="0" dirty="0">
                <a:effectLst/>
                <a:latin typeface="Arial" panose="020B0604020202020204" pitchFamily="34" charset="0"/>
                <a:ea typeface="Calibri" panose="020F0502020204030204" pitchFamily="34" charset="0"/>
              </a:rPr>
              <a:t>Economic Impact</a:t>
            </a:r>
          </a:p>
          <a:p>
            <a:pPr marL="0" indent="0">
              <a:buNone/>
            </a:pPr>
            <a:r>
              <a:rPr lang="en-CA" kern="0" dirty="0">
                <a:latin typeface="Arial" panose="020B0604020202020204" pitchFamily="34" charset="0"/>
                <a:ea typeface="Calibri" panose="020F0502020204030204" pitchFamily="34" charset="0"/>
              </a:rPr>
              <a:t>(B) </a:t>
            </a:r>
            <a:r>
              <a:rPr lang="en-CA" sz="1800" kern="0" dirty="0">
                <a:solidFill>
                  <a:srgbClr val="FF0000"/>
                </a:solidFill>
                <a:effectLst/>
                <a:latin typeface="Arial" panose="020B0604020202020204" pitchFamily="34" charset="0"/>
                <a:ea typeface="Calibri" panose="020F0502020204030204" pitchFamily="34" charset="0"/>
              </a:rPr>
              <a:t>Provincial Government</a:t>
            </a:r>
          </a:p>
          <a:p>
            <a:r>
              <a:rPr lang="en-CA" sz="1800" kern="0" dirty="0">
                <a:effectLst/>
                <a:latin typeface="Arial" panose="020B0604020202020204" pitchFamily="34" charset="0"/>
                <a:ea typeface="Calibri" panose="020F0502020204030204" pitchFamily="34" charset="0"/>
              </a:rPr>
              <a:t>Slow Hospital Development</a:t>
            </a:r>
            <a:endParaRPr lang="en-CA" kern="0" dirty="0">
              <a:solidFill>
                <a:srgbClr val="FF0000"/>
              </a:solidFill>
              <a:latin typeface="Arial" panose="020B0604020202020204" pitchFamily="34" charset="0"/>
              <a:ea typeface="Calibri" panose="020F0502020204030204" pitchFamily="34" charset="0"/>
            </a:endParaRPr>
          </a:p>
          <a:p>
            <a:r>
              <a:rPr lang="en-CA" sz="1800" kern="0" dirty="0">
                <a:effectLst/>
                <a:latin typeface="Arial" panose="020B0604020202020204" pitchFamily="34" charset="0"/>
                <a:ea typeface="Calibri" panose="020F0502020204030204" pitchFamily="34" charset="0"/>
              </a:rPr>
              <a:t>Public Safety</a:t>
            </a:r>
            <a:endParaRPr lang="en-CA" kern="0" dirty="0">
              <a:latin typeface="Arial" panose="020B0604020202020204" pitchFamily="34" charset="0"/>
              <a:ea typeface="Calibri" panose="020F0502020204030204" pitchFamily="34" charset="0"/>
            </a:endParaRPr>
          </a:p>
          <a:p>
            <a:r>
              <a:rPr lang="en-CA" sz="1800" kern="0" dirty="0">
                <a:effectLst/>
                <a:latin typeface="Arial" panose="020B0604020202020204" pitchFamily="34" charset="0"/>
                <a:ea typeface="Calibri" panose="020F0502020204030204" pitchFamily="34" charset="0"/>
              </a:rPr>
              <a:t>Education</a:t>
            </a:r>
            <a:endParaRPr lang="en-CA" sz="1800" kern="0" dirty="0">
              <a:solidFill>
                <a:srgbClr val="FF0000"/>
              </a:solidFill>
              <a:effectLst/>
              <a:latin typeface="Arial" panose="020B0604020202020204" pitchFamily="34" charset="0"/>
              <a:ea typeface="Calibri" panose="020F0502020204030204" pitchFamily="34" charset="0"/>
            </a:endParaRPr>
          </a:p>
          <a:p>
            <a:pPr marL="0" indent="0">
              <a:buNone/>
            </a:pPr>
            <a:endParaRPr lang="en-CA" sz="1800" kern="0" dirty="0">
              <a:solidFill>
                <a:srgbClr val="FF0000"/>
              </a:solidFill>
              <a:effectLst/>
              <a:latin typeface="Arial" panose="020B0604020202020204" pitchFamily="34" charset="0"/>
              <a:ea typeface="Calibri" panose="020F0502020204030204" pitchFamily="34" charset="0"/>
            </a:endParaRPr>
          </a:p>
          <a:p>
            <a:pPr marL="0" indent="0">
              <a:buNone/>
            </a:pPr>
            <a:endParaRPr lang="en-CA" dirty="0">
              <a:solidFill>
                <a:srgbClr val="FF0000"/>
              </a:solidFill>
            </a:endParaRPr>
          </a:p>
        </p:txBody>
      </p:sp>
    </p:spTree>
    <p:extLst>
      <p:ext uri="{BB962C8B-B14F-4D97-AF65-F5344CB8AC3E}">
        <p14:creationId xmlns:p14="http://schemas.microsoft.com/office/powerpoint/2010/main" val="13679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65E9-16C1-CA33-4813-28E742489774}"/>
              </a:ext>
            </a:extLst>
          </p:cNvPr>
          <p:cNvSpPr>
            <a:spLocks noGrp="1"/>
          </p:cNvSpPr>
          <p:nvPr>
            <p:ph type="title"/>
          </p:nvPr>
        </p:nvSpPr>
        <p:spPr>
          <a:xfrm>
            <a:off x="212514" y="156238"/>
            <a:ext cx="8596668" cy="660400"/>
          </a:xfrm>
        </p:spPr>
        <p:txBody>
          <a:bodyPr/>
          <a:lstStyle/>
          <a:p>
            <a:r>
              <a:rPr lang="en-US" dirty="0"/>
              <a:t>                      INTRODUCTION </a:t>
            </a:r>
            <a:endParaRPr lang="en-CA" dirty="0"/>
          </a:p>
        </p:txBody>
      </p:sp>
      <p:sp>
        <p:nvSpPr>
          <p:cNvPr id="3" name="Text Placeholder 2">
            <a:extLst>
              <a:ext uri="{FF2B5EF4-FFF2-40B4-BE49-F238E27FC236}">
                <a16:creationId xmlns:a16="http://schemas.microsoft.com/office/drawing/2014/main" id="{6C630938-9D40-7A46-3CC3-0D98A5ABE15D}"/>
              </a:ext>
            </a:extLst>
          </p:cNvPr>
          <p:cNvSpPr>
            <a:spLocks noGrp="1"/>
          </p:cNvSpPr>
          <p:nvPr>
            <p:ph type="body" idx="1"/>
          </p:nvPr>
        </p:nvSpPr>
        <p:spPr>
          <a:xfrm>
            <a:off x="149965" y="844920"/>
            <a:ext cx="4185623" cy="1287780"/>
          </a:xfrm>
        </p:spPr>
        <p:txBody>
          <a:bodyPr/>
          <a:lstStyle/>
          <a:p>
            <a:r>
              <a:rPr lang="en-CA" sz="1800" b="1" dirty="0">
                <a:effectLst/>
                <a:latin typeface="Arial" panose="020B0604020202020204" pitchFamily="34" charset="0"/>
                <a:ea typeface="Calibri" panose="020F0502020204030204" pitchFamily="34" charset="0"/>
                <a:cs typeface="Times New Roman" panose="02020603050405020304" pitchFamily="18" charset="0"/>
              </a:rPr>
              <a:t>What is the impact of the problem you have chosen for your capstone on the organization’s-</a:t>
            </a:r>
            <a:endParaRPr lang="en-CA"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graphicFrame>
        <p:nvGraphicFramePr>
          <p:cNvPr id="9" name="Content Placeholder 8">
            <a:extLst>
              <a:ext uri="{FF2B5EF4-FFF2-40B4-BE49-F238E27FC236}">
                <a16:creationId xmlns:a16="http://schemas.microsoft.com/office/drawing/2014/main" id="{80A73333-80E9-F395-935D-CBFF73E0F7E7}"/>
              </a:ext>
            </a:extLst>
          </p:cNvPr>
          <p:cNvGraphicFramePr>
            <a:graphicFrameLocks noGrp="1"/>
          </p:cNvGraphicFramePr>
          <p:nvPr>
            <p:ph sz="half" idx="2"/>
            <p:extLst>
              <p:ext uri="{D42A27DB-BD31-4B8C-83A1-F6EECF244321}">
                <p14:modId xmlns:p14="http://schemas.microsoft.com/office/powerpoint/2010/main" val="554156275"/>
              </p:ext>
            </p:extLst>
          </p:nvPr>
        </p:nvGraphicFramePr>
        <p:xfrm>
          <a:off x="212514" y="1592580"/>
          <a:ext cx="5251026" cy="516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DA046C46-8C1D-31B9-2349-A0809B11E113}"/>
              </a:ext>
            </a:extLst>
          </p:cNvPr>
          <p:cNvSpPr>
            <a:spLocks noGrp="1"/>
          </p:cNvSpPr>
          <p:nvPr>
            <p:ph type="body" sz="quarter" idx="3"/>
          </p:nvPr>
        </p:nvSpPr>
        <p:spPr>
          <a:xfrm>
            <a:off x="5591303" y="844920"/>
            <a:ext cx="4185618" cy="1822080"/>
          </a:xfrm>
        </p:spPr>
        <p:txBody>
          <a:bodyPr/>
          <a:lstStyle/>
          <a:p>
            <a:pPr algn="just"/>
            <a:r>
              <a:rPr lang="en-CA" sz="1800" b="1" dirty="0">
                <a:solidFill>
                  <a:srgbClr val="000000"/>
                </a:solidFill>
                <a:effectLst/>
                <a:latin typeface="Arial" panose="020B0604020202020204" pitchFamily="34" charset="0"/>
                <a:ea typeface="Calibri" panose="020F0502020204030204" pitchFamily="34" charset="0"/>
              </a:rPr>
              <a:t>A clear, concise point-by-point summary of the aims of the proposed project.</a:t>
            </a:r>
            <a:endParaRPr lang="en-CA" sz="1800" b="1"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b="1"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6" name="Content Placeholder 5">
            <a:extLst>
              <a:ext uri="{FF2B5EF4-FFF2-40B4-BE49-F238E27FC236}">
                <a16:creationId xmlns:a16="http://schemas.microsoft.com/office/drawing/2014/main" id="{3C31DFC6-60A2-5C51-9D79-23D6C0C1C624}"/>
              </a:ext>
            </a:extLst>
          </p:cNvPr>
          <p:cNvSpPr>
            <a:spLocks noGrp="1"/>
          </p:cNvSpPr>
          <p:nvPr>
            <p:ph sz="quarter" idx="4"/>
          </p:nvPr>
        </p:nvSpPr>
        <p:spPr>
          <a:xfrm>
            <a:off x="5591304" y="1792898"/>
            <a:ext cx="4909056" cy="4844122"/>
          </a:xfrm>
          <a:solidFill>
            <a:srgbClr val="D8E9F0"/>
          </a:solidFill>
        </p:spPr>
        <p:txBody>
          <a:bodyPr>
            <a:normAutofit fontScale="55000" lnSpcReduction="20000"/>
          </a:bodyPr>
          <a:lstStyle/>
          <a:p>
            <a:pPr marL="0" indent="0">
              <a:buNone/>
            </a:pPr>
            <a:r>
              <a:rPr lang="en-US" sz="34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My project aims to:</a:t>
            </a:r>
            <a:endParaRPr lang="en-CA" sz="3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Find out the impact of COVID-19 on employees working in the ER department of Brampton Civic Hospital.</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Compare those COVID-19 pandemic problems in ER departments of similar hospitals across GTA, Ontario, other provinces, and other developed countries.</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Determine whether Brampton Civic Hospital’s ER department has more COVID-19 cases than Toronto General Hospital’s ER departments.</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Examine the reasons for these issues due to COVID-19 by primary research and secondary research.</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Analyze the impact of such COVID-19 cases in the ER from the perspective of Human Resources HR, Organizational Culture, and Leadership. </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Find solutions to this problem of COVID-19 on employees working in Hospitals by conducting primary and secondary research.</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CA" sz="2200" dirty="0">
                <a:effectLst/>
                <a:latin typeface="Arial" panose="020B0604020202020204" pitchFamily="34" charset="0"/>
                <a:ea typeface="Calibri" panose="020F0502020204030204" pitchFamily="34" charset="0"/>
                <a:cs typeface="Times New Roman" panose="02020603050405020304" pitchFamily="18" charset="0"/>
              </a:rPr>
              <a:t>Evaluate the impact of COVID-19 solutions on the ER department and the hospital from the perspective of Human Resources HR, Organizational Culture, Healthcare Policy, Healthcare Finance, and Leadership. </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2200" dirty="0">
                <a:effectLst/>
                <a:latin typeface="Arial" panose="020B0604020202020204" pitchFamily="34" charset="0"/>
                <a:ea typeface="Calibri" panose="020F0502020204030204" pitchFamily="34" charset="0"/>
                <a:cs typeface="Times New Roman" panose="02020603050405020304" pitchFamily="18" charset="0"/>
              </a:rPr>
              <a:t>Arrive at the most pragmatic solution.</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36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BF7-573B-562B-49ED-E7BCF28B9BE1}"/>
              </a:ext>
            </a:extLst>
          </p:cNvPr>
          <p:cNvSpPr>
            <a:spLocks noGrp="1"/>
          </p:cNvSpPr>
          <p:nvPr>
            <p:ph type="title"/>
          </p:nvPr>
        </p:nvSpPr>
        <p:spPr>
          <a:xfrm>
            <a:off x="331894" y="40640"/>
            <a:ext cx="8596668" cy="650240"/>
          </a:xfrm>
        </p:spPr>
        <p:txBody>
          <a:bodyPr/>
          <a:lstStyle/>
          <a:p>
            <a:r>
              <a:rPr lang="en-US" dirty="0"/>
              <a:t>                  METHODOLOGY </a:t>
            </a:r>
            <a:endParaRPr lang="en-CA" dirty="0"/>
          </a:p>
        </p:txBody>
      </p:sp>
      <p:sp>
        <p:nvSpPr>
          <p:cNvPr id="3" name="Content Placeholder 2">
            <a:extLst>
              <a:ext uri="{FF2B5EF4-FFF2-40B4-BE49-F238E27FC236}">
                <a16:creationId xmlns:a16="http://schemas.microsoft.com/office/drawing/2014/main" id="{E4B423A4-3E8A-3D6D-92A6-EEEC92A0A749}"/>
              </a:ext>
            </a:extLst>
          </p:cNvPr>
          <p:cNvSpPr>
            <a:spLocks noGrp="1"/>
          </p:cNvSpPr>
          <p:nvPr>
            <p:ph idx="1"/>
          </p:nvPr>
        </p:nvSpPr>
        <p:spPr>
          <a:xfrm>
            <a:off x="387774" y="772160"/>
            <a:ext cx="8596668" cy="5933439"/>
          </a:xfrm>
        </p:spPr>
        <p:txBody>
          <a:bodyPr>
            <a:normAutofit fontScale="70000" lnSpcReduction="20000"/>
          </a:bodyPr>
          <a:lstStyle/>
          <a:p>
            <a:pPr marL="0" indent="0" algn="l">
              <a:lnSpc>
                <a:spcPct val="120000"/>
              </a:lnSpc>
              <a:buNone/>
            </a:pPr>
            <a:r>
              <a:rPr lang="en-US" sz="1800" b="1" dirty="0">
                <a:solidFill>
                  <a:srgbClr val="FF0000"/>
                </a:solidFill>
                <a:effectLst/>
                <a:latin typeface="Calibri" panose="020F0502020204030204" pitchFamily="34" charset="0"/>
                <a:ea typeface="Calibri" panose="020F0502020204030204" pitchFamily="34" charset="0"/>
                <a:cs typeface="Raavi" panose="020B0502040204020203" pitchFamily="34" charset="0"/>
              </a:rPr>
              <a:t>Interviews</a:t>
            </a:r>
            <a:r>
              <a:rPr lang="en-US" sz="1800" dirty="0">
                <a:effectLst/>
                <a:latin typeface="Calibri" panose="020F0502020204030204" pitchFamily="34" charset="0"/>
                <a:ea typeface="Calibri" panose="020F0502020204030204" pitchFamily="34" charset="0"/>
                <a:cs typeface="Raavi" panose="020B0502040204020203" pitchFamily="34" charset="0"/>
              </a:rPr>
              <a:t>:  Medical Professionals Working during COVID-19 outbreaks in Hospital</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Managers, Supervisors, Clerks Assistants,</a:t>
            </a:r>
            <a:r>
              <a:rPr lang="en-CA" dirty="0">
                <a:latin typeface="Calibri" panose="020F0502020204030204" pitchFamily="34" charset="0"/>
                <a:ea typeface="Calibri" panose="020F0502020204030204" pitchFamily="34" charset="0"/>
                <a:cs typeface="Raavi" panose="020B0502040204020203" pitchFamily="34" charset="0"/>
              </a:rPr>
              <a:t> and </a:t>
            </a:r>
            <a:r>
              <a:rPr lang="en-US" sz="1800" dirty="0">
                <a:effectLst/>
                <a:latin typeface="Calibri" panose="020F0502020204030204" pitchFamily="34" charset="0"/>
                <a:ea typeface="Calibri" panose="020F0502020204030204" pitchFamily="34" charset="0"/>
                <a:cs typeface="Raavi" panose="020B0502040204020203" pitchFamily="34" charset="0"/>
              </a:rPr>
              <a:t>Other Healthcare Workers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indent="0" algn="l">
              <a:lnSpc>
                <a:spcPct val="120000"/>
              </a:lnSpc>
              <a:buNone/>
            </a:pPr>
            <a:r>
              <a:rPr lang="en-US" sz="1800" b="1" dirty="0">
                <a:solidFill>
                  <a:srgbClr val="FF0000"/>
                </a:solidFill>
                <a:effectLst/>
                <a:latin typeface="Calibri" panose="020F0502020204030204" pitchFamily="34" charset="0"/>
                <a:ea typeface="Calibri" panose="020F0502020204030204" pitchFamily="34" charset="0"/>
                <a:cs typeface="Raavi" panose="020B0502040204020203" pitchFamily="34" charset="0"/>
              </a:rPr>
              <a:t>Question asked regarding:</a:t>
            </a:r>
            <a:endParaRPr lang="en-CA" sz="1800" b="1" dirty="0">
              <a:solidFill>
                <a:srgbClr val="FF0000"/>
              </a:solidFill>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Experience During COVID-19</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Difficulty Faced</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Job and work Challenges Before and after COVID-19</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Reasons for Staff Shortage</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Thoughts on the COIVID-19 Period</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Difficulties related to Patient services and Staff Handling</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Leadership view on COVID-19</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Challenges for HR</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Employees working condition</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Working environment</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lvl="0" algn="l">
              <a:lnSpc>
                <a:spcPct val="12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Raavi" panose="020B0502040204020203" pitchFamily="34" charset="0"/>
              </a:rPr>
              <a:t>Difficulty in Hiring and Retention </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indent="0" algn="l">
              <a:lnSpc>
                <a:spcPct val="120000"/>
              </a:lnSpc>
              <a:buNone/>
            </a:pPr>
            <a:r>
              <a:rPr lang="en-US" sz="1800" dirty="0">
                <a:solidFill>
                  <a:srgbClr val="FF0000"/>
                </a:solidFill>
                <a:effectLst/>
                <a:latin typeface="Calibri" panose="020F0502020204030204" pitchFamily="34" charset="0"/>
                <a:ea typeface="Calibri" panose="020F0502020204030204" pitchFamily="34" charset="0"/>
                <a:cs typeface="Raavi" panose="020B0502040204020203" pitchFamily="34" charset="0"/>
              </a:rPr>
              <a:t>Limitations</a:t>
            </a:r>
            <a:endParaRPr lang="en-CA" sz="1800" dirty="0">
              <a:solidFill>
                <a:srgbClr val="FF0000"/>
              </a:solidFill>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 Difficulty in obtaining responses due to time constraints.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Respondents may not be interested as the survey might not directly concern their work.</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Difficulty in visiting Hospitals.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endParaRPr lang="en-CA" dirty="0"/>
          </a:p>
        </p:txBody>
      </p:sp>
    </p:spTree>
    <p:extLst>
      <p:ext uri="{BB962C8B-B14F-4D97-AF65-F5344CB8AC3E}">
        <p14:creationId xmlns:p14="http://schemas.microsoft.com/office/powerpoint/2010/main" val="7748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2B1F-956D-7DFB-A6D8-4912777CFCEB}"/>
              </a:ext>
            </a:extLst>
          </p:cNvPr>
          <p:cNvSpPr>
            <a:spLocks noGrp="1"/>
          </p:cNvSpPr>
          <p:nvPr>
            <p:ph type="title"/>
          </p:nvPr>
        </p:nvSpPr>
        <p:spPr>
          <a:xfrm>
            <a:off x="115860" y="88231"/>
            <a:ext cx="8596668" cy="818148"/>
          </a:xfrm>
        </p:spPr>
        <p:txBody>
          <a:bodyPr/>
          <a:lstStyle/>
          <a:p>
            <a:r>
              <a:rPr lang="en-US" dirty="0"/>
              <a:t>                METHODOLOGY </a:t>
            </a:r>
            <a:endParaRPr lang="en-CA" dirty="0"/>
          </a:p>
        </p:txBody>
      </p:sp>
      <p:sp>
        <p:nvSpPr>
          <p:cNvPr id="3" name="Content Placeholder 2">
            <a:extLst>
              <a:ext uri="{FF2B5EF4-FFF2-40B4-BE49-F238E27FC236}">
                <a16:creationId xmlns:a16="http://schemas.microsoft.com/office/drawing/2014/main" id="{73626439-9E57-2A0F-8F52-5B494F86A49F}"/>
              </a:ext>
            </a:extLst>
          </p:cNvPr>
          <p:cNvSpPr>
            <a:spLocks noGrp="1"/>
          </p:cNvSpPr>
          <p:nvPr>
            <p:ph idx="1"/>
          </p:nvPr>
        </p:nvSpPr>
        <p:spPr>
          <a:xfrm>
            <a:off x="172008" y="497305"/>
            <a:ext cx="11057466" cy="5844421"/>
          </a:xfrm>
        </p:spPr>
        <p:txBody>
          <a:bodyPr>
            <a:normAutofit fontScale="77500" lnSpcReduction="20000"/>
          </a:bodyPr>
          <a:lstStyle/>
          <a:p>
            <a:pPr marL="0" indent="0" algn="l">
              <a:lnSpc>
                <a:spcPct val="200000"/>
              </a:lnSpc>
              <a:buNone/>
            </a:pPr>
            <a:r>
              <a:rPr lang="en-US" sz="1800" b="1" dirty="0">
                <a:solidFill>
                  <a:srgbClr val="FF0000"/>
                </a:solidFill>
                <a:effectLst/>
                <a:latin typeface="Calibri" panose="020F0502020204030204" pitchFamily="34" charset="0"/>
                <a:ea typeface="Calibri" panose="020F0502020204030204" pitchFamily="34" charset="0"/>
                <a:cs typeface="Raavi" panose="020B0502040204020203" pitchFamily="34" charset="0"/>
              </a:rPr>
              <a:t>B. Secondary Research: </a:t>
            </a:r>
            <a:endParaRPr lang="en-CA" sz="1800" b="1" dirty="0">
              <a:solidFill>
                <a:srgbClr val="FF0000"/>
              </a:solidFill>
              <a:effectLst/>
              <a:latin typeface="Calibri" panose="020F0502020204030204" pitchFamily="34" charset="0"/>
              <a:ea typeface="Calibri" panose="020F0502020204030204" pitchFamily="34" charset="0"/>
              <a:cs typeface="Raavi" panose="020B0502040204020203" pitchFamily="34" charset="0"/>
            </a:endParaRPr>
          </a:p>
          <a:p>
            <a:pPr>
              <a:lnSpc>
                <a:spcPct val="200000"/>
              </a:lnSpc>
            </a:pPr>
            <a:r>
              <a:rPr lang="en-US" sz="1800" b="1" dirty="0">
                <a:effectLst/>
                <a:latin typeface="Calibri" panose="020F0502020204030204" pitchFamily="34" charset="0"/>
                <a:ea typeface="Calibri" panose="020F0502020204030204" pitchFamily="34" charset="0"/>
                <a:cs typeface="Raavi" panose="020B0502040204020203" pitchFamily="34" charset="0"/>
              </a:rPr>
              <a:t>Types of Research</a:t>
            </a:r>
            <a:r>
              <a:rPr lang="en-US" sz="1800" dirty="0">
                <a:effectLst/>
                <a:latin typeface="Calibri" panose="020F0502020204030204" pitchFamily="34" charset="0"/>
                <a:ea typeface="Calibri" panose="020F0502020204030204" pitchFamily="34" charset="0"/>
                <a:cs typeface="Raavi" panose="020B0502040204020203" pitchFamily="34" charset="0"/>
              </a:rPr>
              <a:t>:</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Journal Article, Report, </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Websites and Class Discussion.</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It provides a comprehensive view of the challenges and experiences during the COVID-19 period. </a:t>
            </a:r>
          </a:p>
          <a:p>
            <a:pPr marL="0" indent="0" algn="l">
              <a:lnSpc>
                <a:spcPct val="120000"/>
              </a:lnSpc>
              <a:buNone/>
            </a:pP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a:lnSpc>
                <a:spcPct val="120000"/>
              </a:lnSpc>
            </a:pPr>
            <a:r>
              <a:rPr lang="en-US" sz="1800" b="1" dirty="0">
                <a:effectLst/>
                <a:latin typeface="Calibri" panose="020F0502020204030204" pitchFamily="34" charset="0"/>
                <a:ea typeface="Calibri" panose="020F0502020204030204" pitchFamily="34" charset="0"/>
                <a:cs typeface="Raavi" panose="020B0502040204020203" pitchFamily="34" charset="0"/>
              </a:rPr>
              <a:t>Relevant Information</a:t>
            </a:r>
            <a:r>
              <a:rPr lang="en-US" sz="1800" dirty="0">
                <a:effectLst/>
                <a:latin typeface="Calibri" panose="020F0502020204030204" pitchFamily="34" charset="0"/>
                <a:ea typeface="Calibri" panose="020F0502020204030204" pitchFamily="34" charset="0"/>
                <a:cs typeface="Raavi" panose="020B0502040204020203" pitchFamily="34" charset="0"/>
              </a:rPr>
              <a:t>:</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Provides insights into challenges faced by Human Resources in the Healthcare sector.</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Focuses on the management and handling of employees, particularly in the context of Human Resources.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Addresses concerns related to both Organizational culture and employee perspectives.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Challenges in Healthcare operations, including interruptions due to isolation and multiple calls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Staff distribution or shifting staff to critical areas in need.</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Short staff because of community transmission.</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Predictions to cover up Healthcare system and Finance crises.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Policies and plans to address healthcare challenges.</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pPr marL="0" lvl="0" indent="0" algn="l">
              <a:lnSpc>
                <a:spcPct val="120000"/>
              </a:lnSpc>
              <a:buNone/>
            </a:pPr>
            <a:r>
              <a:rPr lang="en-US" sz="1800" dirty="0">
                <a:effectLst/>
                <a:latin typeface="Calibri" panose="020F0502020204030204" pitchFamily="34" charset="0"/>
                <a:ea typeface="Calibri" panose="020F0502020204030204" pitchFamily="34" charset="0"/>
                <a:cs typeface="Raavi" panose="020B0502040204020203" pitchFamily="34" charset="0"/>
              </a:rPr>
              <a:t>Lack of emergency supplies, shortage of ventilation.</a:t>
            </a:r>
            <a:endParaRPr lang="en-CA" sz="1800" dirty="0">
              <a:effectLst/>
              <a:latin typeface="Calibri" panose="020F0502020204030204" pitchFamily="34" charset="0"/>
              <a:ea typeface="Calibri" panose="020F0502020204030204" pitchFamily="34" charset="0"/>
              <a:cs typeface="Raavi" panose="020B0502040204020203" pitchFamily="34" charset="0"/>
            </a:endParaRPr>
          </a:p>
          <a:p>
            <a:endParaRPr lang="en-CA" dirty="0"/>
          </a:p>
        </p:txBody>
      </p:sp>
    </p:spTree>
    <p:extLst>
      <p:ext uri="{BB962C8B-B14F-4D97-AF65-F5344CB8AC3E}">
        <p14:creationId xmlns:p14="http://schemas.microsoft.com/office/powerpoint/2010/main" val="327667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B457-0C0D-5440-1A62-59C41E11E337}"/>
              </a:ext>
            </a:extLst>
          </p:cNvPr>
          <p:cNvSpPr>
            <a:spLocks noGrp="1"/>
          </p:cNvSpPr>
          <p:nvPr>
            <p:ph type="title"/>
          </p:nvPr>
        </p:nvSpPr>
        <p:spPr>
          <a:xfrm>
            <a:off x="75755" y="56147"/>
            <a:ext cx="8596668" cy="665748"/>
          </a:xfrm>
        </p:spPr>
        <p:txBody>
          <a:bodyPr/>
          <a:lstStyle/>
          <a:p>
            <a:r>
              <a:rPr lang="en-US" dirty="0"/>
              <a:t>                       RESULTS </a:t>
            </a:r>
            <a:endParaRPr lang="en-CA" dirty="0"/>
          </a:p>
        </p:txBody>
      </p:sp>
      <p:sp>
        <p:nvSpPr>
          <p:cNvPr id="3" name="Text Placeholder 2">
            <a:extLst>
              <a:ext uri="{FF2B5EF4-FFF2-40B4-BE49-F238E27FC236}">
                <a16:creationId xmlns:a16="http://schemas.microsoft.com/office/drawing/2014/main" id="{A1A151A9-AEBE-A088-7BBC-F2940DE10C0D}"/>
              </a:ext>
            </a:extLst>
          </p:cNvPr>
          <p:cNvSpPr>
            <a:spLocks noGrp="1"/>
          </p:cNvSpPr>
          <p:nvPr>
            <p:ph type="body" idx="1"/>
          </p:nvPr>
        </p:nvSpPr>
        <p:spPr>
          <a:xfrm>
            <a:off x="393033" y="721894"/>
            <a:ext cx="4468336" cy="604617"/>
          </a:xfrm>
        </p:spPr>
        <p:txBody>
          <a:bodyPr/>
          <a:lstStyle/>
          <a:p>
            <a:r>
              <a:rPr lang="en-US" sz="1800" b="1" dirty="0">
                <a:effectLst/>
                <a:latin typeface="Arial" panose="020B0604020202020204" pitchFamily="34" charset="0"/>
                <a:ea typeface="Calibri" panose="020F0502020204030204" pitchFamily="34" charset="0"/>
              </a:rPr>
              <a:t>Healthcare policy</a:t>
            </a:r>
            <a:endParaRPr lang="en-CA" dirty="0"/>
          </a:p>
        </p:txBody>
      </p:sp>
      <p:sp>
        <p:nvSpPr>
          <p:cNvPr id="4" name="Content Placeholder 3">
            <a:extLst>
              <a:ext uri="{FF2B5EF4-FFF2-40B4-BE49-F238E27FC236}">
                <a16:creationId xmlns:a16="http://schemas.microsoft.com/office/drawing/2014/main" id="{E965043E-89DC-A543-785B-A5A36EF7033C}"/>
              </a:ext>
            </a:extLst>
          </p:cNvPr>
          <p:cNvSpPr>
            <a:spLocks noGrp="1"/>
          </p:cNvSpPr>
          <p:nvPr>
            <p:ph sz="half" idx="2"/>
          </p:nvPr>
        </p:nvSpPr>
        <p:spPr>
          <a:xfrm>
            <a:off x="393033" y="1518044"/>
            <a:ext cx="4185623" cy="3304117"/>
          </a:xfrm>
        </p:spPr>
        <p:txBody>
          <a:bodyPr>
            <a:normAutofit fontScale="92500" lnSpcReduction="10000"/>
          </a:bodyPr>
          <a:lstStyle/>
          <a:p>
            <a:pPr marL="0" indent="0">
              <a:buNone/>
            </a:pPr>
            <a:r>
              <a:rPr lang="en-US" sz="1600" dirty="0">
                <a:solidFill>
                  <a:srgbClr val="FF0000"/>
                </a:solidFill>
                <a:effectLst/>
                <a:latin typeface="Arial" panose="020B0604020202020204" pitchFamily="34" charset="0"/>
                <a:ea typeface="Calibri" panose="020F0502020204030204" pitchFamily="34" charset="0"/>
              </a:rPr>
              <a:t>(A) PROVINCIAL GOVERNMENT</a:t>
            </a:r>
            <a:endParaRPr lang="en-CA" sz="1600" dirty="0">
              <a:solidFill>
                <a:srgbClr val="FF0000"/>
              </a:solidFill>
              <a:effectLst/>
              <a:latin typeface="Calibri" panose="020F0502020204030204" pitchFamily="34" charset="0"/>
              <a:ea typeface="Calibri" panose="020F0502020204030204" pitchFamily="34" charset="0"/>
            </a:endParaRPr>
          </a:p>
          <a:p>
            <a:r>
              <a:rPr lang="en-US" sz="1600" dirty="0">
                <a:effectLst/>
                <a:latin typeface="Arial" panose="020B0604020202020204" pitchFamily="34" charset="0"/>
                <a:ea typeface="Calibri" panose="020F0502020204030204" pitchFamily="34" charset="0"/>
              </a:rPr>
              <a:t>Financial Strain</a:t>
            </a:r>
            <a:endParaRPr lang="en-CA" sz="1600" dirty="0">
              <a:effectLst/>
              <a:latin typeface="Calibri" panose="020F0502020204030204" pitchFamily="34" charset="0"/>
              <a:ea typeface="Calibri" panose="020F0502020204030204" pitchFamily="34" charset="0"/>
            </a:endParaRPr>
          </a:p>
          <a:p>
            <a:r>
              <a:rPr lang="en-US" sz="1600" dirty="0">
                <a:effectLst/>
                <a:latin typeface="Arial" panose="020B0604020202020204" pitchFamily="34" charset="0"/>
                <a:ea typeface="Calibri" panose="020F0502020204030204" pitchFamily="34" charset="0"/>
              </a:rPr>
              <a:t>Stress on Healthcare Systems</a:t>
            </a:r>
            <a:endParaRPr lang="en-CA" sz="1600" dirty="0">
              <a:effectLst/>
              <a:latin typeface="Calibri" panose="020F0502020204030204" pitchFamily="34" charset="0"/>
              <a:ea typeface="Calibri" panose="020F0502020204030204" pitchFamily="34" charset="0"/>
            </a:endParaRPr>
          </a:p>
          <a:p>
            <a:r>
              <a:rPr lang="en-US" sz="1600" dirty="0">
                <a:effectLst/>
                <a:latin typeface="Arial" panose="020B0604020202020204" pitchFamily="34" charset="0"/>
                <a:ea typeface="Calibri" panose="020F0502020204030204" pitchFamily="34" charset="0"/>
              </a:rPr>
              <a:t>Intergovernmental Relations</a:t>
            </a:r>
            <a:endParaRPr lang="en-CA" sz="1600" dirty="0">
              <a:effectLst/>
              <a:latin typeface="Calibri" panose="020F0502020204030204" pitchFamily="34" charset="0"/>
              <a:ea typeface="Calibri" panose="020F0502020204030204" pitchFamily="34" charset="0"/>
            </a:endParaRPr>
          </a:p>
          <a:p>
            <a:r>
              <a:rPr lang="en-US" sz="1600" dirty="0">
                <a:effectLst/>
                <a:latin typeface="Arial" panose="020B0604020202020204" pitchFamily="34" charset="0"/>
                <a:ea typeface="Calibri" panose="020F0502020204030204" pitchFamily="34" charset="0"/>
              </a:rPr>
              <a:t>Education Challenges</a:t>
            </a:r>
            <a:endParaRPr lang="en-CA" sz="1600" dirty="0">
              <a:effectLst/>
              <a:latin typeface="Calibri" panose="020F0502020204030204" pitchFamily="34" charset="0"/>
              <a:ea typeface="Calibri" panose="020F0502020204030204" pitchFamily="34" charset="0"/>
            </a:endParaRPr>
          </a:p>
          <a:p>
            <a:pPr marL="0" indent="0">
              <a:buNone/>
            </a:pPr>
            <a:r>
              <a:rPr lang="en-US" sz="1600" dirty="0">
                <a:solidFill>
                  <a:srgbClr val="FF0000"/>
                </a:solidFill>
                <a:effectLst/>
                <a:latin typeface="Arial" panose="020B0604020202020204" pitchFamily="34" charset="0"/>
                <a:ea typeface="Calibri" panose="020F0502020204030204" pitchFamily="34" charset="0"/>
              </a:rPr>
              <a:t>(B) Federal Government</a:t>
            </a:r>
            <a:endParaRPr lang="en-CA" sz="1600" dirty="0">
              <a:solidFill>
                <a:srgbClr val="FF0000"/>
              </a:solidFill>
              <a:effectLst/>
              <a:latin typeface="Calibri" panose="020F0502020204030204" pitchFamily="34" charset="0"/>
              <a:ea typeface="Calibri" panose="020F0502020204030204" pitchFamily="34" charset="0"/>
            </a:endParaRPr>
          </a:p>
          <a:p>
            <a:r>
              <a:rPr lang="en-US" sz="1600" dirty="0">
                <a:solidFill>
                  <a:srgbClr val="000000"/>
                </a:solidFill>
                <a:effectLst/>
                <a:latin typeface="Arial" panose="020B0604020202020204" pitchFamily="34" charset="0"/>
                <a:ea typeface="Calibri" panose="020F0502020204030204" pitchFamily="34" charset="0"/>
              </a:rPr>
              <a:t>Federal Funding for Hospitals</a:t>
            </a:r>
            <a:endParaRPr lang="en-CA" sz="1600" dirty="0">
              <a:effectLst/>
              <a:latin typeface="Calibri" panose="020F0502020204030204" pitchFamily="34" charset="0"/>
              <a:ea typeface="Calibri" panose="020F0502020204030204" pitchFamily="34" charset="0"/>
            </a:endParaRPr>
          </a:p>
          <a:p>
            <a:r>
              <a:rPr lang="en-US" sz="1600" dirty="0">
                <a:solidFill>
                  <a:srgbClr val="000000"/>
                </a:solidFill>
                <a:effectLst/>
                <a:latin typeface="Arial" panose="020B0604020202020204" pitchFamily="34" charset="0"/>
                <a:ea typeface="Calibri" panose="020F0502020204030204" pitchFamily="34" charset="0"/>
              </a:rPr>
              <a:t>Overwhelmed Healthcare Systems</a:t>
            </a:r>
            <a:endParaRPr lang="en-CA" sz="1600" dirty="0">
              <a:effectLst/>
              <a:latin typeface="Calibri" panose="020F0502020204030204" pitchFamily="34" charset="0"/>
              <a:ea typeface="Calibri" panose="020F0502020204030204" pitchFamily="34" charset="0"/>
            </a:endParaRPr>
          </a:p>
          <a:p>
            <a:r>
              <a:rPr lang="en-US" sz="1600" dirty="0">
                <a:solidFill>
                  <a:srgbClr val="343541"/>
                </a:solidFill>
                <a:effectLst/>
                <a:latin typeface="Arial" panose="020B0604020202020204" pitchFamily="34" charset="0"/>
                <a:ea typeface="Calibri" panose="020F0502020204030204" pitchFamily="34" charset="0"/>
              </a:rPr>
              <a:t>Workforce Development</a:t>
            </a:r>
            <a:endParaRPr lang="en-CA" sz="1600" dirty="0">
              <a:effectLst/>
              <a:latin typeface="Calibri" panose="020F0502020204030204" pitchFamily="34" charset="0"/>
              <a:ea typeface="Calibri" panose="020F0502020204030204" pitchFamily="34" charset="0"/>
            </a:endParaRPr>
          </a:p>
          <a:p>
            <a:endParaRPr lang="en-CA" dirty="0"/>
          </a:p>
        </p:txBody>
      </p:sp>
      <p:sp>
        <p:nvSpPr>
          <p:cNvPr id="5" name="Text Placeholder 4">
            <a:extLst>
              <a:ext uri="{FF2B5EF4-FFF2-40B4-BE49-F238E27FC236}">
                <a16:creationId xmlns:a16="http://schemas.microsoft.com/office/drawing/2014/main" id="{9C372EF3-ADED-0522-4A7A-BB194B892FD8}"/>
              </a:ext>
            </a:extLst>
          </p:cNvPr>
          <p:cNvSpPr>
            <a:spLocks noGrp="1"/>
          </p:cNvSpPr>
          <p:nvPr>
            <p:ph type="body" sz="quarter" idx="3"/>
          </p:nvPr>
        </p:nvSpPr>
        <p:spPr>
          <a:xfrm>
            <a:off x="4861369" y="913427"/>
            <a:ext cx="4185618" cy="413085"/>
          </a:xfrm>
        </p:spPr>
        <p:txBody>
          <a:bodyPr/>
          <a:lstStyle/>
          <a:p>
            <a:r>
              <a:rPr lang="en-US" sz="1800" b="1" dirty="0">
                <a:solidFill>
                  <a:srgbClr val="000000"/>
                </a:solidFill>
                <a:effectLst/>
                <a:latin typeface="Arial" panose="020B0604020202020204" pitchFamily="34" charset="0"/>
                <a:ea typeface="Calibri" panose="020F0502020204030204" pitchFamily="34" charset="0"/>
              </a:rPr>
              <a:t>Healthcare</a:t>
            </a:r>
            <a:r>
              <a:rPr lang="en-US" sz="1800" b="1" spc="-35" dirty="0">
                <a:solidFill>
                  <a:srgbClr val="000000"/>
                </a:solidFill>
                <a:effectLst/>
                <a:latin typeface="Arial" panose="020B0604020202020204" pitchFamily="34" charset="0"/>
                <a:ea typeface="Calibri" panose="020F0502020204030204" pitchFamily="34" charset="0"/>
              </a:rPr>
              <a:t> </a:t>
            </a:r>
            <a:r>
              <a:rPr lang="en-US" sz="1800" b="1" dirty="0">
                <a:solidFill>
                  <a:srgbClr val="000000"/>
                </a:solidFill>
                <a:effectLst/>
                <a:latin typeface="Arial" panose="020B0604020202020204" pitchFamily="34" charset="0"/>
                <a:ea typeface="Calibri" panose="020F0502020204030204" pitchFamily="34" charset="0"/>
              </a:rPr>
              <a:t>operations</a:t>
            </a:r>
            <a:endParaRPr lang="en-CA" b="1" dirty="0"/>
          </a:p>
        </p:txBody>
      </p:sp>
      <p:sp>
        <p:nvSpPr>
          <p:cNvPr id="6" name="Content Placeholder 5">
            <a:extLst>
              <a:ext uri="{FF2B5EF4-FFF2-40B4-BE49-F238E27FC236}">
                <a16:creationId xmlns:a16="http://schemas.microsoft.com/office/drawing/2014/main" id="{1B4D6377-1548-D0BE-FFB2-CB60DA083367}"/>
              </a:ext>
            </a:extLst>
          </p:cNvPr>
          <p:cNvSpPr>
            <a:spLocks noGrp="1"/>
          </p:cNvSpPr>
          <p:nvPr>
            <p:ph sz="quarter" idx="4"/>
          </p:nvPr>
        </p:nvSpPr>
        <p:spPr>
          <a:xfrm>
            <a:off x="4861369" y="1518044"/>
            <a:ext cx="4185617" cy="3304117"/>
          </a:xfrm>
        </p:spPr>
        <p:txBody>
          <a:bodyPr>
            <a:normAutofit fontScale="92500" lnSpcReduction="10000"/>
          </a:bodyPr>
          <a:lstStyle/>
          <a:p>
            <a:r>
              <a:rPr lang="en-US" sz="1800" dirty="0">
                <a:solidFill>
                  <a:srgbClr val="FF0000"/>
                </a:solidFill>
                <a:effectLst/>
                <a:latin typeface="Arial" panose="020B0604020202020204" pitchFamily="34" charset="0"/>
                <a:ea typeface="Calibri" panose="020F0502020204030204" pitchFamily="34" charset="0"/>
              </a:rPr>
              <a:t> Increasing number of Hospital Admissions -</a:t>
            </a:r>
            <a:r>
              <a:rPr lang="en-US" sz="1400" dirty="0">
                <a:effectLst/>
                <a:latin typeface="Arial" panose="020B0604020202020204" pitchFamily="34" charset="0"/>
                <a:ea typeface="Calibri" panose="020F0502020204030204" pitchFamily="34" charset="0"/>
              </a:rPr>
              <a:t> </a:t>
            </a:r>
            <a:r>
              <a:rPr lang="en-US" sz="1400" dirty="0">
                <a:solidFill>
                  <a:srgbClr val="000000"/>
                </a:solidFill>
                <a:effectLst/>
                <a:latin typeface="Arial" panose="020B0604020202020204" pitchFamily="34" charset="0"/>
                <a:ea typeface="Calibri" panose="020F0502020204030204" pitchFamily="34" charset="0"/>
              </a:rPr>
              <a:t>Those with conditions such as hypertension and obesity are at high risk for both cardiac conditions and COVID-19 infections During times of high COVID-19 hospitalizations, we saw reduced hospitalizations for cardiac conditions.</a:t>
            </a:r>
            <a:endParaRPr lang="en-CA" sz="1400" dirty="0">
              <a:effectLst/>
              <a:latin typeface="Calibri" panose="020F0502020204030204" pitchFamily="34" charset="0"/>
              <a:ea typeface="Calibri" panose="020F0502020204030204" pitchFamily="34" charset="0"/>
            </a:endParaRPr>
          </a:p>
          <a:p>
            <a:r>
              <a:rPr lang="en-US" sz="1800" spc="-10" dirty="0">
                <a:solidFill>
                  <a:srgbClr val="FF0000"/>
                </a:solidFill>
                <a:effectLst/>
                <a:latin typeface="Arial" panose="020B0604020202020204" pitchFamily="34" charset="0"/>
                <a:ea typeface="Calibri" panose="020F0502020204030204" pitchFamily="34" charset="0"/>
              </a:rPr>
              <a:t>Healthcare Workforce </a:t>
            </a:r>
            <a:r>
              <a:rPr lang="en-US" sz="1500" spc="-10" dirty="0">
                <a:solidFill>
                  <a:srgbClr val="FF0000"/>
                </a:solidFill>
                <a:effectLst/>
                <a:latin typeface="Arial" panose="020B0604020202020204" pitchFamily="34" charset="0"/>
                <a:ea typeface="Calibri" panose="020F0502020204030204" pitchFamily="34" charset="0"/>
              </a:rPr>
              <a:t>- </a:t>
            </a:r>
            <a:r>
              <a:rPr lang="en-US" sz="1500" dirty="0">
                <a:effectLst/>
                <a:latin typeface="Arial" panose="020B0604020202020204" pitchFamily="34" charset="0"/>
                <a:ea typeface="Calibri" panose="020F0502020204030204" pitchFamily="34" charset="0"/>
              </a:rPr>
              <a:t>Enormous pressure due to a lack of PPE, high workloads, and safety concerns (</a:t>
            </a:r>
            <a:r>
              <a:rPr lang="en-US" sz="1500" u="sng" dirty="0">
                <a:solidFill>
                  <a:srgbClr val="0000FF"/>
                </a:solidFill>
                <a:effectLst/>
                <a:latin typeface="Arial" panose="020B0604020202020204" pitchFamily="34" charset="0"/>
                <a:ea typeface="Calibri" panose="020F0502020204030204" pitchFamily="34" charset="0"/>
                <a:hlinkClick r:id="rId2"/>
              </a:rPr>
              <a:t>Xiong and Peng 2020</a:t>
            </a:r>
            <a:r>
              <a:rPr lang="en-US" sz="1500" dirty="0">
                <a:effectLst/>
                <a:latin typeface="Arial" panose="020B0604020202020204" pitchFamily="34" charset="0"/>
                <a:ea typeface="Calibri" panose="020F0502020204030204" pitchFamily="34" charset="0"/>
              </a:rPr>
              <a:t>) has added considerable stress to healthcare workers (</a:t>
            </a:r>
            <a:r>
              <a:rPr lang="en-US" sz="1500" u="sng" dirty="0">
                <a:solidFill>
                  <a:srgbClr val="0000FF"/>
                </a:solidFill>
                <a:effectLst/>
                <a:latin typeface="Arial" panose="020B0604020202020204" pitchFamily="34" charset="0"/>
                <a:ea typeface="Calibri" panose="020F0502020204030204" pitchFamily="34" charset="0"/>
                <a:hlinkClick r:id="rId3"/>
              </a:rPr>
              <a:t>Greenberg et al. 2020</a:t>
            </a:r>
            <a:r>
              <a:rPr lang="en-US" sz="1500" dirty="0">
                <a:effectLst/>
                <a:latin typeface="Arial" panose="020B0604020202020204" pitchFamily="34" charset="0"/>
                <a:ea typeface="Calibri" panose="020F0502020204030204" pitchFamily="34" charset="0"/>
              </a:rPr>
              <a:t>; </a:t>
            </a:r>
            <a:r>
              <a:rPr lang="en-US" sz="1500" u="sng" dirty="0">
                <a:solidFill>
                  <a:srgbClr val="0000FF"/>
                </a:solidFill>
                <a:effectLst/>
                <a:latin typeface="Arial" panose="020B0604020202020204" pitchFamily="34" charset="0"/>
                <a:ea typeface="Calibri" panose="020F0502020204030204" pitchFamily="34" charset="0"/>
                <a:hlinkClick r:id="rId4"/>
              </a:rPr>
              <a:t>Zhou et al. 2020</a:t>
            </a:r>
            <a:r>
              <a:rPr lang="en-US" sz="1500" dirty="0">
                <a:effectLst/>
                <a:latin typeface="Arial" panose="020B0604020202020204" pitchFamily="34" charset="0"/>
                <a:ea typeface="Calibri" panose="020F0502020204030204" pitchFamily="34" charset="0"/>
              </a:rPr>
              <a:t>), many of whom had high levels of burnout before the pandemic (</a:t>
            </a:r>
            <a:r>
              <a:rPr lang="en-US" sz="1500" u="sng" dirty="0">
                <a:solidFill>
                  <a:srgbClr val="0000FF"/>
                </a:solidFill>
                <a:effectLst/>
                <a:latin typeface="Arial" panose="020B0604020202020204" pitchFamily="34" charset="0"/>
                <a:ea typeface="Calibri" panose="020F0502020204030204" pitchFamily="34" charset="0"/>
                <a:hlinkClick r:id="rId5"/>
              </a:rPr>
              <a:t>Canadian Medical Association 2019</a:t>
            </a:r>
            <a:r>
              <a:rPr lang="en-US" sz="1500" dirty="0">
                <a:effectLst/>
                <a:latin typeface="Arial" panose="020B0604020202020204" pitchFamily="34" charset="0"/>
                <a:ea typeface="Calibri" panose="020F0502020204030204" pitchFamily="34" charset="0"/>
              </a:rPr>
              <a:t>).</a:t>
            </a:r>
            <a:endParaRPr lang="en-CA" sz="1500" dirty="0">
              <a:effectLst/>
              <a:latin typeface="Calibri" panose="020F0502020204030204" pitchFamily="34" charset="0"/>
              <a:ea typeface="Calibri" panose="020F0502020204030204" pitchFamily="34" charset="0"/>
            </a:endParaRPr>
          </a:p>
          <a:p>
            <a:endParaRPr lang="en-CA" sz="1800" dirty="0">
              <a:solidFill>
                <a:srgbClr val="FF0000"/>
              </a:solidFill>
              <a:effectLst/>
              <a:latin typeface="Calibri" panose="020F0502020204030204" pitchFamily="34" charset="0"/>
              <a:ea typeface="Calibri" panose="020F0502020204030204" pitchFamily="34" charset="0"/>
            </a:endParaRPr>
          </a:p>
          <a:p>
            <a:endParaRPr lang="en-CA" dirty="0"/>
          </a:p>
        </p:txBody>
      </p:sp>
    </p:spTree>
    <p:extLst>
      <p:ext uri="{BB962C8B-B14F-4D97-AF65-F5344CB8AC3E}">
        <p14:creationId xmlns:p14="http://schemas.microsoft.com/office/powerpoint/2010/main" val="60907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87CD-9293-8148-0D1E-D810B7A56D5E}"/>
              </a:ext>
            </a:extLst>
          </p:cNvPr>
          <p:cNvSpPr>
            <a:spLocks noGrp="1"/>
          </p:cNvSpPr>
          <p:nvPr>
            <p:ph type="title"/>
          </p:nvPr>
        </p:nvSpPr>
        <p:spPr>
          <a:xfrm>
            <a:off x="220134" y="156238"/>
            <a:ext cx="8596668" cy="660400"/>
          </a:xfrm>
        </p:spPr>
        <p:txBody>
          <a:bodyPr/>
          <a:lstStyle/>
          <a:p>
            <a:r>
              <a:rPr lang="en-US" dirty="0"/>
              <a:t>                          RESULTS </a:t>
            </a:r>
            <a:endParaRPr lang="en-CA" dirty="0"/>
          </a:p>
        </p:txBody>
      </p:sp>
      <p:sp>
        <p:nvSpPr>
          <p:cNvPr id="3" name="Text Placeholder 2">
            <a:extLst>
              <a:ext uri="{FF2B5EF4-FFF2-40B4-BE49-F238E27FC236}">
                <a16:creationId xmlns:a16="http://schemas.microsoft.com/office/drawing/2014/main" id="{8C036D23-D84F-E464-CB93-40924AF3F9B4}"/>
              </a:ext>
            </a:extLst>
          </p:cNvPr>
          <p:cNvSpPr>
            <a:spLocks noGrp="1"/>
          </p:cNvSpPr>
          <p:nvPr>
            <p:ph type="body" idx="1"/>
          </p:nvPr>
        </p:nvSpPr>
        <p:spPr>
          <a:xfrm>
            <a:off x="531366" y="1038036"/>
            <a:ext cx="4185623" cy="576262"/>
          </a:xfrm>
        </p:spPr>
        <p:txBody>
          <a:bodyPr/>
          <a:lstStyle/>
          <a:p>
            <a:r>
              <a:rPr lang="en-US" sz="1800" b="1" dirty="0">
                <a:solidFill>
                  <a:srgbClr val="000000"/>
                </a:solidFill>
                <a:effectLst/>
                <a:latin typeface="Arial" panose="020B0604020202020204" pitchFamily="34" charset="0"/>
                <a:ea typeface="Calibri" panose="020F0502020204030204" pitchFamily="34" charset="0"/>
              </a:rPr>
              <a:t>Healthcare</a:t>
            </a:r>
            <a:r>
              <a:rPr lang="en-US" sz="1800" b="1" spc="-40" dirty="0">
                <a:solidFill>
                  <a:srgbClr val="000000"/>
                </a:solidFill>
                <a:effectLst/>
                <a:latin typeface="Arial" panose="020B0604020202020204" pitchFamily="34" charset="0"/>
                <a:ea typeface="Calibri" panose="020F0502020204030204" pitchFamily="34" charset="0"/>
              </a:rPr>
              <a:t> </a:t>
            </a:r>
            <a:r>
              <a:rPr lang="en-US" sz="1800" b="1" dirty="0">
                <a:solidFill>
                  <a:srgbClr val="000000"/>
                </a:solidFill>
                <a:effectLst/>
                <a:latin typeface="Arial" panose="020B0604020202020204" pitchFamily="34" charset="0"/>
                <a:ea typeface="Calibri" panose="020F0502020204030204" pitchFamily="34" charset="0"/>
              </a:rPr>
              <a:t>human</a:t>
            </a:r>
            <a:r>
              <a:rPr lang="en-US" sz="1800" b="1" spc="-35" dirty="0">
                <a:solidFill>
                  <a:srgbClr val="000000"/>
                </a:solidFill>
                <a:effectLst/>
                <a:latin typeface="Arial" panose="020B0604020202020204" pitchFamily="34" charset="0"/>
                <a:ea typeface="Calibri" panose="020F0502020204030204" pitchFamily="34" charset="0"/>
              </a:rPr>
              <a:t> </a:t>
            </a:r>
            <a:r>
              <a:rPr lang="en-US" sz="1800" b="1" dirty="0">
                <a:solidFill>
                  <a:srgbClr val="000000"/>
                </a:solidFill>
                <a:effectLst/>
                <a:latin typeface="Arial" panose="020B0604020202020204" pitchFamily="34" charset="0"/>
                <a:ea typeface="Calibri" panose="020F0502020204030204" pitchFamily="34" charset="0"/>
              </a:rPr>
              <a:t>resources</a:t>
            </a:r>
            <a:endParaRPr lang="en-CA" b="1" dirty="0"/>
          </a:p>
        </p:txBody>
      </p:sp>
      <p:sp>
        <p:nvSpPr>
          <p:cNvPr id="4" name="Content Placeholder 3">
            <a:extLst>
              <a:ext uri="{FF2B5EF4-FFF2-40B4-BE49-F238E27FC236}">
                <a16:creationId xmlns:a16="http://schemas.microsoft.com/office/drawing/2014/main" id="{78A2566C-C147-0C8A-13A4-A65DC7C9C8FD}"/>
              </a:ext>
            </a:extLst>
          </p:cNvPr>
          <p:cNvSpPr>
            <a:spLocks noGrp="1"/>
          </p:cNvSpPr>
          <p:nvPr>
            <p:ph sz="half" idx="2"/>
          </p:nvPr>
        </p:nvSpPr>
        <p:spPr>
          <a:xfrm>
            <a:off x="531366" y="1776941"/>
            <a:ext cx="4185623" cy="4423333"/>
          </a:xfrm>
        </p:spPr>
        <p:txBody>
          <a:bodyPr>
            <a:normAutofit/>
          </a:bodyPr>
          <a:lstStyle/>
          <a:p>
            <a:r>
              <a:rPr lang="en-US" sz="1800" dirty="0">
                <a:solidFill>
                  <a:srgbClr val="FF0000"/>
                </a:solidFill>
                <a:effectLst/>
                <a:latin typeface="Arial" panose="020B0604020202020204" pitchFamily="34" charset="0"/>
                <a:ea typeface="Calibri" panose="020F0502020204030204" pitchFamily="34" charset="0"/>
              </a:rPr>
              <a:t>Downsizing</a:t>
            </a:r>
            <a:r>
              <a:rPr lang="en-US" dirty="0">
                <a:solidFill>
                  <a:srgbClr val="FF0000"/>
                </a:solidFill>
                <a:latin typeface="Arial" panose="020B0604020202020204" pitchFamily="34" charset="0"/>
                <a:ea typeface="Calibri" panose="020F0502020204030204" pitchFamily="34" charset="0"/>
              </a:rPr>
              <a:t> -</a:t>
            </a:r>
            <a:r>
              <a:rPr lang="en-US" sz="1800" dirty="0">
                <a:effectLst/>
                <a:latin typeface="Arial" panose="020B0604020202020204" pitchFamily="34" charset="0"/>
                <a:ea typeface="Calibri" panose="020F0502020204030204" pitchFamily="34" charset="0"/>
              </a:rPr>
              <a:t> </a:t>
            </a:r>
            <a:r>
              <a:rPr lang="en-US" sz="1400" dirty="0">
                <a:solidFill>
                  <a:srgbClr val="3F3F41"/>
                </a:solidFill>
                <a:effectLst/>
                <a:latin typeface="Arial" panose="020B0604020202020204" pitchFamily="34" charset="0"/>
                <a:ea typeface="Calibri" panose="020F0502020204030204" pitchFamily="34" charset="0"/>
              </a:rPr>
              <a:t>The results are clear: Ontario has downsized its hospitals to a radical extent seen nowhere else in Canada. </a:t>
            </a:r>
            <a:endParaRPr lang="en-CA" sz="1400" dirty="0">
              <a:effectLst/>
              <a:latin typeface="Calibri" panose="020F0502020204030204" pitchFamily="34" charset="0"/>
              <a:ea typeface="Calibri" panose="020F0502020204030204" pitchFamily="34" charset="0"/>
            </a:endParaRPr>
          </a:p>
          <a:p>
            <a:r>
              <a:rPr lang="en-US" sz="1800" dirty="0">
                <a:solidFill>
                  <a:srgbClr val="FF0000"/>
                </a:solidFill>
                <a:effectLst/>
                <a:latin typeface="Arial" panose="020B0604020202020204" pitchFamily="34" charset="0"/>
                <a:ea typeface="Calibri" panose="020F0502020204030204" pitchFamily="34" charset="0"/>
              </a:rPr>
              <a:t>Stress and Workload Increases -  </a:t>
            </a:r>
            <a:r>
              <a:rPr lang="en-US" sz="1300" dirty="0">
                <a:solidFill>
                  <a:srgbClr val="333333"/>
                </a:solidFill>
                <a:effectLst/>
                <a:latin typeface="Arial" panose="020B0604020202020204" pitchFamily="34" charset="0"/>
                <a:ea typeface="Calibri" panose="020F0502020204030204" pitchFamily="34" charset="0"/>
              </a:rPr>
              <a:t>The </a:t>
            </a:r>
            <a:r>
              <a:rPr lang="en-US" sz="1300" dirty="0">
                <a:effectLst/>
                <a:latin typeface="Arial" panose="020B0604020202020204" pitchFamily="34" charset="0"/>
                <a:ea typeface="Calibri" panose="020F0502020204030204" pitchFamily="34" charset="0"/>
              </a:rPr>
              <a:t>SHCWEP</a:t>
            </a:r>
            <a:r>
              <a:rPr lang="en-US" sz="1300" dirty="0">
                <a:solidFill>
                  <a:srgbClr val="333333"/>
                </a:solidFill>
                <a:effectLst/>
                <a:latin typeface="Arial" panose="020B0604020202020204" pitchFamily="34" charset="0"/>
                <a:ea typeface="Calibri" panose="020F0502020204030204" pitchFamily="34" charset="0"/>
              </a:rPr>
              <a:t> results show that reporting job stress or burnout as a reason for intending to leave their job or change jobs was more prevalent among women (63.9%) than men (59.5%) and among nurses (70.9%) compared with </a:t>
            </a:r>
            <a:r>
              <a:rPr lang="en-US" sz="1300" dirty="0">
                <a:effectLst/>
                <a:latin typeface="Arial" panose="020B0604020202020204" pitchFamily="34" charset="0"/>
                <a:ea typeface="Calibri" panose="020F0502020204030204" pitchFamily="34" charset="0"/>
              </a:rPr>
              <a:t>PSWs</a:t>
            </a:r>
            <a:r>
              <a:rPr lang="en-US" sz="1300" dirty="0">
                <a:solidFill>
                  <a:srgbClr val="333333"/>
                </a:solidFill>
                <a:effectLst/>
                <a:latin typeface="Arial" panose="020B0604020202020204" pitchFamily="34" charset="0"/>
                <a:ea typeface="Calibri" panose="020F0502020204030204" pitchFamily="34" charset="0"/>
              </a:rPr>
              <a:t> or care aides (51.0%), physicians (48.2%) and other health care workers (60.6%). </a:t>
            </a:r>
            <a:r>
              <a:rPr lang="en-US" sz="1300" b="0" dirty="0">
                <a:solidFill>
                  <a:srgbClr val="333333"/>
                </a:solidFill>
                <a:effectLst/>
                <a:latin typeface="Arial" panose="020B0604020202020204" pitchFamily="34" charset="0"/>
                <a:ea typeface="Calibri" panose="020F0502020204030204" pitchFamily="34" charset="0"/>
              </a:rPr>
              <a:t> (ncbi.nlm.nih.gov, 2023)</a:t>
            </a:r>
            <a:endParaRPr lang="en-CA" sz="1500" dirty="0">
              <a:solidFill>
                <a:srgbClr val="FF0000"/>
              </a:solidFill>
              <a:effectLst/>
              <a:latin typeface="Calibri" panose="020F0502020204030204" pitchFamily="34" charset="0"/>
              <a:ea typeface="Calibri" panose="020F0502020204030204" pitchFamily="34" charset="0"/>
            </a:endParaRPr>
          </a:p>
          <a:p>
            <a:r>
              <a:rPr lang="en-US" sz="1800" dirty="0">
                <a:solidFill>
                  <a:srgbClr val="FF0000"/>
                </a:solidFill>
                <a:effectLst/>
                <a:latin typeface="Arial" panose="020B0604020202020204" pitchFamily="34" charset="0"/>
                <a:ea typeface="Calibri" panose="020F0502020204030204" pitchFamily="34" charset="0"/>
              </a:rPr>
              <a:t>Decreased in quality care - </a:t>
            </a:r>
            <a:r>
              <a:rPr lang="en-US" sz="1300" dirty="0">
                <a:solidFill>
                  <a:srgbClr val="000000"/>
                </a:solidFill>
                <a:effectLst/>
                <a:latin typeface="Arial" panose="020B0604020202020204" pitchFamily="34" charset="0"/>
                <a:ea typeface="Calibri" panose="020F0502020204030204" pitchFamily="34" charset="0"/>
              </a:rPr>
              <a:t>While life-threatening harm in hospitals is rare, more than 1 in 17 patients have their stay extended or treatment plans changed due to unintended harm</a:t>
            </a:r>
          </a:p>
          <a:p>
            <a:endParaRPr lang="en-CA" dirty="0">
              <a:solidFill>
                <a:srgbClr val="FF0000"/>
              </a:solidFill>
            </a:endParaRPr>
          </a:p>
        </p:txBody>
      </p:sp>
      <p:sp>
        <p:nvSpPr>
          <p:cNvPr id="5" name="Text Placeholder 4">
            <a:extLst>
              <a:ext uri="{FF2B5EF4-FFF2-40B4-BE49-F238E27FC236}">
                <a16:creationId xmlns:a16="http://schemas.microsoft.com/office/drawing/2014/main" id="{3ED59B52-72FD-5245-56A9-1D004FD05214}"/>
              </a:ext>
            </a:extLst>
          </p:cNvPr>
          <p:cNvSpPr>
            <a:spLocks noGrp="1"/>
          </p:cNvSpPr>
          <p:nvPr>
            <p:ph type="body" sz="quarter" idx="3"/>
          </p:nvPr>
        </p:nvSpPr>
        <p:spPr>
          <a:xfrm>
            <a:off x="4895878" y="1038036"/>
            <a:ext cx="4185618" cy="576262"/>
          </a:xfrm>
        </p:spPr>
        <p:txBody>
          <a:bodyPr/>
          <a:lstStyle/>
          <a:p>
            <a:r>
              <a:rPr lang="en-US" sz="1800" b="1" dirty="0">
                <a:solidFill>
                  <a:srgbClr val="000000"/>
                </a:solidFill>
                <a:latin typeface="Arial" panose="020B0604020202020204" pitchFamily="34" charset="0"/>
                <a:ea typeface="Calibri" panose="020F0502020204030204" pitchFamily="34" charset="0"/>
              </a:rPr>
              <a:t>O</a:t>
            </a:r>
            <a:r>
              <a:rPr lang="en-US" sz="1800" b="1" dirty="0">
                <a:solidFill>
                  <a:srgbClr val="000000"/>
                </a:solidFill>
                <a:effectLst/>
                <a:latin typeface="Arial" panose="020B0604020202020204" pitchFamily="34" charset="0"/>
                <a:ea typeface="Calibri" panose="020F0502020204030204" pitchFamily="34" charset="0"/>
              </a:rPr>
              <a:t>rganizational</a:t>
            </a:r>
            <a:r>
              <a:rPr lang="en-US" sz="1800" b="1" spc="-35" dirty="0">
                <a:solidFill>
                  <a:srgbClr val="000000"/>
                </a:solidFill>
                <a:effectLst/>
                <a:latin typeface="Arial" panose="020B0604020202020204" pitchFamily="34" charset="0"/>
                <a:ea typeface="Calibri" panose="020F0502020204030204" pitchFamily="34" charset="0"/>
              </a:rPr>
              <a:t> </a:t>
            </a:r>
            <a:r>
              <a:rPr lang="en-US" sz="1800" b="1" dirty="0">
                <a:solidFill>
                  <a:srgbClr val="000000"/>
                </a:solidFill>
                <a:effectLst/>
                <a:latin typeface="Arial" panose="020B0604020202020204" pitchFamily="34" charset="0"/>
                <a:ea typeface="Calibri" panose="020F0502020204030204" pitchFamily="34" charset="0"/>
              </a:rPr>
              <a:t>culture</a:t>
            </a:r>
            <a:r>
              <a:rPr lang="en-US" sz="1800" b="1" spc="-35" dirty="0">
                <a:solidFill>
                  <a:srgbClr val="000000"/>
                </a:solidFill>
                <a:effectLst/>
                <a:latin typeface="Arial" panose="020B0604020202020204" pitchFamily="34" charset="0"/>
                <a:ea typeface="Calibri" panose="020F0502020204030204" pitchFamily="34" charset="0"/>
              </a:rPr>
              <a:t> </a:t>
            </a:r>
            <a:endParaRPr lang="en-CA" dirty="0"/>
          </a:p>
        </p:txBody>
      </p:sp>
      <p:sp>
        <p:nvSpPr>
          <p:cNvPr id="6" name="Content Placeholder 5">
            <a:extLst>
              <a:ext uri="{FF2B5EF4-FFF2-40B4-BE49-F238E27FC236}">
                <a16:creationId xmlns:a16="http://schemas.microsoft.com/office/drawing/2014/main" id="{C48CA8B6-8617-B95D-A1E2-1B6F59CE9AFC}"/>
              </a:ext>
            </a:extLst>
          </p:cNvPr>
          <p:cNvSpPr>
            <a:spLocks noGrp="1"/>
          </p:cNvSpPr>
          <p:nvPr>
            <p:ph sz="quarter" idx="4"/>
          </p:nvPr>
        </p:nvSpPr>
        <p:spPr>
          <a:xfrm>
            <a:off x="5090810" y="1776940"/>
            <a:ext cx="4185617" cy="3304117"/>
          </a:xfrm>
        </p:spPr>
        <p:txBody>
          <a:bodyPr>
            <a:normAutofit/>
          </a:bodyPr>
          <a:lstStyle/>
          <a:p>
            <a:pPr algn="just">
              <a:spcBef>
                <a:spcPts val="110"/>
              </a:spcBef>
              <a:spcAft>
                <a:spcPts val="800"/>
              </a:spcAft>
            </a:pPr>
            <a:r>
              <a:rPr lang="en-US" sz="1800" dirty="0">
                <a:solidFill>
                  <a:srgbClr val="FF0000"/>
                </a:solidFill>
                <a:effectLst/>
                <a:latin typeface="Arial" panose="020B0604020202020204" pitchFamily="34" charset="0"/>
                <a:ea typeface="Calibri" panose="020F0502020204030204" pitchFamily="34" charset="0"/>
              </a:rPr>
              <a:t>Perspectives of norms and regulations - </a:t>
            </a:r>
            <a:r>
              <a:rPr lang="en-US" sz="1300" dirty="0">
                <a:effectLst/>
                <a:latin typeface="Arial" panose="020B0604020202020204" pitchFamily="34" charset="0"/>
                <a:ea typeface="Calibri" panose="020F0502020204030204" pitchFamily="34" charset="0"/>
              </a:rPr>
              <a:t>A study was conducted in many countries during covid 19 to assess the organizational culture and its norms in healthcare organizations. </a:t>
            </a:r>
            <a:endParaRPr lang="en-CA" sz="1300" dirty="0">
              <a:solidFill>
                <a:srgbClr val="FF0000"/>
              </a:solidFill>
              <a:effectLst/>
              <a:latin typeface="Calibri" panose="020F0502020204030204" pitchFamily="34" charset="0"/>
              <a:ea typeface="Calibri" panose="020F0502020204030204" pitchFamily="34" charset="0"/>
            </a:endParaRPr>
          </a:p>
          <a:p>
            <a:pPr algn="just">
              <a:spcBef>
                <a:spcPts val="110"/>
              </a:spcBef>
            </a:pPr>
            <a:r>
              <a:rPr lang="en-US" sz="1800" dirty="0">
                <a:solidFill>
                  <a:srgbClr val="FF0000"/>
                </a:solidFill>
                <a:effectLst/>
                <a:latin typeface="Arial" panose="020B0604020202020204" pitchFamily="34" charset="0"/>
                <a:ea typeface="Calibri" panose="020F0502020204030204" pitchFamily="34" charset="0"/>
              </a:rPr>
              <a:t>Innovative culture - </a:t>
            </a:r>
            <a:r>
              <a:rPr lang="en-US" sz="1300" dirty="0">
                <a:effectLst/>
                <a:latin typeface="Arial" panose="020B0604020202020204" pitchFamily="34" charset="0"/>
                <a:ea typeface="Calibri" panose="020F0502020204030204" pitchFamily="34" charset="0"/>
              </a:rPr>
              <a:t>Organizational culture is shaped by the application of HRM’s tactics. Specifically, </a:t>
            </a:r>
            <a:r>
              <a:rPr lang="en-US" sz="1300" dirty="0" err="1">
                <a:effectLst/>
                <a:latin typeface="Arial" panose="020B0604020202020204" pitchFamily="34" charset="0"/>
                <a:ea typeface="Calibri" panose="020F0502020204030204" pitchFamily="34" charset="0"/>
              </a:rPr>
              <a:t>Padilha</a:t>
            </a:r>
            <a:r>
              <a:rPr lang="en-US" sz="1300" dirty="0">
                <a:effectLst/>
                <a:latin typeface="Arial" panose="020B0604020202020204" pitchFamily="34" charset="0"/>
                <a:ea typeface="Calibri" panose="020F0502020204030204" pitchFamily="34" charset="0"/>
              </a:rPr>
              <a:t> and Gomes (2016) claimed that an innovative culture may result in an innovative performance.</a:t>
            </a:r>
            <a:endParaRPr lang="en-CA" sz="1300" dirty="0">
              <a:solidFill>
                <a:srgbClr val="FF0000"/>
              </a:solidFill>
              <a:effectLst/>
              <a:latin typeface="Calibri" panose="020F0502020204030204" pitchFamily="34" charset="0"/>
              <a:ea typeface="Calibri" panose="020F0502020204030204" pitchFamily="34" charset="0"/>
            </a:endParaRPr>
          </a:p>
          <a:p>
            <a:endParaRPr lang="en-CA" dirty="0"/>
          </a:p>
        </p:txBody>
      </p:sp>
    </p:spTree>
    <p:extLst>
      <p:ext uri="{BB962C8B-B14F-4D97-AF65-F5344CB8AC3E}">
        <p14:creationId xmlns:p14="http://schemas.microsoft.com/office/powerpoint/2010/main" val="15846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46F8-C980-1C2E-6126-0049D0F2C420}"/>
              </a:ext>
            </a:extLst>
          </p:cNvPr>
          <p:cNvSpPr>
            <a:spLocks noGrp="1"/>
          </p:cNvSpPr>
          <p:nvPr>
            <p:ph type="title"/>
          </p:nvPr>
        </p:nvSpPr>
        <p:spPr>
          <a:xfrm>
            <a:off x="123881" y="72189"/>
            <a:ext cx="8596668" cy="649706"/>
          </a:xfrm>
        </p:spPr>
        <p:txBody>
          <a:bodyPr/>
          <a:lstStyle/>
          <a:p>
            <a:r>
              <a:rPr lang="en-US" dirty="0"/>
              <a:t>                       RESULTS </a:t>
            </a:r>
            <a:endParaRPr lang="en-CA" dirty="0"/>
          </a:p>
        </p:txBody>
      </p:sp>
      <p:sp>
        <p:nvSpPr>
          <p:cNvPr id="3" name="Text Placeholder 2">
            <a:extLst>
              <a:ext uri="{FF2B5EF4-FFF2-40B4-BE49-F238E27FC236}">
                <a16:creationId xmlns:a16="http://schemas.microsoft.com/office/drawing/2014/main" id="{A7CEC5AD-6499-9FBD-2195-EB8327328B7B}"/>
              </a:ext>
            </a:extLst>
          </p:cNvPr>
          <p:cNvSpPr>
            <a:spLocks noGrp="1"/>
          </p:cNvSpPr>
          <p:nvPr>
            <p:ph type="body" idx="1"/>
          </p:nvPr>
        </p:nvSpPr>
        <p:spPr>
          <a:xfrm>
            <a:off x="427093" y="865177"/>
            <a:ext cx="4185623" cy="576262"/>
          </a:xfrm>
        </p:spPr>
        <p:txBody>
          <a:bodyPr/>
          <a:lstStyle/>
          <a:p>
            <a:r>
              <a:rPr lang="en-US" b="1" dirty="0"/>
              <a:t>Leadership</a:t>
            </a:r>
            <a:endParaRPr lang="en-CA" b="1" dirty="0"/>
          </a:p>
        </p:txBody>
      </p:sp>
      <p:sp>
        <p:nvSpPr>
          <p:cNvPr id="4" name="Content Placeholder 3">
            <a:extLst>
              <a:ext uri="{FF2B5EF4-FFF2-40B4-BE49-F238E27FC236}">
                <a16:creationId xmlns:a16="http://schemas.microsoft.com/office/drawing/2014/main" id="{197ECC0F-9740-F6A5-7854-D3EA169DF6E3}"/>
              </a:ext>
            </a:extLst>
          </p:cNvPr>
          <p:cNvSpPr>
            <a:spLocks noGrp="1"/>
          </p:cNvSpPr>
          <p:nvPr>
            <p:ph sz="half" idx="2"/>
          </p:nvPr>
        </p:nvSpPr>
        <p:spPr>
          <a:xfrm>
            <a:off x="427093" y="1459546"/>
            <a:ext cx="4185623" cy="4283527"/>
          </a:xfrm>
        </p:spPr>
        <p:txBody>
          <a:bodyPr>
            <a:normAutofit fontScale="92500"/>
          </a:bodyPr>
          <a:lstStyle/>
          <a:p>
            <a:r>
              <a:rPr lang="en-US" sz="1800" dirty="0">
                <a:solidFill>
                  <a:srgbClr val="FF0000"/>
                </a:solidFill>
                <a:effectLst/>
                <a:latin typeface="Arial" panose="020B0604020202020204" pitchFamily="34" charset="0"/>
                <a:ea typeface="Calibri" panose="020F0502020204030204" pitchFamily="34" charset="0"/>
              </a:rPr>
              <a:t>Transformation of leadership role - </a:t>
            </a:r>
            <a:r>
              <a:rPr lang="en-US" sz="1300" dirty="0">
                <a:solidFill>
                  <a:srgbClr val="212121"/>
                </a:solidFill>
                <a:effectLst/>
                <a:latin typeface="Arial" panose="020B0604020202020204" pitchFamily="34" charset="0"/>
                <a:ea typeface="Calibri" panose="020F0502020204030204" pitchFamily="34" charset="0"/>
              </a:rPr>
              <a:t>With COVID-19 sweeping the world leaders have needed to adapt their leadership styles to maximize their effectiveness under the circumstances.</a:t>
            </a:r>
            <a:endParaRPr lang="en-CA" sz="1800" dirty="0">
              <a:solidFill>
                <a:srgbClr val="FF0000"/>
              </a:solidFill>
              <a:effectLst/>
              <a:latin typeface="Calibri" panose="020F0502020204030204" pitchFamily="34" charset="0"/>
              <a:ea typeface="Calibri" panose="020F0502020204030204" pitchFamily="34" charset="0"/>
            </a:endParaRPr>
          </a:p>
          <a:p>
            <a:r>
              <a:rPr lang="en-US" sz="1800" dirty="0">
                <a:solidFill>
                  <a:srgbClr val="FF0000"/>
                </a:solidFill>
                <a:effectLst/>
                <a:latin typeface="Arial" panose="020B0604020202020204" pitchFamily="34" charset="0"/>
                <a:ea typeface="Calibri" panose="020F0502020204030204" pitchFamily="34" charset="0"/>
              </a:rPr>
              <a:t>Disruptions of leadership roles - </a:t>
            </a:r>
            <a:r>
              <a:rPr lang="en-US" sz="1300" dirty="0">
                <a:solidFill>
                  <a:srgbClr val="333333"/>
                </a:solidFill>
                <a:effectLst/>
                <a:latin typeface="Arial" panose="020B0604020202020204" pitchFamily="34" charset="0"/>
                <a:ea typeface="Calibri" panose="020F0502020204030204" pitchFamily="34" charset="0"/>
              </a:rPr>
              <a:t>disruption of their professional roles, identities, and relationships during the pandemic to which they and their colleagues responded in a range of different ways during the COVID-19 pandemic</a:t>
            </a:r>
            <a:r>
              <a:rPr lang="en-US" sz="1300" dirty="0">
                <a:solidFill>
                  <a:srgbClr val="FF0000"/>
                </a:solidFill>
                <a:effectLst/>
                <a:latin typeface="Arial" panose="020B0604020202020204" pitchFamily="34" charset="0"/>
                <a:ea typeface="Calibri" panose="020F0502020204030204" pitchFamily="34" charset="0"/>
              </a:rPr>
              <a:t> </a:t>
            </a:r>
            <a:endParaRPr lang="en-CA" sz="1300" dirty="0">
              <a:solidFill>
                <a:srgbClr val="FF0000"/>
              </a:solidFill>
              <a:effectLst/>
              <a:latin typeface="Calibri" panose="020F0502020204030204" pitchFamily="34" charset="0"/>
              <a:ea typeface="Calibri" panose="020F0502020204030204" pitchFamily="34" charset="0"/>
            </a:endParaRPr>
          </a:p>
          <a:p>
            <a:r>
              <a:rPr lang="en-US" sz="1800" dirty="0">
                <a:solidFill>
                  <a:srgbClr val="FF0000"/>
                </a:solidFill>
                <a:effectLst/>
                <a:latin typeface="Arial" panose="020B0604020202020204" pitchFamily="34" charset="0"/>
                <a:ea typeface="Calibri" panose="020F0502020204030204" pitchFamily="34" charset="0"/>
              </a:rPr>
              <a:t>Transformational Leadership - </a:t>
            </a:r>
            <a:r>
              <a:rPr lang="en-US" sz="1400" dirty="0">
                <a:solidFill>
                  <a:srgbClr val="000000"/>
                </a:solidFill>
                <a:effectLst/>
                <a:latin typeface="Arial" panose="020B0604020202020204" pitchFamily="34" charset="0"/>
                <a:ea typeface="Calibri" panose="020F0502020204030204" pitchFamily="34" charset="0"/>
              </a:rPr>
              <a:t>In a sample of 378 Canadian nurses, Boamah et al. (</a:t>
            </a:r>
            <a:r>
              <a:rPr lang="en-US" sz="1400" u="sng" dirty="0">
                <a:solidFill>
                  <a:srgbClr val="0000FF"/>
                </a:solidFill>
                <a:effectLst/>
                <a:latin typeface="Arial" panose="020B0604020202020204" pitchFamily="34" charset="0"/>
                <a:ea typeface="Calibri" panose="020F0502020204030204" pitchFamily="34" charset="0"/>
                <a:hlinkClick r:id="rId2"/>
              </a:rPr>
              <a:t>2018</a:t>
            </a:r>
            <a:r>
              <a:rPr lang="en-US" sz="1400" dirty="0">
                <a:solidFill>
                  <a:srgbClr val="000000"/>
                </a:solidFill>
                <a:effectLst/>
                <a:latin typeface="Arial" panose="020B0604020202020204" pitchFamily="34" charset="0"/>
                <a:ea typeface="Calibri" panose="020F0502020204030204" pitchFamily="34" charset="0"/>
              </a:rPr>
              <a:t>) found that clinical nurses were most satisfied with their leaders who had a transformational leadership style during the pandemic.</a:t>
            </a:r>
            <a:endParaRPr lang="en-CA" sz="1400" dirty="0">
              <a:solidFill>
                <a:srgbClr val="FF0000"/>
              </a:solidFill>
              <a:effectLst/>
              <a:latin typeface="Calibri" panose="020F0502020204030204" pitchFamily="34" charset="0"/>
              <a:ea typeface="Calibri" panose="020F0502020204030204" pitchFamily="34" charset="0"/>
            </a:endParaRPr>
          </a:p>
          <a:p>
            <a:endParaRPr lang="en-CA" dirty="0"/>
          </a:p>
        </p:txBody>
      </p:sp>
      <p:sp>
        <p:nvSpPr>
          <p:cNvPr id="5" name="Text Placeholder 4">
            <a:extLst>
              <a:ext uri="{FF2B5EF4-FFF2-40B4-BE49-F238E27FC236}">
                <a16:creationId xmlns:a16="http://schemas.microsoft.com/office/drawing/2014/main" id="{E2FFC569-5A32-FA11-33D9-8DF2495C954B}"/>
              </a:ext>
            </a:extLst>
          </p:cNvPr>
          <p:cNvSpPr>
            <a:spLocks noGrp="1"/>
          </p:cNvSpPr>
          <p:nvPr>
            <p:ph type="body" sz="quarter" idx="3"/>
          </p:nvPr>
        </p:nvSpPr>
        <p:spPr>
          <a:xfrm>
            <a:off x="4879835" y="883285"/>
            <a:ext cx="4185618" cy="576262"/>
          </a:xfrm>
        </p:spPr>
        <p:txBody>
          <a:bodyPr/>
          <a:lstStyle/>
          <a:p>
            <a:r>
              <a:rPr lang="en-US" b="1" dirty="0"/>
              <a:t>Healthcare Finance </a:t>
            </a:r>
            <a:endParaRPr lang="en-CA" b="1" dirty="0"/>
          </a:p>
        </p:txBody>
      </p:sp>
      <p:sp>
        <p:nvSpPr>
          <p:cNvPr id="6" name="Content Placeholder 5">
            <a:extLst>
              <a:ext uri="{FF2B5EF4-FFF2-40B4-BE49-F238E27FC236}">
                <a16:creationId xmlns:a16="http://schemas.microsoft.com/office/drawing/2014/main" id="{4DEC60A2-AF82-3323-D9A7-9A115CF1A2CD}"/>
              </a:ext>
            </a:extLst>
          </p:cNvPr>
          <p:cNvSpPr>
            <a:spLocks noGrp="1"/>
          </p:cNvSpPr>
          <p:nvPr>
            <p:ph sz="quarter" idx="4"/>
          </p:nvPr>
        </p:nvSpPr>
        <p:spPr>
          <a:xfrm>
            <a:off x="4799624" y="1459546"/>
            <a:ext cx="4185617" cy="4339674"/>
          </a:xfrm>
        </p:spPr>
        <p:txBody>
          <a:bodyPr>
            <a:normAutofit fontScale="92500"/>
          </a:bodyPr>
          <a:lstStyle/>
          <a:p>
            <a:r>
              <a:rPr lang="en-US" sz="1800" dirty="0">
                <a:solidFill>
                  <a:srgbClr val="FF0000"/>
                </a:solidFill>
                <a:effectLst/>
                <a:latin typeface="Arial" panose="020B0604020202020204" pitchFamily="34" charset="0"/>
                <a:ea typeface="Calibri" panose="020F0502020204030204" pitchFamily="34" charset="0"/>
              </a:rPr>
              <a:t>Revenue Loss - </a:t>
            </a:r>
            <a:r>
              <a:rPr lang="en-US" sz="1300" dirty="0">
                <a:effectLst/>
                <a:latin typeface="Arial" panose="020B0604020202020204" pitchFamily="34" charset="0"/>
                <a:ea typeface="Calibri" panose="020F0502020204030204" pitchFamily="34" charset="0"/>
              </a:rPr>
              <a:t>HRSA has paid out $5.9 billion in testing reimbursements, $3.6 billion in treatment reimbursements, and $573 million in vaccine administration claims by the end of August 2021.</a:t>
            </a:r>
            <a:endParaRPr lang="en-CA" sz="1300" dirty="0">
              <a:solidFill>
                <a:srgbClr val="FF0000"/>
              </a:solidFill>
              <a:effectLst/>
              <a:latin typeface="Calibri" panose="020F0502020204030204" pitchFamily="34" charset="0"/>
              <a:ea typeface="Calibri" panose="020F0502020204030204" pitchFamily="34" charset="0"/>
            </a:endParaRPr>
          </a:p>
          <a:p>
            <a:pPr>
              <a:spcBef>
                <a:spcPts val="115"/>
              </a:spcBef>
              <a:tabLst>
                <a:tab pos="520700" algn="l"/>
              </a:tabLst>
            </a:pPr>
            <a:r>
              <a:rPr lang="en-US" sz="1800" dirty="0">
                <a:solidFill>
                  <a:srgbClr val="FF0000"/>
                </a:solidFill>
                <a:effectLst/>
                <a:latin typeface="Arial" panose="020B0604020202020204" pitchFamily="34" charset="0"/>
                <a:ea typeface="Calibri" panose="020F0502020204030204" pitchFamily="34" charset="0"/>
              </a:rPr>
              <a:t>Impact on healthcare services -</a:t>
            </a:r>
            <a:r>
              <a:rPr lang="en-US" dirty="0">
                <a:solidFill>
                  <a:srgbClr val="212121"/>
                </a:solidFill>
                <a:latin typeface="Arial" panose="020B0604020202020204" pitchFamily="34" charset="0"/>
                <a:ea typeface="Calibri" panose="020F0502020204030204" pitchFamily="34" charset="0"/>
              </a:rPr>
              <a:t> </a:t>
            </a:r>
            <a:r>
              <a:rPr lang="en-US" sz="1300" dirty="0">
                <a:solidFill>
                  <a:srgbClr val="212121"/>
                </a:solidFill>
                <a:effectLst/>
                <a:latin typeface="Arial" panose="020B0604020202020204" pitchFamily="34" charset="0"/>
                <a:ea typeface="Calibri" panose="020F0502020204030204" pitchFamily="34" charset="0"/>
              </a:rPr>
              <a:t>A series of Commonwealth Fund reports on outpatient care during the pandemic found that ambulatory care visits declined by nearly 60% in April 2020. </a:t>
            </a:r>
            <a:r>
              <a:rPr lang="en-US" sz="1400" dirty="0">
                <a:solidFill>
                  <a:srgbClr val="212121"/>
                </a:solidFill>
                <a:effectLst/>
                <a:latin typeface="Arial" panose="020B0604020202020204" pitchFamily="34" charset="0"/>
                <a:ea typeface="Calibri" panose="020F0502020204030204" pitchFamily="34" charset="0"/>
              </a:rPr>
              <a:t>As the revenue from health care services fell, the sector lost more than 1.5 million jobs from February through April 2020, a 9.5% decrease compared to the same period in 2019.</a:t>
            </a:r>
            <a:endParaRPr lang="en-CA" sz="1400" dirty="0">
              <a:solidFill>
                <a:srgbClr val="FF0000"/>
              </a:solidFill>
              <a:effectLst/>
              <a:latin typeface="Calibri" panose="020F0502020204030204" pitchFamily="34" charset="0"/>
              <a:ea typeface="Calibri" panose="020F0502020204030204" pitchFamily="34" charset="0"/>
            </a:endParaRPr>
          </a:p>
          <a:p>
            <a:pPr>
              <a:spcBef>
                <a:spcPts val="110"/>
              </a:spcBef>
            </a:pPr>
            <a:r>
              <a:rPr lang="en-US" sz="1800" dirty="0">
                <a:solidFill>
                  <a:srgbClr val="FF0000"/>
                </a:solidFill>
                <a:effectLst/>
                <a:latin typeface="Arial" panose="020B0604020202020204" pitchFamily="34" charset="0"/>
                <a:ea typeface="Calibri" panose="020F0502020204030204" pitchFamily="34" charset="0"/>
              </a:rPr>
              <a:t>Consumer Inflation and Increased Wages </a:t>
            </a:r>
            <a:endParaRPr lang="en-CA" sz="1800" dirty="0">
              <a:solidFill>
                <a:srgbClr val="FF0000"/>
              </a:solidFill>
              <a:effectLst/>
              <a:latin typeface="Calibri" panose="020F0502020204030204" pitchFamily="34" charset="0"/>
              <a:ea typeface="Calibri" panose="020F0502020204030204" pitchFamily="34" charset="0"/>
            </a:endParaRPr>
          </a:p>
          <a:p>
            <a:pPr>
              <a:spcAft>
                <a:spcPts val="1560"/>
              </a:spcAft>
            </a:pPr>
            <a:r>
              <a:rPr lang="en-US" sz="1800" dirty="0">
                <a:solidFill>
                  <a:srgbClr val="FF0000"/>
                </a:solidFill>
                <a:effectLst/>
                <a:latin typeface="Arial" panose="020B0604020202020204" pitchFamily="34" charset="0"/>
                <a:ea typeface="Calibri" panose="020F0502020204030204" pitchFamily="34" charset="0"/>
              </a:rPr>
              <a:t>Impact on Various Businesses - </a:t>
            </a:r>
            <a:r>
              <a:rPr lang="en-CA" sz="1500" dirty="0">
                <a:solidFill>
                  <a:srgbClr val="000000"/>
                </a:solidFill>
                <a:latin typeface="Arial" panose="020B0604020202020204" pitchFamily="34" charset="0"/>
                <a:ea typeface="Calibri" panose="020F0502020204030204" pitchFamily="34" charset="0"/>
              </a:rPr>
              <a:t>O</a:t>
            </a:r>
            <a:r>
              <a:rPr lang="en-CA" sz="1500" dirty="0">
                <a:solidFill>
                  <a:srgbClr val="000000"/>
                </a:solidFill>
                <a:effectLst/>
                <a:latin typeface="Arial" panose="020B0604020202020204" pitchFamily="34" charset="0"/>
                <a:ea typeface="Times New Roman" panose="02020603050405020304" pitchFamily="18" charset="0"/>
              </a:rPr>
              <a:t>ver 60 percent of firms experienced a decline in revenues in 2020 relative to 2019.  (Bank of Canada, n.d.)</a:t>
            </a:r>
            <a:r>
              <a:rPr lang="en-US" sz="1800" dirty="0">
                <a:effectLst/>
                <a:latin typeface="Arial" panose="020B060402020202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endParaRPr lang="en-CA" dirty="0">
              <a:solidFill>
                <a:srgbClr val="FF0000"/>
              </a:solidFill>
            </a:endParaRPr>
          </a:p>
        </p:txBody>
      </p:sp>
    </p:spTree>
    <p:extLst>
      <p:ext uri="{BB962C8B-B14F-4D97-AF65-F5344CB8AC3E}">
        <p14:creationId xmlns:p14="http://schemas.microsoft.com/office/powerpoint/2010/main" val="28016830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2481</Words>
  <Application>Microsoft Office PowerPoint</Application>
  <PresentationFormat>Widescreen</PresentationFormat>
  <Paragraphs>223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What is the impact of COVID-19 on employees working in the Hospitals? What are possible solutions to address this problem?</vt:lpstr>
      <vt:lpstr>ABSTRACT </vt:lpstr>
      <vt:lpstr>            INTRODUCTION </vt:lpstr>
      <vt:lpstr>                      INTRODUCTION </vt:lpstr>
      <vt:lpstr>                  METHODOLOGY </vt:lpstr>
      <vt:lpstr>                METHODOLOGY </vt:lpstr>
      <vt:lpstr>                       RESULTS </vt:lpstr>
      <vt:lpstr>                          RESULTS </vt:lpstr>
      <vt:lpstr>                       RESULTS </vt:lpstr>
      <vt:lpstr>               DISCUSSION (Healthcare policy )</vt:lpstr>
      <vt:lpstr>                        DISCUSSION </vt:lpstr>
      <vt:lpstr>DISCUSSION </vt:lpstr>
      <vt:lpstr>Discussion </vt:lpstr>
      <vt:lpstr>SOLUTIONS</vt:lpstr>
      <vt:lpstr>SOLUTIONS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impact of COVID-19 on employees working in the Hospitals? What are possible solutions to address this problem?</dc:title>
  <dc:creator>sakshi sakshi</dc:creator>
  <cp:lastModifiedBy>sakshi sakshi</cp:lastModifiedBy>
  <cp:revision>1</cp:revision>
  <dcterms:created xsi:type="dcterms:W3CDTF">2023-12-01T16:08:47Z</dcterms:created>
  <dcterms:modified xsi:type="dcterms:W3CDTF">2023-12-01T19:28:53Z</dcterms:modified>
</cp:coreProperties>
</file>