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7EF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1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45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6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9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3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37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5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5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6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8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B64F-FB71-49B1-9886-1601704B560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26C5-7E1C-4069-B58A-D37C647B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9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39" r:id="rId10"/>
    <p:sldLayoutId id="2147484540" r:id="rId11"/>
    <p:sldLayoutId id="2147484541" r:id="rId12"/>
    <p:sldLayoutId id="2147484542" r:id="rId13"/>
    <p:sldLayoutId id="2147484543" r:id="rId14"/>
    <p:sldLayoutId id="2147484544" r:id="rId15"/>
    <p:sldLayoutId id="2147484545" r:id="rId16"/>
    <p:sldLayoutId id="21474845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F05C-9232-2BC4-7BE2-C3631F3FA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825" y="2676524"/>
            <a:ext cx="5819775" cy="1374311"/>
          </a:xfrm>
        </p:spPr>
        <p:txBody>
          <a:bodyPr anchor="ctr"/>
          <a:lstStyle/>
          <a:p>
            <a:pPr algn="ctr"/>
            <a:r>
              <a:rPr lang="en-IN" b="1" dirty="0"/>
              <a:t>BANK LOAN REPORT  </a:t>
            </a:r>
          </a:p>
        </p:txBody>
      </p:sp>
      <p:pic>
        <p:nvPicPr>
          <p:cNvPr id="9" name="Picture 8" descr="A calculator and stacks of coins&#10;&#10;Description automatically generated">
            <a:extLst>
              <a:ext uri="{FF2B5EF4-FFF2-40B4-BE49-F238E27FC236}">
                <a16:creationId xmlns:a16="http://schemas.microsoft.com/office/drawing/2014/main" id="{BE98C2FE-9AF1-CD3F-DA1B-EE45ECB2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96" y="4148345"/>
            <a:ext cx="2609850" cy="2356993"/>
          </a:xfrm>
          <a:prstGeom prst="rect">
            <a:avLst/>
          </a:prstGeom>
        </p:spPr>
      </p:pic>
      <p:pic>
        <p:nvPicPr>
          <p:cNvPr id="13" name="Picture 12" descr="A couple of men shaking hands in front of a bank&#10;&#10;Description automatically generated">
            <a:extLst>
              <a:ext uri="{FF2B5EF4-FFF2-40B4-BE49-F238E27FC236}">
                <a16:creationId xmlns:a16="http://schemas.microsoft.com/office/drawing/2014/main" id="{6832F288-6C50-B183-1383-27CE09581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3" y="1866900"/>
            <a:ext cx="2609851" cy="2600326"/>
          </a:xfrm>
          <a:prstGeom prst="rect">
            <a:avLst/>
          </a:prstGeom>
        </p:spPr>
      </p:pic>
      <p:pic>
        <p:nvPicPr>
          <p:cNvPr id="14" name="Picture 13" descr="A couple of men shaking hands in front of a bank&#10;&#10;Description automatically generated">
            <a:extLst>
              <a:ext uri="{FF2B5EF4-FFF2-40B4-BE49-F238E27FC236}">
                <a16:creationId xmlns:a16="http://schemas.microsoft.com/office/drawing/2014/main" id="{D236561F-78E1-BFE0-59D7-0CE68B19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58" y="1924049"/>
            <a:ext cx="2609851" cy="2600326"/>
          </a:xfrm>
          <a:prstGeom prst="rect">
            <a:avLst/>
          </a:prstGeom>
        </p:spPr>
      </p:pic>
      <p:pic>
        <p:nvPicPr>
          <p:cNvPr id="20" name="Picture 19" descr="A cartoon of a child at a desk&#10;&#10;Description automatically generated">
            <a:extLst>
              <a:ext uri="{FF2B5EF4-FFF2-40B4-BE49-F238E27FC236}">
                <a16:creationId xmlns:a16="http://schemas.microsoft.com/office/drawing/2014/main" id="{EF1B7D57-576F-24FD-0B07-07C446D4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3" y="-3766"/>
            <a:ext cx="2609851" cy="2609851"/>
          </a:xfrm>
          <a:prstGeom prst="rect">
            <a:avLst/>
          </a:prstGeom>
        </p:spPr>
      </p:pic>
      <p:pic>
        <p:nvPicPr>
          <p:cNvPr id="22" name="Picture 21" descr="A credit card and a pos terminal">
            <a:extLst>
              <a:ext uri="{FF2B5EF4-FFF2-40B4-BE49-F238E27FC236}">
                <a16:creationId xmlns:a16="http://schemas.microsoft.com/office/drawing/2014/main" id="{2E129BC5-7590-9D61-60D6-AAA7DCDEF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77" y="49284"/>
            <a:ext cx="2273632" cy="2273632"/>
          </a:xfrm>
          <a:prstGeom prst="rect">
            <a:avLst/>
          </a:prstGeom>
        </p:spPr>
      </p:pic>
      <p:pic>
        <p:nvPicPr>
          <p:cNvPr id="26" name="Picture 25" descr="A black background with icons and people&#10;&#10;Description automatically generated">
            <a:extLst>
              <a:ext uri="{FF2B5EF4-FFF2-40B4-BE49-F238E27FC236}">
                <a16:creationId xmlns:a16="http://schemas.microsoft.com/office/drawing/2014/main" id="{6CC6D4E5-ED62-6362-7404-9FB168C47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7" y="4073259"/>
            <a:ext cx="2923317" cy="2923317"/>
          </a:xfrm>
          <a:prstGeom prst="rect">
            <a:avLst/>
          </a:prstGeom>
        </p:spPr>
      </p:pic>
      <p:pic>
        <p:nvPicPr>
          <p:cNvPr id="18" name="Picture 17" descr="A miniature figure standing on a stack of coins&#10;&#10;Description automatically generated">
            <a:extLst>
              <a:ext uri="{FF2B5EF4-FFF2-40B4-BE49-F238E27FC236}">
                <a16:creationId xmlns:a16="http://schemas.microsoft.com/office/drawing/2014/main" id="{6E45179E-2C29-42FD-9F81-64595E4F0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85" y="144587"/>
            <a:ext cx="4214790" cy="2411504"/>
          </a:xfrm>
          <a:prstGeom prst="rect">
            <a:avLst/>
          </a:prstGeom>
        </p:spPr>
      </p:pic>
      <p:pic>
        <p:nvPicPr>
          <p:cNvPr id="32" name="Picture 31" descr="A graph with stacks of coins and money">
            <a:extLst>
              <a:ext uri="{FF2B5EF4-FFF2-40B4-BE49-F238E27FC236}">
                <a16:creationId xmlns:a16="http://schemas.microsoft.com/office/drawing/2014/main" id="{EEFF89D2-3C22-1B53-1E96-886CE9838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40" y="4356420"/>
            <a:ext cx="3211871" cy="23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3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B95DD425-1675-BBC1-D0F4-2AE7CACF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4" y="647312"/>
            <a:ext cx="5506218" cy="2781688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3EF540E9-8B57-C036-761A-51FF75133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" y="4170542"/>
            <a:ext cx="5757117" cy="1981477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90A9C3FF-724D-9BFF-4C4D-F7A66631A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28" y="647311"/>
            <a:ext cx="6249272" cy="278168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E5DF924-1CE5-F9FE-4E20-D4893872C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42" y="4000581"/>
            <a:ext cx="5910258" cy="2210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2472F2-69D7-268F-D99C-E56A005F49D4}"/>
              </a:ext>
            </a:extLst>
          </p:cNvPr>
          <p:cNvSpPr txBox="1"/>
          <p:nvPr/>
        </p:nvSpPr>
        <p:spPr>
          <a:xfrm>
            <a:off x="185273" y="76486"/>
            <a:ext cx="3378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/>
              <a:t>Bad loan percentage: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74DB5-8990-A8BB-E06A-D4C94B0EBE0E}"/>
              </a:ext>
            </a:extLst>
          </p:cNvPr>
          <p:cNvSpPr txBox="1"/>
          <p:nvPr/>
        </p:nvSpPr>
        <p:spPr>
          <a:xfrm>
            <a:off x="6096000" y="176854"/>
            <a:ext cx="3877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b="1" dirty="0"/>
              <a:t>Bad loan Application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0FB2E-6A16-21A8-7EC8-DA7B98B1EC09}"/>
              </a:ext>
            </a:extLst>
          </p:cNvPr>
          <p:cNvSpPr txBox="1"/>
          <p:nvPr/>
        </p:nvSpPr>
        <p:spPr>
          <a:xfrm>
            <a:off x="326314" y="3599716"/>
            <a:ext cx="4136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/>
              <a:t>Bad loan Funded amount: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85693-74AA-31C0-8225-34EF36CD9DA3}"/>
              </a:ext>
            </a:extLst>
          </p:cNvPr>
          <p:cNvSpPr txBox="1"/>
          <p:nvPr/>
        </p:nvSpPr>
        <p:spPr>
          <a:xfrm>
            <a:off x="6447933" y="3499345"/>
            <a:ext cx="474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/>
              <a:t>Bad loan Amount </a:t>
            </a:r>
            <a:r>
              <a:rPr lang="en-IN" sz="2000" b="1" dirty="0" err="1"/>
              <a:t>Recevied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885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0D3E3B-B105-64DB-2B4E-88A7A0C69963}"/>
              </a:ext>
            </a:extLst>
          </p:cNvPr>
          <p:cNvSpPr/>
          <p:nvPr/>
        </p:nvSpPr>
        <p:spPr>
          <a:xfrm>
            <a:off x="6803010" y="3836710"/>
            <a:ext cx="3252247" cy="18099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Summary BY MTD Loan Status: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29FECC-EBC5-4054-8CBB-94C22D6B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5" y="156392"/>
            <a:ext cx="6368110" cy="327260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1FDDF97-718C-F578-394F-4040E29D503C}"/>
              </a:ext>
            </a:extLst>
          </p:cNvPr>
          <p:cNvSpPr/>
          <p:nvPr/>
        </p:nvSpPr>
        <p:spPr>
          <a:xfrm>
            <a:off x="3153266" y="683441"/>
            <a:ext cx="1484722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C75920-980F-ABFB-33A9-A2600F9C92FE}"/>
              </a:ext>
            </a:extLst>
          </p:cNvPr>
          <p:cNvSpPr/>
          <p:nvPr/>
        </p:nvSpPr>
        <p:spPr>
          <a:xfrm>
            <a:off x="197962" y="122545"/>
            <a:ext cx="3252247" cy="1555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 BY Loan Status: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CAD533-D99A-1312-AA3C-FF3E67EA97C2}"/>
              </a:ext>
            </a:extLst>
          </p:cNvPr>
          <p:cNvSpPr/>
          <p:nvPr/>
        </p:nvSpPr>
        <p:spPr>
          <a:xfrm rot="10800000">
            <a:off x="5109328" y="4622056"/>
            <a:ext cx="1828800" cy="5153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032B76C-6A15-B6C5-29D7-557BAEB62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4" y="3683172"/>
            <a:ext cx="4736804" cy="29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61E5A5-67C5-3C53-739F-31DA9491B691}"/>
              </a:ext>
            </a:extLst>
          </p:cNvPr>
          <p:cNvSpPr/>
          <p:nvPr/>
        </p:nvSpPr>
        <p:spPr>
          <a:xfrm>
            <a:off x="320509" y="2111601"/>
            <a:ext cx="3252247" cy="1555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30150-DB53-B7E7-D203-53AD5060D997}"/>
              </a:ext>
            </a:extLst>
          </p:cNvPr>
          <p:cNvSpPr txBox="1"/>
          <p:nvPr/>
        </p:nvSpPr>
        <p:spPr>
          <a:xfrm>
            <a:off x="1099024" y="2325984"/>
            <a:ext cx="2033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Summary BY PMTD Loan Status :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171A411-8B57-92F8-5A22-CCEE8E973B5C}"/>
              </a:ext>
            </a:extLst>
          </p:cNvPr>
          <p:cNvSpPr/>
          <p:nvPr/>
        </p:nvSpPr>
        <p:spPr>
          <a:xfrm>
            <a:off x="3031894" y="2631647"/>
            <a:ext cx="1828800" cy="5153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758CCA2-0DE7-488E-9664-6D634A0A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05" y="1725102"/>
            <a:ext cx="552527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BE9C5CD-EAAD-507B-975F-5C0CAFB3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12" y="1541287"/>
            <a:ext cx="7239784" cy="495369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6E691A-72A1-CD54-7B87-85DE795F3A0D}"/>
              </a:ext>
            </a:extLst>
          </p:cNvPr>
          <p:cNvSpPr/>
          <p:nvPr/>
        </p:nvSpPr>
        <p:spPr>
          <a:xfrm>
            <a:off x="2592370" y="810705"/>
            <a:ext cx="1611985" cy="36764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08096-218C-C308-B2E4-C222C9B7E245}"/>
              </a:ext>
            </a:extLst>
          </p:cNvPr>
          <p:cNvSpPr/>
          <p:nvPr/>
        </p:nvSpPr>
        <p:spPr>
          <a:xfrm>
            <a:off x="4126111" y="355954"/>
            <a:ext cx="3085393" cy="904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IN" sz="2800" b="1" dirty="0"/>
              <a:t>BY MONTH 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503E68-327F-81B4-97CA-F978D68A0C78}"/>
              </a:ext>
            </a:extLst>
          </p:cNvPr>
          <p:cNvSpPr/>
          <p:nvPr/>
        </p:nvSpPr>
        <p:spPr>
          <a:xfrm>
            <a:off x="197962" y="122545"/>
            <a:ext cx="3252247" cy="1555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OverView</a:t>
            </a:r>
            <a:r>
              <a:rPr lang="en-IN" sz="32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7970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05F70-4C07-A0C5-EEEA-2A3131FE47E3}"/>
              </a:ext>
            </a:extLst>
          </p:cNvPr>
          <p:cNvSpPr/>
          <p:nvPr/>
        </p:nvSpPr>
        <p:spPr>
          <a:xfrm>
            <a:off x="581632" y="252259"/>
            <a:ext cx="3085393" cy="904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2.By State 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BBC9C2-D359-62F0-D526-130600F7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2" y="1774076"/>
            <a:ext cx="4382112" cy="46107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23FF78-89EF-3505-322C-C2ACEF53B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44" y="1774076"/>
            <a:ext cx="5611008" cy="4144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47DF64-0E7D-9605-4FD0-CC99555B667B}"/>
              </a:ext>
            </a:extLst>
          </p:cNvPr>
          <p:cNvSpPr/>
          <p:nvPr/>
        </p:nvSpPr>
        <p:spPr>
          <a:xfrm>
            <a:off x="6690201" y="252258"/>
            <a:ext cx="3085393" cy="904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3.BY TERM :</a:t>
            </a:r>
          </a:p>
        </p:txBody>
      </p:sp>
    </p:spTree>
    <p:extLst>
      <p:ext uri="{BB962C8B-B14F-4D97-AF65-F5344CB8AC3E}">
        <p14:creationId xmlns:p14="http://schemas.microsoft.com/office/powerpoint/2010/main" val="370976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8CDAD6-191A-CE8F-534C-190916B98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8" y="1367630"/>
            <a:ext cx="5201376" cy="48203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5C3DFE-6F0D-C835-75B7-D9614D0712F6}"/>
              </a:ext>
            </a:extLst>
          </p:cNvPr>
          <p:cNvSpPr/>
          <p:nvPr/>
        </p:nvSpPr>
        <p:spPr>
          <a:xfrm>
            <a:off x="487364" y="217560"/>
            <a:ext cx="4782220" cy="904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4.BY EMPLOYEE LENGTH 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E69298-4F40-8705-7A42-26F49180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97" y="1024597"/>
            <a:ext cx="5572903" cy="50839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53E96F-C0DF-E8B2-B414-8BBCD4D7A367}"/>
              </a:ext>
            </a:extLst>
          </p:cNvPr>
          <p:cNvSpPr/>
          <p:nvPr/>
        </p:nvSpPr>
        <p:spPr>
          <a:xfrm>
            <a:off x="6790443" y="29024"/>
            <a:ext cx="3550761" cy="904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5.BY PURPOSE :</a:t>
            </a:r>
          </a:p>
        </p:txBody>
      </p:sp>
    </p:spTree>
    <p:extLst>
      <p:ext uri="{BB962C8B-B14F-4D97-AF65-F5344CB8AC3E}">
        <p14:creationId xmlns:p14="http://schemas.microsoft.com/office/powerpoint/2010/main" val="217121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6CAF83-AD41-C5A8-BF04-B3B434A4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8" y="1244683"/>
            <a:ext cx="5334744" cy="48965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B9E4E-CB5F-FD4D-ACA3-81C2AEBE492D}"/>
              </a:ext>
            </a:extLst>
          </p:cNvPr>
          <p:cNvSpPr/>
          <p:nvPr/>
        </p:nvSpPr>
        <p:spPr>
          <a:xfrm>
            <a:off x="477938" y="142146"/>
            <a:ext cx="4914194" cy="875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6. PURPOSE BY GRADE  :</a:t>
            </a:r>
          </a:p>
        </p:txBody>
      </p:sp>
    </p:spTree>
    <p:extLst>
      <p:ext uri="{BB962C8B-B14F-4D97-AF65-F5344CB8AC3E}">
        <p14:creationId xmlns:p14="http://schemas.microsoft.com/office/powerpoint/2010/main" val="57670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B9A8829-409C-69D0-8CFD-8EDFF7AE5BE1}"/>
              </a:ext>
            </a:extLst>
          </p:cNvPr>
          <p:cNvSpPr/>
          <p:nvPr/>
        </p:nvSpPr>
        <p:spPr>
          <a:xfrm>
            <a:off x="38643" y="16918"/>
            <a:ext cx="2890915" cy="16609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2146C-E0DA-FC19-578A-268DAF2CA9EA}"/>
              </a:ext>
            </a:extLst>
          </p:cNvPr>
          <p:cNvSpPr txBox="1"/>
          <p:nvPr/>
        </p:nvSpPr>
        <p:spPr>
          <a:xfrm>
            <a:off x="275216" y="1788906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 </a:t>
            </a:r>
            <a:r>
              <a:rPr lang="en-IN" sz="2400" b="1" dirty="0"/>
              <a:t>TOTAL LOAN APPLICATION </a:t>
            </a:r>
            <a:r>
              <a:rPr lang="en-IN" sz="2000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DAE04-6D63-1DCF-1287-D3B897A1C726}"/>
              </a:ext>
            </a:extLst>
          </p:cNvPr>
          <p:cNvSpPr txBox="1"/>
          <p:nvPr/>
        </p:nvSpPr>
        <p:spPr>
          <a:xfrm>
            <a:off x="6372225" y="1031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TOTAL LOAN  Application by Month-to-date </a:t>
            </a:r>
          </a:p>
        </p:txBody>
      </p:sp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40FE9D80-E011-47C0-2E36-05E95D72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" y="2576572"/>
            <a:ext cx="5711741" cy="2500532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53369650-84CD-E75F-CBEE-611DFE61F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01" y="759247"/>
            <a:ext cx="5477639" cy="2415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85A827-B4A5-000A-EDEC-B86B8E632E3A}"/>
              </a:ext>
            </a:extLst>
          </p:cNvPr>
          <p:cNvSpPr txBox="1"/>
          <p:nvPr/>
        </p:nvSpPr>
        <p:spPr>
          <a:xfrm>
            <a:off x="6306903" y="332915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Total Loan Application By Previous Month-to-date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3BB132E-5A89-2358-3084-DFD17B52D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44" y="4066035"/>
            <a:ext cx="5677692" cy="2591162"/>
          </a:xfrm>
          <a:prstGeom prst="rect">
            <a:avLst/>
          </a:prstGeom>
        </p:spPr>
      </p:pic>
      <p:pic>
        <p:nvPicPr>
          <p:cNvPr id="20" name="Picture 19" descr="A black background with icons and people&#10;&#10;Description automatically generated">
            <a:extLst>
              <a:ext uri="{FF2B5EF4-FFF2-40B4-BE49-F238E27FC236}">
                <a16:creationId xmlns:a16="http://schemas.microsoft.com/office/drawing/2014/main" id="{2E33B3EE-D1FD-0C37-CB6A-496380F64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99" y="195194"/>
            <a:ext cx="1399934" cy="13999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299290-D8FC-7120-61D3-06775837E115}"/>
              </a:ext>
            </a:extLst>
          </p:cNvPr>
          <p:cNvSpPr txBox="1"/>
          <p:nvPr/>
        </p:nvSpPr>
        <p:spPr>
          <a:xfrm>
            <a:off x="518819" y="449071"/>
            <a:ext cx="210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KPI’S :</a:t>
            </a:r>
          </a:p>
        </p:txBody>
      </p:sp>
    </p:spTree>
    <p:extLst>
      <p:ext uri="{BB962C8B-B14F-4D97-AF65-F5344CB8AC3E}">
        <p14:creationId xmlns:p14="http://schemas.microsoft.com/office/powerpoint/2010/main" val="988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278846-9991-B00A-2EE3-3145C168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82"/>
          <a:stretch/>
        </p:blipFill>
        <p:spPr>
          <a:xfrm>
            <a:off x="83178" y="2350881"/>
            <a:ext cx="5944936" cy="198418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CF1427-12F9-6A76-5C15-FA4E1BAE7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91"/>
          <a:stretch/>
        </p:blipFill>
        <p:spPr>
          <a:xfrm>
            <a:off x="6526090" y="1324057"/>
            <a:ext cx="5582732" cy="20619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290892E-DD95-F1DE-7108-2BB75D5D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-147" b="27868"/>
          <a:stretch/>
        </p:blipFill>
        <p:spPr>
          <a:xfrm>
            <a:off x="6443006" y="4409707"/>
            <a:ext cx="5582732" cy="1840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CD4030-0183-8815-3895-FA354FB6D41B}"/>
              </a:ext>
            </a:extLst>
          </p:cNvPr>
          <p:cNvSpPr txBox="1"/>
          <p:nvPr/>
        </p:nvSpPr>
        <p:spPr>
          <a:xfrm>
            <a:off x="0" y="1550527"/>
            <a:ext cx="57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2.Total_Funded_Amount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7CF60-11C7-4286-4627-6BA9E3C3A577}"/>
              </a:ext>
            </a:extLst>
          </p:cNvPr>
          <p:cNvSpPr txBox="1"/>
          <p:nvPr/>
        </p:nvSpPr>
        <p:spPr>
          <a:xfrm>
            <a:off x="6443006" y="739441"/>
            <a:ext cx="620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/>
              <a:t>TOTAL_Funded_Amount</a:t>
            </a:r>
            <a:r>
              <a:rPr lang="en-IN" sz="2000" b="1" dirty="0"/>
              <a:t> by Month-to-date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405E-9B42-1541-1E06-9974DDC1F5FA}"/>
              </a:ext>
            </a:extLst>
          </p:cNvPr>
          <p:cNvSpPr txBox="1"/>
          <p:nvPr/>
        </p:nvSpPr>
        <p:spPr>
          <a:xfrm>
            <a:off x="6526090" y="3565939"/>
            <a:ext cx="5582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/>
              <a:t>Total_funded_Amount</a:t>
            </a:r>
            <a:r>
              <a:rPr lang="en-IN" sz="1800" b="1" dirty="0"/>
              <a:t> By Previous Month-to-date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1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058AC9-AF0C-DEE3-0CFB-BE14F69E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20" y="758996"/>
            <a:ext cx="5795645" cy="241968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EEF4BF-8A8D-DD9F-4B13-E4D5EADC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46" y="4179247"/>
            <a:ext cx="6017125" cy="248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3557A-CD91-8246-F50E-2EAA2B9986C2}"/>
              </a:ext>
            </a:extLst>
          </p:cNvPr>
          <p:cNvSpPr txBox="1"/>
          <p:nvPr/>
        </p:nvSpPr>
        <p:spPr>
          <a:xfrm>
            <a:off x="-65315" y="1149982"/>
            <a:ext cx="57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3.Total_Amount_Received: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26C1D1-AAFD-4D3C-C0CD-A080B19F4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" y="1883103"/>
            <a:ext cx="5871606" cy="2591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E98A14-FB45-EC53-ECA6-1B65CFE5BA81}"/>
              </a:ext>
            </a:extLst>
          </p:cNvPr>
          <p:cNvSpPr txBox="1"/>
          <p:nvPr/>
        </p:nvSpPr>
        <p:spPr>
          <a:xfrm>
            <a:off x="5920867" y="192381"/>
            <a:ext cx="57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/>
              <a:t>Total_Amount_Received</a:t>
            </a:r>
            <a:r>
              <a:rPr lang="en-IN" sz="2000" b="1" dirty="0"/>
              <a:t> by Month-to-Date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938FF-9EEE-EE86-9226-46B06F6F165C}"/>
              </a:ext>
            </a:extLst>
          </p:cNvPr>
          <p:cNvSpPr txBox="1"/>
          <p:nvPr/>
        </p:nvSpPr>
        <p:spPr>
          <a:xfrm>
            <a:off x="5950481" y="3375046"/>
            <a:ext cx="5795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/>
              <a:t>Total_Amount_Received</a:t>
            </a:r>
            <a:r>
              <a:rPr lang="en-IN" sz="2000" b="1" dirty="0"/>
              <a:t> by Previous Month-to-Date</a:t>
            </a:r>
          </a:p>
        </p:txBody>
      </p:sp>
    </p:spTree>
    <p:extLst>
      <p:ext uri="{BB962C8B-B14F-4D97-AF65-F5344CB8AC3E}">
        <p14:creationId xmlns:p14="http://schemas.microsoft.com/office/powerpoint/2010/main" val="690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8EFAAB-EB61-AE67-82DF-13626A3B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1916075"/>
            <a:ext cx="6030685" cy="2857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304A0-5171-AA57-DF24-B00697077AFA}"/>
              </a:ext>
            </a:extLst>
          </p:cNvPr>
          <p:cNvSpPr txBox="1"/>
          <p:nvPr/>
        </p:nvSpPr>
        <p:spPr>
          <a:xfrm>
            <a:off x="0" y="1394667"/>
            <a:ext cx="57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4. </a:t>
            </a:r>
            <a:r>
              <a:rPr lang="en-IN" sz="2000" b="1" dirty="0" err="1"/>
              <a:t>Average_Interest_Rate</a:t>
            </a:r>
            <a:r>
              <a:rPr lang="en-IN" sz="2000" b="1" dirty="0"/>
              <a:t> 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F939BBB-A268-45CF-6647-9BFADBB2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18" y="646854"/>
            <a:ext cx="5903167" cy="2295845"/>
          </a:xfrm>
          <a:prstGeom prst="rect">
            <a:avLst/>
          </a:prstGeom>
        </p:spPr>
      </p:pic>
      <p:pic>
        <p:nvPicPr>
          <p:cNvPr id="8" name="Picture 7" descr="A screenshot of a computer program">
            <a:extLst>
              <a:ext uri="{FF2B5EF4-FFF2-40B4-BE49-F238E27FC236}">
                <a16:creationId xmlns:a16="http://schemas.microsoft.com/office/drawing/2014/main" id="{CAE60628-9F58-A921-4B43-582AF332C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08" y="3915302"/>
            <a:ext cx="5744377" cy="224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DF122-A8F3-E3D1-06D2-CA65CF408A18}"/>
              </a:ext>
            </a:extLst>
          </p:cNvPr>
          <p:cNvSpPr txBox="1"/>
          <p:nvPr/>
        </p:nvSpPr>
        <p:spPr>
          <a:xfrm>
            <a:off x="6096000" y="186095"/>
            <a:ext cx="57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Month-To-Date Average Interest: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1561B-DBB8-2BFC-35FF-A9EA2178EEAD}"/>
              </a:ext>
            </a:extLst>
          </p:cNvPr>
          <p:cNvSpPr txBox="1"/>
          <p:nvPr/>
        </p:nvSpPr>
        <p:spPr>
          <a:xfrm>
            <a:off x="6396354" y="3345024"/>
            <a:ext cx="57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Previous  Month-To-Date Average Interest:</a:t>
            </a:r>
          </a:p>
        </p:txBody>
      </p:sp>
    </p:spTree>
    <p:extLst>
      <p:ext uri="{BB962C8B-B14F-4D97-AF65-F5344CB8AC3E}">
        <p14:creationId xmlns:p14="http://schemas.microsoft.com/office/powerpoint/2010/main" val="219772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93A45-96FA-0049-FF42-464306470677}"/>
              </a:ext>
            </a:extLst>
          </p:cNvPr>
          <p:cNvSpPr txBox="1"/>
          <p:nvPr/>
        </p:nvSpPr>
        <p:spPr>
          <a:xfrm>
            <a:off x="282802" y="1031391"/>
            <a:ext cx="391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5.Debt-to-income ratio</a:t>
            </a:r>
            <a:r>
              <a:rPr lang="en-IN" sz="2000" b="1" dirty="0">
                <a:solidFill>
                  <a:srgbClr val="EEF0FF"/>
                </a:solidFill>
                <a:latin typeface="Google Sans"/>
              </a:rPr>
              <a:t> </a:t>
            </a:r>
            <a:r>
              <a:rPr lang="en-IN" sz="2000" b="1" i="0" dirty="0">
                <a:solidFill>
                  <a:srgbClr val="EEF0FF"/>
                </a:solidFill>
                <a:effectLst/>
                <a:latin typeface="Google Sans"/>
              </a:rPr>
              <a:t>(DTI):</a:t>
            </a:r>
            <a:endParaRPr lang="en-IN" sz="20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006771-508C-9E5F-CD89-F34A4E15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514"/>
            <a:ext cx="5637228" cy="281026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73B71BA-39A2-4E6C-2F90-933350B3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8" y="581676"/>
            <a:ext cx="6154009" cy="253400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C9083C3-B80B-EC70-1B58-88CFBECE5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08" y="3972485"/>
            <a:ext cx="5973009" cy="2534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C9981C-F510-F93B-8420-DAE7D00507A4}"/>
              </a:ext>
            </a:extLst>
          </p:cNvPr>
          <p:cNvSpPr txBox="1"/>
          <p:nvPr/>
        </p:nvSpPr>
        <p:spPr>
          <a:xfrm>
            <a:off x="5867398" y="2123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Month-To-Date </a:t>
            </a:r>
            <a:r>
              <a:rPr lang="en-IN" b="1" dirty="0"/>
              <a:t>DTI: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37627-122F-BF71-C1A5-21176613F1E3}"/>
              </a:ext>
            </a:extLst>
          </p:cNvPr>
          <p:cNvSpPr txBox="1"/>
          <p:nvPr/>
        </p:nvSpPr>
        <p:spPr>
          <a:xfrm>
            <a:off x="5806689" y="330034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Previous  Month-To-Date DTI:</a:t>
            </a:r>
          </a:p>
        </p:txBody>
      </p:sp>
    </p:spTree>
    <p:extLst>
      <p:ext uri="{BB962C8B-B14F-4D97-AF65-F5344CB8AC3E}">
        <p14:creationId xmlns:p14="http://schemas.microsoft.com/office/powerpoint/2010/main" val="42567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5DA33A-9A27-025C-17DC-68C63D8E3A0F}"/>
              </a:ext>
            </a:extLst>
          </p:cNvPr>
          <p:cNvSpPr/>
          <p:nvPr/>
        </p:nvSpPr>
        <p:spPr>
          <a:xfrm>
            <a:off x="94268" y="1630834"/>
            <a:ext cx="2969444" cy="172510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loan issued: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8AF39A-9DCE-25B4-F06B-268DCE5C5EC9}"/>
              </a:ext>
            </a:extLst>
          </p:cNvPr>
          <p:cNvSpPr/>
          <p:nvPr/>
        </p:nvSpPr>
        <p:spPr>
          <a:xfrm>
            <a:off x="3063712" y="2276568"/>
            <a:ext cx="1484722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DCF2FF-AA29-2C80-F67B-EB450369C432}"/>
              </a:ext>
            </a:extLst>
          </p:cNvPr>
          <p:cNvSpPr/>
          <p:nvPr/>
        </p:nvSpPr>
        <p:spPr>
          <a:xfrm>
            <a:off x="4484803" y="1725102"/>
            <a:ext cx="2969444" cy="163083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loan percentage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59B055-7C61-5E58-72BB-30441DE39439}"/>
              </a:ext>
            </a:extLst>
          </p:cNvPr>
          <p:cNvSpPr/>
          <p:nvPr/>
        </p:nvSpPr>
        <p:spPr>
          <a:xfrm>
            <a:off x="7432642" y="2323703"/>
            <a:ext cx="1484721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41C29-B11E-1E9D-390C-CEF7F1CDC692}"/>
              </a:ext>
            </a:extLst>
          </p:cNvPr>
          <p:cNvSpPr/>
          <p:nvPr/>
        </p:nvSpPr>
        <p:spPr>
          <a:xfrm>
            <a:off x="8875338" y="1630834"/>
            <a:ext cx="2969444" cy="163083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loan 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B4FA2F-7BEA-044B-BE62-DDA74B6ADC5B}"/>
              </a:ext>
            </a:extLst>
          </p:cNvPr>
          <p:cNvSpPr/>
          <p:nvPr/>
        </p:nvSpPr>
        <p:spPr>
          <a:xfrm rot="5400000">
            <a:off x="9832158" y="3517773"/>
            <a:ext cx="1338606" cy="46819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889013-0888-314E-B652-FB922F4D183B}"/>
              </a:ext>
            </a:extLst>
          </p:cNvPr>
          <p:cNvSpPr/>
          <p:nvPr/>
        </p:nvSpPr>
        <p:spPr>
          <a:xfrm>
            <a:off x="9235127" y="4364611"/>
            <a:ext cx="2718062" cy="17345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loan Funded amount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3647B2-F041-F942-48A8-116A8B0286D5}"/>
              </a:ext>
            </a:extLst>
          </p:cNvPr>
          <p:cNvSpPr/>
          <p:nvPr/>
        </p:nvSpPr>
        <p:spPr>
          <a:xfrm rot="10800000">
            <a:off x="7877667" y="5010350"/>
            <a:ext cx="1357460" cy="433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C2EA43-9270-C15A-1C6D-E89F7E3800B0}"/>
              </a:ext>
            </a:extLst>
          </p:cNvPr>
          <p:cNvSpPr/>
          <p:nvPr/>
        </p:nvSpPr>
        <p:spPr>
          <a:xfrm>
            <a:off x="4908223" y="4628564"/>
            <a:ext cx="2969444" cy="163083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loan Amount </a:t>
            </a:r>
            <a:r>
              <a:rPr lang="en-IN" dirty="0" err="1"/>
              <a:t>Recevied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73B6B-4214-38A4-856D-38DADCFC9764}"/>
              </a:ext>
            </a:extLst>
          </p:cNvPr>
          <p:cNvSpPr/>
          <p:nvPr/>
        </p:nvSpPr>
        <p:spPr>
          <a:xfrm>
            <a:off x="1590872" y="147485"/>
            <a:ext cx="2969444" cy="433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Queries chart :</a:t>
            </a:r>
          </a:p>
        </p:txBody>
      </p:sp>
      <p:pic>
        <p:nvPicPr>
          <p:cNvPr id="19" name="Picture 18" descr="A cartoon of a child at a desk&#10;&#10;Description automatically generated">
            <a:extLst>
              <a:ext uri="{FF2B5EF4-FFF2-40B4-BE49-F238E27FC236}">
                <a16:creationId xmlns:a16="http://schemas.microsoft.com/office/drawing/2014/main" id="{09860F14-7A4E-1F93-3C04-2542187F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95" y="-196499"/>
            <a:ext cx="1902644" cy="1902644"/>
          </a:xfrm>
          <a:prstGeom prst="rect">
            <a:avLst/>
          </a:prstGeom>
        </p:spPr>
      </p:pic>
      <p:pic>
        <p:nvPicPr>
          <p:cNvPr id="20" name="Picture 19" descr="A calculator and stacks of coins&#10;&#10;Description automatically generated">
            <a:extLst>
              <a:ext uri="{FF2B5EF4-FFF2-40B4-BE49-F238E27FC236}">
                <a16:creationId xmlns:a16="http://schemas.microsoft.com/office/drawing/2014/main" id="{2AE593DB-9C28-D53D-E5EB-80E81C3E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" y="3502062"/>
            <a:ext cx="3078048" cy="26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5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D333F3-FF49-1013-EA21-F8DFC625F64B}"/>
              </a:ext>
            </a:extLst>
          </p:cNvPr>
          <p:cNvSpPr txBox="1"/>
          <p:nvPr/>
        </p:nvSpPr>
        <p:spPr>
          <a:xfrm>
            <a:off x="185273" y="76486"/>
            <a:ext cx="3378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/>
              <a:t>Good loan percentage: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4C5092-2E27-5F31-6631-9C5607BC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90" y="500582"/>
            <a:ext cx="5759410" cy="213784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C4B200B-D356-D197-09E1-C8BE5ADC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" y="3525720"/>
            <a:ext cx="5648544" cy="243874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C8C1E33-5236-E906-0CA1-0DA1FF80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94" y="3512653"/>
            <a:ext cx="5962106" cy="2553056"/>
          </a:xfrm>
          <a:prstGeom prst="rect">
            <a:avLst/>
          </a:prstGeom>
        </p:spPr>
      </p:pic>
      <p:pic>
        <p:nvPicPr>
          <p:cNvPr id="33" name="Picture 32" descr="A screenshot of a computer program">
            <a:extLst>
              <a:ext uri="{FF2B5EF4-FFF2-40B4-BE49-F238E27FC236}">
                <a16:creationId xmlns:a16="http://schemas.microsoft.com/office/drawing/2014/main" id="{3201D8B8-8543-2EC5-3ADD-FA9228CB3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3" y="533508"/>
            <a:ext cx="5910727" cy="21049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45A47FC-7100-A742-5C33-45DBCF8D2E60}"/>
              </a:ext>
            </a:extLst>
          </p:cNvPr>
          <p:cNvSpPr txBox="1"/>
          <p:nvPr/>
        </p:nvSpPr>
        <p:spPr>
          <a:xfrm>
            <a:off x="6432590" y="76486"/>
            <a:ext cx="3959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b="1" dirty="0"/>
              <a:t>Good loan Application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B955FD-5423-ABBD-69F4-D3864663F051}"/>
              </a:ext>
            </a:extLst>
          </p:cNvPr>
          <p:cNvSpPr txBox="1"/>
          <p:nvPr/>
        </p:nvSpPr>
        <p:spPr>
          <a:xfrm>
            <a:off x="0" y="2893904"/>
            <a:ext cx="4136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/>
              <a:t>Good loan Funded amount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45B024-DABD-32B8-D9DE-33AFFAC92EA2}"/>
              </a:ext>
            </a:extLst>
          </p:cNvPr>
          <p:cNvSpPr txBox="1"/>
          <p:nvPr/>
        </p:nvSpPr>
        <p:spPr>
          <a:xfrm>
            <a:off x="6608189" y="2875484"/>
            <a:ext cx="474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/>
              <a:t>Good loan Amount </a:t>
            </a:r>
            <a:r>
              <a:rPr lang="en-IN" sz="2000" b="1" dirty="0" err="1"/>
              <a:t>Recevied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9219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CFBEA2B-CA41-5A24-88DE-3A33995EF7EE}"/>
              </a:ext>
            </a:extLst>
          </p:cNvPr>
          <p:cNvSpPr/>
          <p:nvPr/>
        </p:nvSpPr>
        <p:spPr>
          <a:xfrm>
            <a:off x="75414" y="1451725"/>
            <a:ext cx="2969444" cy="172510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Bad</a:t>
            </a:r>
            <a:r>
              <a:rPr lang="en-IN" dirty="0"/>
              <a:t> </a:t>
            </a:r>
            <a:r>
              <a:rPr lang="en-IN" b="1" dirty="0"/>
              <a:t>loan issued: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109E98-81B5-5719-A191-314FA4BCFDA1}"/>
              </a:ext>
            </a:extLst>
          </p:cNvPr>
          <p:cNvSpPr/>
          <p:nvPr/>
        </p:nvSpPr>
        <p:spPr>
          <a:xfrm>
            <a:off x="4548434" y="1545993"/>
            <a:ext cx="2969444" cy="163083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Bad loan percentage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B41E19-4A57-2547-E6EB-FE5C9B4988A4}"/>
              </a:ext>
            </a:extLst>
          </p:cNvPr>
          <p:cNvSpPr/>
          <p:nvPr/>
        </p:nvSpPr>
        <p:spPr>
          <a:xfrm>
            <a:off x="8693873" y="1545993"/>
            <a:ext cx="2969444" cy="163083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Bad loan application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BB784D-6F2B-196A-AE73-40C2734AAE42}"/>
              </a:ext>
            </a:extLst>
          </p:cNvPr>
          <p:cNvSpPr/>
          <p:nvPr/>
        </p:nvSpPr>
        <p:spPr>
          <a:xfrm>
            <a:off x="3063712" y="2144594"/>
            <a:ext cx="1484722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B1A6D2-450F-76F0-8665-5505E8A9BABF}"/>
              </a:ext>
            </a:extLst>
          </p:cNvPr>
          <p:cNvSpPr/>
          <p:nvPr/>
        </p:nvSpPr>
        <p:spPr>
          <a:xfrm>
            <a:off x="7209151" y="2144594"/>
            <a:ext cx="1484722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5C0643-FB6D-6D5B-BD01-0701D99F53B6}"/>
              </a:ext>
            </a:extLst>
          </p:cNvPr>
          <p:cNvSpPr/>
          <p:nvPr/>
        </p:nvSpPr>
        <p:spPr>
          <a:xfrm rot="5400000">
            <a:off x="9701366" y="3464355"/>
            <a:ext cx="954456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1DCA8-1AB6-D986-2FEB-7C2184E5819B}"/>
              </a:ext>
            </a:extLst>
          </p:cNvPr>
          <p:cNvSpPr/>
          <p:nvPr/>
        </p:nvSpPr>
        <p:spPr>
          <a:xfrm>
            <a:off x="8945255" y="4131287"/>
            <a:ext cx="2718062" cy="17345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Bad loan Funded amount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C75BCD-BEF7-B4C7-AEF5-716144263056}"/>
              </a:ext>
            </a:extLst>
          </p:cNvPr>
          <p:cNvSpPr/>
          <p:nvPr/>
        </p:nvSpPr>
        <p:spPr>
          <a:xfrm rot="10800000">
            <a:off x="7410652" y="4781736"/>
            <a:ext cx="1865323" cy="4336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47833C-2079-AD11-C8DD-071D57FBDDEC}"/>
              </a:ext>
            </a:extLst>
          </p:cNvPr>
          <p:cNvSpPr/>
          <p:nvPr/>
        </p:nvSpPr>
        <p:spPr>
          <a:xfrm>
            <a:off x="4441208" y="4279774"/>
            <a:ext cx="2969444" cy="163083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Bad loan Amount </a:t>
            </a:r>
            <a:r>
              <a:rPr lang="en-IN" dirty="0" err="1"/>
              <a:t>Recevied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A4ED7-5C92-FDB3-55F6-A4C7BA287990}"/>
              </a:ext>
            </a:extLst>
          </p:cNvPr>
          <p:cNvSpPr/>
          <p:nvPr/>
        </p:nvSpPr>
        <p:spPr>
          <a:xfrm>
            <a:off x="1560136" y="94257"/>
            <a:ext cx="2969444" cy="433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Queries chart :</a:t>
            </a:r>
          </a:p>
        </p:txBody>
      </p:sp>
      <p:pic>
        <p:nvPicPr>
          <p:cNvPr id="13" name="Picture 12" descr="A cartoon of a child at a desk&#10;&#10;Description automatically generated">
            <a:extLst>
              <a:ext uri="{FF2B5EF4-FFF2-40B4-BE49-F238E27FC236}">
                <a16:creationId xmlns:a16="http://schemas.microsoft.com/office/drawing/2014/main" id="{6C6843D6-D21D-D902-F3EE-9A6D4958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208"/>
            <a:ext cx="1748966" cy="1748966"/>
          </a:xfrm>
          <a:prstGeom prst="rect">
            <a:avLst/>
          </a:prstGeom>
        </p:spPr>
      </p:pic>
      <p:pic>
        <p:nvPicPr>
          <p:cNvPr id="14" name="Picture 13" descr="A calculator and stacks of coins">
            <a:extLst>
              <a:ext uri="{FF2B5EF4-FFF2-40B4-BE49-F238E27FC236}">
                <a16:creationId xmlns:a16="http://schemas.microsoft.com/office/drawing/2014/main" id="{565400A2-3105-8A03-442A-5BF383E2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" y="3502062"/>
            <a:ext cx="3078048" cy="26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58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224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Google Sans</vt:lpstr>
      <vt:lpstr>Trebuchet MS</vt:lpstr>
      <vt:lpstr>Berlin</vt:lpstr>
      <vt:lpstr>BANK LOAN REPORT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Wagh</dc:creator>
  <cp:lastModifiedBy>Sakshi Wagh</cp:lastModifiedBy>
  <cp:revision>1</cp:revision>
  <dcterms:created xsi:type="dcterms:W3CDTF">2025-01-26T12:33:41Z</dcterms:created>
  <dcterms:modified xsi:type="dcterms:W3CDTF">2025-01-26T15:38:46Z</dcterms:modified>
</cp:coreProperties>
</file>