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6"/>
  </p:notesMasterIdLst>
  <p:sldIdLst>
    <p:sldId id="367" r:id="rId5"/>
    <p:sldId id="368" r:id="rId6"/>
    <p:sldId id="369" r:id="rId7"/>
    <p:sldId id="370" r:id="rId8"/>
    <p:sldId id="372" r:id="rId9"/>
    <p:sldId id="373" r:id="rId10"/>
    <p:sldId id="375" r:id="rId11"/>
    <p:sldId id="378" r:id="rId12"/>
    <p:sldId id="376" r:id="rId13"/>
    <p:sldId id="377" r:id="rId14"/>
    <p:sldId id="34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910"/>
    <a:srgbClr val="0000A8"/>
    <a:srgbClr val="0000FF"/>
    <a:srgbClr val="213163"/>
    <a:srgbClr val="223366"/>
    <a:srgbClr val="001131"/>
    <a:srgbClr val="DDE8FF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104" d="100"/>
          <a:sy n="104" d="100"/>
        </p:scale>
        <p:origin x="850" y="82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Slides</a:t>
            </a:r>
            <a:r>
              <a:rPr lang="en-US" dirty="0"/>
              <a:t>: Prepare a short slide deck (10-12 slides) summarizing the project objectives, methodology, and key results.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177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IN" sz="2000" b="0" spc="-1"/>
              <a:t>thank you very much for joining</a:t>
            </a:r>
            <a:r>
              <a:rPr lang="en-IN" b="0"/>
              <a:t> this </a:t>
            </a:r>
            <a:r>
              <a:rPr lang="en-IN"/>
              <a:t>PPT</a:t>
            </a:r>
            <a:r>
              <a:rPr lang="en-IN" b="0"/>
              <a:t>, keep learning.</a:t>
            </a: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31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BF06D3-496D-4060-A653-877D7024FA53}" type="datetime1">
              <a:rPr lang="en-IN" smtClean="0"/>
              <a:t>25-02-2025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CED223-EF63-605A-08B3-3B52963FC6A6}"/>
              </a:ext>
            </a:extLst>
          </p:cNvPr>
          <p:cNvSpPr/>
          <p:nvPr userDrawn="1"/>
        </p:nvSpPr>
        <p:spPr>
          <a:xfrm>
            <a:off x="1" y="-78892"/>
            <a:ext cx="7088224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/>
              <a:t>Project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55C93-3B68-7B2F-D1BC-57DBBDF9047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7435308" y="29029"/>
            <a:ext cx="1245494" cy="4050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7CC02B-8BB1-0D1C-2198-59015B45F89B}"/>
              </a:ext>
            </a:extLst>
          </p:cNvPr>
          <p:cNvSpPr/>
          <p:nvPr userDrawn="1"/>
        </p:nvSpPr>
        <p:spPr>
          <a:xfrm>
            <a:off x="9027886" y="0"/>
            <a:ext cx="116114" cy="4672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2" r:id="rId2"/>
    <p:sldLayoutId id="2147483653" r:id="rId3"/>
    <p:sldLayoutId id="2147483654" r:id="rId4"/>
    <p:sldLayoutId id="2147483668" r:id="rId5"/>
    <p:sldLayoutId id="2147483669" r:id="rId6"/>
    <p:sldLayoutId id="2147483670" r:id="rId7"/>
    <p:sldLayoutId id="2147483656" r:id="rId8"/>
    <p:sldLayoutId id="2147483657" r:id="rId9"/>
    <p:sldLayoutId id="2147483674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reyarajoba28/tnp_project" TargetMode="External"/><Relationship Id="rId2" Type="http://schemas.openxmlformats.org/officeDocument/2006/relationships/hyperlink" Target="https://github.com/ishupatil/TECHSAKSHAM/tree/main/DATA%20ANALYSIS%20USING%20LIBRARIE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EB3E8-4D66-E74C-AA85-D6FA3DDF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22464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E0006D-E6E5-1C29-48B1-80051C6B8CF6}"/>
              </a:ext>
            </a:extLst>
          </p:cNvPr>
          <p:cNvSpPr txBox="1"/>
          <p:nvPr/>
        </p:nvSpPr>
        <p:spPr>
          <a:xfrm>
            <a:off x="2274736" y="4468992"/>
            <a:ext cx="459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Disclaimer: The content is curated for educational purposes only.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FECF01-5B37-F500-F5BF-94F4716E2D91}"/>
              </a:ext>
            </a:extLst>
          </p:cNvPr>
          <p:cNvSpPr/>
          <p:nvPr/>
        </p:nvSpPr>
        <p:spPr>
          <a:xfrm>
            <a:off x="1122744" y="1001693"/>
            <a:ext cx="6898511" cy="3102015"/>
          </a:xfrm>
          <a:prstGeom prst="roundRect">
            <a:avLst>
              <a:gd name="adj" fmla="val 8142"/>
            </a:avLst>
          </a:prstGeom>
          <a:solidFill>
            <a:srgbClr val="E5EEFF"/>
          </a:solidFill>
          <a:ln>
            <a:solidFill>
              <a:srgbClr val="9BD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B721ED-22E4-6DB0-5857-C0300ED9B39A}"/>
              </a:ext>
            </a:extLst>
          </p:cNvPr>
          <p:cNvGrpSpPr/>
          <p:nvPr/>
        </p:nvGrpSpPr>
        <p:grpSpPr>
          <a:xfrm>
            <a:off x="1567263" y="1495382"/>
            <a:ext cx="6047412" cy="601034"/>
            <a:chOff x="1567263" y="1495382"/>
            <a:chExt cx="6047412" cy="601034"/>
          </a:xfrm>
        </p:grpSpPr>
        <p:pic>
          <p:nvPicPr>
            <p:cNvPr id="8" name="Google Shape;110;p4" descr="A close up of a sign&#10;&#10;Description automatically generated">
              <a:extLst>
                <a:ext uri="{FF2B5EF4-FFF2-40B4-BE49-F238E27FC236}">
                  <a16:creationId xmlns:a16="http://schemas.microsoft.com/office/drawing/2014/main" id="{C5DCF4E0-0C65-1FEB-0A76-8E20240537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5974" y="1620847"/>
              <a:ext cx="1163978" cy="38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54FDD9-FF0B-C2F3-8CBA-8430CF9EF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52"/>
            <a:stretch/>
          </p:blipFill>
          <p:spPr>
            <a:xfrm>
              <a:off x="3675859" y="1608154"/>
              <a:ext cx="787775" cy="414497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703E3D-DC42-4972-13BC-75B3433F0AAC}"/>
                </a:ext>
              </a:extLst>
            </p:cNvPr>
            <p:cNvCxnSpPr>
              <a:cxnSpLocks/>
            </p:cNvCxnSpPr>
            <p:nvPr/>
          </p:nvCxnSpPr>
          <p:spPr>
            <a:xfrm>
              <a:off x="4609804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864786-7EB9-0435-2B7E-A519DAC0B2C3}"/>
                </a:ext>
              </a:extLst>
            </p:cNvPr>
            <p:cNvCxnSpPr>
              <a:cxnSpLocks/>
            </p:cNvCxnSpPr>
            <p:nvPr/>
          </p:nvCxnSpPr>
          <p:spPr>
            <a:xfrm>
              <a:off x="6066122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C1401D8-FA66-1261-CD90-51590003DB53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6212294" y="1633695"/>
              <a:ext cx="1402381" cy="363414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B6D403-A251-4241-C8B1-03F239798137}"/>
                </a:ext>
              </a:extLst>
            </p:cNvPr>
            <p:cNvCxnSpPr>
              <a:cxnSpLocks/>
            </p:cNvCxnSpPr>
            <p:nvPr/>
          </p:nvCxnSpPr>
          <p:spPr>
            <a:xfrm>
              <a:off x="3529689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21" descr="A blue and black text&#10;&#10;Description automatically generated">
              <a:extLst>
                <a:ext uri="{FF2B5EF4-FFF2-40B4-BE49-F238E27FC236}">
                  <a16:creationId xmlns:a16="http://schemas.microsoft.com/office/drawing/2014/main" id="{7EE3A363-7C08-0337-B159-84F504E87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7263" y="1495382"/>
              <a:ext cx="1816256" cy="45406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FD0626E-7FFA-F384-1DF5-056574800B20}"/>
              </a:ext>
            </a:extLst>
          </p:cNvPr>
          <p:cNvSpPr txBox="1"/>
          <p:nvPr/>
        </p:nvSpPr>
        <p:spPr>
          <a:xfrm>
            <a:off x="1311965" y="2312364"/>
            <a:ext cx="652006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Stock Price Prediction using Machine Learning</a:t>
            </a:r>
          </a:p>
          <a:p>
            <a:r>
              <a:rPr lang="en-US" sz="1400" b="1" u="sng" dirty="0"/>
              <a:t>Team</a:t>
            </a:r>
            <a:r>
              <a:rPr lang="en-US" sz="1400" b="1" dirty="0"/>
              <a:t> : 1)ISHWAREE PATIL  (ishupatil2003@gmail.com)</a:t>
            </a:r>
          </a:p>
          <a:p>
            <a:r>
              <a:rPr lang="en-US" b="1" dirty="0"/>
              <a:t>             2) SHREYA RAJOBA (shreyarajoba@gmail.com)</a:t>
            </a:r>
          </a:p>
          <a:p>
            <a:r>
              <a:rPr lang="en-US" b="1" dirty="0"/>
              <a:t>            </a:t>
            </a:r>
            <a:r>
              <a:rPr lang="en-US" sz="1400" b="1" dirty="0"/>
              <a:t> 3)SAKSHI ADMUTHE (sakshiadmuthe13@gmail.com)</a:t>
            </a:r>
          </a:p>
          <a:p>
            <a:r>
              <a:rPr lang="en-US" sz="1400" b="1" dirty="0"/>
              <a:t>                                        </a:t>
            </a:r>
          </a:p>
          <a:p>
            <a:r>
              <a:rPr lang="en-US" sz="1400" b="1" u="sng" dirty="0"/>
              <a:t>Guide </a:t>
            </a:r>
            <a:r>
              <a:rPr lang="en-US" sz="1400" b="1" dirty="0"/>
              <a:t>: Vignesh sir</a:t>
            </a:r>
          </a:p>
          <a:p>
            <a:pPr algn="ctr"/>
            <a:endParaRPr lang="en-US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07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0A2C-122D-B694-9544-674D5B7F3F6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A1571-3E18-E7D6-9E25-E5E04CA6F0A4}"/>
              </a:ext>
            </a:extLst>
          </p:cNvPr>
          <p:cNvSpPr txBox="1"/>
          <p:nvPr/>
        </p:nvSpPr>
        <p:spPr>
          <a:xfrm>
            <a:off x="311699" y="1218718"/>
            <a:ext cx="7460701" cy="3213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Can Enhance accuracy by using Transformer models (e.g., BERT for stock market data)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Integration with  sentiment analysis from financial news, Twitter, Reddit to predict market trends.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can Use reinforcement learning for stock trading strategy optimization. </a:t>
            </a:r>
            <a:r>
              <a:rPr lang="en-IN" dirty="0" err="1"/>
              <a:t>i.e</a:t>
            </a:r>
            <a:r>
              <a:rPr lang="en-IN" dirty="0"/>
              <a:t>  Exploration and Exploitation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Expanding dataset by incorporating macroeconomic indicators (GDP, interest rates, inflation).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Deploying as a mobile app for real-time stock market </a:t>
            </a:r>
            <a:r>
              <a:rPr lang="en-IN" dirty="0" err="1"/>
              <a:t>insights.Developing</a:t>
            </a:r>
            <a:r>
              <a:rPr lang="en-IN" dirty="0"/>
              <a:t> an AI-powered chatbot for automated investment suggestions.</a:t>
            </a:r>
          </a:p>
        </p:txBody>
      </p:sp>
    </p:spTree>
    <p:extLst>
      <p:ext uri="{BB962C8B-B14F-4D97-AF65-F5344CB8AC3E}">
        <p14:creationId xmlns:p14="http://schemas.microsoft.com/office/powerpoint/2010/main" val="70511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3161462" y="2041411"/>
            <a:ext cx="2821075" cy="53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0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237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TextBox 1174">
            <a:extLst>
              <a:ext uri="{FF2B5EF4-FFF2-40B4-BE49-F238E27FC236}">
                <a16:creationId xmlns:a16="http://schemas.microsoft.com/office/drawing/2014/main" id="{927410B5-1C26-2D39-1160-ABCF2EAFC484}"/>
              </a:ext>
            </a:extLst>
          </p:cNvPr>
          <p:cNvSpPr txBox="1"/>
          <p:nvPr/>
        </p:nvSpPr>
        <p:spPr>
          <a:xfrm>
            <a:off x="366152" y="598433"/>
            <a:ext cx="46242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94DD5-904E-76E9-38C0-10A35CC5BDD0}"/>
              </a:ext>
            </a:extLst>
          </p:cNvPr>
          <p:cNvSpPr txBox="1"/>
          <p:nvPr/>
        </p:nvSpPr>
        <p:spPr>
          <a:xfrm>
            <a:off x="654158" y="1060098"/>
            <a:ext cx="6935087" cy="3331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Abstract of the Project</a:t>
            </a:r>
            <a:endParaRPr lang="en-IN" sz="1800" dirty="0">
              <a:solidFill>
                <a:schemeClr val="tx1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Problem Statement</a:t>
            </a:r>
            <a:endParaRPr lang="en-US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Proposed Solution</a:t>
            </a:r>
            <a:endParaRPr lang="en-US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+mn-lt"/>
              </a:rPr>
              <a:t>System Architecture</a:t>
            </a:r>
            <a:endParaRPr lang="en-US" sz="1800" dirty="0">
              <a:latin typeface="+mj-lt"/>
              <a:ea typeface="+mn-lt"/>
              <a:cs typeface="Calibri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Live Demo of the Project</a:t>
            </a: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Embedded</a:t>
            </a:r>
            <a:r>
              <a:rPr lang="en-US" sz="1800" dirty="0">
                <a:latin typeface="+mj-lt"/>
                <a:ea typeface="+mn-lt"/>
              </a:rPr>
              <a:t> Video of Project</a:t>
            </a: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IN" sz="1800" dirty="0">
                <a:latin typeface="+mj-lt"/>
                <a:ea typeface="+mn-lt"/>
                <a:cs typeface="Arial"/>
              </a:rPr>
              <a:t>Conclusion</a:t>
            </a:r>
            <a:endParaRPr lang="en-IN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1253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8195-9B03-00E3-45B8-00FA85409C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161DA4-7361-C614-C031-7C2B7BF78734}"/>
              </a:ext>
            </a:extLst>
          </p:cNvPr>
          <p:cNvSpPr/>
          <p:nvPr/>
        </p:nvSpPr>
        <p:spPr>
          <a:xfrm>
            <a:off x="2208571" y="1779062"/>
            <a:ext cx="4874342" cy="6268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Machine learning models like </a:t>
            </a:r>
            <a:r>
              <a:rPr lang="en-US" b="1" dirty="0">
                <a:solidFill>
                  <a:srgbClr val="FF0000"/>
                </a:solidFill>
              </a:rPr>
              <a:t>Linear Regression, Random Forest, and LSTM</a:t>
            </a:r>
            <a:r>
              <a:rPr lang="en-US" dirty="0">
                <a:solidFill>
                  <a:srgbClr val="FF0000"/>
                </a:solidFill>
              </a:rPr>
              <a:t> help in forecasting future stock prices.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2CA992-E529-43FB-237F-343B0D337975}"/>
              </a:ext>
            </a:extLst>
          </p:cNvPr>
          <p:cNvSpPr/>
          <p:nvPr/>
        </p:nvSpPr>
        <p:spPr>
          <a:xfrm>
            <a:off x="2182761" y="2582813"/>
            <a:ext cx="4874342" cy="626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Historical stock data, technical indicators, and market trends are analyzed to improve accuracy.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1F81F1-1AC1-75A2-97E6-6BD72C1EFB6C}"/>
              </a:ext>
            </a:extLst>
          </p:cNvPr>
          <p:cNvSpPr/>
          <p:nvPr/>
        </p:nvSpPr>
        <p:spPr>
          <a:xfrm>
            <a:off x="2182761" y="3344197"/>
            <a:ext cx="4874342" cy="626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project aims to build an </a:t>
            </a:r>
            <a:r>
              <a:rPr lang="en-US" b="1" dirty="0">
                <a:solidFill>
                  <a:srgbClr val="FF0000"/>
                </a:solidFill>
              </a:rPr>
              <a:t>intelligent stock price prediction system</a:t>
            </a:r>
            <a:r>
              <a:rPr lang="en-US" dirty="0">
                <a:solidFill>
                  <a:srgbClr val="FF0000"/>
                </a:solidFill>
              </a:rPr>
              <a:t> using </a:t>
            </a:r>
            <a:r>
              <a:rPr lang="en-US" b="1" dirty="0">
                <a:solidFill>
                  <a:srgbClr val="FF0000"/>
                </a:solidFill>
              </a:rPr>
              <a:t>data-driven insights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7B7B8-1637-201C-2814-B80FE3259CDA}"/>
              </a:ext>
            </a:extLst>
          </p:cNvPr>
          <p:cNvSpPr/>
          <p:nvPr/>
        </p:nvSpPr>
        <p:spPr>
          <a:xfrm>
            <a:off x="2182761" y="4105581"/>
            <a:ext cx="4874342" cy="626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Helps traders and investors in making </a:t>
            </a:r>
            <a:r>
              <a:rPr lang="en-US" b="1" dirty="0">
                <a:solidFill>
                  <a:srgbClr val="FF0000"/>
                </a:solidFill>
              </a:rPr>
              <a:t>informed and strategic decisions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353D1D-FCD5-D40C-9023-013A25CE01BC}"/>
              </a:ext>
            </a:extLst>
          </p:cNvPr>
          <p:cNvSpPr/>
          <p:nvPr/>
        </p:nvSpPr>
        <p:spPr>
          <a:xfrm>
            <a:off x="2208571" y="943043"/>
            <a:ext cx="4874342" cy="626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Stock price prediction is crucial for investors to minimize risks and maximize returns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8DCA419-A231-F2C9-F35F-A57D19782444}"/>
              </a:ext>
            </a:extLst>
          </p:cNvPr>
          <p:cNvSpPr/>
          <p:nvPr/>
        </p:nvSpPr>
        <p:spPr>
          <a:xfrm>
            <a:off x="4572000" y="1585452"/>
            <a:ext cx="73742" cy="17800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AEE390D-AB5B-3996-D456-AFEA11DAE38A}"/>
              </a:ext>
            </a:extLst>
          </p:cNvPr>
          <p:cNvSpPr/>
          <p:nvPr/>
        </p:nvSpPr>
        <p:spPr>
          <a:xfrm>
            <a:off x="4583061" y="2390265"/>
            <a:ext cx="62681" cy="19254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5A2AD28-728B-5E1E-0D0E-D708C33F472F}"/>
              </a:ext>
            </a:extLst>
          </p:cNvPr>
          <p:cNvSpPr/>
          <p:nvPr/>
        </p:nvSpPr>
        <p:spPr>
          <a:xfrm>
            <a:off x="4572000" y="3209619"/>
            <a:ext cx="73742" cy="13457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D153B28-0A78-D398-84C6-DCFCC107998E}"/>
              </a:ext>
            </a:extLst>
          </p:cNvPr>
          <p:cNvSpPr/>
          <p:nvPr/>
        </p:nvSpPr>
        <p:spPr>
          <a:xfrm>
            <a:off x="4583061" y="3971003"/>
            <a:ext cx="62681" cy="13457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1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E813-CB30-52BE-482F-A822E8D4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1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987690C-2948-9AB3-C02A-B3E735299E96}"/>
              </a:ext>
            </a:extLst>
          </p:cNvPr>
          <p:cNvSpPr/>
          <p:nvPr/>
        </p:nvSpPr>
        <p:spPr>
          <a:xfrm>
            <a:off x="1592825" y="1583609"/>
            <a:ext cx="5958349" cy="2486946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Stock market fluctuations</a:t>
            </a:r>
            <a:r>
              <a:rPr lang="en-US" sz="2400" dirty="0"/>
              <a:t> make it difficult to predict prices accurately.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169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45DE-B712-F06B-67FA-D3D7D6F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43FD2-E28F-608D-7932-74D26A77F928}"/>
              </a:ext>
            </a:extLst>
          </p:cNvPr>
          <p:cNvSpPr txBox="1"/>
          <p:nvPr/>
        </p:nvSpPr>
        <p:spPr>
          <a:xfrm>
            <a:off x="311700" y="1452715"/>
            <a:ext cx="82718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1</a:t>
            </a:r>
            <a:r>
              <a:rPr lang="en-IN" b="1" u="sng" dirty="0"/>
              <a:t>: </a:t>
            </a:r>
            <a:r>
              <a:rPr lang="en-IN" b="1" u="sng" dirty="0">
                <a:solidFill>
                  <a:srgbClr val="C00000"/>
                </a:solidFill>
              </a:rPr>
              <a:t>Data Collection</a:t>
            </a:r>
            <a:r>
              <a:rPr lang="en-IN" u="sng" dirty="0">
                <a:solidFill>
                  <a:srgbClr val="C00000"/>
                </a:solidFill>
              </a:rPr>
              <a:t> </a:t>
            </a:r>
            <a:r>
              <a:rPr lang="en-IN" u="sng" dirty="0"/>
              <a:t>– </a:t>
            </a:r>
            <a:r>
              <a:rPr lang="en-IN" dirty="0"/>
              <a:t>Gather historical stock price data from APIs (Yahoo Finance, Alpha            Vantage).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2: </a:t>
            </a:r>
            <a:r>
              <a:rPr lang="en-IN" b="1" u="sng" dirty="0">
                <a:solidFill>
                  <a:srgbClr val="C00000"/>
                </a:solidFill>
              </a:rPr>
              <a:t>Data Preprocessing</a:t>
            </a:r>
            <a:r>
              <a:rPr lang="en-IN" u="sng" dirty="0">
                <a:solidFill>
                  <a:srgbClr val="C00000"/>
                </a:solidFill>
              </a:rPr>
              <a:t> </a:t>
            </a:r>
            <a:r>
              <a:rPr lang="en-IN" dirty="0"/>
              <a:t>– Handle missing values, remove outliers, normalize data for better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3: </a:t>
            </a:r>
            <a:r>
              <a:rPr lang="en-IN" b="1" u="sng" dirty="0">
                <a:solidFill>
                  <a:srgbClr val="C00000"/>
                </a:solidFill>
              </a:rPr>
              <a:t>Feature Engineering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– Extract key indicators like </a:t>
            </a:r>
            <a:r>
              <a:rPr lang="en-IN" b="1" dirty="0"/>
              <a:t>moving averages, RSI, MACD</a:t>
            </a:r>
          </a:p>
          <a:p>
            <a:r>
              <a:rPr lang="en-IN" b="1" dirty="0"/>
              <a:t>             Bollinger Bands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4: </a:t>
            </a:r>
            <a:r>
              <a:rPr lang="en-IN" b="1" u="sng" dirty="0">
                <a:solidFill>
                  <a:srgbClr val="C00000"/>
                </a:solidFill>
              </a:rPr>
              <a:t>Model Selection</a:t>
            </a:r>
            <a:r>
              <a:rPr lang="en-IN" u="sng" dirty="0">
                <a:solidFill>
                  <a:srgbClr val="C00000"/>
                </a:solidFill>
              </a:rPr>
              <a:t> </a:t>
            </a:r>
            <a:r>
              <a:rPr lang="en-IN" dirty="0"/>
              <a:t>– Train models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Linear Regression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/>
              <a:t>– For basic trend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Random Forest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/>
              <a:t>– To handle complex patterns.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LSTM (Long Short-Term Memory)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/>
              <a:t>– For time-series forecasting.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5: </a:t>
            </a:r>
            <a:r>
              <a:rPr lang="en-IN" b="1" u="sng" dirty="0">
                <a:solidFill>
                  <a:srgbClr val="C00000"/>
                </a:solidFill>
              </a:rPr>
              <a:t>Model Evaluation</a:t>
            </a:r>
            <a:r>
              <a:rPr lang="en-IN" u="sng" dirty="0">
                <a:solidFill>
                  <a:srgbClr val="C00000"/>
                </a:solidFill>
              </a:rPr>
              <a:t> </a:t>
            </a:r>
            <a:r>
              <a:rPr lang="en-IN" dirty="0"/>
              <a:t>– Measure accuracy using </a:t>
            </a:r>
            <a:r>
              <a:rPr lang="en-IN" b="1" dirty="0"/>
              <a:t>RMSE, R-Squared, MAPE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6</a:t>
            </a:r>
            <a:r>
              <a:rPr lang="en-IN" b="1" u="sng" dirty="0"/>
              <a:t>: </a:t>
            </a:r>
            <a:r>
              <a:rPr lang="en-IN" b="1" u="sng" dirty="0">
                <a:solidFill>
                  <a:srgbClr val="C00000"/>
                </a:solidFill>
              </a:rPr>
              <a:t>Deployment</a:t>
            </a:r>
            <a:r>
              <a:rPr lang="en-IN" u="sng" dirty="0">
                <a:solidFill>
                  <a:srgbClr val="C00000"/>
                </a:solidFill>
              </a:rPr>
              <a:t> </a:t>
            </a:r>
            <a:r>
              <a:rPr lang="en-IN" dirty="0"/>
              <a:t>– Convert into an interactive web-based prediction tool.</a:t>
            </a:r>
          </a:p>
        </p:txBody>
      </p:sp>
    </p:spTree>
    <p:extLst>
      <p:ext uri="{BB962C8B-B14F-4D97-AF65-F5344CB8AC3E}">
        <p14:creationId xmlns:p14="http://schemas.microsoft.com/office/powerpoint/2010/main" val="375440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6AB8DAF2-B141-0C0D-4015-6BE8A25C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E942958F-2436-F844-017D-A72D290322A4}"/>
              </a:ext>
            </a:extLst>
          </p:cNvPr>
          <p:cNvSpPr/>
          <p:nvPr/>
        </p:nvSpPr>
        <p:spPr>
          <a:xfrm>
            <a:off x="2832497" y="854286"/>
            <a:ext cx="2360254" cy="111535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2) Data Preprocessing</a:t>
            </a:r>
            <a:r>
              <a:rPr lang="en-IN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Clean data, handle missing values, normalize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43AD042B-267E-D690-75B3-1811B2623B4E}"/>
              </a:ext>
            </a:extLst>
          </p:cNvPr>
          <p:cNvSpPr/>
          <p:nvPr/>
        </p:nvSpPr>
        <p:spPr>
          <a:xfrm>
            <a:off x="-30646" y="2277043"/>
            <a:ext cx="2312927" cy="1032539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6) Visualization</a:t>
            </a:r>
            <a:r>
              <a:rPr lang="en-IN" dirty="0">
                <a:solidFill>
                  <a:schemeClr val="tx1"/>
                </a:solidFill>
              </a:rPr>
              <a:t>:</a:t>
            </a:r>
            <a:r>
              <a:rPr lang="en-US" dirty="0"/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Plot stock price trends using Matplotlib/</a:t>
            </a:r>
            <a:r>
              <a:rPr lang="en-US" dirty="0" err="1">
                <a:solidFill>
                  <a:schemeClr val="tx1"/>
                </a:solidFill>
              </a:rPr>
              <a:t>Pyplot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3BA133BA-085F-412F-76DC-544398DBBB71}"/>
              </a:ext>
            </a:extLst>
          </p:cNvPr>
          <p:cNvSpPr/>
          <p:nvPr/>
        </p:nvSpPr>
        <p:spPr>
          <a:xfrm>
            <a:off x="0" y="3867103"/>
            <a:ext cx="2378010" cy="954107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E202617E-C16E-EA18-9EEB-1B595E0AE547}"/>
              </a:ext>
            </a:extLst>
          </p:cNvPr>
          <p:cNvSpPr/>
          <p:nvPr/>
        </p:nvSpPr>
        <p:spPr>
          <a:xfrm>
            <a:off x="5843976" y="814190"/>
            <a:ext cx="2541908" cy="1115351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3)Feature Engineering: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Compute moving averages, trading volume trends, volatility indicators.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D6769106-1D40-528A-1972-BCA5BF1E91BD}"/>
              </a:ext>
            </a:extLst>
          </p:cNvPr>
          <p:cNvSpPr/>
          <p:nvPr/>
        </p:nvSpPr>
        <p:spPr>
          <a:xfrm>
            <a:off x="6146748" y="2277043"/>
            <a:ext cx="2367832" cy="1440147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4) Model Training: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Train models (Linear Regression, Random Forest, LSTM).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50CEB02A-5248-F471-92E9-F14913B18A1F}"/>
              </a:ext>
            </a:extLst>
          </p:cNvPr>
          <p:cNvSpPr/>
          <p:nvPr/>
        </p:nvSpPr>
        <p:spPr>
          <a:xfrm>
            <a:off x="2865825" y="2239907"/>
            <a:ext cx="2652538" cy="110681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5)Prediction &amp; Evaluation</a:t>
            </a:r>
            <a:r>
              <a:rPr lang="en-IN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Compare actual vs. predicted stock prices.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C119020-AE51-3900-60F1-3B472D94A292}"/>
              </a:ext>
            </a:extLst>
          </p:cNvPr>
          <p:cNvSpPr/>
          <p:nvPr/>
        </p:nvSpPr>
        <p:spPr>
          <a:xfrm>
            <a:off x="5220426" y="1325749"/>
            <a:ext cx="595875" cy="17137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1BD00E2-1600-81C0-CCF1-3742A7F4BA70}"/>
              </a:ext>
            </a:extLst>
          </p:cNvPr>
          <p:cNvSpPr/>
          <p:nvPr/>
        </p:nvSpPr>
        <p:spPr>
          <a:xfrm rot="5400000">
            <a:off x="6909128" y="2025897"/>
            <a:ext cx="369691" cy="1769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66627EB-D816-05AD-F44B-58DDECED6BDE}"/>
              </a:ext>
            </a:extLst>
          </p:cNvPr>
          <p:cNvSpPr/>
          <p:nvPr/>
        </p:nvSpPr>
        <p:spPr>
          <a:xfrm rot="10800000">
            <a:off x="5534618" y="2707625"/>
            <a:ext cx="595875" cy="17137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A8B9B00-4374-FD3E-656F-6F53272327DD}"/>
              </a:ext>
            </a:extLst>
          </p:cNvPr>
          <p:cNvSpPr/>
          <p:nvPr/>
        </p:nvSpPr>
        <p:spPr>
          <a:xfrm rot="10800000">
            <a:off x="2267286" y="2666335"/>
            <a:ext cx="595875" cy="17615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8847FD9-1C53-793F-8D79-EDDE7CB6F810}"/>
              </a:ext>
            </a:extLst>
          </p:cNvPr>
          <p:cNvSpPr/>
          <p:nvPr/>
        </p:nvSpPr>
        <p:spPr>
          <a:xfrm rot="5400000">
            <a:off x="825763" y="3486084"/>
            <a:ext cx="558295" cy="22366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530C04-794C-A805-A884-7FDCF8619AFD}"/>
              </a:ext>
            </a:extLst>
          </p:cNvPr>
          <p:cNvSpPr/>
          <p:nvPr/>
        </p:nvSpPr>
        <p:spPr>
          <a:xfrm>
            <a:off x="2208947" y="1376274"/>
            <a:ext cx="595875" cy="17137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B7230361-1921-C7FD-9628-DA0DE715CEEB}"/>
              </a:ext>
            </a:extLst>
          </p:cNvPr>
          <p:cNvSpPr/>
          <p:nvPr/>
        </p:nvSpPr>
        <p:spPr>
          <a:xfrm>
            <a:off x="76305" y="942296"/>
            <a:ext cx="2148137" cy="111535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1) Data Collection: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Fetch stock price data from APIs.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b="1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3529B-CEF3-DB41-FA95-C8C85664883A}"/>
              </a:ext>
            </a:extLst>
          </p:cNvPr>
          <p:cNvSpPr txBox="1"/>
          <p:nvPr/>
        </p:nvSpPr>
        <p:spPr>
          <a:xfrm>
            <a:off x="213842" y="3855832"/>
            <a:ext cx="223053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7) Deployment:</a:t>
            </a:r>
          </a:p>
          <a:p>
            <a:r>
              <a:rPr lang="en-US" sz="1200" dirty="0"/>
              <a:t>Develop a </a:t>
            </a:r>
            <a:r>
              <a:rPr lang="en-US" sz="1200" b="1" dirty="0"/>
              <a:t>user-friendly web app/dashboard</a:t>
            </a:r>
            <a:r>
              <a:rPr lang="en-US" sz="1200" dirty="0"/>
              <a:t> using Flask/</a:t>
            </a:r>
            <a:r>
              <a:rPr lang="en-US" sz="1200" dirty="0" err="1"/>
              <a:t>Streamlit</a:t>
            </a:r>
            <a:r>
              <a:rPr lang="en-US" sz="1400" dirty="0"/>
              <a:t>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736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545A-A71E-998F-6939-7CE2A361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 of Project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BBCD1-9917-2FFC-334A-A6E3ACB3C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5" y="802763"/>
            <a:ext cx="3959941" cy="2113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8E6AAE-A293-29B8-3407-7D29B4AE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216" y="675857"/>
            <a:ext cx="4675239" cy="2367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808C6-E138-5439-82E4-28ACEABF9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0" y="3042973"/>
            <a:ext cx="4571999" cy="18959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655A42-DFD0-4956-F0FE-9635AB15159C}"/>
              </a:ext>
            </a:extLst>
          </p:cNvPr>
          <p:cNvSpPr txBox="1"/>
          <p:nvPr/>
        </p:nvSpPr>
        <p:spPr>
          <a:xfrm>
            <a:off x="763229" y="802763"/>
            <a:ext cx="1585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Plots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591D6A-28AF-C321-DE92-B7BF6FE2B3BF}"/>
              </a:ext>
            </a:extLst>
          </p:cNvPr>
          <p:cNvSpPr txBox="1"/>
          <p:nvPr/>
        </p:nvSpPr>
        <p:spPr>
          <a:xfrm>
            <a:off x="5965722" y="3042973"/>
            <a:ext cx="1666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Subplots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48EF2E-C1FC-1297-00EB-C7249AE00586}"/>
              </a:ext>
            </a:extLst>
          </p:cNvPr>
          <p:cNvSpPr txBox="1"/>
          <p:nvPr/>
        </p:nvSpPr>
        <p:spPr>
          <a:xfrm>
            <a:off x="3259394" y="4544586"/>
            <a:ext cx="131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 plot</a:t>
            </a:r>
          </a:p>
        </p:txBody>
      </p:sp>
    </p:spTree>
    <p:extLst>
      <p:ext uri="{BB962C8B-B14F-4D97-AF65-F5344CB8AC3E}">
        <p14:creationId xmlns:p14="http://schemas.microsoft.com/office/powerpoint/2010/main" val="197968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6A9F3CC-AB4B-D6F1-9346-AC2BB94FA663}"/>
              </a:ext>
            </a:extLst>
          </p:cNvPr>
          <p:cNvSpPr txBox="1">
            <a:spLocks/>
          </p:cNvSpPr>
          <p:nvPr/>
        </p:nvSpPr>
        <p:spPr>
          <a:xfrm>
            <a:off x="114067" y="354093"/>
            <a:ext cx="8716273" cy="129266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Project_Demo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</a:t>
            </a:r>
          </a:p>
          <a:p>
            <a:r>
              <a:rPr lang="en-US" sz="1800" b="1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600" b="1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en-US" sz="18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https://github.com/ishupatil/TECHSAKSHAM/tree/main/DATA%20ANALYSIS%20USING%20LIBRARIES</a:t>
            </a:r>
            <a:endParaRPr 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https://github.com/shreyarajoba28/tnp_project</a:t>
            </a:r>
            <a:endParaRPr 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https://github.com/sakshiadmuthe13/techsaksham_project/upload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E0905-2DC5-A2D7-8E42-8ADB57FDE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15" y="1580227"/>
            <a:ext cx="2676119" cy="2786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78B176-7D2D-4625-66C1-C94500AE1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2767" y="1919425"/>
            <a:ext cx="2676119" cy="22583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5609C4-F983-9047-0760-4CA73DC7A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154" y="2097533"/>
            <a:ext cx="2861186" cy="22583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CF6654-8604-2A8E-A840-681C1585470F}"/>
              </a:ext>
            </a:extLst>
          </p:cNvPr>
          <p:cNvSpPr txBox="1"/>
          <p:nvPr/>
        </p:nvSpPr>
        <p:spPr>
          <a:xfrm>
            <a:off x="663677" y="4355930"/>
            <a:ext cx="1865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PIE CHART of stock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B81A3-AA9E-2E08-A7D9-4D5F0125A6CE}"/>
              </a:ext>
            </a:extLst>
          </p:cNvPr>
          <p:cNvSpPr txBox="1"/>
          <p:nvPr/>
        </p:nvSpPr>
        <p:spPr>
          <a:xfrm>
            <a:off x="3589776" y="4217430"/>
            <a:ext cx="186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Heat map for stock analysis on monthly to yearly basis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04466-31A0-90F7-FC5D-3DD02D53E18E}"/>
              </a:ext>
            </a:extLst>
          </p:cNvPr>
          <p:cNvSpPr txBox="1"/>
          <p:nvPr/>
        </p:nvSpPr>
        <p:spPr>
          <a:xfrm>
            <a:off x="6515875" y="4386706"/>
            <a:ext cx="1865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Confusion matrix analysis for stocks</a:t>
            </a:r>
          </a:p>
        </p:txBody>
      </p:sp>
    </p:spTree>
    <p:extLst>
      <p:ext uri="{BB962C8B-B14F-4D97-AF65-F5344CB8AC3E}">
        <p14:creationId xmlns:p14="http://schemas.microsoft.com/office/powerpoint/2010/main" val="31241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0F4B-9803-CB1B-02A8-FB5D111C9F4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9DEDF-7A97-0FC1-B253-DB6993FF6492}"/>
              </a:ext>
            </a:extLst>
          </p:cNvPr>
          <p:cNvSpPr txBox="1"/>
          <p:nvPr/>
        </p:nvSpPr>
        <p:spPr>
          <a:xfrm>
            <a:off x="383458" y="1253123"/>
            <a:ext cx="758067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model successfully predicts stock prices with improved accuracy.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Reduces investment risks by providing a data-driven approach.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Helps traders and investors make smarter decisions using AI-powered insights.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It Can be further enhanced with advanced techniques like deep learning and external data sources.</a:t>
            </a:r>
          </a:p>
        </p:txBody>
      </p:sp>
    </p:spTree>
    <p:extLst>
      <p:ext uri="{BB962C8B-B14F-4D97-AF65-F5344CB8AC3E}">
        <p14:creationId xmlns:p14="http://schemas.microsoft.com/office/powerpoint/2010/main" val="21747845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eeb56d-118c-48c3-937f-7f05817f737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21E1C5FD398A4287C0920180B68150" ma:contentTypeVersion="18" ma:contentTypeDescription="Create a new document." ma:contentTypeScope="" ma:versionID="26704334229d571494ec08df731579b2">
  <xsd:schema xmlns:xsd="http://www.w3.org/2001/XMLSchema" xmlns:xs="http://www.w3.org/2001/XMLSchema" xmlns:p="http://schemas.microsoft.com/office/2006/metadata/properties" xmlns:ns3="94eeb56d-118c-48c3-937f-7f05817f7373" xmlns:ns4="fe56e3b0-34a1-4d6f-a501-a0b2b7006a18" targetNamespace="http://schemas.microsoft.com/office/2006/metadata/properties" ma:root="true" ma:fieldsID="646583e16dee9c97f40ce908d27133ed" ns3:_="" ns4:_="">
    <xsd:import namespace="94eeb56d-118c-48c3-937f-7f05817f7373"/>
    <xsd:import namespace="fe56e3b0-34a1-4d6f-a501-a0b2b7006a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eb56d-118c-48c3-937f-7f05817f7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6e3b0-34a1-4d6f-a501-a0b2b7006a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purl.org/dc/terms/"/>
    <ds:schemaRef ds:uri="fe56e3b0-34a1-4d6f-a501-a0b2b7006a18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94eeb56d-118c-48c3-937f-7f05817f7373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B6CD32-2537-46E7-8CC3-A58D44622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eeb56d-118c-48c3-937f-7f05817f7373"/>
    <ds:schemaRef ds:uri="fe56e3b0-34a1-4d6f-a501-a0b2b7006a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654</Words>
  <Application>Microsoft Office PowerPoint</Application>
  <PresentationFormat>On-screen Show (16:9)</PresentationFormat>
  <Paragraphs>87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Simple Light</vt:lpstr>
      <vt:lpstr>PowerPoint Presentation</vt:lpstr>
      <vt:lpstr>PowerPoint Presentation</vt:lpstr>
      <vt:lpstr>Abstract</vt:lpstr>
      <vt:lpstr>Problem Statement</vt:lpstr>
      <vt:lpstr>Proposed Solution</vt:lpstr>
      <vt:lpstr>System Architecture</vt:lpstr>
      <vt:lpstr>Live Demo of Project</vt:lpstr>
      <vt:lpstr>PowerPoint Presentation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Shreya Rajoba</cp:lastModifiedBy>
  <cp:revision>7</cp:revision>
  <dcterms:modified xsi:type="dcterms:W3CDTF">2025-02-25T04:48:24Z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0x0101009921E1C5FD398A4287C0920180B68150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2023-07-11T03:09:09Z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698b2528-286a-444d-a68d-b8bbb1f69870</vt:lpwstr>
  </property>
  <property fmtid="{D5CDD505-2E9C-101B-9397-08002B2CF9AE}" pid="8" name="MSIP_Label_defa4170-0d19-0005-0004-bc88714345d2_ActionId">
    <vt:lpwstr>9e872e44-4725-4b90-87d6-01f911260b79</vt:lpwstr>
  </property>
  <property fmtid="{D5CDD505-2E9C-101B-9397-08002B2CF9AE}" pid="9" name="MSIP_Label_defa4170-0d19-0005-0004-bc88714345d2_ContentBits">
    <vt:lpwstr>0</vt:lpwstr>
  </property>
</Properties>
</file>