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9"/>
  </p:notesMasterIdLst>
  <p:sldIdLst>
    <p:sldId id="256" r:id="rId2"/>
    <p:sldId id="257" r:id="rId3"/>
    <p:sldId id="269" r:id="rId4"/>
    <p:sldId id="275" r:id="rId5"/>
    <p:sldId id="273" r:id="rId6"/>
    <p:sldId id="279" r:id="rId7"/>
    <p:sldId id="276" r:id="rId8"/>
    <p:sldId id="277" r:id="rId9"/>
    <p:sldId id="280" r:id="rId10"/>
    <p:sldId id="281" r:id="rId11"/>
    <p:sldId id="278" r:id="rId12"/>
    <p:sldId id="282" r:id="rId13"/>
    <p:sldId id="283" r:id="rId14"/>
    <p:sldId id="268" r:id="rId15"/>
    <p:sldId id="270" r:id="rId16"/>
    <p:sldId id="265" r:id="rId17"/>
    <p:sldId id="266"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9" d="100"/>
          <a:sy n="79" d="100"/>
        </p:scale>
        <p:origin x="82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rigu Gupta" userId="df28108975f79e25" providerId="LiveId" clId="{EEF25F48-FD35-484F-9F78-E9CB740CD40E}"/>
    <pc:docChg chg="undo custSel modSld">
      <pc:chgData name="Bhrigu Gupta" userId="df28108975f79e25" providerId="LiveId" clId="{EEF25F48-FD35-484F-9F78-E9CB740CD40E}" dt="2025-08-12T15:47:52.956" v="56" actId="339"/>
      <pc:docMkLst>
        <pc:docMk/>
      </pc:docMkLst>
      <pc:sldChg chg="addSp delSp modSp mod">
        <pc:chgData name="Bhrigu Gupta" userId="df28108975f79e25" providerId="LiveId" clId="{EEF25F48-FD35-484F-9F78-E9CB740CD40E}" dt="2025-08-12T15:47:52.956" v="56" actId="339"/>
        <pc:sldMkLst>
          <pc:docMk/>
          <pc:sldMk cId="479890276" sldId="270"/>
        </pc:sldMkLst>
        <pc:spChg chg="mod">
          <ac:chgData name="Bhrigu Gupta" userId="df28108975f79e25" providerId="LiveId" clId="{EEF25F48-FD35-484F-9F78-E9CB740CD40E}" dt="2025-08-12T15:46:46.197" v="23" actId="20577"/>
          <ac:spMkLst>
            <pc:docMk/>
            <pc:sldMk cId="479890276" sldId="270"/>
            <ac:spMk id="114" creationId="{00000000-0000-0000-0000-000000000000}"/>
          </ac:spMkLst>
        </pc:spChg>
        <pc:spChg chg="del">
          <ac:chgData name="Bhrigu Gupta" userId="df28108975f79e25" providerId="LiveId" clId="{EEF25F48-FD35-484F-9F78-E9CB740CD40E}" dt="2025-08-12T15:46:02.372" v="6" actId="21"/>
          <ac:spMkLst>
            <pc:docMk/>
            <pc:sldMk cId="479890276" sldId="270"/>
            <ac:spMk id="115" creationId="{00000000-0000-0000-0000-000000000000}"/>
          </ac:spMkLst>
        </pc:spChg>
        <pc:picChg chg="add del mod">
          <ac:chgData name="Bhrigu Gupta" userId="df28108975f79e25" providerId="LiveId" clId="{EEF25F48-FD35-484F-9F78-E9CB740CD40E}" dt="2025-08-12T15:46:48.058" v="24" actId="478"/>
          <ac:picMkLst>
            <pc:docMk/>
            <pc:sldMk cId="479890276" sldId="270"/>
            <ac:picMk id="3" creationId="{7C52E996-213F-3A0A-E62C-D172B4DB2933}"/>
          </ac:picMkLst>
        </pc:picChg>
        <pc:picChg chg="add mod">
          <ac:chgData name="Bhrigu Gupta" userId="df28108975f79e25" providerId="LiveId" clId="{EEF25F48-FD35-484F-9F78-E9CB740CD40E}" dt="2025-08-12T15:47:52.956" v="56" actId="339"/>
          <ac:picMkLst>
            <pc:docMk/>
            <pc:sldMk cId="479890276" sldId="270"/>
            <ac:picMk id="5" creationId="{6432134F-EF9F-012D-C057-AE13F81B356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F2DD1717-2A77-12A2-3D36-02DA33A750D1}"/>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ECDCD7B0-2CE1-266C-E839-0947D289D82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1BE26B26-F41C-2151-3834-C145E8FE631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80679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E55D6EB9-1BA9-61F5-0400-9DB01EB24D5D}"/>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001E140A-D5E8-2302-D52F-2B5E0957AC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CA0AB77A-C6F7-4920-0BB2-D4D224ABBE2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6643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C2184475-0AF0-981E-AD53-0F7E6A4330BF}"/>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BCDEE2BF-C8E3-5452-7E61-335037F298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ACF08DDC-7501-4C0F-2DAB-F291E4E3D6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0993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D1571569-6A98-7A5C-3DAD-2554CA0A33D1}"/>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2C8DE961-F109-852F-EFC9-8DBA84C9E6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7D6446ED-ED54-51CC-B504-DA9B405B369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50114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a:extLst>
            <a:ext uri="{FF2B5EF4-FFF2-40B4-BE49-F238E27FC236}">
              <a16:creationId xmlns:a16="http://schemas.microsoft.com/office/drawing/2014/main" id="{DD15ED96-1CBD-E64B-E89A-C534B54046B0}"/>
            </a:ext>
          </a:extLst>
        </p:cNvPr>
        <p:cNvGrpSpPr/>
        <p:nvPr/>
      </p:nvGrpSpPr>
      <p:grpSpPr>
        <a:xfrm>
          <a:off x="0" y="0"/>
          <a:ext cx="0" cy="0"/>
          <a:chOff x="0" y="0"/>
          <a:chExt cx="0" cy="0"/>
        </a:xfrm>
      </p:grpSpPr>
      <p:sp>
        <p:nvSpPr>
          <p:cNvPr id="93" name="Google Shape;93;p2:notes">
            <a:extLst>
              <a:ext uri="{FF2B5EF4-FFF2-40B4-BE49-F238E27FC236}">
                <a16:creationId xmlns:a16="http://schemas.microsoft.com/office/drawing/2014/main" id="{A8A0EBB1-87B4-6AFE-AA9B-278756D8B3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a:extLst>
              <a:ext uri="{FF2B5EF4-FFF2-40B4-BE49-F238E27FC236}">
                <a16:creationId xmlns:a16="http://schemas.microsoft.com/office/drawing/2014/main" id="{59931F98-7402-23CF-1E3A-330C72CA29C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833635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521E1D90-F9FE-F417-3F67-87BF2BF27B39}"/>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D26FB264-0A54-8A58-5788-4CE1F38474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41DC88C6-22EC-4B81-7AE0-D698DBB3B4A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3264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91B4CFB4-24DC-87CE-E2E6-1A970561FDB3}"/>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808783B5-C3BC-2704-7D8D-FD963580D8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A1DAFA10-0146-DAC7-1C85-549125E2755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4405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55B33AFA-EDD2-3575-A6B0-ED442B154ED6}"/>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5522FE48-F1BC-00B7-E832-731FF7CC772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F9B9B355-7B99-BA01-4835-294C5F7E5C8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963297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a:extLst>
            <a:ext uri="{FF2B5EF4-FFF2-40B4-BE49-F238E27FC236}">
              <a16:creationId xmlns:a16="http://schemas.microsoft.com/office/drawing/2014/main" id="{C0FDC676-B62A-15E7-B296-725D9E481C6E}"/>
            </a:ext>
          </a:extLst>
        </p:cNvPr>
        <p:cNvGrpSpPr/>
        <p:nvPr/>
      </p:nvGrpSpPr>
      <p:grpSpPr>
        <a:xfrm>
          <a:off x="0" y="0"/>
          <a:ext cx="0" cy="0"/>
          <a:chOff x="0" y="0"/>
          <a:chExt cx="0" cy="0"/>
        </a:xfrm>
      </p:grpSpPr>
      <p:sp>
        <p:nvSpPr>
          <p:cNvPr id="111" name="Google Shape;111;p5:notes">
            <a:extLst>
              <a:ext uri="{FF2B5EF4-FFF2-40B4-BE49-F238E27FC236}">
                <a16:creationId xmlns:a16="http://schemas.microsoft.com/office/drawing/2014/main" id="{BE7E56D1-A161-AA94-1EF7-FE9C7A5C51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a:extLst>
              <a:ext uri="{FF2B5EF4-FFF2-40B4-BE49-F238E27FC236}">
                <a16:creationId xmlns:a16="http://schemas.microsoft.com/office/drawing/2014/main" id="{FA920991-C937-9E53-58C8-C546740531D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5065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2">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www.indiancentury.in/2023/08/28/digitalising-education-in-rural-india/?utm_source=chatgpt.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s://en.wikipedia.org/wiki/EVidyaloka?utm_source=chatgpt.com" TargetMode="External"/><Relationship Id="rId5" Type="http://schemas.openxmlformats.org/officeDocument/2006/relationships/hyperlink" Target="https://en.wikipedia.org/wiki/SWAYAM?utm_source=chatgpt.com" TargetMode="External"/><Relationship Id="rId4" Type="http://schemas.openxmlformats.org/officeDocument/2006/relationships/hyperlink" Target="https://en.wikipedia.org/wiki/Digital_Infrastructure_for_Knowledge_Sharing?utm_source=chatgpt.com"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github.com/sakshiagrawal2711/EduBridge-Connecting-Rural-Learners-to-the-Future"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sz="2400" dirty="0">
                <a:solidFill>
                  <a:schemeClr val="tx1"/>
                </a:solidFill>
                <a:latin typeface="Cambria" panose="02040503050406030204" pitchFamily="18" charset="0"/>
                <a:ea typeface="Cambria" panose="02040503050406030204" pitchFamily="18" charset="0"/>
              </a:rPr>
              <a:t>EduBridge : Connecting Rural Learners to the future</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dirty="0">
                <a:latin typeface="Cambria" panose="02040503050406030204" pitchFamily="18" charset="0"/>
                <a:ea typeface="Cambria" panose="02040503050406030204" pitchFamily="18" charset="0"/>
              </a:rPr>
              <a:t>Batch Number: CSE 241</a:t>
            </a:r>
            <a:endParaRPr sz="1800"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lang="en-GB" sz="2000" b="1"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Mr. Md Zia Ur Rahman</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89" name="Google Shape;89;p13"/>
          <p:cNvGraphicFramePr/>
          <p:nvPr>
            <p:extLst>
              <p:ext uri="{D42A27DB-BD31-4B8C-83A1-F6EECF244321}">
                <p14:modId xmlns:p14="http://schemas.microsoft.com/office/powerpoint/2010/main" val="3488219852"/>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15910">
                <a:tc>
                  <a:txBody>
                    <a:bodyPr/>
                    <a:lstStyle/>
                    <a:p>
                      <a:pPr marL="0" marR="0" lvl="0" indent="0" algn="ctr" rtl="0">
                        <a:spcBef>
                          <a:spcPts val="0"/>
                        </a:spcBef>
                        <a:spcAft>
                          <a:spcPts val="0"/>
                        </a:spcAft>
                        <a:buFont typeface="+mj-lt"/>
                        <a:buNone/>
                      </a:pPr>
                      <a:r>
                        <a:rPr lang="en-US" sz="1800" u="none" strike="noStrike" cap="none" dirty="0"/>
                        <a:t>20221CSE0388                                 </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u="none" strike="noStrike" cap="none" dirty="0"/>
                        <a:t>Sakshi Kumari</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r>
                        <a:rPr lang="en-US" sz="1800" u="none" strike="noStrike" cap="none" dirty="0"/>
                        <a:t>20221CSE0068</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u="none" strike="noStrike" cap="none" dirty="0"/>
                        <a:t>Bhrigu Gupta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r>
                        <a:rPr lang="en-US" sz="1800" u="none" strike="noStrike" cap="none" dirty="0"/>
                        <a:t>20221CSE0066</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US" sz="1800" u="none" strike="noStrike" cap="none" dirty="0"/>
                        <a:t>Shreyas S</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800" b="1" dirty="0">
                <a:solidFill>
                  <a:srgbClr val="17365D"/>
                </a:solidFill>
                <a:latin typeface="Cambria" panose="02040503050406030204" pitchFamily="18" charset="0"/>
                <a:ea typeface="Cambria" panose="02040503050406030204" pitchFamily="18" charset="0"/>
                <a:cs typeface="Verdana"/>
                <a:sym typeface="Verdana"/>
              </a:rPr>
              <a:t>CSE7101-</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1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lvl="0">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IN" sz="1800" b="1" dirty="0"/>
              <a:t>Computer Science And Engineering</a:t>
            </a:r>
            <a:endPar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IN" sz="1800" b="1" dirty="0"/>
              <a:t>Dr. Asif Mohammed</a:t>
            </a:r>
            <a:endParaRPr lang="en-US" sz="1800" b="1" dirty="0">
              <a:solidFill>
                <a:srgbClr val="FF0000"/>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IN" sz="1800" b="1" dirty="0"/>
              <a:t>Dr. Jayavadivel Ravi</a:t>
            </a:r>
            <a:endParaRPr lang="en-US" sz="1800" b="1" dirty="0">
              <a:solidFill>
                <a:srgbClr val="FF0000"/>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Geetha A </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C3D901B5-7E2D-8474-4090-801ED134E137}"/>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DFB3672F-E5C7-1B95-6D9F-1EE984A9BDB1}"/>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Data and Facts supporting the Initiative</a:t>
            </a:r>
          </a:p>
        </p:txBody>
      </p:sp>
      <p:sp>
        <p:nvSpPr>
          <p:cNvPr id="4" name="TextBox 3">
            <a:extLst>
              <a:ext uri="{FF2B5EF4-FFF2-40B4-BE49-F238E27FC236}">
                <a16:creationId xmlns:a16="http://schemas.microsoft.com/office/drawing/2014/main" id="{D0A0E77F-FE28-46EA-2186-9FC6FB510E86}"/>
              </a:ext>
            </a:extLst>
          </p:cNvPr>
          <p:cNvSpPr txBox="1"/>
          <p:nvPr/>
        </p:nvSpPr>
        <p:spPr>
          <a:xfrm>
            <a:off x="550153" y="1166842"/>
            <a:ext cx="10821481"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Rural Literacy Rate: 73.5% (Latest Census) - lower than 87.7% in urban areas.</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Digital Literacy: Only ~35% rural households have internet access (NSO 2020).</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School Infrastructure: 56% of govt. schools lack functional computers (UDISE+ 2021).</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English Proficiency:  Very low in rural students, limiting global communication and job opportunities.</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Awareness Gap: Limited knowledge of grants, loans, and skill development programs.</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Employment Opportunities: Rural youth face higher unemployment due to skill and connectivity gaps.</a:t>
            </a:r>
          </a:p>
          <a:p>
            <a:pPr marL="342900" indent="-342900">
              <a:buFont typeface="Arial" panose="020B0604020202020204" pitchFamily="34" charset="0"/>
              <a:buChar char="•"/>
            </a:pPr>
            <a:r>
              <a:rPr lang="en-US" sz="2400" dirty="0">
                <a:latin typeface="Cambria" panose="02040503050406030204" pitchFamily="18" charset="0"/>
                <a:ea typeface="Cambria" panose="02040503050406030204" pitchFamily="18" charset="0"/>
              </a:rPr>
              <a:t>Need for Intervention: A platform can bridge education, communication, and employment access.</a:t>
            </a:r>
          </a:p>
        </p:txBody>
      </p:sp>
    </p:spTree>
    <p:extLst>
      <p:ext uri="{BB962C8B-B14F-4D97-AF65-F5344CB8AC3E}">
        <p14:creationId xmlns:p14="http://schemas.microsoft.com/office/powerpoint/2010/main" val="1003508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9F776F9E-9770-2472-77BD-8CF9ADAB053B}"/>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70D33060-CCA5-E156-AB1D-7D86ACB1B75C}"/>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Research about Similar Initiatives</a:t>
            </a:r>
          </a:p>
        </p:txBody>
      </p:sp>
      <p:sp>
        <p:nvSpPr>
          <p:cNvPr id="115" name="Google Shape;115;p17">
            <a:extLst>
              <a:ext uri="{FF2B5EF4-FFF2-40B4-BE49-F238E27FC236}">
                <a16:creationId xmlns:a16="http://schemas.microsoft.com/office/drawing/2014/main" id="{6611D709-9EC6-4A7C-D79C-AAD775FB1826}"/>
              </a:ext>
            </a:extLst>
          </p:cNvPr>
          <p:cNvSpPr txBox="1">
            <a:spLocks noGrp="1"/>
          </p:cNvSpPr>
          <p:nvPr>
            <p:ph type="body" idx="1"/>
          </p:nvPr>
        </p:nvSpPr>
        <p:spPr>
          <a:xfrm>
            <a:off x="812800" y="1074907"/>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sz="3200" dirty="0">
                <a:latin typeface="Cambria" panose="02040503050406030204" pitchFamily="18" charset="0"/>
                <a:ea typeface="Cambria" panose="02040503050406030204" pitchFamily="18" charset="0"/>
              </a:rPr>
              <a:t>What are others doing?</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297BB726-B9C4-D99A-0190-E369C0CBB786}"/>
              </a:ext>
            </a:extLst>
          </p:cNvPr>
          <p:cNvGraphicFramePr>
            <a:graphicFrameLocks noGrp="1"/>
          </p:cNvGraphicFramePr>
          <p:nvPr>
            <p:extLst>
              <p:ext uri="{D42A27DB-BD31-4B8C-83A1-F6EECF244321}">
                <p14:modId xmlns:p14="http://schemas.microsoft.com/office/powerpoint/2010/main" val="2307268091"/>
              </p:ext>
            </p:extLst>
          </p:nvPr>
        </p:nvGraphicFramePr>
        <p:xfrm>
          <a:off x="364248" y="2018489"/>
          <a:ext cx="11116552" cy="3764604"/>
        </p:xfrm>
        <a:graphic>
          <a:graphicData uri="http://schemas.openxmlformats.org/drawingml/2006/table">
            <a:tbl>
              <a:tblPr firstRow="1" firstCol="1" bandRow="1"/>
              <a:tblGrid>
                <a:gridCol w="3686782">
                  <a:extLst>
                    <a:ext uri="{9D8B030D-6E8A-4147-A177-3AD203B41FA5}">
                      <a16:colId xmlns:a16="http://schemas.microsoft.com/office/drawing/2014/main" val="2488137699"/>
                    </a:ext>
                  </a:extLst>
                </a:gridCol>
                <a:gridCol w="3723488">
                  <a:extLst>
                    <a:ext uri="{9D8B030D-6E8A-4147-A177-3AD203B41FA5}">
                      <a16:colId xmlns:a16="http://schemas.microsoft.com/office/drawing/2014/main" val="4103595101"/>
                    </a:ext>
                  </a:extLst>
                </a:gridCol>
                <a:gridCol w="3706282">
                  <a:extLst>
                    <a:ext uri="{9D8B030D-6E8A-4147-A177-3AD203B41FA5}">
                      <a16:colId xmlns:a16="http://schemas.microsoft.com/office/drawing/2014/main" val="302577384"/>
                    </a:ext>
                  </a:extLst>
                </a:gridCol>
              </a:tblGrid>
              <a:tr h="950003">
                <a:tc>
                  <a:txBody>
                    <a:bodyPr/>
                    <a:lstStyle/>
                    <a:p>
                      <a:pPr algn="ctr">
                        <a:lnSpc>
                          <a:spcPct val="107000"/>
                        </a:lnSpc>
                        <a:spcAft>
                          <a:spcPts val="800"/>
                        </a:spcAft>
                        <a:buNone/>
                      </a:pPr>
                      <a:r>
                        <a:rPr lang="en-IN" sz="2800" b="0" dirty="0">
                          <a:effectLst/>
                          <a:latin typeface="Cambria" panose="02040503050406030204" pitchFamily="18" charset="0"/>
                          <a:ea typeface="Cambria" panose="02040503050406030204" pitchFamily="18" charset="0"/>
                          <a:cs typeface="Times New Roman" panose="02020603050405020304" pitchFamily="18" charset="0"/>
                        </a:rPr>
                        <a:t>Platform</a:t>
                      </a:r>
                    </a:p>
                  </a:txBody>
                  <a:tcPr marL="50313" marR="50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buNone/>
                      </a:pPr>
                      <a:r>
                        <a:rPr lang="en-IN" sz="2800" b="0" dirty="0">
                          <a:effectLst/>
                          <a:latin typeface="Cambria" panose="02040503050406030204" pitchFamily="18" charset="0"/>
                          <a:ea typeface="Cambria" panose="02040503050406030204" pitchFamily="18" charset="0"/>
                          <a:cs typeface="Times New Roman" panose="02020603050405020304" pitchFamily="18" charset="0"/>
                        </a:rPr>
                        <a:t>Reach / Stats</a:t>
                      </a:r>
                    </a:p>
                  </a:txBody>
                  <a:tcPr marL="50313" marR="50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buNone/>
                      </a:pPr>
                      <a:r>
                        <a:rPr lang="en-IN" sz="2800" b="0" dirty="0">
                          <a:effectLst/>
                          <a:latin typeface="Cambria" panose="02040503050406030204" pitchFamily="18" charset="0"/>
                          <a:ea typeface="Cambria" panose="02040503050406030204" pitchFamily="18" charset="0"/>
                          <a:cs typeface="Times New Roman" panose="02020603050405020304" pitchFamily="18" charset="0"/>
                        </a:rPr>
                        <a:t>Limitations</a:t>
                      </a:r>
                    </a:p>
                  </a:txBody>
                  <a:tcPr marL="50313" marR="50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34666674"/>
                  </a:ext>
                </a:extLst>
              </a:tr>
              <a:tr h="950003">
                <a:tc>
                  <a:txBody>
                    <a:bodyPr/>
                    <a:lstStyle/>
                    <a:p>
                      <a:pPr algn="ctr">
                        <a:lnSpc>
                          <a:spcPct val="107000"/>
                        </a:lnSpc>
                        <a:spcAft>
                          <a:spcPts val="800"/>
                        </a:spcAft>
                        <a:buNone/>
                      </a:pPr>
                      <a:r>
                        <a:rPr lang="en-IN" sz="2000" b="0" dirty="0">
                          <a:effectLst/>
                          <a:latin typeface="Cambria" panose="02040503050406030204" pitchFamily="18" charset="0"/>
                          <a:ea typeface="Cambria" panose="02040503050406030204" pitchFamily="18" charset="0"/>
                          <a:cs typeface="Times New Roman" panose="02020603050405020304" pitchFamily="18" charset="0"/>
                        </a:rPr>
                        <a:t>DIKSHA</a:t>
                      </a:r>
                    </a:p>
                  </a:txBody>
                  <a:tcPr marL="50313" marR="50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buNone/>
                      </a:pPr>
                      <a:r>
                        <a:rPr lang="en-IN" sz="1400" b="0" dirty="0">
                          <a:effectLst/>
                          <a:latin typeface="Cambria" panose="02040503050406030204" pitchFamily="18" charset="0"/>
                          <a:ea typeface="Cambria" panose="02040503050406030204" pitchFamily="18" charset="0"/>
                          <a:cs typeface="Times New Roman" panose="02020603050405020304" pitchFamily="18" charset="0"/>
                        </a:rPr>
                        <a:t>Over 524 crore learning sessions, 6,125 crore learning minutes, and 2.9 lakh+ content pieces; serves all 36 states &amp; UTs </a:t>
                      </a:r>
                      <a:r>
                        <a:rPr lang="en-IN" sz="1400" b="0" u="none" strike="noStrike" dirty="0">
                          <a:solidFill>
                            <a:srgbClr val="0000FF"/>
                          </a:solidFill>
                          <a:effectLst/>
                          <a:latin typeface="Cambria" panose="02040503050406030204" pitchFamily="18" charset="0"/>
                          <a:ea typeface="Cambria" panose="02040503050406030204" pitchFamily="18" charset="0"/>
                          <a:cs typeface="Times New Roman" panose="02020603050405020304" pitchFamily="18" charset="0"/>
                          <a:hlinkClick r:id="rId3"/>
                        </a:rPr>
                        <a:t>indiancentury.in</a:t>
                      </a:r>
                      <a:r>
                        <a:rPr lang="en-IN" sz="1400" b="0" u="none" strike="noStrike" dirty="0">
                          <a:solidFill>
                            <a:srgbClr val="0000FF"/>
                          </a:solidFill>
                          <a:effectLst/>
                          <a:latin typeface="Cambria" panose="02040503050406030204" pitchFamily="18" charset="0"/>
                          <a:ea typeface="Cambria" panose="02040503050406030204" pitchFamily="18" charset="0"/>
                          <a:cs typeface="Times New Roman" panose="02020603050405020304" pitchFamily="18" charset="0"/>
                          <a:hlinkClick r:id="rId4"/>
                        </a:rPr>
                        <a:t>Wikipedia</a:t>
                      </a:r>
                      <a:endParaRPr lang="en-IN" sz="1400" b="0" dirty="0">
                        <a:effectLst/>
                        <a:latin typeface="Cambria" panose="02040503050406030204" pitchFamily="18" charset="0"/>
                        <a:ea typeface="Cambria" panose="02040503050406030204" pitchFamily="18" charset="0"/>
                        <a:cs typeface="Times New Roman" panose="02020603050405020304" pitchFamily="18" charset="0"/>
                      </a:endParaRPr>
                    </a:p>
                  </a:txBody>
                  <a:tcPr marL="50313" marR="50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buNone/>
                      </a:pPr>
                      <a:r>
                        <a:rPr lang="en-IN" sz="1400" b="0" dirty="0">
                          <a:effectLst/>
                          <a:latin typeface="Cambria" panose="02040503050406030204" pitchFamily="18" charset="0"/>
                          <a:ea typeface="Cambria" panose="02040503050406030204" pitchFamily="18" charset="0"/>
                          <a:cs typeface="Times New Roman" panose="02020603050405020304" pitchFamily="18" charset="0"/>
                        </a:rPr>
                        <a:t>Primarily for school curriculum; limited offline mentorship and no career/skill pathway integration.</a:t>
                      </a:r>
                    </a:p>
                  </a:txBody>
                  <a:tcPr marL="50313" marR="50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92819499"/>
                  </a:ext>
                </a:extLst>
              </a:tr>
              <a:tr h="950003">
                <a:tc>
                  <a:txBody>
                    <a:bodyPr/>
                    <a:lstStyle/>
                    <a:p>
                      <a:pPr algn="ctr">
                        <a:lnSpc>
                          <a:spcPct val="107000"/>
                        </a:lnSpc>
                        <a:spcAft>
                          <a:spcPts val="800"/>
                        </a:spcAft>
                        <a:buNone/>
                      </a:pPr>
                      <a:r>
                        <a:rPr lang="en-IN" sz="2000" b="0" dirty="0">
                          <a:effectLst/>
                          <a:latin typeface="Cambria" panose="02040503050406030204" pitchFamily="18" charset="0"/>
                          <a:ea typeface="Cambria" panose="02040503050406030204" pitchFamily="18" charset="0"/>
                          <a:cs typeface="Times New Roman" panose="02020603050405020304" pitchFamily="18" charset="0"/>
                        </a:rPr>
                        <a:t>SWAYAM</a:t>
                      </a:r>
                    </a:p>
                  </a:txBody>
                  <a:tcPr marL="50313" marR="50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buNone/>
                      </a:pPr>
                      <a:r>
                        <a:rPr lang="en-IN" sz="1400" b="0" dirty="0">
                          <a:effectLst/>
                          <a:latin typeface="Cambria" panose="02040503050406030204" pitchFamily="18" charset="0"/>
                          <a:ea typeface="Cambria" panose="02040503050406030204" pitchFamily="18" charset="0"/>
                          <a:cs typeface="Times New Roman" panose="02020603050405020304" pitchFamily="18" charset="0"/>
                        </a:rPr>
                        <a:t>~1.2 crore registrations and 4 crore enrollments across 11,700 courses </a:t>
                      </a:r>
                      <a:r>
                        <a:rPr lang="en-IN" sz="1400" b="0" u="none" strike="noStrike" dirty="0" err="1">
                          <a:solidFill>
                            <a:srgbClr val="0000FF"/>
                          </a:solidFill>
                          <a:effectLst/>
                          <a:latin typeface="Cambria" panose="02040503050406030204" pitchFamily="18" charset="0"/>
                          <a:ea typeface="Cambria" panose="02040503050406030204" pitchFamily="18" charset="0"/>
                          <a:cs typeface="Times New Roman" panose="02020603050405020304" pitchFamily="18" charset="0"/>
                          <a:hlinkClick r:id="rId3"/>
                        </a:rPr>
                        <a:t>indiancentury.in</a:t>
                      </a:r>
                      <a:r>
                        <a:rPr lang="en-IN" sz="1400" b="0" u="none" strike="noStrike" dirty="0" err="1">
                          <a:solidFill>
                            <a:srgbClr val="0000FF"/>
                          </a:solidFill>
                          <a:effectLst/>
                          <a:latin typeface="Cambria" panose="02040503050406030204" pitchFamily="18" charset="0"/>
                          <a:ea typeface="Cambria" panose="02040503050406030204" pitchFamily="18" charset="0"/>
                          <a:cs typeface="Times New Roman" panose="02020603050405020304" pitchFamily="18" charset="0"/>
                          <a:hlinkClick r:id="rId5"/>
                        </a:rPr>
                        <a:t>Wikipedia</a:t>
                      </a:r>
                      <a:endParaRPr lang="en-IN" sz="1400" b="0" dirty="0">
                        <a:effectLst/>
                        <a:latin typeface="Cambria" panose="02040503050406030204" pitchFamily="18" charset="0"/>
                        <a:ea typeface="Cambria" panose="02040503050406030204" pitchFamily="18" charset="0"/>
                        <a:cs typeface="Times New Roman" panose="02020603050405020304" pitchFamily="18" charset="0"/>
                      </a:endParaRPr>
                    </a:p>
                  </a:txBody>
                  <a:tcPr marL="50313" marR="50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buNone/>
                      </a:pPr>
                      <a:r>
                        <a:rPr lang="en-IN" sz="1400" b="0" dirty="0">
                          <a:effectLst/>
                          <a:latin typeface="Cambria" panose="02040503050406030204" pitchFamily="18" charset="0"/>
                          <a:ea typeface="Cambria" panose="02040503050406030204" pitchFamily="18" charset="0"/>
                          <a:cs typeface="Times New Roman" panose="02020603050405020304" pitchFamily="18" charset="0"/>
                        </a:rPr>
                        <a:t>Focused on higher education; lacks real-time mentor support and is internet-dependent.</a:t>
                      </a:r>
                    </a:p>
                  </a:txBody>
                  <a:tcPr marL="50313" marR="50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53268912"/>
                  </a:ext>
                </a:extLst>
              </a:tr>
              <a:tr h="914595">
                <a:tc>
                  <a:txBody>
                    <a:bodyPr/>
                    <a:lstStyle/>
                    <a:p>
                      <a:pPr algn="ctr">
                        <a:lnSpc>
                          <a:spcPct val="107000"/>
                        </a:lnSpc>
                        <a:spcAft>
                          <a:spcPts val="800"/>
                        </a:spcAft>
                        <a:buNone/>
                      </a:pPr>
                      <a:r>
                        <a:rPr lang="en-IN" sz="2000" b="0" dirty="0">
                          <a:effectLst/>
                          <a:latin typeface="Cambria" panose="02040503050406030204" pitchFamily="18" charset="0"/>
                          <a:ea typeface="Cambria" panose="02040503050406030204" pitchFamily="18" charset="0"/>
                          <a:cs typeface="Times New Roman" panose="02020603050405020304" pitchFamily="18" charset="0"/>
                        </a:rPr>
                        <a:t>eVidyaloka</a:t>
                      </a:r>
                    </a:p>
                  </a:txBody>
                  <a:tcPr marL="50313" marR="50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buNone/>
                      </a:pPr>
                      <a:r>
                        <a:rPr lang="en-IN" sz="1400" b="0" dirty="0">
                          <a:effectLst/>
                          <a:latin typeface="Cambria" panose="02040503050406030204" pitchFamily="18" charset="0"/>
                          <a:ea typeface="Cambria" panose="02040503050406030204" pitchFamily="18" charset="0"/>
                          <a:cs typeface="Times New Roman" panose="02020603050405020304" pitchFamily="18" charset="0"/>
                        </a:rPr>
                        <a:t>Over 1,100 active volunteer teachers delivering virtual lessons in regional languages </a:t>
                      </a:r>
                      <a:r>
                        <a:rPr lang="en-IN" sz="1400" b="0" u="none" strike="noStrike" dirty="0">
                          <a:solidFill>
                            <a:srgbClr val="0000FF"/>
                          </a:solidFill>
                          <a:effectLst/>
                          <a:latin typeface="Cambria" panose="02040503050406030204" pitchFamily="18" charset="0"/>
                          <a:ea typeface="Cambria" panose="02040503050406030204" pitchFamily="18" charset="0"/>
                          <a:cs typeface="Times New Roman" panose="02020603050405020304" pitchFamily="18" charset="0"/>
                          <a:hlinkClick r:id="rId6"/>
                        </a:rPr>
                        <a:t>Wikipedia</a:t>
                      </a:r>
                      <a:endParaRPr lang="en-IN" sz="1400" b="0" dirty="0">
                        <a:effectLst/>
                        <a:latin typeface="Cambria" panose="02040503050406030204" pitchFamily="18" charset="0"/>
                        <a:ea typeface="Cambria" panose="02040503050406030204" pitchFamily="18" charset="0"/>
                        <a:cs typeface="Times New Roman" panose="02020603050405020304" pitchFamily="18" charset="0"/>
                      </a:endParaRPr>
                    </a:p>
                  </a:txBody>
                  <a:tcPr marL="50313" marR="50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a:lnSpc>
                          <a:spcPct val="107000"/>
                        </a:lnSpc>
                        <a:spcAft>
                          <a:spcPts val="800"/>
                        </a:spcAft>
                        <a:buNone/>
                      </a:pPr>
                      <a:r>
                        <a:rPr lang="en-IN" sz="1400" b="0" dirty="0">
                          <a:effectLst/>
                          <a:latin typeface="Cambria" panose="02040503050406030204" pitchFamily="18" charset="0"/>
                          <a:ea typeface="Cambria" panose="02040503050406030204" pitchFamily="18" charset="0"/>
                          <a:cs typeface="Times New Roman" panose="02020603050405020304" pitchFamily="18" charset="0"/>
                        </a:rPr>
                        <a:t>Dependent on video conferencing; limited offline access and absence of employment scheme info.</a:t>
                      </a:r>
                    </a:p>
                  </a:txBody>
                  <a:tcPr marL="50313" marR="5031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79488929"/>
                  </a:ext>
                </a:extLst>
              </a:tr>
            </a:tbl>
          </a:graphicData>
        </a:graphic>
      </p:graphicFrame>
    </p:spTree>
    <p:extLst>
      <p:ext uri="{BB962C8B-B14F-4D97-AF65-F5344CB8AC3E}">
        <p14:creationId xmlns:p14="http://schemas.microsoft.com/office/powerpoint/2010/main" val="1390655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16D94A34-5302-C6C8-9315-F02048AE33F3}"/>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64C82590-C2E6-F8A5-1F9A-07C8CE5C9C26}"/>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Innovation or Novel Contributions</a:t>
            </a:r>
          </a:p>
        </p:txBody>
      </p:sp>
      <p:sp>
        <p:nvSpPr>
          <p:cNvPr id="115" name="Google Shape;115;p17">
            <a:extLst>
              <a:ext uri="{FF2B5EF4-FFF2-40B4-BE49-F238E27FC236}">
                <a16:creationId xmlns:a16="http://schemas.microsoft.com/office/drawing/2014/main" id="{68AC41C5-0ADE-F1AC-433D-D6BC5D7A2C98}"/>
              </a:ext>
            </a:extLst>
          </p:cNvPr>
          <p:cNvSpPr txBox="1">
            <a:spLocks noGrp="1"/>
          </p:cNvSpPr>
          <p:nvPr>
            <p:ph type="body" idx="1"/>
          </p:nvPr>
        </p:nvSpPr>
        <p:spPr>
          <a:xfrm>
            <a:off x="812800" y="9525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sz="3200" dirty="0">
                <a:latin typeface="Cambria" panose="02040503050406030204" pitchFamily="18" charset="0"/>
                <a:ea typeface="Cambria" panose="02040503050406030204" pitchFamily="18" charset="0"/>
              </a:rPr>
              <a:t>What are we doing different?</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graphicFrame>
        <p:nvGraphicFramePr>
          <p:cNvPr id="2" name="Table 1">
            <a:extLst>
              <a:ext uri="{FF2B5EF4-FFF2-40B4-BE49-F238E27FC236}">
                <a16:creationId xmlns:a16="http://schemas.microsoft.com/office/drawing/2014/main" id="{52E021B2-4C92-D134-5E43-1FE9BC696A80}"/>
              </a:ext>
            </a:extLst>
          </p:cNvPr>
          <p:cNvGraphicFramePr>
            <a:graphicFrameLocks noGrp="1"/>
          </p:cNvGraphicFramePr>
          <p:nvPr>
            <p:extLst>
              <p:ext uri="{D42A27DB-BD31-4B8C-83A1-F6EECF244321}">
                <p14:modId xmlns:p14="http://schemas.microsoft.com/office/powerpoint/2010/main" val="240008869"/>
              </p:ext>
            </p:extLst>
          </p:nvPr>
        </p:nvGraphicFramePr>
        <p:xfrm>
          <a:off x="812800" y="1576009"/>
          <a:ext cx="10668000" cy="4451898"/>
        </p:xfrm>
        <a:graphic>
          <a:graphicData uri="http://schemas.openxmlformats.org/drawingml/2006/table">
            <a:tbl>
              <a:tblPr firstRow="1" firstCol="1" bandRow="1"/>
              <a:tblGrid>
                <a:gridCol w="3556000">
                  <a:extLst>
                    <a:ext uri="{9D8B030D-6E8A-4147-A177-3AD203B41FA5}">
                      <a16:colId xmlns:a16="http://schemas.microsoft.com/office/drawing/2014/main" val="2324528447"/>
                    </a:ext>
                  </a:extLst>
                </a:gridCol>
                <a:gridCol w="3556000">
                  <a:extLst>
                    <a:ext uri="{9D8B030D-6E8A-4147-A177-3AD203B41FA5}">
                      <a16:colId xmlns:a16="http://schemas.microsoft.com/office/drawing/2014/main" val="1974076300"/>
                    </a:ext>
                  </a:extLst>
                </a:gridCol>
                <a:gridCol w="3556000">
                  <a:extLst>
                    <a:ext uri="{9D8B030D-6E8A-4147-A177-3AD203B41FA5}">
                      <a16:colId xmlns:a16="http://schemas.microsoft.com/office/drawing/2014/main" val="321117009"/>
                    </a:ext>
                  </a:extLst>
                </a:gridCol>
              </a:tblGrid>
              <a:tr h="566460">
                <a:tc>
                  <a:txBody>
                    <a:bodyPr/>
                    <a:lstStyle/>
                    <a:p>
                      <a:pPr algn="ctr">
                        <a:lnSpc>
                          <a:spcPct val="107000"/>
                        </a:lnSpc>
                        <a:spcAft>
                          <a:spcPts val="800"/>
                        </a:spcAft>
                        <a:buNone/>
                      </a:pPr>
                      <a:r>
                        <a:rPr lang="en-IN" sz="2800" b="0" dirty="0">
                          <a:effectLst/>
                          <a:latin typeface="Cambria" panose="02040503050406030204" pitchFamily="18" charset="0"/>
                          <a:ea typeface="Cambria" panose="02040503050406030204" pitchFamily="18" charset="0"/>
                          <a:cs typeface="Times New Roman" panose="02020603050405020304" pitchFamily="18" charset="0"/>
                        </a:rPr>
                        <a:t>Feature</a:t>
                      </a:r>
                      <a:endParaRPr lang="en-IN" sz="2400" b="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buNone/>
                      </a:pPr>
                      <a:r>
                        <a:rPr lang="en-IN" sz="2800" b="0" dirty="0">
                          <a:effectLst/>
                          <a:latin typeface="Cambria" panose="02040503050406030204" pitchFamily="18" charset="0"/>
                          <a:ea typeface="Cambria" panose="02040503050406030204" pitchFamily="18" charset="0"/>
                          <a:cs typeface="Times New Roman" panose="02020603050405020304" pitchFamily="18" charset="0"/>
                        </a:rPr>
                        <a:t>Existing Platforms</a:t>
                      </a:r>
                      <a:endParaRPr lang="en-IN" sz="2400" b="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buNone/>
                      </a:pPr>
                      <a:r>
                        <a:rPr lang="en-IN" sz="2800" b="0" dirty="0">
                          <a:effectLst/>
                          <a:latin typeface="Cambria" panose="02040503050406030204" pitchFamily="18" charset="0"/>
                          <a:ea typeface="Cambria" panose="02040503050406030204" pitchFamily="18" charset="0"/>
                          <a:cs typeface="Times New Roman" panose="02020603050405020304" pitchFamily="18" charset="0"/>
                        </a:rPr>
                        <a:t>Your Platform</a:t>
                      </a:r>
                      <a:endParaRPr lang="en-IN" sz="2400" b="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10225404"/>
                  </a:ext>
                </a:extLst>
              </a:tr>
              <a:tr h="608684">
                <a:tc>
                  <a:txBody>
                    <a:bodyPr/>
                    <a:lstStyle/>
                    <a:p>
                      <a:pPr algn="ctr">
                        <a:lnSpc>
                          <a:spcPct val="107000"/>
                        </a:lnSpc>
                        <a:spcAft>
                          <a:spcPts val="800"/>
                        </a:spcAft>
                        <a:buNone/>
                      </a:pPr>
                      <a:r>
                        <a:rPr lang="en-IN" sz="2000" dirty="0">
                          <a:effectLst/>
                          <a:latin typeface="Cambria" panose="02040503050406030204" pitchFamily="18" charset="0"/>
                          <a:ea typeface="Cambria" panose="02040503050406030204" pitchFamily="18" charset="0"/>
                          <a:cs typeface="Times New Roman" panose="02020603050405020304" pitchFamily="18" charset="0"/>
                        </a:rPr>
                        <a:t>Offline Accessibility</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buNone/>
                      </a:pPr>
                      <a:r>
                        <a:rPr lang="en-IN" sz="2000">
                          <a:effectLst/>
                          <a:latin typeface="Cambria" panose="02040503050406030204" pitchFamily="18" charset="0"/>
                          <a:ea typeface="Cambria" panose="02040503050406030204" pitchFamily="18" charset="0"/>
                          <a:cs typeface="Times New Roman" panose="02020603050405020304" pitchFamily="18" charset="0"/>
                        </a:rPr>
                        <a:t>Limited or standalone</a:t>
                      </a:r>
                      <a:endParaRPr lang="en-IN" sz="180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buNone/>
                      </a:pPr>
                      <a:r>
                        <a:rPr lang="en-IN" sz="2000">
                          <a:effectLst/>
                          <a:latin typeface="Cambria" panose="02040503050406030204" pitchFamily="18" charset="0"/>
                          <a:ea typeface="Cambria" panose="02040503050406030204" pitchFamily="18" charset="0"/>
                          <a:cs typeface="Times New Roman" panose="02020603050405020304" pitchFamily="18" charset="0"/>
                        </a:rPr>
                        <a:t>Seamless offline + online hybrid support</a:t>
                      </a:r>
                      <a:endParaRPr lang="en-IN" sz="180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556889"/>
                  </a:ext>
                </a:extLst>
              </a:tr>
              <a:tr h="608684">
                <a:tc>
                  <a:txBody>
                    <a:bodyPr/>
                    <a:lstStyle/>
                    <a:p>
                      <a:pPr algn="ctr">
                        <a:lnSpc>
                          <a:spcPct val="107000"/>
                        </a:lnSpc>
                        <a:spcAft>
                          <a:spcPts val="800"/>
                        </a:spcAft>
                        <a:buNone/>
                      </a:pPr>
                      <a:r>
                        <a:rPr lang="en-IN" sz="2000" dirty="0">
                          <a:effectLst/>
                          <a:latin typeface="Cambria" panose="02040503050406030204" pitchFamily="18" charset="0"/>
                          <a:ea typeface="Cambria" panose="02040503050406030204" pitchFamily="18" charset="0"/>
                          <a:cs typeface="Times New Roman" panose="02020603050405020304" pitchFamily="18" charset="0"/>
                        </a:rPr>
                        <a:t>Mentor Interaction</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buNone/>
                      </a:pPr>
                      <a:r>
                        <a:rPr lang="en-IN" sz="2000">
                          <a:effectLst/>
                          <a:latin typeface="Cambria" panose="02040503050406030204" pitchFamily="18" charset="0"/>
                          <a:ea typeface="Cambria" panose="02040503050406030204" pitchFamily="18" charset="0"/>
                          <a:cs typeface="Times New Roman" panose="02020603050405020304" pitchFamily="18" charset="0"/>
                        </a:rPr>
                        <a:t>Rare or virtual only</a:t>
                      </a:r>
                      <a:endParaRPr lang="en-IN" sz="180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buNone/>
                      </a:pPr>
                      <a:r>
                        <a:rPr lang="en-IN" sz="2000">
                          <a:effectLst/>
                          <a:latin typeface="Cambria" panose="02040503050406030204" pitchFamily="18" charset="0"/>
                          <a:ea typeface="Cambria" panose="02040503050406030204" pitchFamily="18" charset="0"/>
                          <a:cs typeface="Times New Roman" panose="02020603050405020304" pitchFamily="18" charset="0"/>
                        </a:rPr>
                        <a:t>Personalized mentor chat and guidance</a:t>
                      </a:r>
                      <a:endParaRPr lang="en-IN" sz="180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60769931"/>
                  </a:ext>
                </a:extLst>
              </a:tr>
              <a:tr h="608684">
                <a:tc>
                  <a:txBody>
                    <a:bodyPr/>
                    <a:lstStyle/>
                    <a:p>
                      <a:pPr algn="ctr">
                        <a:lnSpc>
                          <a:spcPct val="107000"/>
                        </a:lnSpc>
                        <a:spcAft>
                          <a:spcPts val="800"/>
                        </a:spcAft>
                        <a:buNone/>
                      </a:pPr>
                      <a:r>
                        <a:rPr lang="en-IN" sz="2000" dirty="0">
                          <a:effectLst/>
                          <a:latin typeface="Cambria" panose="02040503050406030204" pitchFamily="18" charset="0"/>
                          <a:ea typeface="Cambria" panose="02040503050406030204" pitchFamily="18" charset="0"/>
                          <a:cs typeface="Times New Roman" panose="02020603050405020304" pitchFamily="18" charset="0"/>
                        </a:rPr>
                        <a:t>Skill Progress Analytics</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buNone/>
                      </a:pPr>
                      <a:r>
                        <a:rPr lang="en-IN" sz="2000" dirty="0">
                          <a:effectLst/>
                          <a:latin typeface="Cambria" panose="02040503050406030204" pitchFamily="18" charset="0"/>
                          <a:ea typeface="Cambria" panose="02040503050406030204" pitchFamily="18" charset="0"/>
                          <a:cs typeface="Times New Roman" panose="02020603050405020304" pitchFamily="18" charset="0"/>
                        </a:rPr>
                        <a:t>Minimal</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buNone/>
                      </a:pPr>
                      <a:r>
                        <a:rPr lang="en-IN" sz="2000">
                          <a:effectLst/>
                          <a:latin typeface="Cambria" panose="02040503050406030204" pitchFamily="18" charset="0"/>
                          <a:ea typeface="Cambria" panose="02040503050406030204" pitchFamily="18" charset="0"/>
                          <a:cs typeface="Times New Roman" panose="02020603050405020304" pitchFamily="18" charset="0"/>
                        </a:rPr>
                        <a:t>Robust tracking with action plans</a:t>
                      </a:r>
                      <a:endParaRPr lang="en-IN" sz="180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12778360"/>
                  </a:ext>
                </a:extLst>
              </a:tr>
              <a:tr h="608684">
                <a:tc>
                  <a:txBody>
                    <a:bodyPr/>
                    <a:lstStyle/>
                    <a:p>
                      <a:pPr algn="ctr">
                        <a:lnSpc>
                          <a:spcPct val="107000"/>
                        </a:lnSpc>
                        <a:spcAft>
                          <a:spcPts val="800"/>
                        </a:spcAft>
                        <a:buNone/>
                      </a:pPr>
                      <a:r>
                        <a:rPr lang="en-IN" sz="2000" dirty="0">
                          <a:effectLst/>
                          <a:latin typeface="Cambria" panose="02040503050406030204" pitchFamily="18" charset="0"/>
                          <a:ea typeface="Cambria" panose="02040503050406030204" pitchFamily="18" charset="0"/>
                          <a:cs typeface="Times New Roman" panose="02020603050405020304" pitchFamily="18" charset="0"/>
                        </a:rPr>
                        <a:t>Localized Support &amp; Language</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buNone/>
                      </a:pPr>
                      <a:r>
                        <a:rPr lang="en-IN" sz="2000" dirty="0">
                          <a:effectLst/>
                          <a:latin typeface="Cambria" panose="02040503050406030204" pitchFamily="18" charset="0"/>
                          <a:ea typeface="Cambria" panose="02040503050406030204" pitchFamily="18" charset="0"/>
                          <a:cs typeface="Times New Roman" panose="02020603050405020304" pitchFamily="18" charset="0"/>
                        </a:rPr>
                        <a:t>Often monolingual or broad</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buNone/>
                      </a:pPr>
                      <a:r>
                        <a:rPr lang="en-IN" sz="2000">
                          <a:effectLst/>
                          <a:latin typeface="Cambria" panose="02040503050406030204" pitchFamily="18" charset="0"/>
                          <a:ea typeface="Cambria" panose="02040503050406030204" pitchFamily="18" charset="0"/>
                          <a:cs typeface="Times New Roman" panose="02020603050405020304" pitchFamily="18" charset="0"/>
                        </a:rPr>
                        <a:t>Multi-regional language support and content</a:t>
                      </a:r>
                      <a:endParaRPr lang="en-IN" sz="180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02618197"/>
                  </a:ext>
                </a:extLst>
              </a:tr>
              <a:tr h="608684">
                <a:tc>
                  <a:txBody>
                    <a:bodyPr/>
                    <a:lstStyle/>
                    <a:p>
                      <a:pPr algn="ctr">
                        <a:lnSpc>
                          <a:spcPct val="107000"/>
                        </a:lnSpc>
                        <a:spcAft>
                          <a:spcPts val="800"/>
                        </a:spcAft>
                        <a:buNone/>
                      </a:pPr>
                      <a:r>
                        <a:rPr lang="en-IN" sz="2000">
                          <a:effectLst/>
                          <a:latin typeface="Cambria" panose="02040503050406030204" pitchFamily="18" charset="0"/>
                          <a:ea typeface="Cambria" panose="02040503050406030204" pitchFamily="18" charset="0"/>
                          <a:cs typeface="Times New Roman" panose="02020603050405020304" pitchFamily="18" charset="0"/>
                        </a:rPr>
                        <a:t>Opportunity Integration</a:t>
                      </a:r>
                      <a:endParaRPr lang="en-IN" sz="180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buNone/>
                      </a:pPr>
                      <a:r>
                        <a:rPr lang="en-IN" sz="2000" dirty="0">
                          <a:effectLst/>
                          <a:latin typeface="Cambria" panose="02040503050406030204" pitchFamily="18" charset="0"/>
                          <a:ea typeface="Cambria" panose="02040503050406030204" pitchFamily="18" charset="0"/>
                          <a:cs typeface="Times New Roman" panose="02020603050405020304" pitchFamily="18" charset="0"/>
                        </a:rPr>
                        <a:t>Not included</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buNone/>
                      </a:pPr>
                      <a:r>
                        <a:rPr lang="en-IN" sz="2000" dirty="0">
                          <a:effectLst/>
                          <a:latin typeface="Cambria" panose="02040503050406030204" pitchFamily="18" charset="0"/>
                          <a:ea typeface="Cambria" panose="02040503050406030204" pitchFamily="18" charset="0"/>
                          <a:cs typeface="Times New Roman" panose="02020603050405020304" pitchFamily="18" charset="0"/>
                        </a:rPr>
                        <a:t>Fully integrated jobs, schemes, and resource hub</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59197067"/>
                  </a:ext>
                </a:extLst>
              </a:tr>
              <a:tr h="553688">
                <a:tc>
                  <a:txBody>
                    <a:bodyPr/>
                    <a:lstStyle/>
                    <a:p>
                      <a:pPr algn="ctr">
                        <a:lnSpc>
                          <a:spcPct val="107000"/>
                        </a:lnSpc>
                        <a:spcAft>
                          <a:spcPts val="800"/>
                        </a:spcAft>
                        <a:buNone/>
                      </a:pPr>
                      <a:r>
                        <a:rPr lang="en-IN" sz="2000">
                          <a:effectLst/>
                          <a:latin typeface="Cambria" panose="02040503050406030204" pitchFamily="18" charset="0"/>
                          <a:ea typeface="Cambria" panose="02040503050406030204" pitchFamily="18" charset="0"/>
                          <a:cs typeface="Times New Roman" panose="02020603050405020304" pitchFamily="18" charset="0"/>
                        </a:rPr>
                        <a:t>Community &amp; Resource Sharing</a:t>
                      </a:r>
                      <a:endParaRPr lang="en-IN" sz="180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buNone/>
                      </a:pPr>
                      <a:r>
                        <a:rPr lang="en-IN" sz="2000" dirty="0">
                          <a:effectLst/>
                          <a:latin typeface="Cambria" panose="02040503050406030204" pitchFamily="18" charset="0"/>
                          <a:ea typeface="Cambria" panose="02040503050406030204" pitchFamily="18" charset="0"/>
                          <a:cs typeface="Times New Roman" panose="02020603050405020304" pitchFamily="18" charset="0"/>
                        </a:rPr>
                        <a:t>Rare</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lnSpc>
                          <a:spcPct val="107000"/>
                        </a:lnSpc>
                        <a:spcAft>
                          <a:spcPts val="800"/>
                        </a:spcAft>
                        <a:buNone/>
                      </a:pPr>
                      <a:r>
                        <a:rPr lang="en-IN" sz="2000" dirty="0">
                          <a:effectLst/>
                          <a:latin typeface="Cambria" panose="02040503050406030204" pitchFamily="18" charset="0"/>
                          <a:ea typeface="Cambria" panose="02040503050406030204" pitchFamily="18" charset="0"/>
                          <a:cs typeface="Times New Roman" panose="02020603050405020304" pitchFamily="18" charset="0"/>
                        </a:rPr>
                        <a:t>Built-in workflows for mobile libraries &amp; kiosks</a:t>
                      </a:r>
                      <a:endParaRPr lang="en-IN" sz="180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91789490"/>
                  </a:ext>
                </a:extLst>
              </a:tr>
            </a:tbl>
          </a:graphicData>
        </a:graphic>
      </p:graphicFrame>
    </p:spTree>
    <p:extLst>
      <p:ext uri="{BB962C8B-B14F-4D97-AF65-F5344CB8AC3E}">
        <p14:creationId xmlns:p14="http://schemas.microsoft.com/office/powerpoint/2010/main" val="2466030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AB8A812B-3BCC-94F5-46D4-E1F9D1E7A0C9}"/>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8458E83D-CA40-EB26-1241-36B1DAC1FF7B}"/>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Tech Stack and Methodology</a:t>
            </a:r>
          </a:p>
        </p:txBody>
      </p:sp>
      <p:graphicFrame>
        <p:nvGraphicFramePr>
          <p:cNvPr id="2" name="Table 1">
            <a:extLst>
              <a:ext uri="{FF2B5EF4-FFF2-40B4-BE49-F238E27FC236}">
                <a16:creationId xmlns:a16="http://schemas.microsoft.com/office/drawing/2014/main" id="{F64070DD-2297-CB93-8B70-3CEF75A52EAE}"/>
              </a:ext>
            </a:extLst>
          </p:cNvPr>
          <p:cNvGraphicFramePr>
            <a:graphicFrameLocks noGrp="1"/>
          </p:cNvGraphicFramePr>
          <p:nvPr>
            <p:extLst>
              <p:ext uri="{D42A27DB-BD31-4B8C-83A1-F6EECF244321}">
                <p14:modId xmlns:p14="http://schemas.microsoft.com/office/powerpoint/2010/main" val="2409795859"/>
              </p:ext>
            </p:extLst>
          </p:nvPr>
        </p:nvGraphicFramePr>
        <p:xfrm>
          <a:off x="812800" y="1040861"/>
          <a:ext cx="10668000" cy="4893014"/>
        </p:xfrm>
        <a:graphic>
          <a:graphicData uri="http://schemas.openxmlformats.org/drawingml/2006/table">
            <a:tbl>
              <a:tblPr firstRow="1" firstCol="1" bandRow="1"/>
              <a:tblGrid>
                <a:gridCol w="3556000">
                  <a:extLst>
                    <a:ext uri="{9D8B030D-6E8A-4147-A177-3AD203B41FA5}">
                      <a16:colId xmlns:a16="http://schemas.microsoft.com/office/drawing/2014/main" val="1221024490"/>
                    </a:ext>
                  </a:extLst>
                </a:gridCol>
                <a:gridCol w="3556000">
                  <a:extLst>
                    <a:ext uri="{9D8B030D-6E8A-4147-A177-3AD203B41FA5}">
                      <a16:colId xmlns:a16="http://schemas.microsoft.com/office/drawing/2014/main" val="1829135997"/>
                    </a:ext>
                  </a:extLst>
                </a:gridCol>
                <a:gridCol w="3556000">
                  <a:extLst>
                    <a:ext uri="{9D8B030D-6E8A-4147-A177-3AD203B41FA5}">
                      <a16:colId xmlns:a16="http://schemas.microsoft.com/office/drawing/2014/main" val="1800914316"/>
                    </a:ext>
                  </a:extLst>
                </a:gridCol>
              </a:tblGrid>
              <a:tr h="260691">
                <a:tc>
                  <a:txBody>
                    <a:bodyPr/>
                    <a:lstStyle/>
                    <a:p>
                      <a:pPr algn="ctr">
                        <a:lnSpc>
                          <a:spcPct val="107000"/>
                        </a:lnSpc>
                        <a:spcAft>
                          <a:spcPts val="800"/>
                        </a:spcAft>
                        <a:buNone/>
                      </a:pPr>
                      <a:endParaRPr lang="en-IN" sz="110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algn="ctr">
                        <a:lnSpc>
                          <a:spcPct val="107000"/>
                        </a:lnSpc>
                        <a:spcAft>
                          <a:spcPts val="800"/>
                        </a:spcAft>
                        <a:buNone/>
                      </a:pPr>
                      <a:endParaRPr lang="en-IN" sz="110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algn="ctr">
                        <a:lnSpc>
                          <a:spcPct val="107000"/>
                        </a:lnSpc>
                        <a:spcAft>
                          <a:spcPts val="800"/>
                        </a:spcAft>
                        <a:buNone/>
                      </a:pPr>
                      <a:endParaRPr lang="en-IN" sz="110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3164311220"/>
                  </a:ext>
                </a:extLst>
              </a:tr>
              <a:tr h="509359">
                <a:tc>
                  <a:txBody>
                    <a:bodyPr/>
                    <a:lstStyle/>
                    <a:p>
                      <a:pPr algn="ctr">
                        <a:lnSpc>
                          <a:spcPct val="107000"/>
                        </a:lnSpc>
                        <a:spcAft>
                          <a:spcPts val="800"/>
                        </a:spcAft>
                        <a:buNone/>
                      </a:pPr>
                      <a:endParaRPr lang="en-IN" sz="110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algn="ctr">
                        <a:lnSpc>
                          <a:spcPct val="107000"/>
                        </a:lnSpc>
                        <a:spcAft>
                          <a:spcPts val="800"/>
                        </a:spcAft>
                        <a:buNone/>
                      </a:pPr>
                      <a:endParaRPr lang="en-IN" sz="110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algn="ctr">
                        <a:lnSpc>
                          <a:spcPct val="107000"/>
                        </a:lnSpc>
                        <a:spcAft>
                          <a:spcPts val="800"/>
                        </a:spcAft>
                        <a:buNone/>
                      </a:pPr>
                      <a:endParaRPr lang="en-IN" sz="110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1783923782"/>
                  </a:ext>
                </a:extLst>
              </a:tr>
              <a:tr h="509359">
                <a:tc>
                  <a:txBody>
                    <a:bodyPr/>
                    <a:lstStyle/>
                    <a:p>
                      <a:pPr algn="ctr">
                        <a:lnSpc>
                          <a:spcPct val="107000"/>
                        </a:lnSpc>
                        <a:spcAft>
                          <a:spcPts val="800"/>
                        </a:spcAft>
                        <a:buNone/>
                      </a:pPr>
                      <a:endParaRPr lang="en-IN" sz="110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algn="ctr">
                        <a:lnSpc>
                          <a:spcPct val="107000"/>
                        </a:lnSpc>
                        <a:spcAft>
                          <a:spcPts val="800"/>
                        </a:spcAft>
                        <a:buNone/>
                      </a:pPr>
                      <a:endParaRPr lang="en-IN" sz="110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algn="ctr">
                        <a:lnSpc>
                          <a:spcPct val="107000"/>
                        </a:lnSpc>
                        <a:spcAft>
                          <a:spcPts val="800"/>
                        </a:spcAft>
                        <a:buNone/>
                      </a:pPr>
                      <a:endParaRPr lang="en-IN" sz="110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479984973"/>
                  </a:ext>
                </a:extLst>
              </a:tr>
              <a:tr h="509359">
                <a:tc>
                  <a:txBody>
                    <a:bodyPr/>
                    <a:lstStyle/>
                    <a:p>
                      <a:pPr algn="ctr">
                        <a:lnSpc>
                          <a:spcPct val="107000"/>
                        </a:lnSpc>
                        <a:spcAft>
                          <a:spcPts val="800"/>
                        </a:spcAft>
                        <a:buNone/>
                      </a:pPr>
                      <a:endParaRPr lang="en-IN" sz="110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algn="ctr">
                        <a:lnSpc>
                          <a:spcPct val="107000"/>
                        </a:lnSpc>
                        <a:spcAft>
                          <a:spcPts val="800"/>
                        </a:spcAft>
                        <a:buNone/>
                      </a:pPr>
                      <a:endParaRPr lang="en-IN" sz="110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algn="ctr">
                        <a:lnSpc>
                          <a:spcPct val="107000"/>
                        </a:lnSpc>
                        <a:spcAft>
                          <a:spcPts val="800"/>
                        </a:spcAft>
                        <a:buNone/>
                      </a:pPr>
                      <a:endParaRPr lang="en-IN" sz="110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3599298604"/>
                  </a:ext>
                </a:extLst>
              </a:tr>
              <a:tr h="260691">
                <a:tc>
                  <a:txBody>
                    <a:bodyPr/>
                    <a:lstStyle/>
                    <a:p>
                      <a:pPr algn="ctr">
                        <a:lnSpc>
                          <a:spcPct val="107000"/>
                        </a:lnSpc>
                        <a:spcAft>
                          <a:spcPts val="800"/>
                        </a:spcAft>
                        <a:buNone/>
                      </a:pPr>
                      <a:endParaRPr lang="en-IN" sz="110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algn="ctr">
                        <a:lnSpc>
                          <a:spcPct val="107000"/>
                        </a:lnSpc>
                        <a:spcAft>
                          <a:spcPts val="800"/>
                        </a:spcAft>
                        <a:buNone/>
                      </a:pPr>
                      <a:endParaRPr lang="en-IN" sz="110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algn="ctr">
                        <a:lnSpc>
                          <a:spcPct val="107000"/>
                        </a:lnSpc>
                        <a:spcAft>
                          <a:spcPts val="800"/>
                        </a:spcAft>
                        <a:buNone/>
                      </a:pPr>
                      <a:endParaRPr lang="en-IN" sz="110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4025785506"/>
                  </a:ext>
                </a:extLst>
              </a:tr>
              <a:tr h="509359">
                <a:tc>
                  <a:txBody>
                    <a:bodyPr/>
                    <a:lstStyle/>
                    <a:p>
                      <a:pPr algn="ctr">
                        <a:lnSpc>
                          <a:spcPct val="107000"/>
                        </a:lnSpc>
                        <a:spcAft>
                          <a:spcPts val="800"/>
                        </a:spcAft>
                        <a:buNone/>
                      </a:pPr>
                      <a:endParaRPr lang="en-IN" sz="110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algn="ctr">
                        <a:lnSpc>
                          <a:spcPct val="107000"/>
                        </a:lnSpc>
                        <a:spcAft>
                          <a:spcPts val="800"/>
                        </a:spcAft>
                        <a:buNone/>
                      </a:pPr>
                      <a:endParaRPr lang="en-IN" sz="110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algn="ctr">
                        <a:lnSpc>
                          <a:spcPct val="107000"/>
                        </a:lnSpc>
                        <a:spcAft>
                          <a:spcPts val="800"/>
                        </a:spcAft>
                        <a:buNone/>
                      </a:pPr>
                      <a:endParaRPr lang="en-IN" sz="110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3173539978"/>
                  </a:ext>
                </a:extLst>
              </a:tr>
              <a:tr h="260691">
                <a:tc>
                  <a:txBody>
                    <a:bodyPr/>
                    <a:lstStyle/>
                    <a:p>
                      <a:pPr algn="ctr">
                        <a:lnSpc>
                          <a:spcPct val="107000"/>
                        </a:lnSpc>
                        <a:spcAft>
                          <a:spcPts val="800"/>
                        </a:spcAft>
                        <a:buNone/>
                      </a:pPr>
                      <a:endParaRPr lang="en-IN" sz="110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algn="ctr">
                        <a:lnSpc>
                          <a:spcPct val="107000"/>
                        </a:lnSpc>
                        <a:spcAft>
                          <a:spcPts val="800"/>
                        </a:spcAft>
                        <a:buNone/>
                      </a:pPr>
                      <a:endParaRPr lang="en-IN" sz="110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algn="ctr">
                        <a:lnSpc>
                          <a:spcPct val="107000"/>
                        </a:lnSpc>
                        <a:spcAft>
                          <a:spcPts val="800"/>
                        </a:spcAft>
                        <a:buNone/>
                      </a:pPr>
                      <a:endParaRPr lang="en-IN" sz="110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1892233381"/>
                  </a:ext>
                </a:extLst>
              </a:tr>
              <a:tr h="260691">
                <a:tc>
                  <a:txBody>
                    <a:bodyPr/>
                    <a:lstStyle/>
                    <a:p>
                      <a:pPr algn="ctr">
                        <a:lnSpc>
                          <a:spcPct val="107000"/>
                        </a:lnSpc>
                        <a:spcAft>
                          <a:spcPts val="800"/>
                        </a:spcAft>
                        <a:buNone/>
                      </a:pPr>
                      <a:endParaRPr lang="en-IN" sz="110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algn="ctr">
                        <a:lnSpc>
                          <a:spcPct val="107000"/>
                        </a:lnSpc>
                        <a:spcAft>
                          <a:spcPts val="800"/>
                        </a:spcAft>
                        <a:buNone/>
                      </a:pPr>
                      <a:endParaRPr lang="en-IN" sz="110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algn="ctr">
                        <a:lnSpc>
                          <a:spcPct val="107000"/>
                        </a:lnSpc>
                        <a:spcAft>
                          <a:spcPts val="800"/>
                        </a:spcAft>
                        <a:buNone/>
                      </a:pPr>
                      <a:endParaRPr lang="en-IN" sz="110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1414506487"/>
                  </a:ext>
                </a:extLst>
              </a:tr>
              <a:tr h="260691">
                <a:tc>
                  <a:txBody>
                    <a:bodyPr/>
                    <a:lstStyle/>
                    <a:p>
                      <a:pPr algn="ctr">
                        <a:lnSpc>
                          <a:spcPct val="107000"/>
                        </a:lnSpc>
                        <a:spcAft>
                          <a:spcPts val="800"/>
                        </a:spcAft>
                        <a:buNone/>
                      </a:pPr>
                      <a:endParaRPr lang="en-IN" sz="110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algn="ctr">
                        <a:lnSpc>
                          <a:spcPct val="107000"/>
                        </a:lnSpc>
                        <a:spcAft>
                          <a:spcPts val="800"/>
                        </a:spcAft>
                        <a:buNone/>
                      </a:pPr>
                      <a:endParaRPr lang="en-IN" sz="110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algn="ctr">
                        <a:lnSpc>
                          <a:spcPct val="107000"/>
                        </a:lnSpc>
                        <a:spcAft>
                          <a:spcPts val="800"/>
                        </a:spcAft>
                        <a:buNone/>
                      </a:pPr>
                      <a:endParaRPr lang="en-IN" sz="110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4220288311"/>
                  </a:ext>
                </a:extLst>
              </a:tr>
              <a:tr h="509359">
                <a:tc>
                  <a:txBody>
                    <a:bodyPr/>
                    <a:lstStyle/>
                    <a:p>
                      <a:pPr algn="ctr">
                        <a:lnSpc>
                          <a:spcPct val="107000"/>
                        </a:lnSpc>
                        <a:spcAft>
                          <a:spcPts val="800"/>
                        </a:spcAft>
                        <a:buNone/>
                      </a:pPr>
                      <a:endParaRPr lang="en-IN" sz="110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algn="ctr">
                        <a:lnSpc>
                          <a:spcPct val="107000"/>
                        </a:lnSpc>
                        <a:spcAft>
                          <a:spcPts val="800"/>
                        </a:spcAft>
                        <a:buNone/>
                      </a:pPr>
                      <a:endParaRPr lang="en-IN" sz="110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algn="ctr">
                        <a:lnSpc>
                          <a:spcPct val="107000"/>
                        </a:lnSpc>
                        <a:spcAft>
                          <a:spcPts val="800"/>
                        </a:spcAft>
                        <a:buNone/>
                      </a:pPr>
                      <a:endParaRPr lang="en-IN" sz="110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3772730439"/>
                  </a:ext>
                </a:extLst>
              </a:tr>
              <a:tr h="260691">
                <a:tc>
                  <a:txBody>
                    <a:bodyPr/>
                    <a:lstStyle/>
                    <a:p>
                      <a:pPr algn="ctr">
                        <a:lnSpc>
                          <a:spcPct val="107000"/>
                        </a:lnSpc>
                        <a:spcAft>
                          <a:spcPts val="800"/>
                        </a:spcAft>
                        <a:buNone/>
                      </a:pPr>
                      <a:endParaRPr lang="en-IN" sz="110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algn="ctr">
                        <a:lnSpc>
                          <a:spcPct val="107000"/>
                        </a:lnSpc>
                        <a:spcAft>
                          <a:spcPts val="800"/>
                        </a:spcAft>
                        <a:buNone/>
                      </a:pPr>
                      <a:endParaRPr lang="en-IN" sz="110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algn="ctr">
                        <a:lnSpc>
                          <a:spcPct val="107000"/>
                        </a:lnSpc>
                        <a:spcAft>
                          <a:spcPts val="800"/>
                        </a:spcAft>
                        <a:buNone/>
                      </a:pPr>
                      <a:endParaRPr lang="en-IN" sz="110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324121062"/>
                  </a:ext>
                </a:extLst>
              </a:tr>
              <a:tr h="260691">
                <a:tc>
                  <a:txBody>
                    <a:bodyPr/>
                    <a:lstStyle/>
                    <a:p>
                      <a:pPr algn="ctr">
                        <a:lnSpc>
                          <a:spcPct val="107000"/>
                        </a:lnSpc>
                        <a:spcAft>
                          <a:spcPts val="800"/>
                        </a:spcAft>
                        <a:buNone/>
                      </a:pPr>
                      <a:endParaRPr lang="en-IN" sz="110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algn="ctr">
                        <a:lnSpc>
                          <a:spcPct val="107000"/>
                        </a:lnSpc>
                        <a:spcAft>
                          <a:spcPts val="800"/>
                        </a:spcAft>
                        <a:buNone/>
                      </a:pPr>
                      <a:endParaRPr lang="en-IN" sz="110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algn="ctr">
                        <a:lnSpc>
                          <a:spcPct val="107000"/>
                        </a:lnSpc>
                        <a:spcAft>
                          <a:spcPts val="800"/>
                        </a:spcAft>
                        <a:buNone/>
                      </a:pPr>
                      <a:endParaRPr lang="en-IN" sz="110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1013638495"/>
                  </a:ext>
                </a:extLst>
              </a:tr>
              <a:tr h="260691">
                <a:tc>
                  <a:txBody>
                    <a:bodyPr/>
                    <a:lstStyle/>
                    <a:p>
                      <a:pPr algn="ctr">
                        <a:lnSpc>
                          <a:spcPct val="107000"/>
                        </a:lnSpc>
                        <a:spcAft>
                          <a:spcPts val="800"/>
                        </a:spcAft>
                        <a:buNone/>
                      </a:pPr>
                      <a:endParaRPr lang="en-IN" sz="110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algn="ctr">
                        <a:lnSpc>
                          <a:spcPct val="107000"/>
                        </a:lnSpc>
                        <a:spcAft>
                          <a:spcPts val="800"/>
                        </a:spcAft>
                        <a:buNone/>
                      </a:pPr>
                      <a:endParaRPr lang="en-IN" sz="110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algn="ctr">
                        <a:lnSpc>
                          <a:spcPct val="107000"/>
                        </a:lnSpc>
                        <a:spcAft>
                          <a:spcPts val="800"/>
                        </a:spcAft>
                        <a:buNone/>
                      </a:pPr>
                      <a:endParaRPr lang="en-IN" sz="110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270267827"/>
                  </a:ext>
                </a:extLst>
              </a:tr>
              <a:tr h="260691">
                <a:tc>
                  <a:txBody>
                    <a:bodyPr/>
                    <a:lstStyle/>
                    <a:p>
                      <a:pPr algn="ctr">
                        <a:lnSpc>
                          <a:spcPct val="107000"/>
                        </a:lnSpc>
                        <a:spcAft>
                          <a:spcPts val="800"/>
                        </a:spcAft>
                        <a:buNone/>
                      </a:pPr>
                      <a:endParaRPr lang="en-IN" sz="110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algn="ctr">
                        <a:lnSpc>
                          <a:spcPct val="107000"/>
                        </a:lnSpc>
                        <a:spcAft>
                          <a:spcPts val="800"/>
                        </a:spcAft>
                        <a:buNone/>
                      </a:pPr>
                      <a:endParaRPr lang="en-IN" sz="110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a:noFill/>
                    </a:lnL>
                    <a:lnR>
                      <a:noFill/>
                    </a:lnR>
                    <a:lnT>
                      <a:noFill/>
                    </a:lnT>
                    <a:lnB>
                      <a:noFill/>
                    </a:lnB>
                    <a:noFill/>
                  </a:tcPr>
                </a:tc>
                <a:tc>
                  <a:txBody>
                    <a:bodyPr/>
                    <a:lstStyle/>
                    <a:p>
                      <a:pPr algn="ctr">
                        <a:lnSpc>
                          <a:spcPct val="107000"/>
                        </a:lnSpc>
                        <a:spcAft>
                          <a:spcPts val="800"/>
                        </a:spcAft>
                        <a:buNone/>
                      </a:pPr>
                      <a:endParaRPr lang="en-IN" sz="110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a:noFill/>
                    </a:lnL>
                    <a:lnR>
                      <a:noFill/>
                    </a:lnR>
                    <a:lnT>
                      <a:noFill/>
                    </a:lnT>
                    <a:lnB>
                      <a:noFill/>
                    </a:lnB>
                    <a:noFill/>
                  </a:tcPr>
                </a:tc>
                <a:extLst>
                  <a:ext uri="{0D108BD9-81ED-4DB2-BD59-A6C34878D82A}">
                    <a16:rowId xmlns:a16="http://schemas.microsoft.com/office/drawing/2014/main" val="3363370660"/>
                  </a:ext>
                </a:extLst>
              </a:tr>
            </a:tbl>
          </a:graphicData>
        </a:graphic>
      </p:graphicFrame>
      <p:graphicFrame>
        <p:nvGraphicFramePr>
          <p:cNvPr id="3" name="Table 2">
            <a:extLst>
              <a:ext uri="{FF2B5EF4-FFF2-40B4-BE49-F238E27FC236}">
                <a16:creationId xmlns:a16="http://schemas.microsoft.com/office/drawing/2014/main" id="{0B33CF82-D0C4-685A-7432-AE0C4A3F6925}"/>
              </a:ext>
            </a:extLst>
          </p:cNvPr>
          <p:cNvGraphicFramePr>
            <a:graphicFrameLocks noGrp="1"/>
          </p:cNvGraphicFramePr>
          <p:nvPr>
            <p:extLst>
              <p:ext uri="{D42A27DB-BD31-4B8C-83A1-F6EECF244321}">
                <p14:modId xmlns:p14="http://schemas.microsoft.com/office/powerpoint/2010/main" val="4166647985"/>
              </p:ext>
            </p:extLst>
          </p:nvPr>
        </p:nvGraphicFramePr>
        <p:xfrm>
          <a:off x="812800" y="1040861"/>
          <a:ext cx="10668000" cy="4989318"/>
        </p:xfrm>
        <a:graphic>
          <a:graphicData uri="http://schemas.openxmlformats.org/drawingml/2006/table">
            <a:tbl>
              <a:tblPr firstRow="1" firstCol="1" bandRow="1"/>
              <a:tblGrid>
                <a:gridCol w="3556000">
                  <a:extLst>
                    <a:ext uri="{9D8B030D-6E8A-4147-A177-3AD203B41FA5}">
                      <a16:colId xmlns:a16="http://schemas.microsoft.com/office/drawing/2014/main" val="2159247454"/>
                    </a:ext>
                  </a:extLst>
                </a:gridCol>
                <a:gridCol w="3556000">
                  <a:extLst>
                    <a:ext uri="{9D8B030D-6E8A-4147-A177-3AD203B41FA5}">
                      <a16:colId xmlns:a16="http://schemas.microsoft.com/office/drawing/2014/main" val="1590977837"/>
                    </a:ext>
                  </a:extLst>
                </a:gridCol>
                <a:gridCol w="3556000">
                  <a:extLst>
                    <a:ext uri="{9D8B030D-6E8A-4147-A177-3AD203B41FA5}">
                      <a16:colId xmlns:a16="http://schemas.microsoft.com/office/drawing/2014/main" val="779793943"/>
                    </a:ext>
                  </a:extLst>
                </a:gridCol>
              </a:tblGrid>
              <a:tr h="351029">
                <a:tc>
                  <a:txBody>
                    <a:bodyPr/>
                    <a:lstStyle/>
                    <a:p>
                      <a:pPr algn="ctr">
                        <a:lnSpc>
                          <a:spcPct val="107000"/>
                        </a:lnSpc>
                        <a:spcAft>
                          <a:spcPts val="800"/>
                        </a:spcAft>
                        <a:buNone/>
                      </a:pPr>
                      <a:r>
                        <a:rPr lang="en-IN" sz="2800" b="0" dirty="0">
                          <a:effectLst/>
                          <a:latin typeface="Cambria" panose="02040503050406030204" pitchFamily="18" charset="0"/>
                          <a:ea typeface="Cambria" panose="02040503050406030204" pitchFamily="18" charset="0"/>
                          <a:cs typeface="Times New Roman" panose="02020603050405020304" pitchFamily="18" charset="0"/>
                        </a:rPr>
                        <a:t>Layer</a:t>
                      </a:r>
                      <a:endParaRPr lang="en-IN" sz="2400" b="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buNone/>
                      </a:pPr>
                      <a:r>
                        <a:rPr lang="en-IN" sz="2800" b="0" dirty="0">
                          <a:effectLst/>
                          <a:latin typeface="Cambria" panose="02040503050406030204" pitchFamily="18" charset="0"/>
                          <a:ea typeface="Cambria" panose="02040503050406030204" pitchFamily="18" charset="0"/>
                          <a:cs typeface="Times New Roman" panose="02020603050405020304" pitchFamily="18" charset="0"/>
                        </a:rPr>
                        <a:t>Technology</a:t>
                      </a:r>
                      <a:endParaRPr lang="en-IN" sz="2400" b="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buNone/>
                      </a:pPr>
                      <a:r>
                        <a:rPr lang="en-IN" sz="2800" b="0" dirty="0">
                          <a:effectLst/>
                          <a:latin typeface="Cambria" panose="02040503050406030204" pitchFamily="18" charset="0"/>
                          <a:ea typeface="Cambria" panose="02040503050406030204" pitchFamily="18" charset="0"/>
                          <a:cs typeface="Times New Roman" panose="02020603050405020304" pitchFamily="18" charset="0"/>
                        </a:rPr>
                        <a:t>Reason for Choice</a:t>
                      </a:r>
                      <a:endParaRPr lang="en-IN" sz="2400" b="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88558"/>
                  </a:ext>
                </a:extLst>
              </a:tr>
              <a:tr h="656840">
                <a:tc>
                  <a:txBody>
                    <a:bodyPr/>
                    <a:lstStyle/>
                    <a:p>
                      <a:pPr algn="ctr">
                        <a:lnSpc>
                          <a:spcPct val="107000"/>
                        </a:lnSpc>
                        <a:spcAft>
                          <a:spcPts val="800"/>
                        </a:spcAft>
                        <a:buNone/>
                      </a:pPr>
                      <a:r>
                        <a:rPr lang="en-IN" sz="2000" b="0" dirty="0">
                          <a:effectLst/>
                          <a:latin typeface="Cambria" panose="02040503050406030204" pitchFamily="18" charset="0"/>
                          <a:ea typeface="Cambria" panose="02040503050406030204" pitchFamily="18" charset="0"/>
                          <a:cs typeface="Times New Roman" panose="02020603050405020304" pitchFamily="18" charset="0"/>
                        </a:rPr>
                        <a:t>Frontend (Web)</a:t>
                      </a:r>
                      <a:endParaRPr lang="en-IN"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buNone/>
                      </a:pPr>
                      <a:r>
                        <a:rPr lang="en-IN" sz="2000" b="0" dirty="0">
                          <a:effectLst/>
                          <a:latin typeface="Cambria" panose="02040503050406030204" pitchFamily="18" charset="0"/>
                          <a:ea typeface="Cambria" panose="02040503050406030204" pitchFamily="18" charset="0"/>
                          <a:cs typeface="Times New Roman" panose="02020603050405020304" pitchFamily="18" charset="0"/>
                        </a:rPr>
                        <a:t>React.js</a:t>
                      </a:r>
                      <a:endParaRPr lang="en-IN"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buNone/>
                      </a:pPr>
                      <a:r>
                        <a:rPr lang="en-IN" sz="2000" b="0" dirty="0">
                          <a:effectLst/>
                          <a:latin typeface="Cambria" panose="02040503050406030204" pitchFamily="18" charset="0"/>
                          <a:ea typeface="Cambria" panose="02040503050406030204" pitchFamily="18" charset="0"/>
                          <a:cs typeface="Times New Roman" panose="02020603050405020304" pitchFamily="18" charset="0"/>
                        </a:rPr>
                        <a:t>Fast, responsive UI; can be turned into a PWA for offline use.</a:t>
                      </a:r>
                      <a:endParaRPr lang="en-IN"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8169129"/>
                  </a:ext>
                </a:extLst>
              </a:tr>
              <a:tr h="656840">
                <a:tc>
                  <a:txBody>
                    <a:bodyPr/>
                    <a:lstStyle/>
                    <a:p>
                      <a:pPr algn="ctr">
                        <a:lnSpc>
                          <a:spcPct val="107000"/>
                        </a:lnSpc>
                        <a:spcAft>
                          <a:spcPts val="800"/>
                        </a:spcAft>
                        <a:buNone/>
                      </a:pPr>
                      <a:r>
                        <a:rPr lang="en-IN" sz="2000" b="0" dirty="0">
                          <a:effectLst/>
                          <a:latin typeface="Cambria" panose="02040503050406030204" pitchFamily="18" charset="0"/>
                          <a:ea typeface="Cambria" panose="02040503050406030204" pitchFamily="18" charset="0"/>
                          <a:cs typeface="Times New Roman" panose="02020603050405020304" pitchFamily="18" charset="0"/>
                        </a:rPr>
                        <a:t>Backend</a:t>
                      </a:r>
                      <a:endParaRPr lang="en-IN"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buNone/>
                      </a:pPr>
                      <a:r>
                        <a:rPr lang="en-IN" sz="2000" b="0" dirty="0">
                          <a:effectLst/>
                          <a:latin typeface="Cambria" panose="02040503050406030204" pitchFamily="18" charset="0"/>
                          <a:ea typeface="Cambria" panose="02040503050406030204" pitchFamily="18" charset="0"/>
                          <a:cs typeface="Times New Roman" panose="02020603050405020304" pitchFamily="18" charset="0"/>
                        </a:rPr>
                        <a:t>Java (Spring Boot)</a:t>
                      </a:r>
                      <a:endParaRPr lang="en-IN"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buNone/>
                      </a:pPr>
                      <a:r>
                        <a:rPr lang="en-IN" sz="2000" b="0" dirty="0">
                          <a:effectLst/>
                          <a:latin typeface="Cambria" panose="02040503050406030204" pitchFamily="18" charset="0"/>
                          <a:ea typeface="Cambria" panose="02040503050406030204" pitchFamily="18" charset="0"/>
                          <a:cs typeface="Times New Roman" panose="02020603050405020304" pitchFamily="18" charset="0"/>
                        </a:rPr>
                        <a:t>Robust, scalable, enterprise-grade backend; great for APIs &amp; microservices.</a:t>
                      </a:r>
                      <a:endParaRPr lang="en-IN"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32314922"/>
                  </a:ext>
                </a:extLst>
              </a:tr>
              <a:tr h="336171">
                <a:tc>
                  <a:txBody>
                    <a:bodyPr/>
                    <a:lstStyle/>
                    <a:p>
                      <a:pPr algn="ctr">
                        <a:lnSpc>
                          <a:spcPct val="107000"/>
                        </a:lnSpc>
                        <a:spcAft>
                          <a:spcPts val="800"/>
                        </a:spcAft>
                        <a:buNone/>
                      </a:pPr>
                      <a:r>
                        <a:rPr lang="en-IN" sz="2000" b="0" dirty="0">
                          <a:effectLst/>
                          <a:latin typeface="Cambria" panose="02040503050406030204" pitchFamily="18" charset="0"/>
                          <a:ea typeface="Cambria" panose="02040503050406030204" pitchFamily="18" charset="0"/>
                          <a:cs typeface="Times New Roman" panose="02020603050405020304" pitchFamily="18" charset="0"/>
                        </a:rPr>
                        <a:t>Database</a:t>
                      </a:r>
                      <a:endParaRPr lang="en-IN"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buNone/>
                      </a:pPr>
                      <a:r>
                        <a:rPr lang="en-IN" sz="2000" b="0" dirty="0">
                          <a:effectLst/>
                          <a:latin typeface="Cambria" panose="02040503050406030204" pitchFamily="18" charset="0"/>
                          <a:ea typeface="Cambria" panose="02040503050406030204" pitchFamily="18" charset="0"/>
                          <a:cs typeface="Times New Roman" panose="02020603050405020304" pitchFamily="18" charset="0"/>
                        </a:rPr>
                        <a:t>PostgreSQL / MySQL</a:t>
                      </a:r>
                      <a:endParaRPr lang="en-IN"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buNone/>
                      </a:pPr>
                      <a:r>
                        <a:rPr lang="en-IN" sz="2000" b="0" dirty="0">
                          <a:effectLst/>
                          <a:latin typeface="Cambria" panose="02040503050406030204" pitchFamily="18" charset="0"/>
                          <a:ea typeface="Cambria" panose="02040503050406030204" pitchFamily="18" charset="0"/>
                          <a:cs typeface="Times New Roman" panose="02020603050405020304" pitchFamily="18" charset="0"/>
                        </a:rPr>
                        <a:t>Reliable, relational DB for structured education data.</a:t>
                      </a:r>
                      <a:endParaRPr lang="en-IN"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16055600"/>
                  </a:ext>
                </a:extLst>
              </a:tr>
              <a:tr h="336171">
                <a:tc>
                  <a:txBody>
                    <a:bodyPr/>
                    <a:lstStyle/>
                    <a:p>
                      <a:pPr algn="ctr">
                        <a:lnSpc>
                          <a:spcPct val="107000"/>
                        </a:lnSpc>
                        <a:spcAft>
                          <a:spcPts val="800"/>
                        </a:spcAft>
                        <a:buNone/>
                      </a:pPr>
                      <a:r>
                        <a:rPr lang="en-IN" sz="2000" b="0">
                          <a:effectLst/>
                          <a:latin typeface="Cambria" panose="02040503050406030204" pitchFamily="18" charset="0"/>
                          <a:ea typeface="Cambria" panose="02040503050406030204" pitchFamily="18" charset="0"/>
                          <a:cs typeface="Times New Roman" panose="02020603050405020304" pitchFamily="18" charset="0"/>
                        </a:rPr>
                        <a:t>File Storage</a:t>
                      </a:r>
                      <a:endParaRPr lang="en-IN" sz="1800" b="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buNone/>
                      </a:pPr>
                      <a:r>
                        <a:rPr lang="en-IN" sz="2000" b="0" dirty="0">
                          <a:effectLst/>
                          <a:latin typeface="Cambria" panose="02040503050406030204" pitchFamily="18" charset="0"/>
                          <a:ea typeface="Cambria" panose="02040503050406030204" pitchFamily="18" charset="0"/>
                          <a:cs typeface="Times New Roman" panose="02020603050405020304" pitchFamily="18" charset="0"/>
                        </a:rPr>
                        <a:t>AWS S3 / Firebase Storage</a:t>
                      </a:r>
                      <a:endParaRPr lang="en-IN"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buNone/>
                      </a:pPr>
                      <a:r>
                        <a:rPr lang="en-IN" sz="2000" b="0" dirty="0">
                          <a:effectLst/>
                          <a:latin typeface="Cambria" panose="02040503050406030204" pitchFamily="18" charset="0"/>
                          <a:ea typeface="Cambria" panose="02040503050406030204" pitchFamily="18" charset="0"/>
                          <a:cs typeface="Times New Roman" panose="02020603050405020304" pitchFamily="18" charset="0"/>
                        </a:rPr>
                        <a:t>Stores PDFs, videos, and offline resources.</a:t>
                      </a:r>
                      <a:endParaRPr lang="en-IN"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79323305"/>
                  </a:ext>
                </a:extLst>
              </a:tr>
              <a:tr h="656840">
                <a:tc>
                  <a:txBody>
                    <a:bodyPr/>
                    <a:lstStyle/>
                    <a:p>
                      <a:pPr algn="ctr">
                        <a:lnSpc>
                          <a:spcPct val="107000"/>
                        </a:lnSpc>
                        <a:spcAft>
                          <a:spcPts val="800"/>
                        </a:spcAft>
                        <a:buNone/>
                      </a:pPr>
                      <a:r>
                        <a:rPr lang="en-IN" sz="2000" b="0" dirty="0">
                          <a:effectLst/>
                          <a:latin typeface="Cambria" panose="02040503050406030204" pitchFamily="18" charset="0"/>
                          <a:ea typeface="Cambria" panose="02040503050406030204" pitchFamily="18" charset="0"/>
                          <a:cs typeface="Times New Roman" panose="02020603050405020304" pitchFamily="18" charset="0"/>
                        </a:rPr>
                        <a:t>AI/ML</a:t>
                      </a:r>
                      <a:endParaRPr lang="en-IN"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buNone/>
                      </a:pPr>
                      <a:r>
                        <a:rPr lang="en-IN" sz="2000" b="0" dirty="0">
                          <a:effectLst/>
                          <a:latin typeface="Cambria" panose="02040503050406030204" pitchFamily="18" charset="0"/>
                          <a:ea typeface="Cambria" panose="02040503050406030204" pitchFamily="18" charset="0"/>
                          <a:cs typeface="Times New Roman" panose="02020603050405020304" pitchFamily="18" charset="0"/>
                        </a:rPr>
                        <a:t>TensorFlow Lite (on-device) / OpenAI API</a:t>
                      </a:r>
                      <a:endParaRPr lang="en-IN"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buNone/>
                      </a:pPr>
                      <a:r>
                        <a:rPr lang="en-IN" sz="2000" b="0" dirty="0">
                          <a:effectLst/>
                          <a:latin typeface="Cambria" panose="02040503050406030204" pitchFamily="18" charset="0"/>
                          <a:ea typeface="Cambria" panose="02040503050406030204" pitchFamily="18" charset="0"/>
                          <a:cs typeface="Times New Roman" panose="02020603050405020304" pitchFamily="18" charset="0"/>
                        </a:rPr>
                        <a:t>Personalized learning paths &amp; translation in local languages.</a:t>
                      </a:r>
                      <a:endParaRPr lang="en-IN"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22553850"/>
                  </a:ext>
                </a:extLst>
              </a:tr>
              <a:tr h="336171">
                <a:tc>
                  <a:txBody>
                    <a:bodyPr/>
                    <a:lstStyle/>
                    <a:p>
                      <a:pPr algn="ctr">
                        <a:lnSpc>
                          <a:spcPct val="107000"/>
                        </a:lnSpc>
                        <a:spcAft>
                          <a:spcPts val="800"/>
                        </a:spcAft>
                        <a:buNone/>
                      </a:pPr>
                      <a:r>
                        <a:rPr lang="en-IN" sz="2000" b="0" dirty="0">
                          <a:effectLst/>
                          <a:latin typeface="Cambria" panose="02040503050406030204" pitchFamily="18" charset="0"/>
                          <a:ea typeface="Cambria" panose="02040503050406030204" pitchFamily="18" charset="0"/>
                          <a:cs typeface="Times New Roman" panose="02020603050405020304" pitchFamily="18" charset="0"/>
                        </a:rPr>
                        <a:t>Deployment</a:t>
                      </a:r>
                      <a:endParaRPr lang="en-IN"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buNone/>
                      </a:pPr>
                      <a:r>
                        <a:rPr lang="en-IN" sz="2000" b="0" dirty="0" err="1">
                          <a:effectLst/>
                          <a:latin typeface="Cambria" panose="02040503050406030204" pitchFamily="18" charset="0"/>
                          <a:ea typeface="Cambria" panose="02040503050406030204" pitchFamily="18" charset="0"/>
                          <a:cs typeface="Times New Roman" panose="02020603050405020304" pitchFamily="18" charset="0"/>
                        </a:rPr>
                        <a:t>Vercel</a:t>
                      </a:r>
                      <a:r>
                        <a:rPr lang="en-IN" sz="2000" b="0" dirty="0">
                          <a:effectLst/>
                          <a:latin typeface="Cambria" panose="02040503050406030204" pitchFamily="18" charset="0"/>
                          <a:ea typeface="Cambria" panose="02040503050406030204" pitchFamily="18" charset="0"/>
                          <a:cs typeface="Times New Roman" panose="02020603050405020304" pitchFamily="18" charset="0"/>
                        </a:rPr>
                        <a:t> (frontend) + AWS EC2 / Render (backend)</a:t>
                      </a:r>
                      <a:endParaRPr lang="en-IN"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7000"/>
                        </a:lnSpc>
                        <a:spcAft>
                          <a:spcPts val="800"/>
                        </a:spcAft>
                        <a:buNone/>
                      </a:pPr>
                      <a:r>
                        <a:rPr lang="en-IN" sz="2000" b="0" dirty="0">
                          <a:effectLst/>
                          <a:latin typeface="Cambria" panose="02040503050406030204" pitchFamily="18" charset="0"/>
                          <a:ea typeface="Cambria" panose="02040503050406030204" pitchFamily="18" charset="0"/>
                          <a:cs typeface="Times New Roman" panose="02020603050405020304" pitchFamily="18" charset="0"/>
                        </a:rPr>
                        <a:t>Reliable hosting for Java Spring Boot apps.</a:t>
                      </a:r>
                      <a:endParaRPr lang="en-IN" sz="1800" b="0" dirty="0">
                        <a:effectLst/>
                        <a:latin typeface="Cambria" panose="02040503050406030204" pitchFamily="18" charset="0"/>
                        <a:ea typeface="Cambria" panose="02040503050406030204" pitchFamily="18"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036517"/>
                  </a:ext>
                </a:extLst>
              </a:tr>
            </a:tbl>
          </a:graphicData>
        </a:graphic>
      </p:graphicFrame>
    </p:spTree>
    <p:extLst>
      <p:ext uri="{BB962C8B-B14F-4D97-AF65-F5344CB8AC3E}">
        <p14:creationId xmlns:p14="http://schemas.microsoft.com/office/powerpoint/2010/main" val="11242836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3682460" y="3086910"/>
            <a:ext cx="4644417" cy="1065179"/>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b="1" dirty="0" err="1">
                <a:solidFill>
                  <a:schemeClr val="accent2">
                    <a:lumMod val="75000"/>
                  </a:schemeClr>
                </a:solidFill>
                <a:latin typeface="Cambria" panose="02040503050406030204" pitchFamily="18" charset="0"/>
                <a:ea typeface="Cambria" panose="02040503050406030204" pitchFamily="18" charset="0"/>
                <a:hlinkClick r:id="rId3"/>
              </a:rPr>
              <a:t>Github</a:t>
            </a:r>
            <a:r>
              <a:rPr lang="en-US" b="1" dirty="0">
                <a:solidFill>
                  <a:schemeClr val="accent2">
                    <a:lumMod val="75000"/>
                  </a:schemeClr>
                </a:solidFill>
                <a:latin typeface="Cambria" panose="02040503050406030204" pitchFamily="18" charset="0"/>
                <a:ea typeface="Cambria" panose="02040503050406030204" pitchFamily="18" charset="0"/>
                <a:hlinkClick r:id="rId3"/>
              </a:rPr>
              <a:t> Link (Public Access)</a:t>
            </a:r>
            <a:r>
              <a:rPr lang="en-US" b="1" dirty="0">
                <a:solidFill>
                  <a:schemeClr val="accent2">
                    <a:lumMod val="75000"/>
                  </a:schemeClr>
                </a:solidFill>
                <a:latin typeface="Cambria" panose="02040503050406030204" pitchFamily="18" charset="0"/>
                <a:ea typeface="Cambria" panose="02040503050406030204" pitchFamily="18" charset="0"/>
              </a:rPr>
              <a:t>   </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5" name="Picture 4">
            <a:extLst>
              <a:ext uri="{FF2B5EF4-FFF2-40B4-BE49-F238E27FC236}">
                <a16:creationId xmlns:a16="http://schemas.microsoft.com/office/drawing/2014/main" id="{6432134F-EF9F-012D-C057-AE13F81B3561}"/>
              </a:ext>
            </a:extLst>
          </p:cNvPr>
          <p:cNvPicPr>
            <a:picLocks noChangeAspect="1"/>
          </p:cNvPicPr>
          <p:nvPr/>
        </p:nvPicPr>
        <p:blipFill>
          <a:blip r:embed="rId3"/>
          <a:stretch>
            <a:fillRect/>
          </a:stretch>
        </p:blipFill>
        <p:spPr>
          <a:xfrm>
            <a:off x="180000" y="1188000"/>
            <a:ext cx="11858017" cy="4566193"/>
          </a:xfrm>
          <a:prstGeom prst="rect">
            <a:avLst/>
          </a:prstGeom>
          <a:scene3d>
            <a:camera prst="orthographicFront">
              <a:rot lat="0" lon="0" rev="0"/>
            </a:camera>
            <a:lightRig rig="threePt" dir="t"/>
          </a:scene3d>
        </p:spPr>
      </p:pic>
    </p:spTree>
    <p:extLst>
      <p:ext uri="{BB962C8B-B14F-4D97-AF65-F5344CB8AC3E}">
        <p14:creationId xmlns:p14="http://schemas.microsoft.com/office/powerpoint/2010/main" val="479890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endParaRPr lang="en-US" dirty="0">
              <a:latin typeface="Cambria" panose="02040503050406030204" pitchFamily="18" charset="0"/>
              <a:ea typeface="Cambria" panose="02040503050406030204" pitchFamily="18" charset="0"/>
            </a:endParaRPr>
          </a:p>
          <a:p>
            <a:pPr marL="609600" lvl="1" indent="0">
              <a:spcBef>
                <a:spcPts val="0"/>
              </a:spcBef>
              <a:buNone/>
            </a:pPr>
            <a:r>
              <a:rPr lang="en-US" dirty="0"/>
              <a:t>[1]. A. Kumar, B. R. Patel, and C. Zhang, “Plant disease identification using convolutional neural networks,” </a:t>
            </a:r>
            <a:r>
              <a:rPr lang="en-US" i="1" dirty="0"/>
              <a:t>IEEE Access</a:t>
            </a:r>
            <a:r>
              <a:rPr lang="en-US" dirty="0"/>
              <a:t>, vol. 9, pp. 34567–34578, Mar. 2021.</a:t>
            </a:r>
          </a:p>
          <a:p>
            <a:pPr marL="609600" lvl="1" indent="0">
              <a:spcBef>
                <a:spcPts val="0"/>
              </a:spcBef>
              <a:buNone/>
            </a:pPr>
            <a:endParaRPr lang="en-US" dirty="0">
              <a:latin typeface="Cambria" panose="02040503050406030204" pitchFamily="18" charset="0"/>
              <a:ea typeface="Cambria" panose="02040503050406030204" pitchFamily="18" charset="0"/>
            </a:endParaRPr>
          </a:p>
          <a:p>
            <a:pPr marL="609600" lvl="1" indent="0">
              <a:spcBef>
                <a:spcPts val="0"/>
              </a:spcBef>
              <a:buNone/>
            </a:pPr>
            <a:r>
              <a:rPr lang="en-US" dirty="0"/>
              <a:t>[2]. J. Smith, “Deep learning in agricultural systems,” </a:t>
            </a:r>
            <a:r>
              <a:rPr lang="en-US" i="1" dirty="0"/>
              <a:t>IEEE Transactions on Neural Networks and Learning Systems</a:t>
            </a:r>
            <a:r>
              <a:rPr lang="en-US" dirty="0"/>
              <a:t>, vol. 32, no. 7, pp. 1234–1245, Jul. 2021.</a:t>
            </a:r>
            <a:endParaRPr lang="en-US" dirty="0">
              <a:latin typeface="Cambria" panose="02040503050406030204" pitchFamily="18" charset="0"/>
              <a:ea typeface="Cambria" panose="02040503050406030204" pitchFamily="18" charset="0"/>
            </a:endParaRPr>
          </a:p>
          <a:p>
            <a:pPr marL="152400" indent="0">
              <a:spcBef>
                <a:spcPts val="0"/>
              </a:spcBef>
              <a:buNone/>
            </a:pPr>
            <a:endParaRPr lang="en-US" dirty="0">
              <a:latin typeface="Cambria" panose="02040503050406030204" pitchFamily="18" charset="0"/>
              <a:ea typeface="Cambria" panose="02040503050406030204" pitchFamily="18" charset="0"/>
            </a:endParaRPr>
          </a:p>
          <a:p>
            <a:pPr marL="152400" indent="0">
              <a:spcBef>
                <a:spcPts val="0"/>
              </a:spcBef>
              <a:buNone/>
            </a:pPr>
            <a:endParaRPr lang="en-US" dirty="0">
              <a:latin typeface="Cambria" panose="02040503050406030204" pitchFamily="18" charset="0"/>
              <a:ea typeface="Cambria" panose="02040503050406030204" pitchFamily="18" charset="0"/>
            </a:endParaRPr>
          </a:p>
          <a:p>
            <a:pPr marL="152400" indent="0">
              <a:spcBef>
                <a:spcPts val="0"/>
              </a:spcBef>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sz="3600" dirty="0">
                <a:latin typeface="Cambria" panose="02040503050406030204" pitchFamily="18" charset="0"/>
                <a:ea typeface="Cambria" panose="02040503050406030204" pitchFamily="18" charset="0"/>
              </a:rPr>
              <a:t>Content</a:t>
            </a:r>
            <a:endParaRPr sz="3600"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626599" y="1154988"/>
            <a:ext cx="10668000" cy="3924299"/>
          </a:xfrm>
          <a:prstGeom prst="rect">
            <a:avLst/>
          </a:prstGeom>
          <a:noFill/>
          <a:ln>
            <a:noFill/>
          </a:ln>
        </p:spPr>
        <p:txBody>
          <a:bodyPr spcFirstLastPara="1" wrap="square" lIns="91425" tIns="45700" rIns="91425" bIns="45700" anchor="t" anchorCtr="0">
            <a:normAutofit fontScale="25000" lnSpcReduction="20000"/>
          </a:bodyPr>
          <a:lstStyle/>
          <a:p>
            <a:pPr marL="495300" indent="-342900" algn="just">
              <a:lnSpc>
                <a:spcPct val="120000"/>
              </a:lnSpc>
              <a:spcBef>
                <a:spcPts val="0"/>
              </a:spcBef>
              <a:buFont typeface="Arial" panose="020B0604020202020204" pitchFamily="34" charset="0"/>
              <a:buChar char="•"/>
            </a:pPr>
            <a:r>
              <a:rPr lang="en-US" sz="12800" dirty="0">
                <a:latin typeface="Cambria" panose="02040503050406030204" pitchFamily="18" charset="0"/>
                <a:ea typeface="Cambria" panose="02040503050406030204" pitchFamily="18" charset="0"/>
              </a:rPr>
              <a:t>Problem Statement </a:t>
            </a:r>
          </a:p>
          <a:p>
            <a:pPr marL="495300" indent="-342900" algn="just">
              <a:lnSpc>
                <a:spcPct val="120000"/>
              </a:lnSpc>
              <a:spcBef>
                <a:spcPts val="0"/>
              </a:spcBef>
              <a:buFont typeface="Arial" panose="020B0604020202020204" pitchFamily="34" charset="0"/>
              <a:buChar char="•"/>
            </a:pPr>
            <a:r>
              <a:rPr lang="en-US" sz="12800" dirty="0">
                <a:latin typeface="Cambria" panose="02040503050406030204" pitchFamily="18" charset="0"/>
                <a:ea typeface="Cambria" panose="02040503050406030204" pitchFamily="18" charset="0"/>
              </a:rPr>
              <a:t>Objectives</a:t>
            </a:r>
          </a:p>
          <a:p>
            <a:pPr marL="495300" indent="-342900" algn="just">
              <a:lnSpc>
                <a:spcPct val="120000"/>
              </a:lnSpc>
              <a:spcBef>
                <a:spcPts val="0"/>
              </a:spcBef>
              <a:buFont typeface="Arial" panose="020B0604020202020204" pitchFamily="34" charset="0"/>
              <a:buChar char="•"/>
            </a:pPr>
            <a:r>
              <a:rPr lang="en-US" sz="12800" dirty="0">
                <a:latin typeface="Cambria" panose="02040503050406030204" pitchFamily="18" charset="0"/>
                <a:ea typeface="Cambria" panose="02040503050406030204" pitchFamily="18" charset="0"/>
              </a:rPr>
              <a:t>Background and Related work for title Selection</a:t>
            </a:r>
          </a:p>
          <a:p>
            <a:pPr marL="495300" lvl="0" indent="-342900" algn="just">
              <a:lnSpc>
                <a:spcPct val="120000"/>
              </a:lnSpc>
              <a:spcBef>
                <a:spcPts val="0"/>
              </a:spcBef>
              <a:buFont typeface="Arial" panose="020B0604020202020204" pitchFamily="34" charset="0"/>
              <a:buChar char="•"/>
            </a:pPr>
            <a:r>
              <a:rPr lang="en-US" sz="12800" dirty="0">
                <a:latin typeface="Cambria" panose="02040503050406030204" pitchFamily="18" charset="0"/>
                <a:ea typeface="Cambria" panose="02040503050406030204" pitchFamily="18" charset="0"/>
              </a:rPr>
              <a:t>Analysis of Problem Statement</a:t>
            </a:r>
          </a:p>
          <a:p>
            <a:pPr marL="495300" lvl="0" indent="-342900" algn="just">
              <a:lnSpc>
                <a:spcPct val="120000"/>
              </a:lnSpc>
              <a:spcBef>
                <a:spcPts val="0"/>
              </a:spcBef>
              <a:buFont typeface="Arial" panose="020B0604020202020204" pitchFamily="34" charset="0"/>
              <a:buChar char="•"/>
            </a:pPr>
            <a:r>
              <a:rPr lang="en-US" sz="12800" dirty="0">
                <a:latin typeface="Cambria" panose="02040503050406030204" pitchFamily="18" charset="0"/>
                <a:ea typeface="Cambria" panose="02040503050406030204" pitchFamily="18" charset="0"/>
              </a:rPr>
              <a:t>Innovation or Novel Contributions</a:t>
            </a:r>
          </a:p>
          <a:p>
            <a:pPr marL="495300" lvl="0" indent="-342900" algn="just">
              <a:lnSpc>
                <a:spcPct val="120000"/>
              </a:lnSpc>
              <a:spcBef>
                <a:spcPts val="0"/>
              </a:spcBef>
              <a:buFont typeface="Arial" panose="020B0604020202020204" pitchFamily="34" charset="0"/>
              <a:buChar char="•"/>
            </a:pPr>
            <a:r>
              <a:rPr lang="en-US" sz="12800" dirty="0">
                <a:latin typeface="Cambria" panose="02040503050406030204" pitchFamily="18" charset="0"/>
                <a:ea typeface="Cambria" panose="02040503050406030204" pitchFamily="18" charset="0"/>
              </a:rPr>
              <a:t>Tech Stack and Methodology</a:t>
            </a:r>
          </a:p>
          <a:p>
            <a:pPr marL="495300" indent="-342900" algn="just">
              <a:lnSpc>
                <a:spcPct val="120000"/>
              </a:lnSpc>
              <a:spcBef>
                <a:spcPts val="0"/>
              </a:spcBef>
              <a:buFont typeface="Arial" panose="020B0604020202020204" pitchFamily="34" charset="0"/>
              <a:buChar char="•"/>
            </a:pPr>
            <a:r>
              <a:rPr lang="en-US" sz="12800" dirty="0" err="1">
                <a:latin typeface="Cambria" panose="02040503050406030204" pitchFamily="18" charset="0"/>
                <a:ea typeface="Cambria" panose="02040503050406030204" pitchFamily="18" charset="0"/>
              </a:rPr>
              <a:t>Git</a:t>
            </a:r>
            <a:r>
              <a:rPr lang="en-US" sz="12800" dirty="0">
                <a:latin typeface="Cambria" panose="02040503050406030204" pitchFamily="18" charset="0"/>
                <a:ea typeface="Cambria" panose="02040503050406030204" pitchFamily="18" charset="0"/>
              </a:rPr>
              <a:t>-hub Link</a:t>
            </a:r>
          </a:p>
          <a:p>
            <a:pPr marL="495300" lvl="0" indent="-342900" algn="just" rtl="0">
              <a:lnSpc>
                <a:spcPct val="120000"/>
              </a:lnSpc>
              <a:spcBef>
                <a:spcPts val="0"/>
              </a:spcBef>
              <a:spcAft>
                <a:spcPts val="0"/>
              </a:spcAft>
              <a:buClr>
                <a:schemeClr val="dk1"/>
              </a:buClr>
              <a:buSzPts val="2400"/>
              <a:buFont typeface="Arial" panose="020B0604020202020204" pitchFamily="34" charset="0"/>
              <a:buChar char="•"/>
            </a:pPr>
            <a:r>
              <a:rPr lang="en-US" sz="12800" dirty="0">
                <a:latin typeface="Cambria" panose="02040503050406030204" pitchFamily="18" charset="0"/>
                <a:ea typeface="Cambria" panose="02040503050406030204" pitchFamily="18" charset="0"/>
              </a:rPr>
              <a:t>Timeline of the Project</a:t>
            </a:r>
          </a:p>
          <a:p>
            <a:pPr marL="495300" lvl="0" indent="-342900" algn="just" rtl="0">
              <a:lnSpc>
                <a:spcPct val="120000"/>
              </a:lnSpc>
              <a:spcBef>
                <a:spcPts val="0"/>
              </a:spcBef>
              <a:spcAft>
                <a:spcPts val="0"/>
              </a:spcAft>
              <a:buClr>
                <a:schemeClr val="dk1"/>
              </a:buClr>
              <a:buSzPts val="2400"/>
              <a:buFont typeface="Arial" panose="020B0604020202020204" pitchFamily="34" charset="0"/>
              <a:buChar char="•"/>
            </a:pPr>
            <a:r>
              <a:rPr lang="en-US" sz="12800"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Problem Statement Number: </a:t>
            </a:r>
            <a:r>
              <a:rPr lang="en-IN" dirty="0"/>
              <a:t>PSCS_32</a:t>
            </a:r>
            <a:r>
              <a:rPr lang="en-GB"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25000" lnSpcReduction="20000"/>
          </a:bodyPr>
          <a:lstStyle/>
          <a:p>
            <a:pPr marL="342900" lvl="0" indent="-190500" algn="just">
              <a:spcBef>
                <a:spcPts val="0"/>
              </a:spcBef>
              <a:buNone/>
            </a:pPr>
            <a:r>
              <a:rPr lang="en-US" sz="9600" b="1" dirty="0">
                <a:latin typeface="Cambria" panose="02040503050406030204" pitchFamily="18" charset="0"/>
                <a:ea typeface="Cambria" panose="02040503050406030204" pitchFamily="18" charset="0"/>
              </a:rPr>
              <a:t>Organization: </a:t>
            </a:r>
            <a:r>
              <a:rPr lang="en-IN" sz="9600" dirty="0">
                <a:latin typeface="Cambria" panose="02040503050406030204" pitchFamily="18" charset="0"/>
                <a:ea typeface="Cambria" panose="02040503050406030204" pitchFamily="18" charset="0"/>
              </a:rPr>
              <a:t>Government of Kerala</a:t>
            </a:r>
            <a:endParaRPr lang="en-US" sz="9600"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sz="9600" b="1" dirty="0">
                <a:latin typeface="Cambria" panose="02040503050406030204" pitchFamily="18" charset="0"/>
                <a:ea typeface="Cambria" panose="02040503050406030204" pitchFamily="18" charset="0"/>
              </a:rPr>
              <a:t>Category (Hardware / Software / Both) :</a:t>
            </a:r>
            <a:r>
              <a:rPr lang="en-US" sz="9600" dirty="0">
                <a:latin typeface="Cambria" panose="02040503050406030204" pitchFamily="18" charset="0"/>
                <a:ea typeface="Cambria" panose="02040503050406030204" pitchFamily="18" charset="0"/>
              </a:rPr>
              <a:t> Software</a:t>
            </a:r>
          </a:p>
          <a:p>
            <a:pPr marL="342900" lvl="0" indent="-190500" algn="just">
              <a:lnSpc>
                <a:spcPct val="200000"/>
              </a:lnSpc>
              <a:spcBef>
                <a:spcPts val="0"/>
              </a:spcBef>
              <a:buNone/>
            </a:pPr>
            <a:r>
              <a:rPr lang="en-US" sz="9600" b="1" dirty="0">
                <a:latin typeface="Cambria" panose="02040503050406030204" pitchFamily="18" charset="0"/>
                <a:ea typeface="Cambria" panose="02040503050406030204" pitchFamily="18" charset="0"/>
              </a:rPr>
              <a:t>Problem Description: </a:t>
            </a:r>
          </a:p>
          <a:p>
            <a:pPr marL="342900" indent="-190500">
              <a:lnSpc>
                <a:spcPct val="120000"/>
              </a:lnSpc>
              <a:spcBef>
                <a:spcPts val="0"/>
              </a:spcBef>
              <a:buNone/>
            </a:pPr>
            <a:r>
              <a:rPr lang="en-US" sz="9600" dirty="0">
                <a:latin typeface="Cambria" panose="02040503050406030204" pitchFamily="18" charset="0"/>
                <a:ea typeface="Cambria" panose="02040503050406030204" pitchFamily="18" charset="0"/>
              </a:rPr>
              <a:t>Ideate and implement a system to enhance the quality of education in rural</a:t>
            </a:r>
          </a:p>
          <a:p>
            <a:pPr marL="342900" indent="-190500">
              <a:lnSpc>
                <a:spcPct val="120000"/>
              </a:lnSpc>
              <a:spcBef>
                <a:spcPts val="0"/>
              </a:spcBef>
              <a:buNone/>
            </a:pPr>
            <a:r>
              <a:rPr lang="en-US" sz="9600" dirty="0">
                <a:latin typeface="Cambria" panose="02040503050406030204" pitchFamily="18" charset="0"/>
                <a:ea typeface="Cambria" panose="02040503050406030204" pitchFamily="18" charset="0"/>
              </a:rPr>
              <a:t>areas. The aim of the system should not only focus on increasing the literacy</a:t>
            </a:r>
          </a:p>
          <a:p>
            <a:pPr marL="342900" indent="-190500">
              <a:lnSpc>
                <a:spcPct val="120000"/>
              </a:lnSpc>
              <a:spcBef>
                <a:spcPts val="0"/>
              </a:spcBef>
              <a:buNone/>
            </a:pPr>
            <a:r>
              <a:rPr lang="en-US" sz="9600" dirty="0">
                <a:latin typeface="Cambria" panose="02040503050406030204" pitchFamily="18" charset="0"/>
                <a:ea typeface="Cambria" panose="02040503050406030204" pitchFamily="18" charset="0"/>
              </a:rPr>
              <a:t>rate but also should assist to elevate the communication skills and knowledge</a:t>
            </a:r>
          </a:p>
          <a:p>
            <a:pPr marL="342900" indent="-190500">
              <a:lnSpc>
                <a:spcPct val="120000"/>
              </a:lnSpc>
              <a:spcBef>
                <a:spcPts val="0"/>
              </a:spcBef>
              <a:buNone/>
            </a:pPr>
            <a:r>
              <a:rPr lang="en-US" sz="9600" dirty="0">
                <a:latin typeface="Cambria" panose="02040503050406030204" pitchFamily="18" charset="0"/>
                <a:ea typeface="Cambria" panose="02040503050406030204" pitchFamily="18" charset="0"/>
              </a:rPr>
              <a:t>of the targeted society.</a:t>
            </a: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a:extLst>
            <a:ext uri="{FF2B5EF4-FFF2-40B4-BE49-F238E27FC236}">
              <a16:creationId xmlns:a16="http://schemas.microsoft.com/office/drawing/2014/main" id="{4D9CE194-95A8-E852-D716-367BF50319CA}"/>
            </a:ext>
          </a:extLst>
        </p:cNvPr>
        <p:cNvGrpSpPr/>
        <p:nvPr/>
      </p:nvGrpSpPr>
      <p:grpSpPr>
        <a:xfrm>
          <a:off x="0" y="0"/>
          <a:ext cx="0" cy="0"/>
          <a:chOff x="0" y="0"/>
          <a:chExt cx="0" cy="0"/>
        </a:xfrm>
      </p:grpSpPr>
      <p:sp>
        <p:nvSpPr>
          <p:cNvPr id="96" name="Google Shape;96;p14">
            <a:extLst>
              <a:ext uri="{FF2B5EF4-FFF2-40B4-BE49-F238E27FC236}">
                <a16:creationId xmlns:a16="http://schemas.microsoft.com/office/drawing/2014/main" id="{4D71C48C-9F7E-C4C8-6F2A-52C583EF4C2C}"/>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Problem Statement Number: </a:t>
            </a:r>
            <a:r>
              <a:rPr lang="en-IN" dirty="0"/>
              <a:t>PSCS_32</a:t>
            </a:r>
            <a:r>
              <a:rPr lang="en-GB" dirty="0">
                <a:latin typeface="Cambria" panose="02040503050406030204" pitchFamily="18" charset="0"/>
                <a:ea typeface="Cambria" panose="02040503050406030204" pitchFamily="18" charset="0"/>
              </a:rPr>
              <a:t> </a:t>
            </a:r>
            <a:endParaRPr dirty="0">
              <a:latin typeface="Cambria" panose="02040503050406030204" pitchFamily="18" charset="0"/>
              <a:ea typeface="Cambria" panose="02040503050406030204" pitchFamily="18" charset="0"/>
            </a:endParaRPr>
          </a:p>
        </p:txBody>
      </p:sp>
      <p:sp>
        <p:nvSpPr>
          <p:cNvPr id="97" name="Google Shape;97;p14">
            <a:extLst>
              <a:ext uri="{FF2B5EF4-FFF2-40B4-BE49-F238E27FC236}">
                <a16:creationId xmlns:a16="http://schemas.microsoft.com/office/drawing/2014/main" id="{3580DDFD-B6DD-C74B-2795-BA412F10E417}"/>
              </a:ext>
            </a:extLst>
          </p:cNvPr>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None/>
            </a:pPr>
            <a:r>
              <a:rPr lang="en-US" dirty="0">
                <a:latin typeface="Cambria" panose="02040503050406030204" pitchFamily="18" charset="0"/>
                <a:ea typeface="Cambria" panose="02040503050406030204" pitchFamily="18" charset="0"/>
              </a:rPr>
              <a:t>The System Should Offer / Key Features :</a:t>
            </a:r>
          </a:p>
          <a:p>
            <a:pPr marL="342900" lvl="0" indent="-190500" algn="just">
              <a:spcBef>
                <a:spcPts val="0"/>
              </a:spcBef>
              <a:buNone/>
            </a:pPr>
            <a:endParaRPr lang="en-US" dirty="0">
              <a:latin typeface="Cambria" panose="02040503050406030204" pitchFamily="18" charset="0"/>
              <a:ea typeface="Cambria" panose="02040503050406030204" pitchFamily="18" charset="0"/>
            </a:endParaRPr>
          </a:p>
          <a:p>
            <a:pPr marL="838200" indent="-685800">
              <a:lnSpc>
                <a:spcPct val="120000"/>
              </a:lnSpc>
              <a:spcBef>
                <a:spcPts val="0"/>
              </a:spcBef>
            </a:pPr>
            <a:r>
              <a:rPr lang="en-US" dirty="0">
                <a:latin typeface="Cambria" panose="02040503050406030204" pitchFamily="18" charset="0"/>
                <a:ea typeface="Cambria" panose="02040503050406030204" pitchFamily="18" charset="0"/>
              </a:rPr>
              <a:t> Study materials and mentor access.</a:t>
            </a:r>
          </a:p>
          <a:p>
            <a:pPr marL="838200" indent="-685800">
              <a:lnSpc>
                <a:spcPct val="120000"/>
              </a:lnSpc>
              <a:spcBef>
                <a:spcPts val="0"/>
              </a:spcBef>
            </a:pPr>
            <a:r>
              <a:rPr lang="en-US" dirty="0">
                <a:latin typeface="Cambria" panose="02040503050406030204" pitchFamily="18" charset="0"/>
                <a:ea typeface="Cambria" panose="02040503050406030204" pitchFamily="18" charset="0"/>
              </a:rPr>
              <a:t> Monitoring skill progress </a:t>
            </a:r>
          </a:p>
          <a:p>
            <a:pPr marL="838200" indent="-685800">
              <a:lnSpc>
                <a:spcPct val="120000"/>
              </a:lnSpc>
              <a:spcBef>
                <a:spcPts val="0"/>
              </a:spcBef>
            </a:pPr>
            <a:r>
              <a:rPr lang="en-US" dirty="0">
                <a:latin typeface="Cambria" panose="02040503050406030204" pitchFamily="18" charset="0"/>
                <a:ea typeface="Cambria" panose="02040503050406030204" pitchFamily="18" charset="0"/>
              </a:rPr>
              <a:t>Bridge the digital divide </a:t>
            </a:r>
          </a:p>
          <a:p>
            <a:pPr marL="838200" indent="-685800">
              <a:lnSpc>
                <a:spcPct val="120000"/>
              </a:lnSpc>
              <a:spcBef>
                <a:spcPts val="0"/>
              </a:spcBef>
            </a:pPr>
            <a:r>
              <a:rPr lang="en-US" dirty="0">
                <a:latin typeface="Cambria" panose="02040503050406030204" pitchFamily="18" charset="0"/>
                <a:ea typeface="Cambria" panose="02040503050406030204" pitchFamily="18" charset="0"/>
              </a:rPr>
              <a:t> Provide information about grants, loans and incentives. </a:t>
            </a:r>
          </a:p>
          <a:p>
            <a:pPr marL="838200" indent="-685800">
              <a:lnSpc>
                <a:spcPct val="120000"/>
              </a:lnSpc>
              <a:spcBef>
                <a:spcPts val="0"/>
              </a:spcBef>
            </a:pPr>
            <a:r>
              <a:rPr lang="en-US" dirty="0">
                <a:latin typeface="Cambria" panose="02040503050406030204" pitchFamily="18" charset="0"/>
                <a:ea typeface="Cambria" panose="02040503050406030204" pitchFamily="18" charset="0"/>
              </a:rPr>
              <a:t> Offer connectivity to financially disadvantage patrons. </a:t>
            </a:r>
          </a:p>
          <a:p>
            <a:pPr marL="838200" indent="-685800">
              <a:lnSpc>
                <a:spcPct val="120000"/>
              </a:lnSpc>
              <a:spcBef>
                <a:spcPts val="0"/>
              </a:spcBef>
            </a:pPr>
            <a:r>
              <a:rPr lang="en-US" dirty="0">
                <a:latin typeface="Cambria" panose="02040503050406030204" pitchFamily="18" charset="0"/>
                <a:ea typeface="Cambria" panose="02040503050406030204" pitchFamily="18" charset="0"/>
              </a:rPr>
              <a:t>Help individuals with employment opportunities. </a:t>
            </a:r>
          </a:p>
          <a:p>
            <a:pPr marL="838200" indent="-685800">
              <a:lnSpc>
                <a:spcPct val="120000"/>
              </a:lnSpc>
              <a:spcBef>
                <a:spcPts val="0"/>
              </a:spcBef>
            </a:pPr>
            <a:r>
              <a:rPr lang="en-US" dirty="0">
                <a:latin typeface="Cambria" panose="02040503050406030204" pitchFamily="18" charset="0"/>
                <a:ea typeface="Cambria" panose="02040503050406030204" pitchFamily="18" charset="0"/>
              </a:rPr>
              <a:t> Research and development </a:t>
            </a:r>
          </a:p>
          <a:p>
            <a:pPr marL="838200" indent="-685800">
              <a:lnSpc>
                <a:spcPct val="120000"/>
              </a:lnSpc>
              <a:spcBef>
                <a:spcPts val="0"/>
              </a:spcBef>
            </a:pPr>
            <a:r>
              <a:rPr lang="en-US" dirty="0">
                <a:latin typeface="Cambria" panose="02040503050406030204" pitchFamily="18" charset="0"/>
                <a:ea typeface="Cambria" panose="02040503050406030204" pitchFamily="18" charset="0"/>
              </a:rPr>
              <a:t> Access to material resources</a:t>
            </a:r>
          </a:p>
          <a:p>
            <a:pPr marL="342900" lvl="0" indent="-190500" algn="just">
              <a:spcBef>
                <a:spcPts val="0"/>
              </a:spcBef>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2318669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Objectives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sz="3200" dirty="0">
                <a:latin typeface="Cambria" panose="02040503050406030204" pitchFamily="18" charset="0"/>
                <a:ea typeface="Cambria" panose="02040503050406030204" pitchFamily="18" charset="0"/>
              </a:rPr>
              <a:t>Why are we building it? </a:t>
            </a:r>
          </a:p>
          <a:p>
            <a:pPr marL="342900" lvl="0" indent="-190500" algn="just" rtl="0">
              <a:spcBef>
                <a:spcPts val="0"/>
              </a:spcBef>
              <a:spcAft>
                <a:spcPts val="0"/>
              </a:spcAft>
              <a:buClr>
                <a:schemeClr val="dk1"/>
              </a:buClr>
              <a:buSzPct val="100000"/>
              <a:buNone/>
            </a:pPr>
            <a:endParaRPr lang="en-US" sz="1400" dirty="0">
              <a:latin typeface="Cambria" panose="02040503050406030204" pitchFamily="18" charset="0"/>
              <a:ea typeface="Cambria" panose="02040503050406030204" pitchFamily="18" charset="0"/>
            </a:endParaRPr>
          </a:p>
          <a:p>
            <a:pPr marL="495300" indent="-342900" algn="just">
              <a:spcBef>
                <a:spcPts val="0"/>
              </a:spcBef>
              <a:buSzPct val="100000"/>
            </a:pPr>
            <a:r>
              <a:rPr lang="en-US" dirty="0">
                <a:latin typeface="Cambria" panose="02040503050406030204" pitchFamily="18" charset="0"/>
                <a:ea typeface="Cambria" panose="02040503050406030204" pitchFamily="18" charset="0"/>
              </a:rPr>
              <a:t>Improve Quality of Education : Provide accessible , high-quality study materials tailored to the needs of rural learners.</a:t>
            </a:r>
          </a:p>
          <a:p>
            <a:pPr marL="495300" indent="-342900" algn="just">
              <a:spcBef>
                <a:spcPts val="0"/>
              </a:spcBef>
              <a:buSzPct val="100000"/>
            </a:pPr>
            <a:r>
              <a:rPr lang="en-US" dirty="0">
                <a:latin typeface="Cambria" panose="02040503050406030204" pitchFamily="18" charset="0"/>
                <a:ea typeface="Cambria" panose="02040503050406030204" pitchFamily="18" charset="0"/>
              </a:rPr>
              <a:t>Enhance Communication Skills : Include interactive modules , language training , and mentor-led sessions to boost speaking and presentation skills.</a:t>
            </a:r>
          </a:p>
          <a:p>
            <a:pPr marL="495300" indent="-342900" algn="just">
              <a:spcBef>
                <a:spcPts val="0"/>
              </a:spcBef>
              <a:buSzPct val="100000"/>
            </a:pPr>
            <a:r>
              <a:rPr lang="en-US" dirty="0">
                <a:latin typeface="Cambria" panose="02040503050406030204" pitchFamily="18" charset="0"/>
                <a:ea typeface="Cambria" panose="02040503050406030204" pitchFamily="18" charset="0"/>
              </a:rPr>
              <a:t>Personalized Skill Monitoring – Track each learner’s progress through analytics and provide targeted improvement plans.</a:t>
            </a:r>
          </a:p>
          <a:p>
            <a:pPr marL="495300" indent="-342900" algn="just">
              <a:spcBef>
                <a:spcPts val="0"/>
              </a:spcBef>
              <a:buSzPct val="100000"/>
            </a:pPr>
            <a:r>
              <a:rPr lang="en-US" dirty="0">
                <a:latin typeface="Cambria" panose="02040503050406030204" pitchFamily="18" charset="0"/>
                <a:ea typeface="Cambria" panose="02040503050406030204" pitchFamily="18" charset="0"/>
              </a:rPr>
              <a:t>Bridge the Digital Divide – Offer offline access, low-data usage features, and user-friendly interfaces for first-time technology users.</a:t>
            </a:r>
          </a:p>
          <a:p>
            <a:pPr marL="495300" indent="-342900" algn="just">
              <a:spcBef>
                <a:spcPts val="0"/>
              </a:spcBef>
              <a:buSzPct val="100000"/>
            </a:pPr>
            <a:r>
              <a:rPr lang="en-US" dirty="0">
                <a:latin typeface="Cambria" panose="02040503050406030204" pitchFamily="18" charset="0"/>
                <a:ea typeface="Cambria" panose="02040503050406030204" pitchFamily="18" charset="0"/>
              </a:rPr>
              <a:t>Information Access for Opportunities – Share details about available grants, loans, scholarships, and government incentives.</a:t>
            </a:r>
          </a:p>
          <a:p>
            <a:pPr marL="495300" indent="-342900" algn="just">
              <a:spcBef>
                <a:spcPts val="0"/>
              </a:spcBef>
              <a:buSzPct val="100000"/>
            </a:pPr>
            <a:endParaRPr lang="en-US" dirty="0">
              <a:latin typeface="Cambria" panose="02040503050406030204" pitchFamily="18" charset="0"/>
              <a:ea typeface="Cambria" panose="02040503050406030204" pitchFamily="18" charset="0"/>
            </a:endParaRPr>
          </a:p>
          <a:p>
            <a:pPr marL="495300" indent="-342900" algn="just">
              <a:spcBef>
                <a:spcPts val="0"/>
              </a:spcBef>
              <a:buSzPct val="100000"/>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0E182586-6224-03F5-CB4B-44D4C7FF7EA4}"/>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E7BC0B93-E38E-0D9A-90A5-D6E08AA571E1}"/>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Objectives</a:t>
            </a:r>
          </a:p>
        </p:txBody>
      </p:sp>
      <p:sp>
        <p:nvSpPr>
          <p:cNvPr id="115" name="Google Shape;115;p17">
            <a:extLst>
              <a:ext uri="{FF2B5EF4-FFF2-40B4-BE49-F238E27FC236}">
                <a16:creationId xmlns:a16="http://schemas.microsoft.com/office/drawing/2014/main" id="{9C7B1C03-FAC0-52AC-A412-7A7E65F77D25}"/>
              </a:ext>
            </a:extLst>
          </p:cNvPr>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495300" indent="-342900" algn="just">
              <a:spcBef>
                <a:spcPts val="0"/>
              </a:spcBef>
              <a:buSzPct val="100000"/>
            </a:pPr>
            <a:r>
              <a:rPr lang="en-US" dirty="0">
                <a:latin typeface="Cambria" panose="02040503050406030204" pitchFamily="18" charset="0"/>
                <a:ea typeface="Cambria" panose="02040503050406030204" pitchFamily="18" charset="0"/>
              </a:rPr>
              <a:t>Connect the Financially Disadvantaged – Facilitate internet and device access through CSR partnerships and NGO tie-ups.</a:t>
            </a:r>
          </a:p>
          <a:p>
            <a:pPr marL="495300" indent="-342900" algn="just">
              <a:spcBef>
                <a:spcPts val="0"/>
              </a:spcBef>
              <a:buSzPct val="100000"/>
            </a:pPr>
            <a:r>
              <a:rPr lang="en-US" dirty="0">
                <a:latin typeface="Cambria" panose="02040503050406030204" pitchFamily="18" charset="0"/>
                <a:ea typeface="Cambria" panose="02040503050406030204" pitchFamily="18" charset="0"/>
              </a:rPr>
              <a:t>Employment and Career Support – Provide job listings, vocational training, and career counseling relevant to rural areas.</a:t>
            </a:r>
          </a:p>
          <a:p>
            <a:pPr marL="495300" indent="-342900" algn="just">
              <a:spcBef>
                <a:spcPts val="0"/>
              </a:spcBef>
              <a:buSzPct val="100000"/>
            </a:pPr>
            <a:r>
              <a:rPr lang="en-US" dirty="0">
                <a:latin typeface="Cambria" panose="02040503050406030204" pitchFamily="18" charset="0"/>
                <a:ea typeface="Cambria" panose="02040503050406030204" pitchFamily="18" charset="0"/>
              </a:rPr>
              <a:t>Encourage Research &amp; Development – Promote innovation through local problem-solving projects and community-driven initiatives.</a:t>
            </a:r>
          </a:p>
          <a:p>
            <a:pPr marL="495300" indent="-342900" algn="just">
              <a:spcBef>
                <a:spcPts val="0"/>
              </a:spcBef>
              <a:buSzPct val="100000"/>
            </a:pPr>
            <a:r>
              <a:rPr lang="en-US" dirty="0">
                <a:latin typeface="Cambria" panose="02040503050406030204" pitchFamily="18" charset="0"/>
                <a:ea typeface="Cambria" panose="02040503050406030204" pitchFamily="18" charset="0"/>
              </a:rPr>
              <a:t>Material Resource Sharing – Enable a resource exchange system for books, tools, and educational materials within the community</a:t>
            </a:r>
          </a:p>
        </p:txBody>
      </p:sp>
    </p:spTree>
    <p:extLst>
      <p:ext uri="{BB962C8B-B14F-4D97-AF65-F5344CB8AC3E}">
        <p14:creationId xmlns:p14="http://schemas.microsoft.com/office/powerpoint/2010/main" val="2374743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722ADFE1-29EB-B5C9-D2C6-A62A5A4B8BEA}"/>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F69F0FE0-F799-BC95-93DE-4383A176F9D5}"/>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Background and Related work for Title selection</a:t>
            </a:r>
          </a:p>
        </p:txBody>
      </p:sp>
      <p:sp>
        <p:nvSpPr>
          <p:cNvPr id="115" name="Google Shape;115;p17">
            <a:extLst>
              <a:ext uri="{FF2B5EF4-FFF2-40B4-BE49-F238E27FC236}">
                <a16:creationId xmlns:a16="http://schemas.microsoft.com/office/drawing/2014/main" id="{3234FEA3-18B3-F58E-DE4F-B7BE0483B074}"/>
              </a:ext>
            </a:extLst>
          </p:cNvPr>
          <p:cNvSpPr txBox="1">
            <a:spLocks noGrp="1"/>
          </p:cNvSpPr>
          <p:nvPr>
            <p:ph type="body" idx="1"/>
          </p:nvPr>
        </p:nvSpPr>
        <p:spPr>
          <a:xfrm>
            <a:off x="812800" y="1026268"/>
            <a:ext cx="10668000" cy="5267528"/>
          </a:xfrm>
          <a:prstGeom prst="rect">
            <a:avLst/>
          </a:prstGeom>
          <a:noFill/>
          <a:ln>
            <a:noFill/>
          </a:ln>
        </p:spPr>
        <p:txBody>
          <a:bodyPr spcFirstLastPara="1" wrap="square" lIns="91425" tIns="45700" rIns="91425" bIns="45700" anchor="t" anchorCtr="0">
            <a:normAutofit fontScale="55000" lnSpcReduction="20000"/>
          </a:bodyPr>
          <a:lstStyle/>
          <a:p>
            <a:pPr marL="342900" lvl="0" indent="-190500" algn="just" rtl="0">
              <a:spcBef>
                <a:spcPts val="0"/>
              </a:spcBef>
              <a:spcAft>
                <a:spcPts val="0"/>
              </a:spcAft>
              <a:buClr>
                <a:schemeClr val="dk1"/>
              </a:buClr>
              <a:buSzPct val="100000"/>
              <a:buNone/>
            </a:pPr>
            <a:r>
              <a:rPr lang="en-US" sz="5800" dirty="0">
                <a:latin typeface="Cambria" panose="02040503050406030204" pitchFamily="18" charset="0"/>
                <a:ea typeface="Cambria" panose="02040503050406030204" pitchFamily="18" charset="0"/>
              </a:rPr>
              <a:t>Why did we choose this Title?</a:t>
            </a:r>
          </a:p>
          <a:p>
            <a:pPr marL="342900" lvl="0" indent="-190500"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spcBef>
                <a:spcPts val="0"/>
              </a:spcBef>
              <a:buSzPct val="100000"/>
              <a:buNone/>
            </a:pPr>
            <a:r>
              <a:rPr lang="en-US" sz="2600" dirty="0">
                <a:latin typeface="Cambria" panose="02040503050406030204" pitchFamily="18" charset="0"/>
                <a:ea typeface="Cambria" panose="02040503050406030204" pitchFamily="18" charset="0"/>
              </a:rPr>
              <a:t>     </a:t>
            </a:r>
            <a:r>
              <a:rPr lang="en-US" sz="4400" dirty="0">
                <a:latin typeface="Cambria" panose="02040503050406030204" pitchFamily="18" charset="0"/>
                <a:ea typeface="Cambria" panose="02040503050406030204" pitchFamily="18" charset="0"/>
              </a:rPr>
              <a:t>We chose this title because it encapsulates the project’s core vision — to transform rural education by combining academic resources, skill development, and access to opportunities in a single platform. Unlike generic</a:t>
            </a:r>
          </a:p>
          <a:p>
            <a:pPr marL="342900" lvl="0" indent="-190500">
              <a:spcBef>
                <a:spcPts val="0"/>
              </a:spcBef>
              <a:buSzPct val="100000"/>
              <a:buNone/>
            </a:pPr>
            <a:r>
              <a:rPr lang="en-US" sz="4400" dirty="0">
                <a:latin typeface="Cambria" panose="02040503050406030204" pitchFamily="18" charset="0"/>
                <a:ea typeface="Cambria" panose="02040503050406030204" pitchFamily="18" charset="0"/>
              </a:rPr>
              <a:t>    e-learning tools, this system bridges the digital divide by offering:</a:t>
            </a:r>
          </a:p>
          <a:p>
            <a:pPr marL="342900" lvl="0" indent="-190500">
              <a:spcBef>
                <a:spcPts val="0"/>
              </a:spcBef>
              <a:buSzPct val="100000"/>
              <a:buNone/>
            </a:pPr>
            <a:endParaRPr lang="en-US" sz="4400" dirty="0">
              <a:latin typeface="Cambria" panose="02040503050406030204" pitchFamily="18" charset="0"/>
              <a:ea typeface="Cambria" panose="02040503050406030204" pitchFamily="18" charset="0"/>
            </a:endParaRPr>
          </a:p>
          <a:p>
            <a:pPr marL="609600" indent="-457200">
              <a:spcBef>
                <a:spcPts val="0"/>
              </a:spcBef>
              <a:buSzPct val="100000"/>
            </a:pPr>
            <a:r>
              <a:rPr lang="en-US" sz="4400" dirty="0">
                <a:latin typeface="Cambria" panose="02040503050406030204" pitchFamily="18" charset="0"/>
                <a:ea typeface="Cambria" panose="02040503050406030204" pitchFamily="18" charset="0"/>
              </a:rPr>
              <a:t>Localized, accessible study materials tailored to rural needs.</a:t>
            </a:r>
          </a:p>
          <a:p>
            <a:pPr marL="609600" indent="-457200">
              <a:spcBef>
                <a:spcPts val="0"/>
              </a:spcBef>
              <a:buSzPct val="100000"/>
            </a:pPr>
            <a:r>
              <a:rPr lang="en-US" sz="4400" dirty="0">
                <a:latin typeface="Cambria" panose="02040503050406030204" pitchFamily="18" charset="0"/>
                <a:ea typeface="Cambria" panose="02040503050406030204" pitchFamily="18" charset="0"/>
              </a:rPr>
              <a:t>Mentor access for guidance and doubt-solving.</a:t>
            </a:r>
          </a:p>
          <a:p>
            <a:pPr marL="609600" indent="-457200">
              <a:spcBef>
                <a:spcPts val="0"/>
              </a:spcBef>
              <a:buSzPct val="100000"/>
            </a:pPr>
            <a:r>
              <a:rPr lang="en-US" sz="4400" dirty="0">
                <a:latin typeface="Cambria" panose="02040503050406030204" pitchFamily="18" charset="0"/>
                <a:ea typeface="Cambria" panose="02040503050406030204" pitchFamily="18" charset="0"/>
              </a:rPr>
              <a:t>Skill progress tracking to ensure measurable growth.</a:t>
            </a:r>
          </a:p>
          <a:p>
            <a:pPr marL="609600" indent="-457200">
              <a:spcBef>
                <a:spcPts val="0"/>
              </a:spcBef>
              <a:buSzPct val="100000"/>
            </a:pPr>
            <a:r>
              <a:rPr lang="en-US" sz="4400" dirty="0">
                <a:latin typeface="Cambria" panose="02040503050406030204" pitchFamily="18" charset="0"/>
                <a:ea typeface="Cambria" panose="02040503050406030204" pitchFamily="18" charset="0"/>
              </a:rPr>
              <a:t>Information on grants, loans, and incentives to empower financially disadvantaged learners.</a:t>
            </a:r>
          </a:p>
          <a:p>
            <a:pPr marL="609600" indent="-457200">
              <a:spcBef>
                <a:spcPts val="0"/>
              </a:spcBef>
              <a:buSzPct val="100000"/>
            </a:pPr>
            <a:r>
              <a:rPr lang="en-US" sz="4400" dirty="0">
                <a:latin typeface="Cambria" panose="02040503050406030204" pitchFamily="18" charset="0"/>
                <a:ea typeface="Cambria" panose="02040503050406030204" pitchFamily="18" charset="0"/>
              </a:rPr>
              <a:t>Employment links to connect skilled individuals with job opportunities.</a:t>
            </a:r>
          </a:p>
          <a:p>
            <a:pPr marL="342900" lvl="0" indent="-190500">
              <a:spcBef>
                <a:spcPts val="0"/>
              </a:spcBef>
              <a:buSzPct val="100000"/>
              <a:buNone/>
            </a:pPr>
            <a:r>
              <a:rPr lang="en-US" sz="4400" dirty="0">
                <a:latin typeface="Cambria" panose="02040503050406030204" pitchFamily="18" charset="0"/>
                <a:ea typeface="Cambria" panose="02040503050406030204" pitchFamily="18" charset="0"/>
              </a:rPr>
              <a:t>   </a:t>
            </a:r>
          </a:p>
          <a:p>
            <a:pPr marL="342900" lvl="0" indent="-190500">
              <a:spcBef>
                <a:spcPts val="0"/>
              </a:spcBef>
              <a:buSzPct val="100000"/>
              <a:buNone/>
            </a:pPr>
            <a:r>
              <a:rPr lang="en-US" sz="4400" dirty="0">
                <a:latin typeface="Cambria" panose="02040503050406030204" pitchFamily="18" charset="0"/>
                <a:ea typeface="Cambria" panose="02040503050406030204" pitchFamily="18" charset="0"/>
              </a:rPr>
              <a:t>   The title is precise, impactful, and solution-oriented, immediately communicating the problem we address and the holistic approach we take  making it attractive for educators, policymakers, and CSR sponsors.</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610559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BE21F200-4432-ED0D-B8B2-948B311DFDBD}"/>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A0E3C560-D70D-9607-DD1A-DB9DF83CF17A}"/>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4" name="TextBox 3">
            <a:extLst>
              <a:ext uri="{FF2B5EF4-FFF2-40B4-BE49-F238E27FC236}">
                <a16:creationId xmlns:a16="http://schemas.microsoft.com/office/drawing/2014/main" id="{D58DE3FD-26E4-6A3F-FEE3-F7311495F68D}"/>
              </a:ext>
            </a:extLst>
          </p:cNvPr>
          <p:cNvSpPr txBox="1"/>
          <p:nvPr/>
        </p:nvSpPr>
        <p:spPr>
          <a:xfrm>
            <a:off x="736059" y="884739"/>
            <a:ext cx="10821481" cy="5262979"/>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Cambria" panose="02040503050406030204" pitchFamily="18" charset="0"/>
                <a:ea typeface="Cambria" panose="02040503050406030204" pitchFamily="18" charset="0"/>
              </a:rPr>
              <a:t>Core Problem Identified : </a:t>
            </a:r>
            <a:r>
              <a:rPr lang="en-US" sz="2400" dirty="0">
                <a:latin typeface="Cambria" panose="02040503050406030204" pitchFamily="18" charset="0"/>
                <a:ea typeface="Cambria" panose="02040503050406030204" pitchFamily="18" charset="0"/>
              </a:rPr>
              <a:t>Rural areas suffer from low quality of education, despite growing internet penetration. Issues include lack of trained mentors, limited resources, poor communication skills, and lack of awareness about opportunities. </a:t>
            </a:r>
          </a:p>
          <a:p>
            <a:pPr marL="342900" indent="-342900">
              <a:buFont typeface="Arial" panose="020B0604020202020204" pitchFamily="34" charset="0"/>
              <a:buChar char="•"/>
            </a:pPr>
            <a:r>
              <a:rPr lang="en-US" sz="2400" b="1" dirty="0">
                <a:latin typeface="Cambria" panose="02040503050406030204" pitchFamily="18" charset="0"/>
                <a:ea typeface="Cambria" panose="02040503050406030204" pitchFamily="18" charset="0"/>
              </a:rPr>
              <a:t>Scope of the Problem : </a:t>
            </a:r>
            <a:r>
              <a:rPr lang="en-US" sz="2400" dirty="0">
                <a:latin typeface="Cambria" panose="02040503050406030204" pitchFamily="18" charset="0"/>
                <a:ea typeface="Cambria" panose="02040503050406030204" pitchFamily="18" charset="0"/>
              </a:rPr>
              <a:t>Literacy rate improvement is only one part; the real challenge is employability and communication skills. The target group is students, unemployed youth, and financially disadvantaged individuals. The impact is both social (knowledge growth) and economic (better employment prospects).</a:t>
            </a:r>
          </a:p>
          <a:p>
            <a:pPr marL="342900" indent="-342900">
              <a:buFont typeface="Arial" panose="020B0604020202020204" pitchFamily="34" charset="0"/>
              <a:buChar char="•"/>
            </a:pPr>
            <a:r>
              <a:rPr lang="en-US" sz="2400" b="1" dirty="0">
                <a:latin typeface="Cambria" panose="02040503050406030204" pitchFamily="18" charset="0"/>
                <a:ea typeface="Cambria" panose="02040503050406030204" pitchFamily="18" charset="0"/>
              </a:rPr>
              <a:t>Root Causes : </a:t>
            </a:r>
            <a:r>
              <a:rPr lang="en-US" sz="2400" dirty="0">
                <a:latin typeface="Cambria" panose="02040503050406030204" pitchFamily="18" charset="0"/>
                <a:ea typeface="Cambria" panose="02040503050406030204" pitchFamily="18" charset="0"/>
              </a:rPr>
              <a:t>Poor access to quality study materials in local languages. Limited mentor guidance to explain concepts beyond textbooks. Lack of tracking systems for skill progress. Digital divide — low awareness of online resources, weak infrastructure, and affordability issues. No structured career and financial support system for rural learners.</a:t>
            </a:r>
          </a:p>
        </p:txBody>
      </p:sp>
    </p:spTree>
    <p:extLst>
      <p:ext uri="{BB962C8B-B14F-4D97-AF65-F5344CB8AC3E}">
        <p14:creationId xmlns:p14="http://schemas.microsoft.com/office/powerpoint/2010/main" val="74761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a:extLst>
            <a:ext uri="{FF2B5EF4-FFF2-40B4-BE49-F238E27FC236}">
              <a16:creationId xmlns:a16="http://schemas.microsoft.com/office/drawing/2014/main" id="{042B2DDA-49AA-176C-D9A8-8B92506B8D2A}"/>
            </a:ext>
          </a:extLst>
        </p:cNvPr>
        <p:cNvGrpSpPr/>
        <p:nvPr/>
      </p:nvGrpSpPr>
      <p:grpSpPr>
        <a:xfrm>
          <a:off x="0" y="0"/>
          <a:ext cx="0" cy="0"/>
          <a:chOff x="0" y="0"/>
          <a:chExt cx="0" cy="0"/>
        </a:xfrm>
      </p:grpSpPr>
      <p:sp>
        <p:nvSpPr>
          <p:cNvPr id="114" name="Google Shape;114;p17">
            <a:extLst>
              <a:ext uri="{FF2B5EF4-FFF2-40B4-BE49-F238E27FC236}">
                <a16:creationId xmlns:a16="http://schemas.microsoft.com/office/drawing/2014/main" id="{DEDA2B6E-4A94-829D-0789-F9C8D5D21555}"/>
              </a:ext>
            </a:extLst>
          </p:cNvPr>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4" name="TextBox 3">
            <a:extLst>
              <a:ext uri="{FF2B5EF4-FFF2-40B4-BE49-F238E27FC236}">
                <a16:creationId xmlns:a16="http://schemas.microsoft.com/office/drawing/2014/main" id="{851231B8-7F57-B261-5087-7639A1F2611C}"/>
              </a:ext>
            </a:extLst>
          </p:cNvPr>
          <p:cNvSpPr txBox="1"/>
          <p:nvPr/>
        </p:nvSpPr>
        <p:spPr>
          <a:xfrm>
            <a:off x="812800" y="1205752"/>
            <a:ext cx="10821481" cy="3046988"/>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Cambria" panose="02040503050406030204" pitchFamily="18" charset="0"/>
                <a:ea typeface="Cambria" panose="02040503050406030204" pitchFamily="18" charset="0"/>
              </a:rPr>
              <a:t>Why Existing Solutions Fall Short : </a:t>
            </a:r>
            <a:r>
              <a:rPr lang="en-US" sz="2400" dirty="0">
                <a:latin typeface="Cambria" panose="02040503050406030204" pitchFamily="18" charset="0"/>
                <a:ea typeface="Cambria" panose="02040503050406030204" pitchFamily="18" charset="0"/>
              </a:rPr>
              <a:t>Google/YouTube: Unstructured content, no mentor support, and no local customization. Government portals: Often underutilized due to lack of awareness and complexity. EdTech apps: Mostly designed for urban audiences, costly, and require high-speed internet.</a:t>
            </a:r>
          </a:p>
          <a:p>
            <a:pPr marL="342900" indent="-342900">
              <a:buFont typeface="Arial" panose="020B0604020202020204" pitchFamily="34" charset="0"/>
              <a:buChar char="•"/>
            </a:pPr>
            <a:r>
              <a:rPr lang="en-US" sz="2400" b="1" dirty="0">
                <a:latin typeface="Cambria" panose="02040503050406030204" pitchFamily="18" charset="0"/>
                <a:ea typeface="Cambria" panose="02040503050406030204" pitchFamily="18" charset="0"/>
              </a:rPr>
              <a:t> Need for a New Approach : </a:t>
            </a:r>
            <a:r>
              <a:rPr lang="en-US" sz="2400" dirty="0">
                <a:latin typeface="Cambria" panose="02040503050406030204" pitchFamily="18" charset="0"/>
                <a:ea typeface="Cambria" panose="02040503050406030204" pitchFamily="18" charset="0"/>
              </a:rPr>
              <a:t>An integrated platform that combines study materials, skill tracking, career opportunities, and financial resources. Accessible both online and offline, with mentor-assisted </a:t>
            </a:r>
            <a:r>
              <a:rPr lang="en-US" sz="2400" dirty="0" err="1">
                <a:latin typeface="Cambria" panose="02040503050406030204" pitchFamily="18" charset="0"/>
                <a:ea typeface="Cambria" panose="02040503050406030204" pitchFamily="18" charset="0"/>
              </a:rPr>
              <a:t>learning.Can</a:t>
            </a:r>
            <a:r>
              <a:rPr lang="en-US" sz="2400" dirty="0">
                <a:latin typeface="Cambria" panose="02040503050406030204" pitchFamily="18" charset="0"/>
                <a:ea typeface="Cambria" panose="02040503050406030204" pitchFamily="18" charset="0"/>
              </a:rPr>
              <a:t> be supported by CSR initiatives for funding and sustainability.</a:t>
            </a:r>
          </a:p>
        </p:txBody>
      </p:sp>
    </p:spTree>
    <p:extLst>
      <p:ext uri="{BB962C8B-B14F-4D97-AF65-F5344CB8AC3E}">
        <p14:creationId xmlns:p14="http://schemas.microsoft.com/office/powerpoint/2010/main" val="2736705721"/>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388</TotalTime>
  <Words>1378</Words>
  <Application>Microsoft Office PowerPoint</Application>
  <PresentationFormat>Widescreen</PresentationFormat>
  <Paragraphs>179</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Cambria</vt:lpstr>
      <vt:lpstr>Verdana</vt:lpstr>
      <vt:lpstr>Wingdings</vt:lpstr>
      <vt:lpstr>Bioinformatics</vt:lpstr>
      <vt:lpstr>EduBridge : Connecting Rural Learners to the future</vt:lpstr>
      <vt:lpstr>Content</vt:lpstr>
      <vt:lpstr>Problem Statement Number: PSCS_32 </vt:lpstr>
      <vt:lpstr>Problem Statement Number: PSCS_32 </vt:lpstr>
      <vt:lpstr>Objectives</vt:lpstr>
      <vt:lpstr>Objectives</vt:lpstr>
      <vt:lpstr>Background and Related work for Title selection</vt:lpstr>
      <vt:lpstr>Analysis of Problem Statement</vt:lpstr>
      <vt:lpstr>Analysis of Problem Statement</vt:lpstr>
      <vt:lpstr>Data and Facts supporting the Initiative</vt:lpstr>
      <vt:lpstr>Research about Similar Initiatives</vt:lpstr>
      <vt:lpstr>Innovation or Novel Contributions</vt:lpstr>
      <vt:lpstr>Tech Stack and Methodology</vt:lpstr>
      <vt:lpstr>Github Link</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Bhrigu Gupta</cp:lastModifiedBy>
  <cp:revision>41</cp:revision>
  <dcterms:modified xsi:type="dcterms:W3CDTF">2025-08-12T15:48:14Z</dcterms:modified>
</cp:coreProperties>
</file>