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84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7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7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141220" y="3782572"/>
            <a:ext cx="4862830" cy="123189"/>
          </a:xfrm>
          <a:custGeom>
            <a:avLst/>
            <a:gdLst/>
            <a:ahLst/>
            <a:cxnLst/>
            <a:rect l="l" t="t" r="r" b="b"/>
            <a:pathLst>
              <a:path w="4862830" h="123189">
                <a:moveTo>
                  <a:pt x="4862703" y="0"/>
                </a:moveTo>
                <a:lnTo>
                  <a:pt x="0" y="0"/>
                </a:lnTo>
                <a:lnTo>
                  <a:pt x="0" y="123184"/>
                </a:lnTo>
                <a:lnTo>
                  <a:pt x="4862703" y="123184"/>
                </a:lnTo>
                <a:lnTo>
                  <a:pt x="4862703" y="0"/>
                </a:lnTo>
                <a:close/>
              </a:path>
            </a:pathLst>
          </a:custGeom>
          <a:solidFill>
            <a:srgbClr val="F8CA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141220" y="1237495"/>
            <a:ext cx="4862830" cy="125095"/>
          </a:xfrm>
          <a:custGeom>
            <a:avLst/>
            <a:gdLst/>
            <a:ahLst/>
            <a:cxnLst/>
            <a:rect l="l" t="t" r="r" b="b"/>
            <a:pathLst>
              <a:path w="4862830" h="125094">
                <a:moveTo>
                  <a:pt x="4862703" y="0"/>
                </a:moveTo>
                <a:lnTo>
                  <a:pt x="0" y="0"/>
                </a:lnTo>
                <a:lnTo>
                  <a:pt x="0" y="124706"/>
                </a:lnTo>
                <a:lnTo>
                  <a:pt x="4862703" y="124706"/>
                </a:lnTo>
                <a:lnTo>
                  <a:pt x="4862703" y="0"/>
                </a:lnTo>
                <a:close/>
              </a:path>
            </a:pathLst>
          </a:custGeom>
          <a:solidFill>
            <a:srgbClr val="F8CA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7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19197" y="2161159"/>
            <a:ext cx="3705605" cy="7423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7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2158" y="1142936"/>
            <a:ext cx="8533765" cy="3425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e.yorku.ca/~kosta/CompVis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437" y="80581"/>
            <a:ext cx="8999220" cy="4982210"/>
            <a:chOff x="71437" y="80581"/>
            <a:chExt cx="8999220" cy="4982210"/>
          </a:xfrm>
        </p:grpSpPr>
        <p:sp>
          <p:nvSpPr>
            <p:cNvPr id="3" name="object 3"/>
            <p:cNvSpPr/>
            <p:nvPr/>
          </p:nvSpPr>
          <p:spPr>
            <a:xfrm>
              <a:off x="76200" y="85343"/>
              <a:ext cx="8989695" cy="4972685"/>
            </a:xfrm>
            <a:custGeom>
              <a:avLst/>
              <a:gdLst/>
              <a:ahLst/>
              <a:cxnLst/>
              <a:rect l="l" t="t" r="r" b="b"/>
              <a:pathLst>
                <a:path w="8989695" h="4972685">
                  <a:moveTo>
                    <a:pt x="0" y="239394"/>
                  </a:moveTo>
                  <a:lnTo>
                    <a:pt x="4862" y="191134"/>
                  </a:lnTo>
                  <a:lnTo>
                    <a:pt x="18813" y="146176"/>
                  </a:lnTo>
                  <a:lnTo>
                    <a:pt x="40886" y="105536"/>
                  </a:lnTo>
                  <a:lnTo>
                    <a:pt x="70116" y="70103"/>
                  </a:lnTo>
                  <a:lnTo>
                    <a:pt x="105549" y="40893"/>
                  </a:lnTo>
                  <a:lnTo>
                    <a:pt x="146215" y="18795"/>
                  </a:lnTo>
                  <a:lnTo>
                    <a:pt x="191160" y="4825"/>
                  </a:lnTo>
                  <a:lnTo>
                    <a:pt x="239407" y="0"/>
                  </a:lnTo>
                  <a:lnTo>
                    <a:pt x="8750173" y="0"/>
                  </a:lnTo>
                  <a:lnTo>
                    <a:pt x="8797036" y="4698"/>
                  </a:lnTo>
                  <a:lnTo>
                    <a:pt x="8841740" y="18160"/>
                  </a:lnTo>
                  <a:lnTo>
                    <a:pt x="8883015" y="40258"/>
                  </a:lnTo>
                  <a:lnTo>
                    <a:pt x="8919464" y="70103"/>
                  </a:lnTo>
                  <a:lnTo>
                    <a:pt x="8949309" y="106552"/>
                  </a:lnTo>
                  <a:lnTo>
                    <a:pt x="8971280" y="147827"/>
                  </a:lnTo>
                  <a:lnTo>
                    <a:pt x="8984869" y="192531"/>
                  </a:lnTo>
                  <a:lnTo>
                    <a:pt x="8989568" y="239394"/>
                  </a:lnTo>
                  <a:lnTo>
                    <a:pt x="8989568" y="4732908"/>
                  </a:lnTo>
                  <a:lnTo>
                    <a:pt x="8984742" y="4781156"/>
                  </a:lnTo>
                  <a:lnTo>
                    <a:pt x="8970772" y="4826101"/>
                  </a:lnTo>
                  <a:lnTo>
                    <a:pt x="8948674" y="4866767"/>
                  </a:lnTo>
                  <a:lnTo>
                    <a:pt x="8919464" y="4902200"/>
                  </a:lnTo>
                  <a:lnTo>
                    <a:pt x="8884031" y="4931437"/>
                  </a:lnTo>
                  <a:lnTo>
                    <a:pt x="8843391" y="4953511"/>
                  </a:lnTo>
                  <a:lnTo>
                    <a:pt x="8798433" y="4967461"/>
                  </a:lnTo>
                  <a:lnTo>
                    <a:pt x="8750173" y="4972325"/>
                  </a:lnTo>
                  <a:lnTo>
                    <a:pt x="239407" y="4972325"/>
                  </a:lnTo>
                  <a:lnTo>
                    <a:pt x="191160" y="4967461"/>
                  </a:lnTo>
                  <a:lnTo>
                    <a:pt x="146215" y="4953511"/>
                  </a:lnTo>
                  <a:lnTo>
                    <a:pt x="105549" y="4931437"/>
                  </a:lnTo>
                  <a:lnTo>
                    <a:pt x="70116" y="4902200"/>
                  </a:lnTo>
                  <a:lnTo>
                    <a:pt x="40886" y="4866767"/>
                  </a:lnTo>
                  <a:lnTo>
                    <a:pt x="18813" y="4826101"/>
                  </a:lnTo>
                  <a:lnTo>
                    <a:pt x="4862" y="4781156"/>
                  </a:lnTo>
                  <a:lnTo>
                    <a:pt x="0" y="4732908"/>
                  </a:lnTo>
                  <a:lnTo>
                    <a:pt x="0" y="239394"/>
                  </a:lnTo>
                  <a:close/>
                </a:path>
              </a:pathLst>
            </a:custGeom>
            <a:ln w="9523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26463" y="102107"/>
              <a:ext cx="6291072" cy="2060448"/>
            </a:xfrm>
            <a:prstGeom prst="rect">
              <a:avLst/>
            </a:prstGeom>
          </p:spPr>
        </p:pic>
      </p:grp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565650" y="3433445"/>
          <a:ext cx="3602355" cy="15335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96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5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6705">
                <a:tc>
                  <a:txBody>
                    <a:bodyPr/>
                    <a:lstStyle/>
                    <a:p>
                      <a:pPr marL="58419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200" b="1" spc="-2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200" b="1" spc="-25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1200" b="1" spc="-3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200" b="1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30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1200" b="1" spc="-25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2705" marB="0">
                    <a:lnL w="6350">
                      <a:solidFill>
                        <a:srgbClr val="999999"/>
                      </a:solidFill>
                      <a:prstDash val="solid"/>
                    </a:lnL>
                    <a:lnR w="6350">
                      <a:solidFill>
                        <a:srgbClr val="999999"/>
                      </a:solidFill>
                      <a:prstDash val="solid"/>
                    </a:lnR>
                    <a:lnT w="6350">
                      <a:solidFill>
                        <a:srgbClr val="999999"/>
                      </a:solidFill>
                      <a:prstDash val="solid"/>
                    </a:lnT>
                    <a:lnB w="6350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8419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200" b="1" spc="-25" dirty="0">
                          <a:latin typeface="Times New Roman"/>
                          <a:cs typeface="Times New Roman"/>
                        </a:rPr>
                        <a:t>NAME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2705" marB="0">
                    <a:lnL w="6350">
                      <a:solidFill>
                        <a:srgbClr val="999999"/>
                      </a:solidFill>
                      <a:prstDash val="solid"/>
                    </a:lnL>
                    <a:lnR w="6350">
                      <a:solidFill>
                        <a:srgbClr val="999999"/>
                      </a:solidFill>
                      <a:prstDash val="solid"/>
                    </a:lnR>
                    <a:lnT w="6350">
                      <a:solidFill>
                        <a:srgbClr val="999999"/>
                      </a:solidFill>
                      <a:prstDash val="solid"/>
                    </a:lnT>
                    <a:lnB w="6350">
                      <a:solidFill>
                        <a:srgbClr val="99999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692">
                <a:tc>
                  <a:txBody>
                    <a:bodyPr/>
                    <a:lstStyle/>
                    <a:p>
                      <a:pPr marL="58419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B190594206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2705" marB="0">
                    <a:lnL w="6350">
                      <a:solidFill>
                        <a:srgbClr val="999999"/>
                      </a:solidFill>
                      <a:prstDash val="solid"/>
                    </a:lnL>
                    <a:lnR w="6350">
                      <a:solidFill>
                        <a:srgbClr val="999999"/>
                      </a:solidFill>
                      <a:prstDash val="solid"/>
                    </a:lnR>
                    <a:lnT w="6350">
                      <a:solidFill>
                        <a:srgbClr val="999999"/>
                      </a:solidFill>
                      <a:prstDash val="solid"/>
                    </a:lnT>
                    <a:lnB w="6350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8419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Anupam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Pandey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2705" marB="0">
                    <a:lnL w="6350">
                      <a:solidFill>
                        <a:srgbClr val="999999"/>
                      </a:solidFill>
                      <a:prstDash val="solid"/>
                    </a:lnL>
                    <a:lnR w="6350">
                      <a:solidFill>
                        <a:srgbClr val="999999"/>
                      </a:solidFill>
                      <a:prstDash val="solid"/>
                    </a:lnR>
                    <a:lnT w="6350">
                      <a:solidFill>
                        <a:srgbClr val="999999"/>
                      </a:solidFill>
                      <a:prstDash val="solid"/>
                    </a:lnT>
                    <a:lnB w="6350">
                      <a:solidFill>
                        <a:srgbClr val="99999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705">
                <a:tc>
                  <a:txBody>
                    <a:bodyPr/>
                    <a:lstStyle/>
                    <a:p>
                      <a:pPr marL="58419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B190594218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2705" marB="0">
                    <a:lnL w="6350">
                      <a:solidFill>
                        <a:srgbClr val="999999"/>
                      </a:solidFill>
                      <a:prstDash val="solid"/>
                    </a:lnL>
                    <a:lnR w="6350">
                      <a:solidFill>
                        <a:srgbClr val="999999"/>
                      </a:solidFill>
                      <a:prstDash val="solid"/>
                    </a:lnR>
                    <a:lnT w="6350">
                      <a:solidFill>
                        <a:srgbClr val="999999"/>
                      </a:solidFill>
                      <a:prstDash val="solid"/>
                    </a:lnT>
                    <a:lnB w="6350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8419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Yash</a:t>
                      </a:r>
                      <a:r>
                        <a:rPr sz="12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Bambal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2705" marB="0">
                    <a:lnL w="6350">
                      <a:solidFill>
                        <a:srgbClr val="999999"/>
                      </a:solidFill>
                      <a:prstDash val="solid"/>
                    </a:lnL>
                    <a:lnR w="6350">
                      <a:solidFill>
                        <a:srgbClr val="999999"/>
                      </a:solidFill>
                      <a:prstDash val="solid"/>
                    </a:lnR>
                    <a:lnT w="6350">
                      <a:solidFill>
                        <a:srgbClr val="999999"/>
                      </a:solidFill>
                      <a:prstDash val="solid"/>
                    </a:lnT>
                    <a:lnB w="6350">
                      <a:solidFill>
                        <a:srgbClr val="99999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705">
                <a:tc>
                  <a:txBody>
                    <a:bodyPr/>
                    <a:lstStyle/>
                    <a:p>
                      <a:pPr marL="58419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B190594221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2705" marB="0">
                    <a:lnL w="6350">
                      <a:solidFill>
                        <a:srgbClr val="999999"/>
                      </a:solidFill>
                      <a:prstDash val="solid"/>
                    </a:lnL>
                    <a:lnR w="6350">
                      <a:solidFill>
                        <a:srgbClr val="999999"/>
                      </a:solidFill>
                      <a:prstDash val="solid"/>
                    </a:lnR>
                    <a:lnT w="6350">
                      <a:solidFill>
                        <a:srgbClr val="999999"/>
                      </a:solidFill>
                      <a:prstDash val="solid"/>
                    </a:lnT>
                    <a:lnB w="6350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8419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200" spc="-5" dirty="0">
                          <a:latin typeface="Times New Roman"/>
                          <a:cs typeface="Times New Roman"/>
                        </a:rPr>
                        <a:t>Sakshi</a:t>
                      </a:r>
                      <a:r>
                        <a:rPr sz="12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Bhor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2705" marB="0">
                    <a:lnL w="6350">
                      <a:solidFill>
                        <a:srgbClr val="999999"/>
                      </a:solidFill>
                      <a:prstDash val="solid"/>
                    </a:lnL>
                    <a:lnR w="6350">
                      <a:solidFill>
                        <a:srgbClr val="999999"/>
                      </a:solidFill>
                      <a:prstDash val="solid"/>
                    </a:lnR>
                    <a:lnT w="6350">
                      <a:solidFill>
                        <a:srgbClr val="999999"/>
                      </a:solidFill>
                      <a:prstDash val="solid"/>
                    </a:lnT>
                    <a:lnB w="6350">
                      <a:solidFill>
                        <a:srgbClr val="99999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705">
                <a:tc>
                  <a:txBody>
                    <a:bodyPr/>
                    <a:lstStyle/>
                    <a:p>
                      <a:pPr marL="58419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200" spc="-15" dirty="0">
                          <a:latin typeface="Times New Roman"/>
                          <a:cs typeface="Times New Roman"/>
                        </a:rPr>
                        <a:t>B190594245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3340" marB="0">
                    <a:lnL w="6350">
                      <a:solidFill>
                        <a:srgbClr val="999999"/>
                      </a:solidFill>
                      <a:prstDash val="solid"/>
                    </a:lnL>
                    <a:lnR w="6350">
                      <a:solidFill>
                        <a:srgbClr val="999999"/>
                      </a:solidFill>
                      <a:prstDash val="solid"/>
                    </a:lnR>
                    <a:lnT w="6350">
                      <a:solidFill>
                        <a:srgbClr val="999999"/>
                      </a:solidFill>
                      <a:prstDash val="solid"/>
                    </a:lnT>
                    <a:lnB w="6350">
                      <a:solidFill>
                        <a:srgbClr val="9999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8419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Karn</a:t>
                      </a:r>
                      <a:r>
                        <a:rPr sz="12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Godse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53340" marB="0">
                    <a:lnL w="6350">
                      <a:solidFill>
                        <a:srgbClr val="999999"/>
                      </a:solidFill>
                      <a:prstDash val="solid"/>
                    </a:lnL>
                    <a:lnR w="6350">
                      <a:solidFill>
                        <a:srgbClr val="999999"/>
                      </a:solidFill>
                      <a:prstDash val="solid"/>
                    </a:lnR>
                    <a:lnT w="6350">
                      <a:solidFill>
                        <a:srgbClr val="999999"/>
                      </a:solidFill>
                      <a:prstDash val="solid"/>
                    </a:lnT>
                    <a:lnB w="6350">
                      <a:solidFill>
                        <a:srgbClr val="99999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962978" y="2284285"/>
            <a:ext cx="7215505" cy="1017269"/>
            <a:chOff x="962978" y="2284285"/>
            <a:chExt cx="7215505" cy="1017269"/>
          </a:xfrm>
        </p:grpSpPr>
        <p:sp>
          <p:nvSpPr>
            <p:cNvPr id="7" name="object 7"/>
            <p:cNvSpPr/>
            <p:nvPr/>
          </p:nvSpPr>
          <p:spPr>
            <a:xfrm>
              <a:off x="967740" y="2289047"/>
              <a:ext cx="7205980" cy="1007744"/>
            </a:xfrm>
            <a:custGeom>
              <a:avLst/>
              <a:gdLst/>
              <a:ahLst/>
              <a:cxnLst/>
              <a:rect l="l" t="t" r="r" b="b"/>
              <a:pathLst>
                <a:path w="7205980" h="1007745">
                  <a:moveTo>
                    <a:pt x="7073900" y="0"/>
                  </a:moveTo>
                  <a:lnTo>
                    <a:pt x="131495" y="0"/>
                  </a:lnTo>
                  <a:lnTo>
                    <a:pt x="80314" y="10287"/>
                  </a:lnTo>
                  <a:lnTo>
                    <a:pt x="38519" y="38481"/>
                  </a:lnTo>
                  <a:lnTo>
                    <a:pt x="10337" y="80263"/>
                  </a:lnTo>
                  <a:lnTo>
                    <a:pt x="0" y="131444"/>
                  </a:lnTo>
                  <a:lnTo>
                    <a:pt x="0" y="875791"/>
                  </a:lnTo>
                  <a:lnTo>
                    <a:pt x="10337" y="926972"/>
                  </a:lnTo>
                  <a:lnTo>
                    <a:pt x="38519" y="968756"/>
                  </a:lnTo>
                  <a:lnTo>
                    <a:pt x="80314" y="996950"/>
                  </a:lnTo>
                  <a:lnTo>
                    <a:pt x="131495" y="1007363"/>
                  </a:lnTo>
                  <a:lnTo>
                    <a:pt x="7073900" y="1007363"/>
                  </a:lnTo>
                  <a:lnTo>
                    <a:pt x="7125208" y="996950"/>
                  </a:lnTo>
                  <a:lnTo>
                    <a:pt x="7166990" y="968756"/>
                  </a:lnTo>
                  <a:lnTo>
                    <a:pt x="7195184" y="926972"/>
                  </a:lnTo>
                  <a:lnTo>
                    <a:pt x="7205471" y="875791"/>
                  </a:lnTo>
                  <a:lnTo>
                    <a:pt x="7205471" y="131444"/>
                  </a:lnTo>
                  <a:lnTo>
                    <a:pt x="7195438" y="81152"/>
                  </a:lnTo>
                  <a:lnTo>
                    <a:pt x="7166990" y="38481"/>
                  </a:lnTo>
                  <a:lnTo>
                    <a:pt x="7124318" y="10032"/>
                  </a:lnTo>
                  <a:lnTo>
                    <a:pt x="7073900" y="0"/>
                  </a:lnTo>
                  <a:close/>
                </a:path>
              </a:pathLst>
            </a:custGeom>
            <a:solidFill>
              <a:srgbClr val="F8CA9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67740" y="2289047"/>
              <a:ext cx="7205980" cy="1007744"/>
            </a:xfrm>
            <a:custGeom>
              <a:avLst/>
              <a:gdLst/>
              <a:ahLst/>
              <a:cxnLst/>
              <a:rect l="l" t="t" r="r" b="b"/>
              <a:pathLst>
                <a:path w="7205980" h="1007745">
                  <a:moveTo>
                    <a:pt x="0" y="131444"/>
                  </a:moveTo>
                  <a:lnTo>
                    <a:pt x="10337" y="80263"/>
                  </a:lnTo>
                  <a:lnTo>
                    <a:pt x="38519" y="38481"/>
                  </a:lnTo>
                  <a:lnTo>
                    <a:pt x="80314" y="10287"/>
                  </a:lnTo>
                  <a:lnTo>
                    <a:pt x="131495" y="0"/>
                  </a:lnTo>
                  <a:lnTo>
                    <a:pt x="7073900" y="0"/>
                  </a:lnTo>
                  <a:lnTo>
                    <a:pt x="7124318" y="10032"/>
                  </a:lnTo>
                  <a:lnTo>
                    <a:pt x="7166990" y="38481"/>
                  </a:lnTo>
                  <a:lnTo>
                    <a:pt x="7195438" y="81152"/>
                  </a:lnTo>
                  <a:lnTo>
                    <a:pt x="7205471" y="131444"/>
                  </a:lnTo>
                  <a:lnTo>
                    <a:pt x="7205471" y="875791"/>
                  </a:lnTo>
                  <a:lnTo>
                    <a:pt x="7195184" y="926972"/>
                  </a:lnTo>
                  <a:lnTo>
                    <a:pt x="7166990" y="968756"/>
                  </a:lnTo>
                  <a:lnTo>
                    <a:pt x="7125208" y="996950"/>
                  </a:lnTo>
                  <a:lnTo>
                    <a:pt x="7073900" y="1007363"/>
                  </a:lnTo>
                  <a:lnTo>
                    <a:pt x="131495" y="1007363"/>
                  </a:lnTo>
                  <a:lnTo>
                    <a:pt x="80314" y="996950"/>
                  </a:lnTo>
                  <a:lnTo>
                    <a:pt x="38519" y="968756"/>
                  </a:lnTo>
                  <a:lnTo>
                    <a:pt x="10337" y="926972"/>
                  </a:lnTo>
                  <a:lnTo>
                    <a:pt x="0" y="875791"/>
                  </a:lnTo>
                  <a:lnTo>
                    <a:pt x="0" y="131444"/>
                  </a:lnTo>
                  <a:close/>
                </a:path>
              </a:pathLst>
            </a:custGeom>
            <a:ln w="9523">
              <a:solidFill>
                <a:srgbClr val="A61B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040079" y="2260346"/>
            <a:ext cx="5387340" cy="2028825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673225" algn="ctr">
              <a:lnSpc>
                <a:spcPct val="100000"/>
              </a:lnSpc>
              <a:spcBef>
                <a:spcPts val="740"/>
              </a:spcBef>
            </a:pPr>
            <a:r>
              <a:rPr sz="1500" dirty="0">
                <a:latin typeface="Georgia"/>
                <a:cs typeface="Georgia"/>
              </a:rPr>
              <a:t>Project</a:t>
            </a:r>
            <a:r>
              <a:rPr sz="1500" spc="280" dirty="0">
                <a:latin typeface="Georgia"/>
                <a:cs typeface="Georgia"/>
              </a:rPr>
              <a:t> </a:t>
            </a:r>
            <a:r>
              <a:rPr sz="1500" spc="5" dirty="0">
                <a:latin typeface="Georgia"/>
                <a:cs typeface="Georgia"/>
              </a:rPr>
              <a:t>Presentation</a:t>
            </a:r>
            <a:r>
              <a:rPr sz="1500" spc="300" dirty="0">
                <a:latin typeface="Georgia"/>
                <a:cs typeface="Georgia"/>
              </a:rPr>
              <a:t> </a:t>
            </a:r>
            <a:r>
              <a:rPr sz="1500" spc="-30" dirty="0">
                <a:latin typeface="Georgia"/>
                <a:cs typeface="Georgia"/>
              </a:rPr>
              <a:t>on</a:t>
            </a:r>
            <a:endParaRPr sz="1500">
              <a:latin typeface="Georgia"/>
              <a:cs typeface="Georgia"/>
            </a:endParaRPr>
          </a:p>
          <a:p>
            <a:pPr marL="1691005" algn="ctr">
              <a:lnSpc>
                <a:spcPct val="100000"/>
              </a:lnSpc>
              <a:spcBef>
                <a:spcPts val="765"/>
              </a:spcBef>
            </a:pPr>
            <a:r>
              <a:rPr sz="1800" spc="-55" dirty="0">
                <a:latin typeface="Georgia"/>
                <a:cs typeface="Georgia"/>
              </a:rPr>
              <a:t>H</a:t>
            </a:r>
            <a:r>
              <a:rPr sz="1800" spc="-45" dirty="0">
                <a:latin typeface="Georgia"/>
                <a:cs typeface="Georgia"/>
              </a:rPr>
              <a:t>O</a:t>
            </a:r>
            <a:r>
              <a:rPr sz="1800" spc="-50" dirty="0">
                <a:latin typeface="Georgia"/>
                <a:cs typeface="Georgia"/>
              </a:rPr>
              <a:t>M</a:t>
            </a:r>
            <a:r>
              <a:rPr sz="1800" dirty="0">
                <a:latin typeface="Georgia"/>
                <a:cs typeface="Georgia"/>
              </a:rPr>
              <a:t>E</a:t>
            </a:r>
            <a:r>
              <a:rPr sz="1800" spc="-75" dirty="0">
                <a:latin typeface="Georgia"/>
                <a:cs typeface="Georgia"/>
              </a:rPr>
              <a:t> </a:t>
            </a:r>
            <a:r>
              <a:rPr sz="1800" spc="-45" dirty="0">
                <a:latin typeface="Georgia"/>
                <a:cs typeface="Georgia"/>
              </a:rPr>
              <a:t>A</a:t>
            </a:r>
            <a:r>
              <a:rPr sz="1800" spc="-55" dirty="0">
                <a:latin typeface="Georgia"/>
                <a:cs typeface="Georgia"/>
              </a:rPr>
              <a:t>W</a:t>
            </a:r>
            <a:r>
              <a:rPr sz="1800" spc="-45" dirty="0">
                <a:latin typeface="Georgia"/>
                <a:cs typeface="Georgia"/>
              </a:rPr>
              <a:t>A</a:t>
            </a:r>
            <a:r>
              <a:rPr sz="1800" dirty="0">
                <a:latin typeface="Georgia"/>
                <a:cs typeface="Georgia"/>
              </a:rPr>
              <a:t>Y</a:t>
            </a:r>
            <a:endParaRPr sz="1800">
              <a:latin typeface="Georgia"/>
              <a:cs typeface="Georgia"/>
            </a:endParaRPr>
          </a:p>
          <a:p>
            <a:pPr marL="1939289">
              <a:lnSpc>
                <a:spcPct val="100000"/>
              </a:lnSpc>
              <a:spcBef>
                <a:spcPts val="165"/>
              </a:spcBef>
            </a:pPr>
            <a:r>
              <a:rPr sz="1900" spc="-10" dirty="0">
                <a:latin typeface="Georgia"/>
                <a:cs typeface="Georgia"/>
              </a:rPr>
              <a:t>Your</a:t>
            </a:r>
            <a:r>
              <a:rPr sz="1900" spc="-15" dirty="0">
                <a:latin typeface="Georgia"/>
                <a:cs typeface="Georgia"/>
              </a:rPr>
              <a:t> </a:t>
            </a:r>
            <a:r>
              <a:rPr sz="1900" spc="-5" dirty="0">
                <a:latin typeface="Georgia"/>
                <a:cs typeface="Georgia"/>
              </a:rPr>
              <a:t>Ultimate</a:t>
            </a:r>
            <a:r>
              <a:rPr sz="1900" spc="-10" dirty="0">
                <a:latin typeface="Georgia"/>
                <a:cs typeface="Georgia"/>
              </a:rPr>
              <a:t> </a:t>
            </a:r>
            <a:r>
              <a:rPr sz="1900" spc="-5" dirty="0">
                <a:latin typeface="Georgia"/>
                <a:cs typeface="Georgia"/>
              </a:rPr>
              <a:t>Housing</a:t>
            </a:r>
            <a:r>
              <a:rPr sz="1900" spc="5" dirty="0">
                <a:latin typeface="Georgia"/>
                <a:cs typeface="Georgia"/>
              </a:rPr>
              <a:t> </a:t>
            </a:r>
            <a:r>
              <a:rPr sz="1900" spc="-5" dirty="0">
                <a:latin typeface="Georgia"/>
                <a:cs typeface="Georgia"/>
              </a:rPr>
              <a:t>Solution</a:t>
            </a:r>
            <a:endParaRPr sz="19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5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Times New Roman"/>
                <a:cs typeface="Times New Roman"/>
              </a:rPr>
              <a:t>Guided</a:t>
            </a:r>
            <a:r>
              <a:rPr sz="1600" spc="-75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Times New Roman"/>
                <a:cs typeface="Times New Roman"/>
              </a:rPr>
              <a:t>By: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800" b="1" spc="-45" dirty="0">
                <a:latin typeface="Times New Roman"/>
                <a:cs typeface="Times New Roman"/>
              </a:rPr>
              <a:t>Pr</a:t>
            </a:r>
            <a:r>
              <a:rPr sz="1800" b="1" spc="-50" dirty="0">
                <a:latin typeface="Times New Roman"/>
                <a:cs typeface="Times New Roman"/>
              </a:rPr>
              <a:t>of</a:t>
            </a:r>
            <a:r>
              <a:rPr sz="1800" b="1" dirty="0">
                <a:latin typeface="Times New Roman"/>
                <a:cs typeface="Times New Roman"/>
              </a:rPr>
              <a:t>.</a:t>
            </a:r>
            <a:r>
              <a:rPr sz="1800" b="1" spc="-85" dirty="0">
                <a:latin typeface="Times New Roman"/>
                <a:cs typeface="Times New Roman"/>
              </a:rPr>
              <a:t> </a:t>
            </a:r>
            <a:r>
              <a:rPr sz="1800" b="1" spc="-60" dirty="0">
                <a:latin typeface="Times New Roman"/>
                <a:cs typeface="Times New Roman"/>
              </a:rPr>
              <a:t>Ash</a:t>
            </a:r>
            <a:r>
              <a:rPr sz="1800" b="1" spc="-45" dirty="0">
                <a:latin typeface="Times New Roman"/>
                <a:cs typeface="Times New Roman"/>
              </a:rPr>
              <a:t>i</a:t>
            </a:r>
            <a:r>
              <a:rPr sz="1800" b="1" spc="-60" dirty="0">
                <a:latin typeface="Times New Roman"/>
                <a:cs typeface="Times New Roman"/>
              </a:rPr>
              <a:t>s</a:t>
            </a:r>
            <a:r>
              <a:rPr sz="1800" b="1" spc="-5" dirty="0">
                <a:latin typeface="Times New Roman"/>
                <a:cs typeface="Times New Roman"/>
              </a:rPr>
              <a:t>h</a:t>
            </a:r>
            <a:r>
              <a:rPr sz="1800" b="1" spc="-75" dirty="0">
                <a:latin typeface="Times New Roman"/>
                <a:cs typeface="Times New Roman"/>
              </a:rPr>
              <a:t> </a:t>
            </a:r>
            <a:r>
              <a:rPr sz="1800" b="1" spc="-50" dirty="0">
                <a:latin typeface="Times New Roman"/>
                <a:cs typeface="Times New Roman"/>
              </a:rPr>
              <a:t>B</a:t>
            </a:r>
            <a:r>
              <a:rPr sz="1800" b="1" spc="-60" dirty="0">
                <a:latin typeface="Times New Roman"/>
                <a:cs typeface="Times New Roman"/>
              </a:rPr>
              <a:t>h</a:t>
            </a:r>
            <a:r>
              <a:rPr sz="1800" b="1" spc="-45" dirty="0">
                <a:latin typeface="Times New Roman"/>
                <a:cs typeface="Times New Roman"/>
              </a:rPr>
              <a:t>i</a:t>
            </a:r>
            <a:r>
              <a:rPr sz="1800" b="1" spc="-60" dirty="0">
                <a:latin typeface="Times New Roman"/>
                <a:cs typeface="Times New Roman"/>
              </a:rPr>
              <a:t>s</a:t>
            </a:r>
            <a:r>
              <a:rPr sz="1800" b="1" dirty="0">
                <a:latin typeface="Times New Roman"/>
                <a:cs typeface="Times New Roman"/>
              </a:rPr>
              <a:t>e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2420" y="445008"/>
            <a:ext cx="8521065" cy="573405"/>
          </a:xfrm>
          <a:prstGeom prst="rect">
            <a:avLst/>
          </a:prstGeom>
          <a:solidFill>
            <a:srgbClr val="F8CA9B"/>
          </a:solidFill>
          <a:ln w="9523">
            <a:solidFill>
              <a:srgbClr val="B45F05"/>
            </a:solidFill>
          </a:ln>
        </p:spPr>
        <p:txBody>
          <a:bodyPr vert="horz" wrap="square" lIns="0" tIns="115570" rIns="0" bIns="0" rtlCol="0">
            <a:spAutoFit/>
          </a:bodyPr>
          <a:lstStyle/>
          <a:p>
            <a:pPr marL="84455">
              <a:lnSpc>
                <a:spcPct val="100000"/>
              </a:lnSpc>
              <a:spcBef>
                <a:spcPts val="910"/>
              </a:spcBef>
            </a:pPr>
            <a:r>
              <a:rPr sz="2000" spc="50" dirty="0">
                <a:latin typeface="Georgia"/>
                <a:cs typeface="Georgia"/>
              </a:rPr>
              <a:t>System</a:t>
            </a:r>
            <a:r>
              <a:rPr sz="2000" spc="55" dirty="0">
                <a:latin typeface="Georgia"/>
                <a:cs typeface="Georgia"/>
              </a:rPr>
              <a:t> </a:t>
            </a:r>
            <a:r>
              <a:rPr sz="2000" spc="-15" dirty="0">
                <a:latin typeface="Georgia"/>
                <a:cs typeface="Georgia"/>
              </a:rPr>
              <a:t>Requirements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4149" y="1687195"/>
            <a:ext cx="4383405" cy="2332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434343"/>
                </a:solidFill>
                <a:latin typeface="Georgia"/>
                <a:cs typeface="Georgia"/>
              </a:rPr>
              <a:t>Minimum</a:t>
            </a:r>
            <a:r>
              <a:rPr sz="1800" spc="125" dirty="0">
                <a:solidFill>
                  <a:srgbClr val="434343"/>
                </a:solidFill>
                <a:latin typeface="Georgia"/>
                <a:cs typeface="Georgia"/>
              </a:rPr>
              <a:t> </a:t>
            </a:r>
            <a:r>
              <a:rPr sz="1800" spc="-5" dirty="0">
                <a:solidFill>
                  <a:srgbClr val="434343"/>
                </a:solidFill>
                <a:latin typeface="Georgia"/>
                <a:cs typeface="Georgia"/>
              </a:rPr>
              <a:t>Hardware</a:t>
            </a:r>
            <a:r>
              <a:rPr sz="1800" spc="145" dirty="0">
                <a:solidFill>
                  <a:srgbClr val="434343"/>
                </a:solidFill>
                <a:latin typeface="Georgia"/>
                <a:cs typeface="Georgia"/>
              </a:rPr>
              <a:t> </a:t>
            </a:r>
            <a:r>
              <a:rPr sz="1800" spc="-15" dirty="0">
                <a:solidFill>
                  <a:srgbClr val="434343"/>
                </a:solidFill>
                <a:latin typeface="Georgia"/>
                <a:cs typeface="Georgia"/>
              </a:rPr>
              <a:t>Requirements</a:t>
            </a:r>
            <a:endParaRPr sz="1800">
              <a:latin typeface="Georgia"/>
              <a:cs typeface="Georgia"/>
            </a:endParaRPr>
          </a:p>
          <a:p>
            <a:pPr marL="469900" indent="-335915">
              <a:lnSpc>
                <a:spcPct val="100000"/>
              </a:lnSpc>
              <a:spcBef>
                <a:spcPts val="1310"/>
              </a:spcBef>
              <a:buFont typeface="Microsoft Sans Serif"/>
              <a:buChar char="●"/>
              <a:tabLst>
                <a:tab pos="469900" algn="l"/>
                <a:tab pos="470534" algn="l"/>
              </a:tabLst>
            </a:pPr>
            <a:r>
              <a:rPr sz="1400" dirty="0">
                <a:solidFill>
                  <a:srgbClr val="434343"/>
                </a:solidFill>
                <a:latin typeface="Times New Roman"/>
                <a:cs typeface="Times New Roman"/>
              </a:rPr>
              <a:t>Laptop</a:t>
            </a:r>
            <a:r>
              <a:rPr sz="1400" spc="-6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34343"/>
                </a:solidFill>
                <a:latin typeface="Times New Roman"/>
                <a:cs typeface="Times New Roman"/>
              </a:rPr>
              <a:t>or</a:t>
            </a:r>
            <a:r>
              <a:rPr sz="1400" spc="-3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spc="-25" dirty="0">
                <a:solidFill>
                  <a:srgbClr val="434343"/>
                </a:solidFill>
                <a:latin typeface="Times New Roman"/>
                <a:cs typeface="Times New Roman"/>
              </a:rPr>
              <a:t>PC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har char="●"/>
            </a:pPr>
            <a:endParaRPr sz="1300">
              <a:latin typeface="Times New Roman"/>
              <a:cs typeface="Times New Roman"/>
            </a:endParaRPr>
          </a:p>
          <a:p>
            <a:pPr marL="469900" indent="-328295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SzPct val="92857"/>
              <a:buFont typeface="Microsoft Sans Serif"/>
              <a:buChar char="●"/>
              <a:tabLst>
                <a:tab pos="469900" algn="l"/>
                <a:tab pos="470534" algn="l"/>
              </a:tabLst>
            </a:pPr>
            <a:r>
              <a:rPr sz="1400" dirty="0">
                <a:solidFill>
                  <a:srgbClr val="434343"/>
                </a:solidFill>
                <a:latin typeface="Times New Roman"/>
                <a:cs typeface="Times New Roman"/>
              </a:rPr>
              <a:t>Pentium</a:t>
            </a:r>
            <a:r>
              <a:rPr sz="1400" spc="-8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34343"/>
                </a:solidFill>
                <a:latin typeface="Times New Roman"/>
                <a:cs typeface="Times New Roman"/>
              </a:rPr>
              <a:t>4</a:t>
            </a:r>
            <a:r>
              <a:rPr sz="1400" spc="-3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34343"/>
                </a:solidFill>
                <a:latin typeface="Times New Roman"/>
                <a:cs typeface="Times New Roman"/>
              </a:rPr>
              <a:t>or</a:t>
            </a:r>
            <a:r>
              <a:rPr sz="1400" spc="-4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434343"/>
                </a:solidFill>
                <a:latin typeface="Times New Roman"/>
                <a:cs typeface="Times New Roman"/>
              </a:rPr>
              <a:t>newer</a:t>
            </a:r>
            <a:r>
              <a:rPr sz="1400" spc="-3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34343"/>
                </a:solidFill>
                <a:latin typeface="Times New Roman"/>
                <a:cs typeface="Times New Roman"/>
              </a:rPr>
              <a:t>processor</a:t>
            </a:r>
            <a:r>
              <a:rPr sz="1400" spc="-8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34343"/>
                </a:solidFill>
                <a:latin typeface="Times New Roman"/>
                <a:cs typeface="Times New Roman"/>
              </a:rPr>
              <a:t>that</a:t>
            </a:r>
            <a:r>
              <a:rPr sz="1400" spc="-5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34343"/>
                </a:solidFill>
                <a:latin typeface="Times New Roman"/>
                <a:cs typeface="Times New Roman"/>
              </a:rPr>
              <a:t>supports</a:t>
            </a:r>
            <a:r>
              <a:rPr sz="1400" spc="-6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spc="-25" dirty="0">
                <a:solidFill>
                  <a:srgbClr val="434343"/>
                </a:solidFill>
                <a:latin typeface="Times New Roman"/>
                <a:cs typeface="Times New Roman"/>
              </a:rPr>
              <a:t>SSE2</a:t>
            </a:r>
            <a:endParaRPr sz="1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solidFill>
                  <a:srgbClr val="434343"/>
                </a:solidFill>
                <a:latin typeface="Times New Roman"/>
                <a:cs typeface="Times New Roman"/>
              </a:rPr>
              <a:t>Mac</a:t>
            </a:r>
            <a:r>
              <a:rPr sz="1400" spc="-4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34343"/>
                </a:solidFill>
                <a:latin typeface="Times New Roman"/>
                <a:cs typeface="Times New Roman"/>
              </a:rPr>
              <a:t>-</a:t>
            </a:r>
            <a:r>
              <a:rPr sz="1400" spc="-2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434343"/>
                </a:solidFill>
                <a:latin typeface="Times New Roman"/>
                <a:cs typeface="Times New Roman"/>
              </a:rPr>
              <a:t>Mac</a:t>
            </a:r>
            <a:r>
              <a:rPr sz="1400" spc="-1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434343"/>
                </a:solidFill>
                <a:latin typeface="Times New Roman"/>
                <a:cs typeface="Times New Roman"/>
              </a:rPr>
              <a:t>computer</a:t>
            </a:r>
            <a:r>
              <a:rPr sz="1400" spc="-3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434343"/>
                </a:solidFill>
                <a:latin typeface="Times New Roman"/>
                <a:cs typeface="Times New Roman"/>
              </a:rPr>
              <a:t>with</a:t>
            </a:r>
            <a:r>
              <a:rPr sz="1400" spc="-2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34343"/>
                </a:solidFill>
                <a:latin typeface="Times New Roman"/>
                <a:cs typeface="Times New Roman"/>
              </a:rPr>
              <a:t>an</a:t>
            </a:r>
            <a:r>
              <a:rPr sz="1400" spc="-2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34343"/>
                </a:solidFill>
                <a:latin typeface="Times New Roman"/>
                <a:cs typeface="Times New Roman"/>
              </a:rPr>
              <a:t>Intel</a:t>
            </a:r>
            <a:r>
              <a:rPr sz="1400" spc="-4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spc="5" dirty="0">
                <a:solidFill>
                  <a:srgbClr val="434343"/>
                </a:solidFill>
                <a:latin typeface="Times New Roman"/>
                <a:cs typeface="Times New Roman"/>
              </a:rPr>
              <a:t>x86</a:t>
            </a:r>
            <a:r>
              <a:rPr sz="1400" spc="-4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34343"/>
                </a:solidFill>
                <a:latin typeface="Times New Roman"/>
                <a:cs typeface="Times New Roman"/>
              </a:rPr>
              <a:t>or</a:t>
            </a:r>
            <a:r>
              <a:rPr sz="1400" spc="-9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434343"/>
                </a:solidFill>
                <a:latin typeface="Times New Roman"/>
                <a:cs typeface="Times New Roman"/>
              </a:rPr>
              <a:t>Apple</a:t>
            </a:r>
            <a:r>
              <a:rPr sz="1400" spc="-4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434343"/>
                </a:solidFill>
                <a:latin typeface="Times New Roman"/>
                <a:cs typeface="Times New Roman"/>
              </a:rPr>
              <a:t>silicon</a:t>
            </a:r>
            <a:endParaRPr sz="1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250"/>
              </a:spcBef>
            </a:pPr>
            <a:r>
              <a:rPr sz="1400" spc="-10" dirty="0">
                <a:solidFill>
                  <a:srgbClr val="434343"/>
                </a:solidFill>
                <a:latin typeface="Times New Roman"/>
                <a:cs typeface="Times New Roman"/>
              </a:rPr>
              <a:t>processor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50">
              <a:latin typeface="Times New Roman"/>
              <a:cs typeface="Times New Roman"/>
            </a:endParaRPr>
          </a:p>
          <a:p>
            <a:pPr marL="469900" indent="-328295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SzPct val="92857"/>
              <a:buFont typeface="Microsoft Sans Serif"/>
              <a:buChar char="●"/>
              <a:tabLst>
                <a:tab pos="469900" algn="l"/>
                <a:tab pos="470534" algn="l"/>
              </a:tabLst>
            </a:pPr>
            <a:r>
              <a:rPr sz="1400" dirty="0">
                <a:solidFill>
                  <a:srgbClr val="434343"/>
                </a:solidFill>
                <a:latin typeface="Times New Roman"/>
                <a:cs typeface="Times New Roman"/>
              </a:rPr>
              <a:t>512MB</a:t>
            </a:r>
            <a:r>
              <a:rPr sz="1400" spc="-5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34343"/>
                </a:solidFill>
                <a:latin typeface="Times New Roman"/>
                <a:cs typeface="Times New Roman"/>
              </a:rPr>
              <a:t>of</a:t>
            </a:r>
            <a:r>
              <a:rPr sz="1400" spc="-4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434343"/>
                </a:solidFill>
                <a:latin typeface="Times New Roman"/>
                <a:cs typeface="Times New Roman"/>
              </a:rPr>
              <a:t>RAM</a:t>
            </a:r>
            <a:r>
              <a:rPr sz="1400" spc="-1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34343"/>
                </a:solidFill>
                <a:latin typeface="Times New Roman"/>
                <a:cs typeface="Times New Roman"/>
              </a:rPr>
              <a:t>/</a:t>
            </a:r>
            <a:r>
              <a:rPr sz="1400" spc="-3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434343"/>
                </a:solidFill>
                <a:latin typeface="Times New Roman"/>
                <a:cs typeface="Times New Roman"/>
              </a:rPr>
              <a:t>2GB</a:t>
            </a:r>
            <a:r>
              <a:rPr sz="1400" spc="-2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34343"/>
                </a:solidFill>
                <a:latin typeface="Times New Roman"/>
                <a:cs typeface="Times New Roman"/>
              </a:rPr>
              <a:t>of</a:t>
            </a:r>
            <a:r>
              <a:rPr sz="1400" spc="-3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434343"/>
                </a:solidFill>
                <a:latin typeface="Times New Roman"/>
                <a:cs typeface="Times New Roman"/>
              </a:rPr>
              <a:t>RAM</a:t>
            </a:r>
            <a:r>
              <a:rPr sz="1400" spc="-1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34343"/>
                </a:solidFill>
                <a:latin typeface="Times New Roman"/>
                <a:cs typeface="Times New Roman"/>
              </a:rPr>
              <a:t>for</a:t>
            </a:r>
            <a:r>
              <a:rPr sz="1400" spc="-5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spc="5" dirty="0">
                <a:solidFill>
                  <a:srgbClr val="434343"/>
                </a:solidFill>
                <a:latin typeface="Times New Roman"/>
                <a:cs typeface="Times New Roman"/>
              </a:rPr>
              <a:t>the</a:t>
            </a:r>
            <a:r>
              <a:rPr sz="1400" spc="-4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434343"/>
                </a:solidFill>
                <a:latin typeface="Times New Roman"/>
                <a:cs typeface="Times New Roman"/>
              </a:rPr>
              <a:t>64-bit</a:t>
            </a:r>
            <a:r>
              <a:rPr sz="1400" spc="-6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434343"/>
                </a:solidFill>
                <a:latin typeface="Times New Roman"/>
                <a:cs typeface="Times New Roman"/>
              </a:rPr>
              <a:t>version</a:t>
            </a:r>
            <a:endParaRPr sz="1400">
              <a:latin typeface="Times New Roman"/>
              <a:cs typeface="Times New Roman"/>
            </a:endParaRPr>
          </a:p>
          <a:p>
            <a:pPr marL="469900" indent="-328295">
              <a:lnSpc>
                <a:spcPct val="100000"/>
              </a:lnSpc>
              <a:spcBef>
                <a:spcPts val="1305"/>
              </a:spcBef>
              <a:buClr>
                <a:srgbClr val="000000"/>
              </a:buClr>
              <a:buSzPct val="92857"/>
              <a:buFont typeface="Microsoft Sans Serif"/>
              <a:buChar char="●"/>
              <a:tabLst>
                <a:tab pos="469900" algn="l"/>
                <a:tab pos="470534" algn="l"/>
              </a:tabLst>
            </a:pPr>
            <a:r>
              <a:rPr sz="1400" dirty="0">
                <a:solidFill>
                  <a:srgbClr val="434343"/>
                </a:solidFill>
                <a:latin typeface="Times New Roman"/>
                <a:cs typeface="Times New Roman"/>
              </a:rPr>
              <a:t>200MB</a:t>
            </a:r>
            <a:r>
              <a:rPr sz="1400" spc="-6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34343"/>
                </a:solidFill>
                <a:latin typeface="Times New Roman"/>
                <a:cs typeface="Times New Roman"/>
              </a:rPr>
              <a:t>of</a:t>
            </a:r>
            <a:r>
              <a:rPr sz="1400" spc="-5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34343"/>
                </a:solidFill>
                <a:latin typeface="Times New Roman"/>
                <a:cs typeface="Times New Roman"/>
              </a:rPr>
              <a:t>hard</a:t>
            </a:r>
            <a:r>
              <a:rPr sz="1400" spc="-3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34343"/>
                </a:solidFill>
                <a:latin typeface="Times New Roman"/>
                <a:cs typeface="Times New Roman"/>
              </a:rPr>
              <a:t>drive</a:t>
            </a:r>
            <a:r>
              <a:rPr sz="1400" spc="-5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434343"/>
                </a:solidFill>
                <a:latin typeface="Times New Roman"/>
                <a:cs typeface="Times New Roman"/>
              </a:rPr>
              <a:t>space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77968" y="1829101"/>
            <a:ext cx="2728564" cy="209491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777096" y="4763820"/>
            <a:ext cx="129539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30" dirty="0">
                <a:solidFill>
                  <a:srgbClr val="585858"/>
                </a:solidFill>
                <a:latin typeface="Georgia"/>
                <a:cs typeface="Georgia"/>
              </a:rPr>
              <a:t>11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73579" y="4799177"/>
            <a:ext cx="32200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solidFill>
                  <a:srgbClr val="585858"/>
                </a:solidFill>
                <a:latin typeface="Georgia"/>
                <a:cs typeface="Georgia"/>
              </a:rPr>
              <a:t>HOME</a:t>
            </a:r>
            <a:r>
              <a:rPr sz="1000" spc="-55" dirty="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sz="1000" spc="-20" dirty="0">
                <a:solidFill>
                  <a:srgbClr val="585858"/>
                </a:solidFill>
                <a:latin typeface="Georgia"/>
                <a:cs typeface="Georgia"/>
              </a:rPr>
              <a:t>AWAY</a:t>
            </a:r>
            <a:r>
              <a:rPr sz="1000" spc="-55" dirty="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sz="1000" spc="-5" dirty="0">
                <a:solidFill>
                  <a:srgbClr val="585858"/>
                </a:solidFill>
                <a:latin typeface="Georgia"/>
                <a:cs typeface="Georgia"/>
              </a:rPr>
              <a:t>–</a:t>
            </a:r>
            <a:r>
              <a:rPr sz="1000" spc="-55" dirty="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sz="1000" spc="-20" dirty="0">
                <a:solidFill>
                  <a:srgbClr val="585858"/>
                </a:solidFill>
                <a:latin typeface="Georgia"/>
                <a:cs typeface="Georgia"/>
              </a:rPr>
              <a:t>YOUR</a:t>
            </a:r>
            <a:r>
              <a:rPr sz="1000" spc="-40" dirty="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sz="1000" spc="-30" dirty="0">
                <a:solidFill>
                  <a:srgbClr val="585858"/>
                </a:solidFill>
                <a:latin typeface="Georgia"/>
                <a:cs typeface="Georgia"/>
              </a:rPr>
              <a:t>ULTIMATE</a:t>
            </a:r>
            <a:r>
              <a:rPr sz="1000" spc="-50" dirty="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sz="1000" spc="-25" dirty="0">
                <a:solidFill>
                  <a:srgbClr val="585858"/>
                </a:solidFill>
                <a:latin typeface="Georgia"/>
                <a:cs typeface="Georgia"/>
              </a:rPr>
              <a:t>HOUSING</a:t>
            </a:r>
            <a:r>
              <a:rPr sz="1000" spc="-45" dirty="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sz="1000" spc="-25" dirty="0">
                <a:solidFill>
                  <a:srgbClr val="585858"/>
                </a:solidFill>
                <a:latin typeface="Georgia"/>
                <a:cs typeface="Georgia"/>
              </a:rPr>
              <a:t>SOLUTION</a:t>
            </a:r>
            <a:endParaRPr sz="10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2420" y="445008"/>
            <a:ext cx="8521065" cy="573405"/>
          </a:xfrm>
          <a:prstGeom prst="rect">
            <a:avLst/>
          </a:prstGeom>
          <a:solidFill>
            <a:srgbClr val="F8CA9B"/>
          </a:solidFill>
          <a:ln w="9523">
            <a:solidFill>
              <a:srgbClr val="B45F05"/>
            </a:solidFill>
          </a:ln>
        </p:spPr>
        <p:txBody>
          <a:bodyPr vert="horz" wrap="square" lIns="0" tIns="115570" rIns="0" bIns="0" rtlCol="0">
            <a:spAutoFit/>
          </a:bodyPr>
          <a:lstStyle/>
          <a:p>
            <a:pPr marL="84455">
              <a:lnSpc>
                <a:spcPct val="100000"/>
              </a:lnSpc>
              <a:spcBef>
                <a:spcPts val="910"/>
              </a:spcBef>
            </a:pPr>
            <a:r>
              <a:rPr sz="2000" spc="50" dirty="0">
                <a:latin typeface="Georgia"/>
                <a:cs typeface="Georgia"/>
              </a:rPr>
              <a:t>System</a:t>
            </a:r>
            <a:r>
              <a:rPr sz="2000" spc="55" dirty="0">
                <a:latin typeface="Georgia"/>
                <a:cs typeface="Georgia"/>
              </a:rPr>
              <a:t> </a:t>
            </a:r>
            <a:r>
              <a:rPr sz="2000" spc="-15" dirty="0">
                <a:latin typeface="Georgia"/>
                <a:cs typeface="Georgia"/>
              </a:rPr>
              <a:t>Requirements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01236" y="1233443"/>
            <a:ext cx="4653280" cy="3110865"/>
          </a:xfrm>
          <a:prstGeom prst="rect">
            <a:avLst/>
          </a:prstGeom>
        </p:spPr>
        <p:txBody>
          <a:bodyPr vert="horz" wrap="square" lIns="0" tIns="156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5"/>
              </a:spcBef>
            </a:pPr>
            <a:r>
              <a:rPr sz="1800" spc="-5" dirty="0">
                <a:solidFill>
                  <a:srgbClr val="434343"/>
                </a:solidFill>
                <a:latin typeface="Georgia"/>
                <a:cs typeface="Georgia"/>
              </a:rPr>
              <a:t>Minimum</a:t>
            </a:r>
            <a:r>
              <a:rPr sz="1800" spc="35" dirty="0">
                <a:solidFill>
                  <a:srgbClr val="434343"/>
                </a:solidFill>
                <a:latin typeface="Georgia"/>
                <a:cs typeface="Georgia"/>
              </a:rPr>
              <a:t> Software</a:t>
            </a:r>
            <a:r>
              <a:rPr sz="1800" spc="125" dirty="0">
                <a:solidFill>
                  <a:srgbClr val="434343"/>
                </a:solidFill>
                <a:latin typeface="Georgia"/>
                <a:cs typeface="Georgia"/>
              </a:rPr>
              <a:t> </a:t>
            </a:r>
            <a:r>
              <a:rPr sz="1800" spc="-15" dirty="0">
                <a:solidFill>
                  <a:srgbClr val="434343"/>
                </a:solidFill>
                <a:latin typeface="Georgia"/>
                <a:cs typeface="Georgia"/>
              </a:rPr>
              <a:t>Requirements</a:t>
            </a:r>
            <a:endParaRPr sz="18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1600" spc="-5" dirty="0">
                <a:solidFill>
                  <a:srgbClr val="434343"/>
                </a:solidFill>
                <a:latin typeface="Times New Roman"/>
                <a:cs typeface="Times New Roman"/>
              </a:rPr>
              <a:t>For</a:t>
            </a:r>
            <a:r>
              <a:rPr sz="1600" spc="-5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434343"/>
                </a:solidFill>
                <a:latin typeface="Times New Roman"/>
                <a:cs typeface="Times New Roman"/>
              </a:rPr>
              <a:t>User</a:t>
            </a:r>
            <a:endParaRPr sz="1600">
              <a:latin typeface="Times New Roman"/>
              <a:cs typeface="Times New Roman"/>
            </a:endParaRPr>
          </a:p>
          <a:p>
            <a:pPr marL="469900" marR="5080" indent="-335280">
              <a:lnSpc>
                <a:spcPct val="100000"/>
              </a:lnSpc>
              <a:spcBef>
                <a:spcPts val="5"/>
              </a:spcBef>
              <a:buFont typeface="Microsoft Sans Serif"/>
              <a:buChar char="●"/>
              <a:tabLst>
                <a:tab pos="469265" algn="l"/>
                <a:tab pos="469900" algn="l"/>
              </a:tabLst>
            </a:pPr>
            <a:r>
              <a:rPr sz="1400" spc="-15" dirty="0">
                <a:solidFill>
                  <a:srgbClr val="434343"/>
                </a:solidFill>
                <a:latin typeface="Times New Roman"/>
                <a:cs typeface="Times New Roman"/>
              </a:rPr>
              <a:t>Br</a:t>
            </a:r>
            <a:r>
              <a:rPr sz="1400" spc="-10" dirty="0">
                <a:solidFill>
                  <a:srgbClr val="434343"/>
                </a:solidFill>
                <a:latin typeface="Times New Roman"/>
                <a:cs typeface="Times New Roman"/>
              </a:rPr>
              <a:t>o</a:t>
            </a:r>
            <a:r>
              <a:rPr sz="1400" spc="-20" dirty="0">
                <a:solidFill>
                  <a:srgbClr val="434343"/>
                </a:solidFill>
                <a:latin typeface="Times New Roman"/>
                <a:cs typeface="Times New Roman"/>
              </a:rPr>
              <a:t>w</a:t>
            </a:r>
            <a:r>
              <a:rPr sz="1400" spc="-10" dirty="0">
                <a:solidFill>
                  <a:srgbClr val="434343"/>
                </a:solidFill>
                <a:latin typeface="Times New Roman"/>
                <a:cs typeface="Times New Roman"/>
              </a:rPr>
              <a:t>s</a:t>
            </a:r>
            <a:r>
              <a:rPr sz="1400" spc="-15" dirty="0">
                <a:solidFill>
                  <a:srgbClr val="434343"/>
                </a:solidFill>
                <a:latin typeface="Times New Roman"/>
                <a:cs typeface="Times New Roman"/>
              </a:rPr>
              <a:t>er</a:t>
            </a:r>
            <a:r>
              <a:rPr sz="1400" spc="-10" dirty="0">
                <a:solidFill>
                  <a:srgbClr val="434343"/>
                </a:solidFill>
                <a:latin typeface="Times New Roman"/>
                <a:cs typeface="Times New Roman"/>
              </a:rPr>
              <a:t>s</a:t>
            </a:r>
            <a:r>
              <a:rPr sz="1400" dirty="0">
                <a:solidFill>
                  <a:srgbClr val="434343"/>
                </a:solidFill>
                <a:latin typeface="Times New Roman"/>
                <a:cs typeface="Times New Roman"/>
              </a:rPr>
              <a:t>:</a:t>
            </a:r>
            <a:r>
              <a:rPr sz="1400" spc="-3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434343"/>
                </a:solidFill>
                <a:latin typeface="Times New Roman"/>
                <a:cs typeface="Times New Roman"/>
              </a:rPr>
              <a:t>M</a:t>
            </a:r>
            <a:r>
              <a:rPr sz="1400" spc="-10" dirty="0">
                <a:solidFill>
                  <a:srgbClr val="434343"/>
                </a:solidFill>
                <a:latin typeface="Times New Roman"/>
                <a:cs typeface="Times New Roman"/>
              </a:rPr>
              <a:t>i</a:t>
            </a:r>
            <a:r>
              <a:rPr sz="1400" spc="-15" dirty="0">
                <a:solidFill>
                  <a:srgbClr val="434343"/>
                </a:solidFill>
                <a:latin typeface="Times New Roman"/>
                <a:cs typeface="Times New Roman"/>
              </a:rPr>
              <a:t>cr</a:t>
            </a:r>
            <a:r>
              <a:rPr sz="1400" spc="-10" dirty="0">
                <a:solidFill>
                  <a:srgbClr val="434343"/>
                </a:solidFill>
                <a:latin typeface="Times New Roman"/>
                <a:cs typeface="Times New Roman"/>
              </a:rPr>
              <a:t>oso</a:t>
            </a:r>
            <a:r>
              <a:rPr sz="1400" spc="-15" dirty="0">
                <a:solidFill>
                  <a:srgbClr val="434343"/>
                </a:solidFill>
                <a:latin typeface="Times New Roman"/>
                <a:cs typeface="Times New Roman"/>
              </a:rPr>
              <a:t>f</a:t>
            </a:r>
            <a:r>
              <a:rPr sz="1400" dirty="0">
                <a:solidFill>
                  <a:srgbClr val="434343"/>
                </a:solidFill>
                <a:latin typeface="Times New Roman"/>
                <a:cs typeface="Times New Roman"/>
              </a:rPr>
              <a:t>t</a:t>
            </a:r>
            <a:r>
              <a:rPr sz="1400" spc="-5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34343"/>
                </a:solidFill>
                <a:latin typeface="Times New Roman"/>
                <a:cs typeface="Times New Roman"/>
              </a:rPr>
              <a:t>I</a:t>
            </a:r>
            <a:r>
              <a:rPr sz="1400" spc="5" dirty="0">
                <a:solidFill>
                  <a:srgbClr val="434343"/>
                </a:solidFill>
                <a:latin typeface="Times New Roman"/>
                <a:cs typeface="Times New Roman"/>
              </a:rPr>
              <a:t>n</a:t>
            </a:r>
            <a:r>
              <a:rPr sz="1400" dirty="0">
                <a:solidFill>
                  <a:srgbClr val="434343"/>
                </a:solidFill>
                <a:latin typeface="Times New Roman"/>
                <a:cs typeface="Times New Roman"/>
              </a:rPr>
              <a:t>ter</a:t>
            </a:r>
            <a:r>
              <a:rPr sz="1400" spc="5" dirty="0">
                <a:solidFill>
                  <a:srgbClr val="434343"/>
                </a:solidFill>
                <a:latin typeface="Times New Roman"/>
                <a:cs typeface="Times New Roman"/>
              </a:rPr>
              <a:t>n</a:t>
            </a:r>
            <a:r>
              <a:rPr sz="1400" dirty="0">
                <a:solidFill>
                  <a:srgbClr val="434343"/>
                </a:solidFill>
                <a:latin typeface="Times New Roman"/>
                <a:cs typeface="Times New Roman"/>
              </a:rPr>
              <a:t>et</a:t>
            </a:r>
            <a:r>
              <a:rPr sz="1400" spc="-5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434343"/>
                </a:solidFill>
                <a:latin typeface="Times New Roman"/>
                <a:cs typeface="Times New Roman"/>
              </a:rPr>
              <a:t>E</a:t>
            </a:r>
            <a:r>
              <a:rPr sz="1400" spc="-10" dirty="0">
                <a:solidFill>
                  <a:srgbClr val="434343"/>
                </a:solidFill>
                <a:latin typeface="Times New Roman"/>
                <a:cs typeface="Times New Roman"/>
              </a:rPr>
              <a:t>xplo</a:t>
            </a:r>
            <a:r>
              <a:rPr sz="1400" spc="-15" dirty="0">
                <a:solidFill>
                  <a:srgbClr val="434343"/>
                </a:solidFill>
                <a:latin typeface="Times New Roman"/>
                <a:cs typeface="Times New Roman"/>
              </a:rPr>
              <a:t>rer</a:t>
            </a:r>
            <a:r>
              <a:rPr sz="1400" dirty="0">
                <a:solidFill>
                  <a:srgbClr val="434343"/>
                </a:solidFill>
                <a:latin typeface="Times New Roman"/>
                <a:cs typeface="Times New Roman"/>
              </a:rPr>
              <a:t>,</a:t>
            </a:r>
            <a:r>
              <a:rPr sz="1400" spc="-8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434343"/>
                </a:solidFill>
                <a:latin typeface="Times New Roman"/>
                <a:cs typeface="Times New Roman"/>
              </a:rPr>
              <a:t>V</a:t>
            </a:r>
            <a:r>
              <a:rPr sz="1400" dirty="0">
                <a:solidFill>
                  <a:srgbClr val="434343"/>
                </a:solidFill>
                <a:latin typeface="Times New Roman"/>
                <a:cs typeface="Times New Roman"/>
              </a:rPr>
              <a:t>9</a:t>
            </a:r>
            <a:r>
              <a:rPr sz="1400" spc="-1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spc="5" dirty="0">
                <a:solidFill>
                  <a:srgbClr val="434343"/>
                </a:solidFill>
                <a:latin typeface="Times New Roman"/>
                <a:cs typeface="Times New Roman"/>
              </a:rPr>
              <a:t>o</a:t>
            </a:r>
            <a:r>
              <a:rPr sz="1400" dirty="0">
                <a:solidFill>
                  <a:srgbClr val="434343"/>
                </a:solidFill>
                <a:latin typeface="Times New Roman"/>
                <a:cs typeface="Times New Roman"/>
              </a:rPr>
              <a:t>r</a:t>
            </a:r>
            <a:r>
              <a:rPr sz="1400" spc="-3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434343"/>
                </a:solidFill>
                <a:latin typeface="Times New Roman"/>
                <a:cs typeface="Times New Roman"/>
              </a:rPr>
              <a:t>l</a:t>
            </a:r>
            <a:r>
              <a:rPr sz="1400" spc="-15" dirty="0">
                <a:solidFill>
                  <a:srgbClr val="434343"/>
                </a:solidFill>
                <a:latin typeface="Times New Roman"/>
                <a:cs typeface="Times New Roman"/>
              </a:rPr>
              <a:t>a</a:t>
            </a:r>
            <a:r>
              <a:rPr sz="1400" spc="-10" dirty="0">
                <a:solidFill>
                  <a:srgbClr val="434343"/>
                </a:solidFill>
                <a:latin typeface="Times New Roman"/>
                <a:cs typeface="Times New Roman"/>
              </a:rPr>
              <a:t>t</a:t>
            </a:r>
            <a:r>
              <a:rPr sz="1400" spc="-15" dirty="0">
                <a:solidFill>
                  <a:srgbClr val="434343"/>
                </a:solidFill>
                <a:latin typeface="Times New Roman"/>
                <a:cs typeface="Times New Roman"/>
              </a:rPr>
              <a:t>er</a:t>
            </a:r>
            <a:r>
              <a:rPr sz="1400" dirty="0">
                <a:solidFill>
                  <a:srgbClr val="434343"/>
                </a:solidFill>
                <a:latin typeface="Times New Roman"/>
                <a:cs typeface="Times New Roman"/>
              </a:rPr>
              <a:t>.</a:t>
            </a:r>
            <a:r>
              <a:rPr sz="1400" spc="-3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434343"/>
                </a:solidFill>
                <a:latin typeface="Times New Roman"/>
                <a:cs typeface="Times New Roman"/>
              </a:rPr>
              <a:t>M</a:t>
            </a:r>
            <a:r>
              <a:rPr sz="1400" spc="-10" dirty="0">
                <a:solidFill>
                  <a:srgbClr val="434343"/>
                </a:solidFill>
                <a:latin typeface="Times New Roman"/>
                <a:cs typeface="Times New Roman"/>
              </a:rPr>
              <a:t>o</a:t>
            </a:r>
            <a:r>
              <a:rPr sz="1400" spc="-15" dirty="0">
                <a:solidFill>
                  <a:srgbClr val="434343"/>
                </a:solidFill>
                <a:latin typeface="Times New Roman"/>
                <a:cs typeface="Times New Roman"/>
              </a:rPr>
              <a:t>z</a:t>
            </a:r>
            <a:r>
              <a:rPr sz="1400" spc="-10" dirty="0">
                <a:solidFill>
                  <a:srgbClr val="434343"/>
                </a:solidFill>
                <a:latin typeface="Times New Roman"/>
                <a:cs typeface="Times New Roman"/>
              </a:rPr>
              <a:t>ill</a:t>
            </a:r>
            <a:r>
              <a:rPr sz="1400" dirty="0">
                <a:solidFill>
                  <a:srgbClr val="434343"/>
                </a:solidFill>
                <a:latin typeface="Times New Roman"/>
                <a:cs typeface="Times New Roman"/>
              </a:rPr>
              <a:t>a  Firefox,</a:t>
            </a:r>
            <a:r>
              <a:rPr sz="1400" spc="-9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434343"/>
                </a:solidFill>
                <a:latin typeface="Times New Roman"/>
                <a:cs typeface="Times New Roman"/>
              </a:rPr>
              <a:t>V29</a:t>
            </a:r>
            <a:r>
              <a:rPr sz="1400" spc="-3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34343"/>
                </a:solidFill>
                <a:latin typeface="Times New Roman"/>
                <a:cs typeface="Times New Roman"/>
              </a:rPr>
              <a:t>or</a:t>
            </a:r>
            <a:r>
              <a:rPr sz="1400" spc="-4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434343"/>
                </a:solidFill>
                <a:latin typeface="Times New Roman"/>
                <a:cs typeface="Times New Roman"/>
              </a:rPr>
              <a:t>later.</a:t>
            </a:r>
            <a:r>
              <a:rPr sz="1400" spc="-4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434343"/>
                </a:solidFill>
                <a:latin typeface="Times New Roman"/>
                <a:cs typeface="Times New Roman"/>
              </a:rPr>
              <a:t>Chrome,</a:t>
            </a:r>
            <a:r>
              <a:rPr sz="1400" spc="-4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434343"/>
                </a:solidFill>
                <a:latin typeface="Times New Roman"/>
                <a:cs typeface="Times New Roman"/>
              </a:rPr>
              <a:t>V34</a:t>
            </a:r>
            <a:r>
              <a:rPr sz="1400" spc="-3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34343"/>
                </a:solidFill>
                <a:latin typeface="Times New Roman"/>
                <a:cs typeface="Times New Roman"/>
              </a:rPr>
              <a:t>or</a:t>
            </a:r>
            <a:r>
              <a:rPr sz="1400" spc="-4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434343"/>
                </a:solidFill>
                <a:latin typeface="Times New Roman"/>
                <a:cs typeface="Times New Roman"/>
              </a:rPr>
              <a:t>later.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95"/>
              </a:spcBef>
            </a:pPr>
            <a:r>
              <a:rPr sz="1600" spc="-5" dirty="0">
                <a:solidFill>
                  <a:srgbClr val="434343"/>
                </a:solidFill>
                <a:latin typeface="Times New Roman"/>
                <a:cs typeface="Times New Roman"/>
              </a:rPr>
              <a:t>Used</a:t>
            </a:r>
            <a:r>
              <a:rPr sz="1600" spc="-2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434343"/>
                </a:solidFill>
                <a:latin typeface="Times New Roman"/>
                <a:cs typeface="Times New Roman"/>
              </a:rPr>
              <a:t>For</a:t>
            </a:r>
            <a:r>
              <a:rPr sz="1600" spc="-20" dirty="0">
                <a:solidFill>
                  <a:srgbClr val="434343"/>
                </a:solidFill>
                <a:latin typeface="Times New Roman"/>
                <a:cs typeface="Times New Roman"/>
              </a:rPr>
              <a:t> Development</a:t>
            </a:r>
            <a:endParaRPr sz="1600">
              <a:latin typeface="Times New Roman"/>
              <a:cs typeface="Times New Roman"/>
            </a:endParaRPr>
          </a:p>
          <a:p>
            <a:pPr marL="469900" indent="-335280">
              <a:lnSpc>
                <a:spcPct val="100000"/>
              </a:lnSpc>
              <a:spcBef>
                <a:spcPts val="10"/>
              </a:spcBef>
              <a:buFont typeface="Microsoft Sans Serif"/>
              <a:buChar char="●"/>
              <a:tabLst>
                <a:tab pos="469265" algn="l"/>
                <a:tab pos="469900" algn="l"/>
              </a:tabLst>
            </a:pPr>
            <a:r>
              <a:rPr sz="1400" spc="-20" dirty="0">
                <a:solidFill>
                  <a:srgbClr val="434343"/>
                </a:solidFill>
                <a:latin typeface="Times New Roman"/>
                <a:cs typeface="Times New Roman"/>
              </a:rPr>
              <a:t>Visual</a:t>
            </a:r>
            <a:r>
              <a:rPr sz="1400" spc="-5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34343"/>
                </a:solidFill>
                <a:latin typeface="Times New Roman"/>
                <a:cs typeface="Times New Roman"/>
              </a:rPr>
              <a:t>Studio</a:t>
            </a:r>
            <a:r>
              <a:rPr sz="1400" spc="-7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434343"/>
                </a:solidFill>
                <a:latin typeface="Times New Roman"/>
                <a:cs typeface="Times New Roman"/>
              </a:rPr>
              <a:t>Code</a:t>
            </a:r>
            <a:endParaRPr sz="1400">
              <a:latin typeface="Times New Roman"/>
              <a:cs typeface="Times New Roman"/>
            </a:endParaRPr>
          </a:p>
          <a:p>
            <a:pPr marL="469900" indent="-335280">
              <a:lnSpc>
                <a:spcPct val="100000"/>
              </a:lnSpc>
              <a:spcBef>
                <a:spcPts val="300"/>
              </a:spcBef>
              <a:buFont typeface="Microsoft Sans Serif"/>
              <a:buChar char="●"/>
              <a:tabLst>
                <a:tab pos="469265" algn="l"/>
                <a:tab pos="469900" algn="l"/>
              </a:tabLst>
            </a:pPr>
            <a:r>
              <a:rPr sz="1400" dirty="0">
                <a:solidFill>
                  <a:srgbClr val="434343"/>
                </a:solidFill>
                <a:latin typeface="Times New Roman"/>
                <a:cs typeface="Times New Roman"/>
              </a:rPr>
              <a:t>Reac</a:t>
            </a:r>
            <a:r>
              <a:rPr sz="1400" spc="5" dirty="0">
                <a:solidFill>
                  <a:srgbClr val="434343"/>
                </a:solidFill>
                <a:latin typeface="Times New Roman"/>
                <a:cs typeface="Times New Roman"/>
              </a:rPr>
              <a:t>t</a:t>
            </a:r>
            <a:r>
              <a:rPr sz="1400" dirty="0">
                <a:solidFill>
                  <a:srgbClr val="434343"/>
                </a:solidFill>
                <a:latin typeface="Times New Roman"/>
                <a:cs typeface="Times New Roman"/>
              </a:rPr>
              <a:t>Js</a:t>
            </a:r>
            <a:r>
              <a:rPr sz="1400" spc="-8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434343"/>
                </a:solidFill>
                <a:latin typeface="Times New Roman"/>
                <a:cs typeface="Times New Roman"/>
              </a:rPr>
              <a:t>li</a:t>
            </a:r>
            <a:r>
              <a:rPr sz="1400" dirty="0">
                <a:solidFill>
                  <a:srgbClr val="434343"/>
                </a:solidFill>
                <a:latin typeface="Times New Roman"/>
                <a:cs typeface="Times New Roman"/>
              </a:rPr>
              <a:t>b</a:t>
            </a:r>
            <a:r>
              <a:rPr sz="1400" spc="-20" dirty="0">
                <a:solidFill>
                  <a:srgbClr val="434343"/>
                </a:solidFill>
                <a:latin typeface="Times New Roman"/>
                <a:cs typeface="Times New Roman"/>
              </a:rPr>
              <a:t>r</a:t>
            </a:r>
            <a:r>
              <a:rPr sz="1400" spc="-10" dirty="0">
                <a:solidFill>
                  <a:srgbClr val="434343"/>
                </a:solidFill>
                <a:latin typeface="Times New Roman"/>
                <a:cs typeface="Times New Roman"/>
              </a:rPr>
              <a:t>a</a:t>
            </a:r>
            <a:r>
              <a:rPr sz="1400" spc="-15" dirty="0">
                <a:solidFill>
                  <a:srgbClr val="434343"/>
                </a:solidFill>
                <a:latin typeface="Times New Roman"/>
                <a:cs typeface="Times New Roman"/>
              </a:rPr>
              <a:t>r</a:t>
            </a:r>
            <a:r>
              <a:rPr sz="1400" spc="-10" dirty="0">
                <a:solidFill>
                  <a:srgbClr val="434343"/>
                </a:solidFill>
                <a:latin typeface="Times New Roman"/>
                <a:cs typeface="Times New Roman"/>
              </a:rPr>
              <a:t>ie</a:t>
            </a:r>
            <a:r>
              <a:rPr sz="1400" dirty="0">
                <a:solidFill>
                  <a:srgbClr val="434343"/>
                </a:solidFill>
                <a:latin typeface="Times New Roman"/>
                <a:cs typeface="Times New Roman"/>
              </a:rPr>
              <a:t>s</a:t>
            </a:r>
            <a:endParaRPr sz="1400">
              <a:latin typeface="Times New Roman"/>
              <a:cs typeface="Times New Roman"/>
            </a:endParaRPr>
          </a:p>
          <a:p>
            <a:pPr marL="469900" indent="-335280">
              <a:lnSpc>
                <a:spcPct val="100000"/>
              </a:lnSpc>
              <a:spcBef>
                <a:spcPts val="300"/>
              </a:spcBef>
              <a:buFont typeface="Microsoft Sans Serif"/>
              <a:buChar char="●"/>
              <a:tabLst>
                <a:tab pos="469265" algn="l"/>
                <a:tab pos="469900" algn="l"/>
              </a:tabLst>
            </a:pPr>
            <a:r>
              <a:rPr sz="1400" spc="-10" dirty="0">
                <a:solidFill>
                  <a:srgbClr val="434343"/>
                </a:solidFill>
                <a:latin typeface="Times New Roman"/>
                <a:cs typeface="Times New Roman"/>
              </a:rPr>
              <a:t>NodeJS</a:t>
            </a:r>
            <a:endParaRPr sz="1400">
              <a:latin typeface="Times New Roman"/>
              <a:cs typeface="Times New Roman"/>
            </a:endParaRPr>
          </a:p>
          <a:p>
            <a:pPr marL="469900" indent="-335280">
              <a:lnSpc>
                <a:spcPct val="100000"/>
              </a:lnSpc>
              <a:spcBef>
                <a:spcPts val="300"/>
              </a:spcBef>
              <a:buFont typeface="Microsoft Sans Serif"/>
              <a:buChar char="●"/>
              <a:tabLst>
                <a:tab pos="469265" algn="l"/>
                <a:tab pos="469900" algn="l"/>
              </a:tabLst>
            </a:pPr>
            <a:r>
              <a:rPr sz="1400" spc="-20" dirty="0">
                <a:solidFill>
                  <a:srgbClr val="434343"/>
                </a:solidFill>
                <a:latin typeface="Times New Roman"/>
                <a:cs typeface="Times New Roman"/>
              </a:rPr>
              <a:t>HTML</a:t>
            </a:r>
            <a:endParaRPr sz="1400">
              <a:latin typeface="Times New Roman"/>
              <a:cs typeface="Times New Roman"/>
            </a:endParaRPr>
          </a:p>
          <a:p>
            <a:pPr marL="469900" indent="-335280">
              <a:lnSpc>
                <a:spcPct val="100000"/>
              </a:lnSpc>
              <a:spcBef>
                <a:spcPts val="300"/>
              </a:spcBef>
              <a:buFont typeface="Microsoft Sans Serif"/>
              <a:buChar char="●"/>
              <a:tabLst>
                <a:tab pos="469265" algn="l"/>
                <a:tab pos="469900" algn="l"/>
              </a:tabLst>
            </a:pPr>
            <a:r>
              <a:rPr sz="1400" spc="-25" dirty="0">
                <a:solidFill>
                  <a:srgbClr val="434343"/>
                </a:solidFill>
                <a:latin typeface="Times New Roman"/>
                <a:cs typeface="Times New Roman"/>
              </a:rPr>
              <a:t>CSS</a:t>
            </a:r>
            <a:endParaRPr sz="1400">
              <a:latin typeface="Times New Roman"/>
              <a:cs typeface="Times New Roman"/>
            </a:endParaRPr>
          </a:p>
          <a:p>
            <a:pPr marL="469900" indent="-335280">
              <a:lnSpc>
                <a:spcPct val="100000"/>
              </a:lnSpc>
              <a:spcBef>
                <a:spcPts val="300"/>
              </a:spcBef>
              <a:buFont typeface="Microsoft Sans Serif"/>
              <a:buChar char="●"/>
              <a:tabLst>
                <a:tab pos="469265" algn="l"/>
                <a:tab pos="469900" algn="l"/>
              </a:tabLst>
            </a:pPr>
            <a:r>
              <a:rPr sz="1400" spc="-10" dirty="0">
                <a:solidFill>
                  <a:srgbClr val="434343"/>
                </a:solidFill>
                <a:latin typeface="Times New Roman"/>
                <a:cs typeface="Times New Roman"/>
              </a:rPr>
              <a:t>Javascript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2420" y="1527215"/>
            <a:ext cx="3415284" cy="258433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777096" y="4763820"/>
            <a:ext cx="14541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30" dirty="0">
                <a:solidFill>
                  <a:srgbClr val="585858"/>
                </a:solidFill>
                <a:latin typeface="Georgia"/>
                <a:cs typeface="Georgia"/>
              </a:rPr>
              <a:t>12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25623" y="4799177"/>
            <a:ext cx="32137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solidFill>
                  <a:srgbClr val="585858"/>
                </a:solidFill>
                <a:latin typeface="Georgia"/>
                <a:cs typeface="Georgia"/>
              </a:rPr>
              <a:t>HOME</a:t>
            </a:r>
            <a:r>
              <a:rPr sz="1000" spc="-65" dirty="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sz="1000" spc="-20" dirty="0">
                <a:solidFill>
                  <a:srgbClr val="585858"/>
                </a:solidFill>
                <a:latin typeface="Georgia"/>
                <a:cs typeface="Georgia"/>
              </a:rPr>
              <a:t>AWAY</a:t>
            </a:r>
            <a:r>
              <a:rPr sz="1000" spc="-40" dirty="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sz="1000" spc="-5" dirty="0">
                <a:solidFill>
                  <a:srgbClr val="585858"/>
                </a:solidFill>
                <a:latin typeface="Georgia"/>
                <a:cs typeface="Georgia"/>
              </a:rPr>
              <a:t>–</a:t>
            </a:r>
            <a:r>
              <a:rPr sz="1000" spc="-70" dirty="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sz="1000" spc="-25" dirty="0">
                <a:solidFill>
                  <a:srgbClr val="585858"/>
                </a:solidFill>
                <a:latin typeface="Georgia"/>
                <a:cs typeface="Georgia"/>
              </a:rPr>
              <a:t>YOUR</a:t>
            </a:r>
            <a:r>
              <a:rPr sz="1000" spc="-35" dirty="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sz="1000" spc="-30" dirty="0">
                <a:solidFill>
                  <a:srgbClr val="585858"/>
                </a:solidFill>
                <a:latin typeface="Georgia"/>
                <a:cs typeface="Georgia"/>
              </a:rPr>
              <a:t>ULTIMATE</a:t>
            </a:r>
            <a:r>
              <a:rPr sz="1000" spc="-40" dirty="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sz="1000" spc="-25" dirty="0">
                <a:solidFill>
                  <a:srgbClr val="585858"/>
                </a:solidFill>
                <a:latin typeface="Georgia"/>
                <a:cs typeface="Georgia"/>
              </a:rPr>
              <a:t>HOUSING</a:t>
            </a:r>
            <a:r>
              <a:rPr sz="1000" spc="-55" dirty="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sz="1000" spc="-30" dirty="0">
                <a:solidFill>
                  <a:srgbClr val="585858"/>
                </a:solidFill>
                <a:latin typeface="Georgia"/>
                <a:cs typeface="Georgia"/>
              </a:rPr>
              <a:t>SOLUTION</a:t>
            </a:r>
            <a:endParaRPr sz="10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77096" y="4763820"/>
            <a:ext cx="1447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30" dirty="0">
                <a:solidFill>
                  <a:srgbClr val="585858"/>
                </a:solidFill>
                <a:latin typeface="Georgia"/>
                <a:cs typeface="Georgia"/>
              </a:rPr>
              <a:t>13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62554" y="4799177"/>
            <a:ext cx="32073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solidFill>
                  <a:srgbClr val="585858"/>
                </a:solidFill>
                <a:latin typeface="Georgia"/>
                <a:cs typeface="Georgia"/>
              </a:rPr>
              <a:t>HOME</a:t>
            </a:r>
            <a:r>
              <a:rPr sz="1000" spc="-55" dirty="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sz="1000" spc="-20" dirty="0">
                <a:solidFill>
                  <a:srgbClr val="585858"/>
                </a:solidFill>
                <a:latin typeface="Georgia"/>
                <a:cs typeface="Georgia"/>
              </a:rPr>
              <a:t>AWAY</a:t>
            </a:r>
            <a:r>
              <a:rPr sz="1000" spc="-55" dirty="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sz="1000" spc="-5" dirty="0">
                <a:solidFill>
                  <a:srgbClr val="585858"/>
                </a:solidFill>
                <a:latin typeface="Georgia"/>
                <a:cs typeface="Georgia"/>
              </a:rPr>
              <a:t>-</a:t>
            </a:r>
            <a:r>
              <a:rPr sz="1000" spc="170" dirty="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sz="1000" spc="-25" dirty="0">
                <a:solidFill>
                  <a:srgbClr val="585858"/>
                </a:solidFill>
                <a:latin typeface="Georgia"/>
                <a:cs typeface="Georgia"/>
              </a:rPr>
              <a:t>YOUR</a:t>
            </a:r>
            <a:r>
              <a:rPr sz="1000" spc="-40" dirty="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sz="1000" spc="-30" dirty="0">
                <a:solidFill>
                  <a:srgbClr val="585858"/>
                </a:solidFill>
                <a:latin typeface="Georgia"/>
                <a:cs typeface="Georgia"/>
              </a:rPr>
              <a:t>ULTIMATE</a:t>
            </a:r>
            <a:r>
              <a:rPr sz="1000" spc="-50" dirty="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sz="1000" spc="-25" dirty="0">
                <a:solidFill>
                  <a:srgbClr val="585858"/>
                </a:solidFill>
                <a:latin typeface="Georgia"/>
                <a:cs typeface="Georgia"/>
              </a:rPr>
              <a:t>HOUSING</a:t>
            </a:r>
            <a:r>
              <a:rPr sz="1000" spc="-55" dirty="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sz="1000" spc="-30" dirty="0">
                <a:solidFill>
                  <a:srgbClr val="585858"/>
                </a:solidFill>
                <a:latin typeface="Georgia"/>
                <a:cs typeface="Georgia"/>
              </a:rPr>
              <a:t>SOLUTION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10895" y="155447"/>
            <a:ext cx="8522335" cy="433070"/>
          </a:xfrm>
          <a:prstGeom prst="rect">
            <a:avLst/>
          </a:prstGeom>
          <a:solidFill>
            <a:srgbClr val="F8CA9B"/>
          </a:solidFill>
          <a:ln w="9523">
            <a:solidFill>
              <a:srgbClr val="B45F05"/>
            </a:solidFill>
          </a:ln>
        </p:spPr>
        <p:txBody>
          <a:bodyPr vert="horz" wrap="square" lIns="0" tIns="11493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905"/>
              </a:spcBef>
            </a:pPr>
            <a:r>
              <a:rPr sz="2000" spc="170" dirty="0">
                <a:latin typeface="Times New Roman"/>
                <a:cs typeface="Times New Roman"/>
              </a:rPr>
              <a:t>Performance</a:t>
            </a:r>
            <a:r>
              <a:rPr sz="2000" spc="355" dirty="0">
                <a:latin typeface="Times New Roman"/>
                <a:cs typeface="Times New Roman"/>
              </a:rPr>
              <a:t> </a:t>
            </a:r>
            <a:r>
              <a:rPr sz="2000" spc="125" dirty="0">
                <a:latin typeface="Times New Roman"/>
                <a:cs typeface="Times New Roman"/>
              </a:rPr>
              <a:t>and</a:t>
            </a:r>
            <a:r>
              <a:rPr sz="2000" spc="350" dirty="0">
                <a:latin typeface="Times New Roman"/>
                <a:cs typeface="Times New Roman"/>
              </a:rPr>
              <a:t> </a:t>
            </a:r>
            <a:r>
              <a:rPr sz="2000" spc="160" dirty="0">
                <a:latin typeface="Times New Roman"/>
                <a:cs typeface="Times New Roman"/>
              </a:rPr>
              <a:t>Security</a:t>
            </a:r>
            <a:r>
              <a:rPr sz="2000" spc="325" dirty="0">
                <a:latin typeface="Times New Roman"/>
                <a:cs typeface="Times New Roman"/>
              </a:rPr>
              <a:t> </a:t>
            </a:r>
            <a:r>
              <a:rPr sz="2000" spc="170" dirty="0">
                <a:latin typeface="Times New Roman"/>
                <a:cs typeface="Times New Roman"/>
              </a:rPr>
              <a:t>Requirements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0731" y="681609"/>
            <a:ext cx="8842375" cy="41560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PERFORMANCE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REQUIREMENTS</a:t>
            </a:r>
            <a:endParaRPr sz="1600">
              <a:latin typeface="Times New Roman"/>
              <a:cs typeface="Times New Roman"/>
            </a:endParaRPr>
          </a:p>
          <a:p>
            <a:pPr marL="165735" indent="-153670">
              <a:lnSpc>
                <a:spcPct val="100000"/>
              </a:lnSpc>
              <a:spcBef>
                <a:spcPts val="1260"/>
              </a:spcBef>
              <a:buSzPct val="93750"/>
              <a:buAutoNum type="arabicPeriod"/>
              <a:tabLst>
                <a:tab pos="166370" algn="l"/>
              </a:tabLst>
            </a:pPr>
            <a:r>
              <a:rPr sz="1600" spc="-5" dirty="0">
                <a:latin typeface="Times New Roman"/>
                <a:cs typeface="Times New Roman"/>
              </a:rPr>
              <a:t>Stable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internet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connection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is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required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use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application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as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it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has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some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functionalities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which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requires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sz="1600" spc="-5" dirty="0">
                <a:latin typeface="Times New Roman"/>
                <a:cs typeface="Times New Roman"/>
              </a:rPr>
              <a:t>stable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internet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connection.</a:t>
            </a:r>
            <a:endParaRPr sz="1600">
              <a:latin typeface="Times New Roman"/>
              <a:cs typeface="Times New Roman"/>
            </a:endParaRPr>
          </a:p>
          <a:p>
            <a:pPr marL="12700" marR="759460">
              <a:lnSpc>
                <a:spcPts val="3180"/>
              </a:lnSpc>
              <a:spcBef>
                <a:spcPts val="315"/>
              </a:spcBef>
              <a:buSzPct val="93750"/>
              <a:buAutoNum type="arabicPeriod" startAt="2"/>
              <a:tabLst>
                <a:tab pos="166370" algn="l"/>
              </a:tabLst>
            </a:pPr>
            <a:r>
              <a:rPr sz="1600" spc="-5" dirty="0">
                <a:latin typeface="Times New Roman"/>
                <a:cs typeface="Times New Roman"/>
              </a:rPr>
              <a:t>As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applications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contain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large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amount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of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data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database,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sufficient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memory</a:t>
            </a:r>
            <a:r>
              <a:rPr sz="1600" spc="7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is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required.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SECURITY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REQUIREMENTS</a:t>
            </a:r>
            <a:endParaRPr sz="1600">
              <a:latin typeface="Times New Roman"/>
              <a:cs typeface="Times New Roman"/>
            </a:endParaRPr>
          </a:p>
          <a:p>
            <a:pPr marL="12700" marR="5080">
              <a:lnSpc>
                <a:spcPts val="2880"/>
              </a:lnSpc>
              <a:spcBef>
                <a:spcPts val="240"/>
              </a:spcBef>
              <a:buSzPct val="93750"/>
              <a:buAutoNum type="arabicPeriod"/>
              <a:tabLst>
                <a:tab pos="166370" algn="l"/>
              </a:tabLst>
            </a:pPr>
            <a:r>
              <a:rPr sz="1600" spc="-10" dirty="0">
                <a:latin typeface="Times New Roman"/>
                <a:cs typeface="Times New Roman"/>
              </a:rPr>
              <a:t>The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database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physical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view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of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system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will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remain</a:t>
            </a:r>
            <a:r>
              <a:rPr sz="1600" spc="6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hidden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from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users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, only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admin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or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developer can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view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back-end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system.</a:t>
            </a:r>
            <a:endParaRPr sz="1600">
              <a:latin typeface="Times New Roman"/>
              <a:cs typeface="Times New Roman"/>
            </a:endParaRPr>
          </a:p>
          <a:p>
            <a:pPr marL="12700" marR="377190">
              <a:lnSpc>
                <a:spcPct val="150000"/>
              </a:lnSpc>
              <a:spcBef>
                <a:spcPts val="45"/>
              </a:spcBef>
              <a:buSzPct val="93750"/>
              <a:buAutoNum type="arabicPeriod"/>
              <a:tabLst>
                <a:tab pos="166370" algn="l"/>
              </a:tabLst>
            </a:pPr>
            <a:r>
              <a:rPr sz="1600" spc="-5" dirty="0">
                <a:latin typeface="Times New Roman"/>
                <a:cs typeface="Times New Roman"/>
              </a:rPr>
              <a:t>User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authorization</a:t>
            </a:r>
            <a:r>
              <a:rPr sz="1600" spc="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data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encryption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are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important</a:t>
            </a:r>
            <a:r>
              <a:rPr sz="1600" spc="8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security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requirements</a:t>
            </a:r>
            <a:r>
              <a:rPr sz="1600" spc="6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of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7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system.User</a:t>
            </a:r>
            <a:r>
              <a:rPr sz="1600" spc="7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stream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should</a:t>
            </a:r>
            <a:r>
              <a:rPr sz="1600" dirty="0">
                <a:latin typeface="Times New Roman"/>
                <a:cs typeface="Times New Roman"/>
              </a:rPr>
              <a:t> not</a:t>
            </a:r>
            <a:r>
              <a:rPr sz="1600" spc="-5" dirty="0">
                <a:latin typeface="Times New Roman"/>
                <a:cs typeface="Times New Roman"/>
              </a:rPr>
              <a:t> be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available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anyone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who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is </a:t>
            </a:r>
            <a:r>
              <a:rPr sz="1600" dirty="0">
                <a:latin typeface="Times New Roman"/>
                <a:cs typeface="Times New Roman"/>
              </a:rPr>
              <a:t>not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authorized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by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user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of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device.</a:t>
            </a:r>
            <a:endParaRPr sz="1600">
              <a:latin typeface="Times New Roman"/>
              <a:cs typeface="Times New Roman"/>
            </a:endParaRPr>
          </a:p>
          <a:p>
            <a:pPr marL="165735" indent="-153670">
              <a:lnSpc>
                <a:spcPct val="100000"/>
              </a:lnSpc>
              <a:spcBef>
                <a:spcPts val="1260"/>
              </a:spcBef>
              <a:buSzPct val="93750"/>
              <a:buAutoNum type="arabicPeriod"/>
              <a:tabLst>
                <a:tab pos="166370" algn="l"/>
              </a:tabLst>
            </a:pP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database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is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encrypted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by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password.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Any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unauthorized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user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cannot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access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,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update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or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manipulate</a:t>
            </a:r>
            <a:r>
              <a:rPr sz="1600" spc="6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sz="1600" spc="-5" dirty="0">
                <a:latin typeface="Times New Roman"/>
                <a:cs typeface="Times New Roman"/>
              </a:rPr>
              <a:t>database.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149" y="2110945"/>
            <a:ext cx="3081655" cy="140462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345"/>
              </a:spcBef>
            </a:pPr>
            <a:r>
              <a:rPr sz="1400" dirty="0">
                <a:solidFill>
                  <a:srgbClr val="434343"/>
                </a:solidFill>
                <a:latin typeface="Times New Roman"/>
                <a:cs typeface="Times New Roman"/>
              </a:rPr>
              <a:t>Architectural</a:t>
            </a:r>
            <a:r>
              <a:rPr sz="1400" spc="57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434343"/>
                </a:solidFill>
                <a:latin typeface="Times New Roman"/>
                <a:cs typeface="Times New Roman"/>
              </a:rPr>
              <a:t>Flow</a:t>
            </a:r>
            <a:r>
              <a:rPr sz="1400" spc="58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34343"/>
                </a:solidFill>
                <a:latin typeface="Times New Roman"/>
                <a:cs typeface="Times New Roman"/>
              </a:rPr>
              <a:t>and</a:t>
            </a:r>
            <a:r>
              <a:rPr sz="1400" spc="60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34343"/>
                </a:solidFill>
                <a:latin typeface="Times New Roman"/>
                <a:cs typeface="Times New Roman"/>
              </a:rPr>
              <a:t>Design</a:t>
            </a:r>
            <a:r>
              <a:rPr sz="1400" spc="57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434343"/>
                </a:solidFill>
                <a:latin typeface="Times New Roman"/>
                <a:cs typeface="Times New Roman"/>
              </a:rPr>
              <a:t>of</a:t>
            </a:r>
            <a:r>
              <a:rPr sz="1400" spc="60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434343"/>
                </a:solidFill>
                <a:latin typeface="Times New Roman"/>
                <a:cs typeface="Times New Roman"/>
              </a:rPr>
              <a:t>our</a:t>
            </a:r>
            <a:endParaRPr sz="14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254"/>
              </a:spcBef>
            </a:pPr>
            <a:r>
              <a:rPr sz="1400" spc="5" dirty="0">
                <a:solidFill>
                  <a:srgbClr val="434343"/>
                </a:solidFill>
                <a:latin typeface="Times New Roman"/>
                <a:cs typeface="Times New Roman"/>
              </a:rPr>
              <a:t>p</a:t>
            </a:r>
            <a:r>
              <a:rPr sz="1400" dirty="0">
                <a:solidFill>
                  <a:srgbClr val="434343"/>
                </a:solidFill>
                <a:latin typeface="Times New Roman"/>
                <a:cs typeface="Times New Roman"/>
              </a:rPr>
              <a:t>r</a:t>
            </a:r>
            <a:r>
              <a:rPr sz="1400" spc="5" dirty="0">
                <a:solidFill>
                  <a:srgbClr val="434343"/>
                </a:solidFill>
                <a:latin typeface="Times New Roman"/>
                <a:cs typeface="Times New Roman"/>
              </a:rPr>
              <a:t>o</a:t>
            </a:r>
            <a:r>
              <a:rPr sz="1400" spc="-10" dirty="0">
                <a:solidFill>
                  <a:srgbClr val="434343"/>
                </a:solidFill>
                <a:latin typeface="Times New Roman"/>
                <a:cs typeface="Times New Roman"/>
              </a:rPr>
              <a:t>j</a:t>
            </a:r>
            <a:r>
              <a:rPr sz="1400" dirty="0">
                <a:solidFill>
                  <a:srgbClr val="434343"/>
                </a:solidFill>
                <a:latin typeface="Times New Roman"/>
                <a:cs typeface="Times New Roman"/>
              </a:rPr>
              <a:t>ect: </a:t>
            </a:r>
            <a:r>
              <a:rPr sz="1400" spc="-15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434343"/>
                </a:solidFill>
                <a:latin typeface="Times New Roman"/>
                <a:cs typeface="Times New Roman"/>
              </a:rPr>
              <a:t>A</a:t>
            </a:r>
            <a:r>
              <a:rPr sz="1400" dirty="0">
                <a:solidFill>
                  <a:srgbClr val="434343"/>
                </a:solidFill>
                <a:latin typeface="Times New Roman"/>
                <a:cs typeface="Times New Roman"/>
              </a:rPr>
              <a:t>lgori</a:t>
            </a:r>
            <a:r>
              <a:rPr sz="1400" spc="-10" dirty="0">
                <a:solidFill>
                  <a:srgbClr val="434343"/>
                </a:solidFill>
                <a:latin typeface="Times New Roman"/>
                <a:cs typeface="Times New Roman"/>
              </a:rPr>
              <a:t>t</a:t>
            </a:r>
            <a:r>
              <a:rPr sz="1400" dirty="0">
                <a:solidFill>
                  <a:srgbClr val="434343"/>
                </a:solidFill>
                <a:latin typeface="Times New Roman"/>
                <a:cs typeface="Times New Roman"/>
              </a:rPr>
              <a:t>hm</a:t>
            </a:r>
            <a:r>
              <a:rPr sz="1400" spc="-9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434343"/>
                </a:solidFill>
                <a:latin typeface="Times New Roman"/>
                <a:cs typeface="Times New Roman"/>
              </a:rPr>
              <a:t>V</a:t>
            </a:r>
            <a:r>
              <a:rPr sz="1400" spc="-10" dirty="0">
                <a:solidFill>
                  <a:srgbClr val="434343"/>
                </a:solidFill>
                <a:latin typeface="Times New Roman"/>
                <a:cs typeface="Times New Roman"/>
              </a:rPr>
              <a:t>isu</a:t>
            </a:r>
            <a:r>
              <a:rPr sz="1400" spc="-15" dirty="0">
                <a:solidFill>
                  <a:srgbClr val="434343"/>
                </a:solidFill>
                <a:latin typeface="Times New Roman"/>
                <a:cs typeface="Times New Roman"/>
              </a:rPr>
              <a:t>a</a:t>
            </a:r>
            <a:r>
              <a:rPr sz="1400" spc="-10" dirty="0">
                <a:solidFill>
                  <a:srgbClr val="434343"/>
                </a:solidFill>
                <a:latin typeface="Times New Roman"/>
                <a:cs typeface="Times New Roman"/>
              </a:rPr>
              <a:t>li</a:t>
            </a:r>
            <a:r>
              <a:rPr sz="1400" spc="-15" dirty="0">
                <a:solidFill>
                  <a:srgbClr val="434343"/>
                </a:solidFill>
                <a:latin typeface="Times New Roman"/>
                <a:cs typeface="Times New Roman"/>
              </a:rPr>
              <a:t>za</a:t>
            </a:r>
            <a:r>
              <a:rPr sz="1400" spc="-10" dirty="0">
                <a:solidFill>
                  <a:srgbClr val="434343"/>
                </a:solidFill>
                <a:latin typeface="Times New Roman"/>
                <a:cs typeface="Times New Roman"/>
              </a:rPr>
              <a:t>tio</a:t>
            </a:r>
            <a:r>
              <a:rPr sz="1400" dirty="0">
                <a:solidFill>
                  <a:srgbClr val="434343"/>
                </a:solidFill>
                <a:latin typeface="Times New Roman"/>
                <a:cs typeface="Times New Roman"/>
              </a:rPr>
              <a:t>n</a:t>
            </a:r>
            <a:endParaRPr sz="1400">
              <a:latin typeface="Times New Roman"/>
              <a:cs typeface="Times New Roman"/>
            </a:endParaRPr>
          </a:p>
          <a:p>
            <a:pPr marL="12700" marR="5080" algn="just">
              <a:lnSpc>
                <a:spcPct val="114999"/>
              </a:lnSpc>
              <a:spcBef>
                <a:spcPts val="1200"/>
              </a:spcBef>
            </a:pPr>
            <a:r>
              <a:rPr sz="1400" dirty="0">
                <a:solidFill>
                  <a:srgbClr val="434343"/>
                </a:solidFill>
                <a:latin typeface="Times New Roman"/>
                <a:cs typeface="Times New Roman"/>
              </a:rPr>
              <a:t>The </a:t>
            </a:r>
            <a:r>
              <a:rPr sz="1400" spc="-5" dirty="0">
                <a:solidFill>
                  <a:srgbClr val="434343"/>
                </a:solidFill>
                <a:latin typeface="Times New Roman"/>
                <a:cs typeface="Times New Roman"/>
              </a:rPr>
              <a:t>given Diagram maps </a:t>
            </a:r>
            <a:r>
              <a:rPr sz="1400" dirty="0">
                <a:solidFill>
                  <a:srgbClr val="434343"/>
                </a:solidFill>
                <a:latin typeface="Times New Roman"/>
                <a:cs typeface="Times New Roman"/>
              </a:rPr>
              <a:t>out </a:t>
            </a:r>
            <a:r>
              <a:rPr sz="1400" spc="5" dirty="0">
                <a:solidFill>
                  <a:srgbClr val="434343"/>
                </a:solidFill>
                <a:latin typeface="Times New Roman"/>
                <a:cs typeface="Times New Roman"/>
              </a:rPr>
              <a:t>the </a:t>
            </a:r>
            <a:r>
              <a:rPr sz="1400" spc="-15" dirty="0">
                <a:solidFill>
                  <a:srgbClr val="434343"/>
                </a:solidFill>
                <a:latin typeface="Times New Roman"/>
                <a:cs typeface="Times New Roman"/>
              </a:rPr>
              <a:t>physical </a:t>
            </a:r>
            <a:r>
              <a:rPr sz="1400" spc="-1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434343"/>
                </a:solidFill>
                <a:latin typeface="Times New Roman"/>
                <a:cs typeface="Times New Roman"/>
              </a:rPr>
              <a:t>implementation</a:t>
            </a:r>
            <a:r>
              <a:rPr sz="140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434343"/>
                </a:solidFill>
                <a:latin typeface="Times New Roman"/>
                <a:cs typeface="Times New Roman"/>
              </a:rPr>
              <a:t>for</a:t>
            </a:r>
            <a:r>
              <a:rPr sz="140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spc="-5" dirty="0">
                <a:solidFill>
                  <a:srgbClr val="434343"/>
                </a:solidFill>
                <a:latin typeface="Times New Roman"/>
                <a:cs typeface="Times New Roman"/>
              </a:rPr>
              <a:t>components</a:t>
            </a:r>
            <a:r>
              <a:rPr sz="1400" dirty="0">
                <a:solidFill>
                  <a:srgbClr val="434343"/>
                </a:solidFill>
                <a:latin typeface="Times New Roman"/>
                <a:cs typeface="Times New Roman"/>
              </a:rPr>
              <a:t> of</a:t>
            </a:r>
            <a:r>
              <a:rPr sz="1400" spc="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spc="-20" dirty="0">
                <a:solidFill>
                  <a:srgbClr val="434343"/>
                </a:solidFill>
                <a:latin typeface="Times New Roman"/>
                <a:cs typeface="Times New Roman"/>
              </a:rPr>
              <a:t>the </a:t>
            </a:r>
            <a:r>
              <a:rPr sz="1400" spc="-1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434343"/>
                </a:solidFill>
                <a:latin typeface="Times New Roman"/>
                <a:cs typeface="Times New Roman"/>
              </a:rPr>
              <a:t>software</a:t>
            </a:r>
            <a:r>
              <a:rPr sz="1400" spc="-4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400" spc="-15" dirty="0">
                <a:solidFill>
                  <a:srgbClr val="434343"/>
                </a:solidFill>
                <a:latin typeface="Times New Roman"/>
                <a:cs typeface="Times New Roman"/>
              </a:rPr>
              <a:t>system.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2420" y="445008"/>
            <a:ext cx="8521065" cy="573405"/>
          </a:xfrm>
          <a:prstGeom prst="rect">
            <a:avLst/>
          </a:prstGeom>
          <a:solidFill>
            <a:srgbClr val="F8CA9B"/>
          </a:solidFill>
          <a:ln w="9523">
            <a:solidFill>
              <a:srgbClr val="B45F05"/>
            </a:solidFill>
          </a:ln>
        </p:spPr>
        <p:txBody>
          <a:bodyPr vert="horz" wrap="square" lIns="0" tIns="115570" rIns="0" bIns="0" rtlCol="0">
            <a:spAutoFit/>
          </a:bodyPr>
          <a:lstStyle/>
          <a:p>
            <a:pPr marL="84455">
              <a:lnSpc>
                <a:spcPct val="100000"/>
              </a:lnSpc>
              <a:spcBef>
                <a:spcPts val="910"/>
              </a:spcBef>
            </a:pPr>
            <a:r>
              <a:rPr sz="2000" spc="35" dirty="0">
                <a:latin typeface="Georgia"/>
                <a:cs typeface="Georgia"/>
              </a:rPr>
              <a:t>System</a:t>
            </a:r>
            <a:r>
              <a:rPr sz="2000" spc="60" dirty="0">
                <a:latin typeface="Georgia"/>
                <a:cs typeface="Georgia"/>
              </a:rPr>
              <a:t> </a:t>
            </a:r>
            <a:r>
              <a:rPr sz="2000" spc="40" dirty="0">
                <a:latin typeface="Georgia"/>
                <a:cs typeface="Georgia"/>
              </a:rPr>
              <a:t>Architecture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77096" y="4763820"/>
            <a:ext cx="1466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30" dirty="0">
                <a:solidFill>
                  <a:srgbClr val="585858"/>
                </a:solidFill>
                <a:latin typeface="Georgia"/>
                <a:cs typeface="Georgia"/>
              </a:rPr>
              <a:t>14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62554" y="4799177"/>
            <a:ext cx="32137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solidFill>
                  <a:srgbClr val="585858"/>
                </a:solidFill>
                <a:latin typeface="Georgia"/>
                <a:cs typeface="Georgia"/>
              </a:rPr>
              <a:t>HOME</a:t>
            </a:r>
            <a:r>
              <a:rPr sz="1000" spc="-55" dirty="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sz="1000" spc="-20" dirty="0">
                <a:solidFill>
                  <a:srgbClr val="585858"/>
                </a:solidFill>
                <a:latin typeface="Georgia"/>
                <a:cs typeface="Georgia"/>
              </a:rPr>
              <a:t>AWAY</a:t>
            </a:r>
            <a:r>
              <a:rPr sz="1000" spc="-55" dirty="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sz="1000" spc="-5" dirty="0">
                <a:solidFill>
                  <a:srgbClr val="585858"/>
                </a:solidFill>
                <a:latin typeface="Georgia"/>
                <a:cs typeface="Georgia"/>
              </a:rPr>
              <a:t>–</a:t>
            </a:r>
            <a:r>
              <a:rPr sz="1000" spc="-55" dirty="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sz="1000" spc="-25" dirty="0">
                <a:solidFill>
                  <a:srgbClr val="585858"/>
                </a:solidFill>
                <a:latin typeface="Georgia"/>
                <a:cs typeface="Georgia"/>
              </a:rPr>
              <a:t>YOUR</a:t>
            </a:r>
            <a:r>
              <a:rPr sz="1000" spc="-35" dirty="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sz="1000" spc="-30" dirty="0">
                <a:solidFill>
                  <a:srgbClr val="585858"/>
                </a:solidFill>
                <a:latin typeface="Georgia"/>
                <a:cs typeface="Georgia"/>
              </a:rPr>
              <a:t>ULTIMATE</a:t>
            </a:r>
            <a:r>
              <a:rPr sz="1000" spc="-55" dirty="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sz="1000" spc="-25" dirty="0">
                <a:solidFill>
                  <a:srgbClr val="585858"/>
                </a:solidFill>
                <a:latin typeface="Georgia"/>
                <a:cs typeface="Georgia"/>
              </a:rPr>
              <a:t>HOUSING</a:t>
            </a:r>
            <a:r>
              <a:rPr sz="1000" spc="-55" dirty="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sz="1000" spc="-30" dirty="0">
                <a:solidFill>
                  <a:srgbClr val="585858"/>
                </a:solidFill>
                <a:latin typeface="Georgia"/>
                <a:cs typeface="Georgia"/>
              </a:rPr>
              <a:t>SOLUTION</a:t>
            </a:r>
            <a:endParaRPr sz="1000">
              <a:latin typeface="Georgia"/>
              <a:cs typeface="Georgi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507991" y="1135380"/>
            <a:ext cx="3912235" cy="3698875"/>
            <a:chOff x="4507991" y="1135380"/>
            <a:chExt cx="3912235" cy="369887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07991" y="1135380"/>
              <a:ext cx="3912108" cy="369874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71999" y="1199388"/>
              <a:ext cx="3733800" cy="352044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552949" y="1180338"/>
              <a:ext cx="3771900" cy="3558540"/>
            </a:xfrm>
            <a:custGeom>
              <a:avLst/>
              <a:gdLst/>
              <a:ahLst/>
              <a:cxnLst/>
              <a:rect l="l" t="t" r="r" b="b"/>
              <a:pathLst>
                <a:path w="3771900" h="3558540">
                  <a:moveTo>
                    <a:pt x="0" y="3558540"/>
                  </a:moveTo>
                  <a:lnTo>
                    <a:pt x="3771900" y="3558540"/>
                  </a:lnTo>
                  <a:lnTo>
                    <a:pt x="3771900" y="0"/>
                  </a:lnTo>
                  <a:lnTo>
                    <a:pt x="0" y="0"/>
                  </a:lnTo>
                  <a:lnTo>
                    <a:pt x="0" y="355854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2420" y="445008"/>
            <a:ext cx="2650490" cy="433070"/>
          </a:xfrm>
          <a:prstGeom prst="rect">
            <a:avLst/>
          </a:prstGeom>
          <a:solidFill>
            <a:srgbClr val="F8CA9B"/>
          </a:solidFill>
          <a:ln w="9523">
            <a:solidFill>
              <a:srgbClr val="B45F05"/>
            </a:solidFill>
          </a:ln>
        </p:spPr>
        <p:txBody>
          <a:bodyPr vert="horz" wrap="square" lIns="0" tIns="115570" rIns="0" bIns="0" rtlCol="0">
            <a:spAutoFit/>
          </a:bodyPr>
          <a:lstStyle/>
          <a:p>
            <a:pPr marL="84455">
              <a:lnSpc>
                <a:spcPct val="100000"/>
              </a:lnSpc>
              <a:spcBef>
                <a:spcPts val="910"/>
              </a:spcBef>
            </a:pPr>
            <a:r>
              <a:rPr sz="2000" spc="-5" dirty="0">
                <a:latin typeface="Georgia"/>
                <a:cs typeface="Georgia"/>
              </a:rPr>
              <a:t>UM</a:t>
            </a:r>
            <a:r>
              <a:rPr sz="2000" dirty="0">
                <a:latin typeface="Georgia"/>
                <a:cs typeface="Georgia"/>
              </a:rPr>
              <a:t>L</a:t>
            </a:r>
            <a:r>
              <a:rPr sz="2000" spc="-65" dirty="0">
                <a:latin typeface="Georgia"/>
                <a:cs typeface="Georgia"/>
              </a:rPr>
              <a:t> </a:t>
            </a:r>
            <a:r>
              <a:rPr sz="2000" spc="-15" dirty="0">
                <a:latin typeface="Georgia"/>
                <a:cs typeface="Georgia"/>
              </a:rPr>
              <a:t>Diag</a:t>
            </a:r>
            <a:r>
              <a:rPr sz="2000" spc="-20" dirty="0">
                <a:latin typeface="Georgia"/>
                <a:cs typeface="Georgia"/>
              </a:rPr>
              <a:t>r</a:t>
            </a:r>
            <a:r>
              <a:rPr sz="2000" spc="-15" dirty="0">
                <a:latin typeface="Georgia"/>
                <a:cs typeface="Georgia"/>
              </a:rPr>
              <a:t>am</a:t>
            </a:r>
            <a:r>
              <a:rPr sz="2000" dirty="0">
                <a:latin typeface="Georgia"/>
                <a:cs typeface="Georgia"/>
              </a:rPr>
              <a:t>s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2420" y="2574035"/>
            <a:ext cx="2650490" cy="434340"/>
          </a:xfrm>
          <a:prstGeom prst="rect">
            <a:avLst/>
          </a:prstGeom>
          <a:ln w="9523">
            <a:solidFill>
              <a:srgbClr val="B45F05"/>
            </a:solidFill>
          </a:ln>
        </p:spPr>
        <p:txBody>
          <a:bodyPr vert="horz" wrap="square" lIns="0" tIns="116839" rIns="0" bIns="0" rtlCol="0">
            <a:spAutoFit/>
          </a:bodyPr>
          <a:lstStyle/>
          <a:p>
            <a:pPr marL="84455">
              <a:lnSpc>
                <a:spcPct val="100000"/>
              </a:lnSpc>
              <a:spcBef>
                <a:spcPts val="919"/>
              </a:spcBef>
            </a:pPr>
            <a:r>
              <a:rPr sz="2000" spc="50" dirty="0">
                <a:solidFill>
                  <a:srgbClr val="783D04"/>
                </a:solidFill>
                <a:latin typeface="Georgia"/>
                <a:cs typeface="Georgia"/>
              </a:rPr>
              <a:t>Component</a:t>
            </a:r>
            <a:r>
              <a:rPr sz="2000" spc="75" dirty="0">
                <a:solidFill>
                  <a:srgbClr val="783D04"/>
                </a:solidFill>
                <a:latin typeface="Georgia"/>
                <a:cs typeface="Georgia"/>
              </a:rPr>
              <a:t> </a:t>
            </a:r>
            <a:r>
              <a:rPr sz="2000" spc="-15" dirty="0">
                <a:solidFill>
                  <a:srgbClr val="783D04"/>
                </a:solidFill>
                <a:latin typeface="Georgia"/>
                <a:cs typeface="Georgia"/>
              </a:rPr>
              <a:t>Diagram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77096" y="4763820"/>
            <a:ext cx="14160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30" dirty="0">
                <a:solidFill>
                  <a:srgbClr val="585858"/>
                </a:solidFill>
                <a:latin typeface="Georgia"/>
                <a:cs typeface="Georgia"/>
              </a:rPr>
              <a:t>15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05280" y="4799177"/>
            <a:ext cx="670433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30" dirty="0">
                <a:solidFill>
                  <a:srgbClr val="585858"/>
                </a:solidFill>
                <a:latin typeface="Georgia"/>
                <a:cs typeface="Georgia"/>
              </a:rPr>
              <a:t>VISUALIZATION</a:t>
            </a:r>
            <a:r>
              <a:rPr sz="1000" dirty="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sz="1000" spc="-5" dirty="0">
                <a:solidFill>
                  <a:srgbClr val="585858"/>
                </a:solidFill>
                <a:latin typeface="Georgia"/>
                <a:cs typeface="Georgia"/>
              </a:rPr>
              <a:t>AND</a:t>
            </a:r>
            <a:r>
              <a:rPr sz="1000" spc="15" dirty="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sz="1000" spc="-30" dirty="0">
                <a:solidFill>
                  <a:srgbClr val="585858"/>
                </a:solidFill>
                <a:latin typeface="Georgia"/>
                <a:cs typeface="Georgia"/>
              </a:rPr>
              <a:t>COMPARATIVE</a:t>
            </a:r>
            <a:r>
              <a:rPr sz="1000" spc="50" dirty="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sz="1000" spc="-25" dirty="0">
                <a:solidFill>
                  <a:srgbClr val="585858"/>
                </a:solidFill>
                <a:latin typeface="Georgia"/>
                <a:cs typeface="Georgia"/>
              </a:rPr>
              <a:t>SIMULATION</a:t>
            </a:r>
            <a:r>
              <a:rPr sz="1000" spc="35" dirty="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sz="1000" spc="-5" dirty="0">
                <a:solidFill>
                  <a:srgbClr val="585858"/>
                </a:solidFill>
                <a:latin typeface="Georgia"/>
                <a:cs typeface="Georgia"/>
              </a:rPr>
              <a:t>OF</a:t>
            </a:r>
            <a:r>
              <a:rPr sz="1000" spc="20" dirty="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sz="1000" spc="-30" dirty="0">
                <a:solidFill>
                  <a:srgbClr val="585858"/>
                </a:solidFill>
                <a:latin typeface="Georgia"/>
                <a:cs typeface="Georgia"/>
              </a:rPr>
              <a:t>PATHFINDING,</a:t>
            </a:r>
            <a:r>
              <a:rPr sz="1000" spc="-40" dirty="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sz="1000" spc="-25" dirty="0">
                <a:solidFill>
                  <a:srgbClr val="585858"/>
                </a:solidFill>
                <a:latin typeface="Georgia"/>
                <a:cs typeface="Georgia"/>
              </a:rPr>
              <a:t>SEARCHING</a:t>
            </a:r>
            <a:r>
              <a:rPr sz="1000" spc="30" dirty="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sz="1000" spc="-5" dirty="0">
                <a:solidFill>
                  <a:srgbClr val="585858"/>
                </a:solidFill>
                <a:latin typeface="Georgia"/>
                <a:cs typeface="Georgia"/>
              </a:rPr>
              <a:t>AND</a:t>
            </a:r>
            <a:r>
              <a:rPr sz="1000" spc="15" dirty="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sz="1000" spc="-10" dirty="0">
                <a:solidFill>
                  <a:srgbClr val="585858"/>
                </a:solidFill>
                <a:latin typeface="Georgia"/>
                <a:cs typeface="Georgia"/>
              </a:rPr>
              <a:t>SORTING</a:t>
            </a:r>
            <a:r>
              <a:rPr sz="1000" spc="20" dirty="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sz="1000" spc="-20" dirty="0">
                <a:solidFill>
                  <a:srgbClr val="585858"/>
                </a:solidFill>
                <a:latin typeface="Georgia"/>
                <a:cs typeface="Georgia"/>
              </a:rPr>
              <a:t>ALGORITHMS</a:t>
            </a:r>
            <a:endParaRPr sz="1000">
              <a:latin typeface="Georgia"/>
              <a:cs typeface="Georgi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107160" y="391648"/>
            <a:ext cx="4380230" cy="4211320"/>
            <a:chOff x="4107160" y="391648"/>
            <a:chExt cx="4380230" cy="421132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07160" y="391648"/>
              <a:ext cx="4380013" cy="421084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62043" y="437387"/>
              <a:ext cx="4219956" cy="405993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142993" y="418337"/>
              <a:ext cx="4258310" cy="4098290"/>
            </a:xfrm>
            <a:custGeom>
              <a:avLst/>
              <a:gdLst/>
              <a:ahLst/>
              <a:cxnLst/>
              <a:rect l="l" t="t" r="r" b="b"/>
              <a:pathLst>
                <a:path w="4258309" h="4098290">
                  <a:moveTo>
                    <a:pt x="0" y="4098036"/>
                  </a:moveTo>
                  <a:lnTo>
                    <a:pt x="4258056" y="4098036"/>
                  </a:lnTo>
                  <a:lnTo>
                    <a:pt x="4258056" y="0"/>
                  </a:lnTo>
                  <a:lnTo>
                    <a:pt x="0" y="0"/>
                  </a:lnTo>
                  <a:lnTo>
                    <a:pt x="0" y="4098036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2420" y="444957"/>
            <a:ext cx="2649855" cy="573405"/>
          </a:xfrm>
          <a:prstGeom prst="rect">
            <a:avLst/>
          </a:prstGeom>
          <a:solidFill>
            <a:srgbClr val="F8CA9B"/>
          </a:solidFill>
          <a:ln w="9523">
            <a:solidFill>
              <a:srgbClr val="B45F05"/>
            </a:solidFill>
          </a:ln>
        </p:spPr>
        <p:txBody>
          <a:bodyPr vert="horz" wrap="square" lIns="0" tIns="115570" rIns="0" bIns="0" rtlCol="0">
            <a:spAutoFit/>
          </a:bodyPr>
          <a:lstStyle/>
          <a:p>
            <a:pPr marL="83820">
              <a:lnSpc>
                <a:spcPct val="100000"/>
              </a:lnSpc>
              <a:spcBef>
                <a:spcPts val="910"/>
              </a:spcBef>
            </a:pPr>
            <a:r>
              <a:rPr sz="2000" spc="-5" dirty="0">
                <a:latin typeface="Georgia"/>
                <a:cs typeface="Georgia"/>
              </a:rPr>
              <a:t>UM</a:t>
            </a:r>
            <a:r>
              <a:rPr sz="2000" dirty="0">
                <a:latin typeface="Georgia"/>
                <a:cs typeface="Georgia"/>
              </a:rPr>
              <a:t>L</a:t>
            </a:r>
            <a:r>
              <a:rPr sz="2000" spc="-60" dirty="0">
                <a:latin typeface="Georgia"/>
                <a:cs typeface="Georgia"/>
              </a:rPr>
              <a:t> </a:t>
            </a:r>
            <a:r>
              <a:rPr sz="2000" spc="-15" dirty="0">
                <a:latin typeface="Georgia"/>
                <a:cs typeface="Georgia"/>
              </a:rPr>
              <a:t>Diag</a:t>
            </a:r>
            <a:r>
              <a:rPr sz="2000" spc="-20" dirty="0">
                <a:latin typeface="Georgia"/>
                <a:cs typeface="Georgia"/>
              </a:rPr>
              <a:t>r</a:t>
            </a:r>
            <a:r>
              <a:rPr sz="2000" spc="-15" dirty="0">
                <a:latin typeface="Georgia"/>
                <a:cs typeface="Georgia"/>
              </a:rPr>
              <a:t>am</a:t>
            </a:r>
            <a:r>
              <a:rPr sz="2000" dirty="0">
                <a:latin typeface="Georgia"/>
                <a:cs typeface="Georgia"/>
              </a:rPr>
              <a:t>s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77096" y="4763820"/>
            <a:ext cx="1466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30" dirty="0">
                <a:solidFill>
                  <a:srgbClr val="585858"/>
                </a:solidFill>
                <a:latin typeface="Georgia"/>
                <a:cs typeface="Georgia"/>
              </a:rPr>
              <a:t>16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17419" y="4799177"/>
            <a:ext cx="32137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solidFill>
                  <a:srgbClr val="585858"/>
                </a:solidFill>
                <a:latin typeface="Georgia"/>
                <a:cs typeface="Georgia"/>
              </a:rPr>
              <a:t>HOME</a:t>
            </a:r>
            <a:r>
              <a:rPr sz="1000" spc="-55" dirty="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sz="1000" spc="-20" dirty="0">
                <a:solidFill>
                  <a:srgbClr val="585858"/>
                </a:solidFill>
                <a:latin typeface="Georgia"/>
                <a:cs typeface="Georgia"/>
              </a:rPr>
              <a:t>AWAY</a:t>
            </a:r>
            <a:r>
              <a:rPr sz="1000" spc="-50" dirty="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sz="1000" spc="-5" dirty="0">
                <a:solidFill>
                  <a:srgbClr val="585858"/>
                </a:solidFill>
                <a:latin typeface="Georgia"/>
                <a:cs typeface="Georgia"/>
              </a:rPr>
              <a:t>–</a:t>
            </a:r>
            <a:r>
              <a:rPr sz="1000" spc="-70" dirty="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sz="1000" spc="-25" dirty="0">
                <a:solidFill>
                  <a:srgbClr val="585858"/>
                </a:solidFill>
                <a:latin typeface="Georgia"/>
                <a:cs typeface="Georgia"/>
              </a:rPr>
              <a:t>YOUR</a:t>
            </a:r>
            <a:r>
              <a:rPr sz="1000" spc="-35" dirty="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sz="1000" spc="-30" dirty="0">
                <a:solidFill>
                  <a:srgbClr val="585858"/>
                </a:solidFill>
                <a:latin typeface="Georgia"/>
                <a:cs typeface="Georgia"/>
              </a:rPr>
              <a:t>ULTIMATE</a:t>
            </a:r>
            <a:r>
              <a:rPr sz="1000" spc="-40" dirty="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sz="1000" spc="-25" dirty="0">
                <a:solidFill>
                  <a:srgbClr val="585858"/>
                </a:solidFill>
                <a:latin typeface="Georgia"/>
                <a:cs typeface="Georgia"/>
              </a:rPr>
              <a:t>HOUSING</a:t>
            </a:r>
            <a:r>
              <a:rPr sz="1000" spc="-55" dirty="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sz="1000" spc="-30" dirty="0">
                <a:solidFill>
                  <a:srgbClr val="585858"/>
                </a:solidFill>
                <a:latin typeface="Georgia"/>
                <a:cs typeface="Georgia"/>
              </a:rPr>
              <a:t>SOLUTION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2420" y="2286000"/>
            <a:ext cx="2650490" cy="571500"/>
          </a:xfrm>
          <a:prstGeom prst="rect">
            <a:avLst/>
          </a:prstGeom>
          <a:ln w="9523">
            <a:solidFill>
              <a:srgbClr val="B45F05"/>
            </a:solidFill>
          </a:ln>
        </p:spPr>
        <p:txBody>
          <a:bodyPr vert="horz" wrap="square" lIns="0" tIns="115570" rIns="0" bIns="0" rtlCol="0">
            <a:spAutoFit/>
          </a:bodyPr>
          <a:lstStyle/>
          <a:p>
            <a:pPr marL="84455">
              <a:lnSpc>
                <a:spcPct val="100000"/>
              </a:lnSpc>
              <a:spcBef>
                <a:spcPts val="910"/>
              </a:spcBef>
            </a:pPr>
            <a:r>
              <a:rPr sz="2000" spc="-5" dirty="0">
                <a:solidFill>
                  <a:srgbClr val="783D04"/>
                </a:solidFill>
                <a:latin typeface="Georgia"/>
                <a:cs typeface="Georgia"/>
              </a:rPr>
              <a:t>Class</a:t>
            </a:r>
            <a:r>
              <a:rPr sz="2000" spc="245" dirty="0">
                <a:solidFill>
                  <a:srgbClr val="783D04"/>
                </a:solidFill>
                <a:latin typeface="Georgia"/>
                <a:cs typeface="Georgia"/>
              </a:rPr>
              <a:t> </a:t>
            </a:r>
            <a:r>
              <a:rPr sz="2000" spc="-15" dirty="0">
                <a:solidFill>
                  <a:srgbClr val="783D04"/>
                </a:solidFill>
                <a:latin typeface="Georgia"/>
                <a:cs typeface="Georgia"/>
              </a:rPr>
              <a:t>Diagram</a:t>
            </a:r>
            <a:endParaRPr sz="2000">
              <a:latin typeface="Georgia"/>
              <a:cs typeface="Georgi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212592" y="91439"/>
            <a:ext cx="5715000" cy="4788535"/>
            <a:chOff x="3212592" y="91439"/>
            <a:chExt cx="5715000" cy="478853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12592" y="91439"/>
              <a:ext cx="5715000" cy="478840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76600" y="155447"/>
              <a:ext cx="5536692" cy="461010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257550" y="136397"/>
              <a:ext cx="5575300" cy="4648200"/>
            </a:xfrm>
            <a:custGeom>
              <a:avLst/>
              <a:gdLst/>
              <a:ahLst/>
              <a:cxnLst/>
              <a:rect l="l" t="t" r="r" b="b"/>
              <a:pathLst>
                <a:path w="5575300" h="4648200">
                  <a:moveTo>
                    <a:pt x="0" y="4648200"/>
                  </a:moveTo>
                  <a:lnTo>
                    <a:pt x="5574792" y="4648200"/>
                  </a:lnTo>
                  <a:lnTo>
                    <a:pt x="5574792" y="0"/>
                  </a:lnTo>
                  <a:lnTo>
                    <a:pt x="0" y="0"/>
                  </a:lnTo>
                  <a:lnTo>
                    <a:pt x="0" y="464820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2420" y="445008"/>
            <a:ext cx="2784475" cy="573405"/>
          </a:xfrm>
          <a:prstGeom prst="rect">
            <a:avLst/>
          </a:prstGeom>
          <a:solidFill>
            <a:srgbClr val="F8CA9B"/>
          </a:solidFill>
          <a:ln w="9523">
            <a:solidFill>
              <a:srgbClr val="B45F05"/>
            </a:solidFill>
          </a:ln>
        </p:spPr>
        <p:txBody>
          <a:bodyPr vert="horz" wrap="square" lIns="0" tIns="115570" rIns="0" bIns="0" rtlCol="0">
            <a:spAutoFit/>
          </a:bodyPr>
          <a:lstStyle/>
          <a:p>
            <a:pPr marL="84455">
              <a:lnSpc>
                <a:spcPct val="100000"/>
              </a:lnSpc>
              <a:spcBef>
                <a:spcPts val="910"/>
              </a:spcBef>
            </a:pPr>
            <a:r>
              <a:rPr sz="2000" spc="-5" dirty="0">
                <a:latin typeface="Georgia"/>
                <a:cs typeface="Georgia"/>
              </a:rPr>
              <a:t>UM</a:t>
            </a:r>
            <a:r>
              <a:rPr sz="2000" dirty="0">
                <a:latin typeface="Georgia"/>
                <a:cs typeface="Georgia"/>
              </a:rPr>
              <a:t>L</a:t>
            </a:r>
            <a:r>
              <a:rPr sz="2000" spc="-65" dirty="0">
                <a:latin typeface="Georgia"/>
                <a:cs typeface="Georgia"/>
              </a:rPr>
              <a:t> </a:t>
            </a:r>
            <a:r>
              <a:rPr sz="2000" spc="-15" dirty="0">
                <a:latin typeface="Georgia"/>
                <a:cs typeface="Georgia"/>
              </a:rPr>
              <a:t>Diag</a:t>
            </a:r>
            <a:r>
              <a:rPr sz="2000" spc="-20" dirty="0">
                <a:latin typeface="Georgia"/>
                <a:cs typeface="Georgia"/>
              </a:rPr>
              <a:t>r</a:t>
            </a:r>
            <a:r>
              <a:rPr sz="2000" spc="-15" dirty="0">
                <a:latin typeface="Georgia"/>
                <a:cs typeface="Georgia"/>
              </a:rPr>
              <a:t>am</a:t>
            </a:r>
            <a:r>
              <a:rPr sz="2000" dirty="0">
                <a:latin typeface="Georgia"/>
                <a:cs typeface="Georgia"/>
              </a:rPr>
              <a:t>s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2420" y="2286000"/>
            <a:ext cx="3497579" cy="433070"/>
          </a:xfrm>
          <a:prstGeom prst="rect">
            <a:avLst/>
          </a:prstGeom>
          <a:ln w="9523">
            <a:solidFill>
              <a:srgbClr val="B45F05"/>
            </a:solidFill>
          </a:ln>
        </p:spPr>
        <p:txBody>
          <a:bodyPr vert="horz" wrap="square" lIns="0" tIns="115570" rIns="0" bIns="0" rtlCol="0">
            <a:spAutoFit/>
          </a:bodyPr>
          <a:lstStyle/>
          <a:p>
            <a:pPr marL="84455">
              <a:lnSpc>
                <a:spcPct val="100000"/>
              </a:lnSpc>
              <a:spcBef>
                <a:spcPts val="910"/>
              </a:spcBef>
              <a:tabLst>
                <a:tab pos="2050414" algn="l"/>
              </a:tabLst>
            </a:pPr>
            <a:r>
              <a:rPr sz="2000" dirty="0">
                <a:solidFill>
                  <a:srgbClr val="783D04"/>
                </a:solidFill>
                <a:latin typeface="Georgia"/>
                <a:cs typeface="Georgia"/>
              </a:rPr>
              <a:t>D</a:t>
            </a:r>
            <a:r>
              <a:rPr sz="2000" spc="-105" dirty="0">
                <a:solidFill>
                  <a:srgbClr val="783D04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783D04"/>
                </a:solidFill>
                <a:latin typeface="Georgia"/>
                <a:cs typeface="Georgia"/>
              </a:rPr>
              <a:t>e</a:t>
            </a:r>
            <a:r>
              <a:rPr sz="2000" spc="-100" dirty="0">
                <a:solidFill>
                  <a:srgbClr val="783D04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783D04"/>
                </a:solidFill>
                <a:latin typeface="Georgia"/>
                <a:cs typeface="Georgia"/>
              </a:rPr>
              <a:t>p</a:t>
            </a:r>
            <a:r>
              <a:rPr sz="2000" spc="-105" dirty="0">
                <a:solidFill>
                  <a:srgbClr val="783D04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783D04"/>
                </a:solidFill>
                <a:latin typeface="Georgia"/>
                <a:cs typeface="Georgia"/>
              </a:rPr>
              <a:t>l</a:t>
            </a:r>
            <a:r>
              <a:rPr sz="2000" spc="-100" dirty="0">
                <a:solidFill>
                  <a:srgbClr val="783D04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783D04"/>
                </a:solidFill>
                <a:latin typeface="Georgia"/>
                <a:cs typeface="Georgia"/>
              </a:rPr>
              <a:t>o</a:t>
            </a:r>
            <a:r>
              <a:rPr sz="2000" spc="-100" dirty="0">
                <a:solidFill>
                  <a:srgbClr val="783D04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783D04"/>
                </a:solidFill>
                <a:latin typeface="Georgia"/>
                <a:cs typeface="Georgia"/>
              </a:rPr>
              <a:t>y</a:t>
            </a:r>
            <a:r>
              <a:rPr sz="2000" spc="-100" dirty="0">
                <a:solidFill>
                  <a:srgbClr val="783D04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783D04"/>
                </a:solidFill>
                <a:latin typeface="Georgia"/>
                <a:cs typeface="Georgia"/>
              </a:rPr>
              <a:t>m</a:t>
            </a:r>
            <a:r>
              <a:rPr sz="2000" spc="-114" dirty="0">
                <a:solidFill>
                  <a:srgbClr val="783D04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783D04"/>
                </a:solidFill>
                <a:latin typeface="Georgia"/>
                <a:cs typeface="Georgia"/>
              </a:rPr>
              <a:t>e</a:t>
            </a:r>
            <a:r>
              <a:rPr sz="2000" spc="-110" dirty="0">
                <a:solidFill>
                  <a:srgbClr val="783D04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783D04"/>
                </a:solidFill>
                <a:latin typeface="Georgia"/>
                <a:cs typeface="Georgia"/>
              </a:rPr>
              <a:t>n</a:t>
            </a:r>
            <a:r>
              <a:rPr sz="2000" spc="-95" dirty="0">
                <a:solidFill>
                  <a:srgbClr val="783D04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783D04"/>
                </a:solidFill>
                <a:latin typeface="Georgia"/>
                <a:cs typeface="Georgia"/>
              </a:rPr>
              <a:t>t	D</a:t>
            </a:r>
            <a:r>
              <a:rPr sz="2000" spc="-114" dirty="0">
                <a:solidFill>
                  <a:srgbClr val="783D04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783D04"/>
                </a:solidFill>
                <a:latin typeface="Georgia"/>
                <a:cs typeface="Georgia"/>
              </a:rPr>
              <a:t>i</a:t>
            </a:r>
            <a:r>
              <a:rPr sz="2000" spc="-114" dirty="0">
                <a:solidFill>
                  <a:srgbClr val="783D04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783D04"/>
                </a:solidFill>
                <a:latin typeface="Georgia"/>
                <a:cs typeface="Georgia"/>
              </a:rPr>
              <a:t>a</a:t>
            </a:r>
            <a:r>
              <a:rPr sz="2000" spc="-114" dirty="0">
                <a:solidFill>
                  <a:srgbClr val="783D04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783D04"/>
                </a:solidFill>
                <a:latin typeface="Georgia"/>
                <a:cs typeface="Georgia"/>
              </a:rPr>
              <a:t>g</a:t>
            </a:r>
            <a:r>
              <a:rPr sz="2000" spc="-114" dirty="0">
                <a:solidFill>
                  <a:srgbClr val="783D04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783D04"/>
                </a:solidFill>
                <a:latin typeface="Georgia"/>
                <a:cs typeface="Georgia"/>
              </a:rPr>
              <a:t>r</a:t>
            </a:r>
            <a:r>
              <a:rPr sz="2000" spc="-114" dirty="0">
                <a:solidFill>
                  <a:srgbClr val="783D04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783D04"/>
                </a:solidFill>
                <a:latin typeface="Georgia"/>
                <a:cs typeface="Georgia"/>
              </a:rPr>
              <a:t>a</a:t>
            </a:r>
            <a:r>
              <a:rPr sz="2000" spc="-114" dirty="0">
                <a:solidFill>
                  <a:srgbClr val="783D04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783D04"/>
                </a:solidFill>
                <a:latin typeface="Georgia"/>
                <a:cs typeface="Georgia"/>
              </a:rPr>
              <a:t>m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77096" y="4763820"/>
            <a:ext cx="13843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30" dirty="0">
                <a:solidFill>
                  <a:srgbClr val="585858"/>
                </a:solidFill>
                <a:latin typeface="Georgia"/>
                <a:cs typeface="Georgia"/>
              </a:rPr>
              <a:t>17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76626" y="4799177"/>
            <a:ext cx="32010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5" dirty="0">
                <a:solidFill>
                  <a:srgbClr val="585858"/>
                </a:solidFill>
                <a:latin typeface="Georgia"/>
                <a:cs typeface="Georgia"/>
              </a:rPr>
              <a:t>HOME</a:t>
            </a:r>
            <a:r>
              <a:rPr sz="1000" spc="-25" dirty="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sz="1000" spc="-15" dirty="0">
                <a:solidFill>
                  <a:srgbClr val="585858"/>
                </a:solidFill>
                <a:latin typeface="Georgia"/>
                <a:cs typeface="Georgia"/>
              </a:rPr>
              <a:t>AWAY</a:t>
            </a:r>
            <a:r>
              <a:rPr sz="1000" spc="-5" dirty="0">
                <a:solidFill>
                  <a:srgbClr val="585858"/>
                </a:solidFill>
                <a:latin typeface="Georgia"/>
                <a:cs typeface="Georgia"/>
              </a:rPr>
              <a:t> –</a:t>
            </a:r>
            <a:r>
              <a:rPr sz="1000" spc="-35" dirty="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sz="1000" spc="-15" dirty="0">
                <a:solidFill>
                  <a:srgbClr val="585858"/>
                </a:solidFill>
                <a:latin typeface="Georgia"/>
                <a:cs typeface="Georgia"/>
              </a:rPr>
              <a:t>YOUR</a:t>
            </a:r>
            <a:r>
              <a:rPr sz="1000" spc="-5" dirty="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sz="1000" spc="-15" dirty="0">
                <a:solidFill>
                  <a:srgbClr val="585858"/>
                </a:solidFill>
                <a:latin typeface="Georgia"/>
                <a:cs typeface="Georgia"/>
              </a:rPr>
              <a:t>ULTIMATE</a:t>
            </a:r>
            <a:r>
              <a:rPr sz="1000" dirty="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sz="1000" spc="-15" dirty="0">
                <a:solidFill>
                  <a:srgbClr val="585858"/>
                </a:solidFill>
                <a:latin typeface="Georgia"/>
                <a:cs typeface="Georgia"/>
              </a:rPr>
              <a:t>HUSING SOLUTION</a:t>
            </a:r>
            <a:endParaRPr sz="1000">
              <a:latin typeface="Georgia"/>
              <a:cs typeface="Georgi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212317" y="112769"/>
            <a:ext cx="4407535" cy="4497705"/>
            <a:chOff x="4212317" y="112769"/>
            <a:chExt cx="4407535" cy="449770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12317" y="112769"/>
              <a:ext cx="4407445" cy="449733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67200" y="158495"/>
              <a:ext cx="4247388" cy="434644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248150" y="139445"/>
              <a:ext cx="4285615" cy="4384675"/>
            </a:xfrm>
            <a:custGeom>
              <a:avLst/>
              <a:gdLst/>
              <a:ahLst/>
              <a:cxnLst/>
              <a:rect l="l" t="t" r="r" b="b"/>
              <a:pathLst>
                <a:path w="4285615" h="4384675">
                  <a:moveTo>
                    <a:pt x="0" y="4384548"/>
                  </a:moveTo>
                  <a:lnTo>
                    <a:pt x="4285488" y="4384548"/>
                  </a:lnTo>
                  <a:lnTo>
                    <a:pt x="4285488" y="0"/>
                  </a:lnTo>
                  <a:lnTo>
                    <a:pt x="0" y="0"/>
                  </a:lnTo>
                  <a:lnTo>
                    <a:pt x="0" y="4384548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2420" y="445008"/>
            <a:ext cx="2430780" cy="433070"/>
          </a:xfrm>
          <a:prstGeom prst="rect">
            <a:avLst/>
          </a:prstGeom>
          <a:solidFill>
            <a:srgbClr val="F8CA9B"/>
          </a:solidFill>
          <a:ln w="9523">
            <a:solidFill>
              <a:srgbClr val="B45F05"/>
            </a:solidFill>
          </a:ln>
        </p:spPr>
        <p:txBody>
          <a:bodyPr vert="horz" wrap="square" lIns="0" tIns="115570" rIns="0" bIns="0" rtlCol="0">
            <a:spAutoFit/>
          </a:bodyPr>
          <a:lstStyle/>
          <a:p>
            <a:pPr marL="84455">
              <a:lnSpc>
                <a:spcPct val="100000"/>
              </a:lnSpc>
              <a:spcBef>
                <a:spcPts val="910"/>
              </a:spcBef>
            </a:pPr>
            <a:r>
              <a:rPr sz="2000" dirty="0">
                <a:latin typeface="Georgia"/>
                <a:cs typeface="Georgia"/>
              </a:rPr>
              <a:t>Data</a:t>
            </a:r>
            <a:r>
              <a:rPr sz="2000" spc="7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Flow</a:t>
            </a:r>
            <a:r>
              <a:rPr sz="2000" spc="70" dirty="0">
                <a:latin typeface="Georgia"/>
                <a:cs typeface="Georgia"/>
              </a:rPr>
              <a:t> </a:t>
            </a:r>
            <a:r>
              <a:rPr sz="2000" spc="-15" dirty="0">
                <a:latin typeface="Georgia"/>
                <a:cs typeface="Georgia"/>
              </a:rPr>
              <a:t>Diagrams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77096" y="4763820"/>
            <a:ext cx="1504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30" dirty="0">
                <a:solidFill>
                  <a:srgbClr val="585858"/>
                </a:solidFill>
                <a:latin typeface="Georgia"/>
                <a:cs typeface="Georgia"/>
              </a:rPr>
              <a:t>18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66186" y="4799177"/>
            <a:ext cx="31946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5" dirty="0">
                <a:solidFill>
                  <a:srgbClr val="585858"/>
                </a:solidFill>
                <a:latin typeface="Georgia"/>
                <a:cs typeface="Georgia"/>
              </a:rPr>
              <a:t>HOME</a:t>
            </a:r>
            <a:r>
              <a:rPr sz="1000" spc="-25" dirty="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sz="1000" spc="-15" dirty="0">
                <a:solidFill>
                  <a:srgbClr val="585858"/>
                </a:solidFill>
                <a:latin typeface="Georgia"/>
                <a:cs typeface="Georgia"/>
              </a:rPr>
              <a:t>AWAY </a:t>
            </a:r>
            <a:r>
              <a:rPr sz="1000" spc="-5" dirty="0">
                <a:solidFill>
                  <a:srgbClr val="585858"/>
                </a:solidFill>
                <a:latin typeface="Georgia"/>
                <a:cs typeface="Georgia"/>
              </a:rPr>
              <a:t>–</a:t>
            </a:r>
            <a:r>
              <a:rPr sz="1000" spc="-20" dirty="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sz="1000" spc="-15" dirty="0">
                <a:solidFill>
                  <a:srgbClr val="585858"/>
                </a:solidFill>
                <a:latin typeface="Georgia"/>
                <a:cs typeface="Georgia"/>
              </a:rPr>
              <a:t>YOUR</a:t>
            </a:r>
            <a:r>
              <a:rPr sz="1000" spc="-10" dirty="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sz="1000" spc="-20" dirty="0">
                <a:solidFill>
                  <a:srgbClr val="585858"/>
                </a:solidFill>
                <a:latin typeface="Georgia"/>
                <a:cs typeface="Georgia"/>
              </a:rPr>
              <a:t>ULTIMATE</a:t>
            </a:r>
            <a:r>
              <a:rPr sz="1000" spc="-5" dirty="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sz="1000" spc="-15" dirty="0">
                <a:solidFill>
                  <a:srgbClr val="585858"/>
                </a:solidFill>
                <a:latin typeface="Georgia"/>
                <a:cs typeface="Georgia"/>
              </a:rPr>
              <a:t>HUSING</a:t>
            </a:r>
            <a:r>
              <a:rPr sz="1000" spc="-5" dirty="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sz="1000" spc="-15" dirty="0">
                <a:solidFill>
                  <a:srgbClr val="585858"/>
                </a:solidFill>
                <a:latin typeface="Georgia"/>
                <a:cs typeface="Georgia"/>
              </a:rPr>
              <a:t>SOLUTION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5947" y="2275332"/>
            <a:ext cx="2931160" cy="899160"/>
          </a:xfrm>
          <a:prstGeom prst="rect">
            <a:avLst/>
          </a:prstGeom>
          <a:ln w="9523">
            <a:solidFill>
              <a:srgbClr val="B45F05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900">
              <a:latin typeface="Times New Roman"/>
              <a:cs typeface="Times New Roman"/>
            </a:endParaRPr>
          </a:p>
          <a:p>
            <a:pPr marL="8509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783D04"/>
                </a:solidFill>
                <a:latin typeface="Georgia"/>
                <a:cs typeface="Georgia"/>
              </a:rPr>
              <a:t>Data</a:t>
            </a:r>
            <a:r>
              <a:rPr sz="1800" spc="85" dirty="0">
                <a:solidFill>
                  <a:srgbClr val="783D04"/>
                </a:solidFill>
                <a:latin typeface="Georgia"/>
                <a:cs typeface="Georgia"/>
              </a:rPr>
              <a:t> </a:t>
            </a:r>
            <a:r>
              <a:rPr sz="1800" dirty="0">
                <a:solidFill>
                  <a:srgbClr val="783D04"/>
                </a:solidFill>
                <a:latin typeface="Georgia"/>
                <a:cs typeface="Georgia"/>
              </a:rPr>
              <a:t>Flow</a:t>
            </a:r>
            <a:r>
              <a:rPr sz="1800" spc="65" dirty="0">
                <a:solidFill>
                  <a:srgbClr val="783D04"/>
                </a:solidFill>
                <a:latin typeface="Georgia"/>
                <a:cs typeface="Georgia"/>
              </a:rPr>
              <a:t> </a:t>
            </a:r>
            <a:r>
              <a:rPr sz="1800" spc="-15" dirty="0">
                <a:solidFill>
                  <a:srgbClr val="783D04"/>
                </a:solidFill>
                <a:latin typeface="Georgia"/>
                <a:cs typeface="Georgia"/>
              </a:rPr>
              <a:t>Diagram</a:t>
            </a:r>
            <a:endParaRPr sz="1800">
              <a:latin typeface="Georgia"/>
              <a:cs typeface="Georgia"/>
            </a:endParaRPr>
          </a:p>
          <a:p>
            <a:pPr marL="85090">
              <a:lnSpc>
                <a:spcPct val="100000"/>
              </a:lnSpc>
              <a:spcBef>
                <a:spcPts val="405"/>
              </a:spcBef>
            </a:pPr>
            <a:r>
              <a:rPr sz="1800" dirty="0">
                <a:solidFill>
                  <a:srgbClr val="783D04"/>
                </a:solidFill>
                <a:latin typeface="Georgia"/>
                <a:cs typeface="Georgia"/>
              </a:rPr>
              <a:t>-</a:t>
            </a:r>
            <a:r>
              <a:rPr sz="1800" spc="280" dirty="0">
                <a:solidFill>
                  <a:srgbClr val="783D04"/>
                </a:solidFill>
                <a:latin typeface="Georgia"/>
                <a:cs typeface="Georgia"/>
              </a:rPr>
              <a:t> </a:t>
            </a:r>
            <a:r>
              <a:rPr sz="1800" dirty="0">
                <a:solidFill>
                  <a:srgbClr val="783D04"/>
                </a:solidFill>
                <a:latin typeface="Georgia"/>
                <a:cs typeface="Georgia"/>
              </a:rPr>
              <a:t>Level</a:t>
            </a:r>
            <a:r>
              <a:rPr sz="1800" spc="90" dirty="0">
                <a:solidFill>
                  <a:srgbClr val="783D04"/>
                </a:solidFill>
                <a:latin typeface="Georgia"/>
                <a:cs typeface="Georgia"/>
              </a:rPr>
              <a:t> </a:t>
            </a:r>
            <a:r>
              <a:rPr sz="1800" dirty="0">
                <a:solidFill>
                  <a:srgbClr val="783D04"/>
                </a:solidFill>
                <a:latin typeface="Georgia"/>
                <a:cs typeface="Georgia"/>
              </a:rPr>
              <a:t>0</a:t>
            </a:r>
            <a:endParaRPr sz="1800">
              <a:latin typeface="Georgia"/>
              <a:cs typeface="Georgi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907526" y="2145668"/>
            <a:ext cx="4467225" cy="1217930"/>
            <a:chOff x="3907526" y="2145668"/>
            <a:chExt cx="4467225" cy="121793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07526" y="2145668"/>
              <a:ext cx="4466862" cy="121785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62399" y="2191512"/>
              <a:ext cx="4306824" cy="106680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943349" y="2172462"/>
              <a:ext cx="4345305" cy="1104900"/>
            </a:xfrm>
            <a:custGeom>
              <a:avLst/>
              <a:gdLst/>
              <a:ahLst/>
              <a:cxnLst/>
              <a:rect l="l" t="t" r="r" b="b"/>
              <a:pathLst>
                <a:path w="4345305" h="1104900">
                  <a:moveTo>
                    <a:pt x="0" y="1104900"/>
                  </a:moveTo>
                  <a:lnTo>
                    <a:pt x="4344924" y="1104900"/>
                  </a:lnTo>
                  <a:lnTo>
                    <a:pt x="4344924" y="0"/>
                  </a:lnTo>
                  <a:lnTo>
                    <a:pt x="0" y="0"/>
                  </a:lnTo>
                  <a:lnTo>
                    <a:pt x="0" y="110490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2420" y="445008"/>
            <a:ext cx="8521065" cy="573405"/>
          </a:xfrm>
          <a:prstGeom prst="rect">
            <a:avLst/>
          </a:prstGeom>
          <a:solidFill>
            <a:srgbClr val="F8CA9B"/>
          </a:solidFill>
          <a:ln w="9523">
            <a:solidFill>
              <a:srgbClr val="B45F05"/>
            </a:solidFill>
          </a:ln>
        </p:spPr>
        <p:txBody>
          <a:bodyPr vert="horz" wrap="square" lIns="0" tIns="115570" rIns="0" bIns="0" rtlCol="0">
            <a:spAutoFit/>
          </a:bodyPr>
          <a:lstStyle/>
          <a:p>
            <a:pPr marL="84455">
              <a:lnSpc>
                <a:spcPct val="100000"/>
              </a:lnSpc>
              <a:spcBef>
                <a:spcPts val="910"/>
              </a:spcBef>
            </a:pPr>
            <a:r>
              <a:rPr sz="2000" dirty="0">
                <a:latin typeface="Georgia"/>
                <a:cs typeface="Georgia"/>
              </a:rPr>
              <a:t>Data</a:t>
            </a:r>
            <a:r>
              <a:rPr sz="2000" spc="7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Flow</a:t>
            </a:r>
            <a:r>
              <a:rPr sz="2000" spc="70" dirty="0">
                <a:latin typeface="Georgia"/>
                <a:cs typeface="Georgia"/>
              </a:rPr>
              <a:t> </a:t>
            </a:r>
            <a:r>
              <a:rPr sz="2000" spc="-15" dirty="0">
                <a:latin typeface="Georgia"/>
                <a:cs typeface="Georgia"/>
              </a:rPr>
              <a:t>Diagrams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77096" y="4763820"/>
            <a:ext cx="1466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30" dirty="0">
                <a:solidFill>
                  <a:srgbClr val="585858"/>
                </a:solidFill>
                <a:latin typeface="Georgia"/>
                <a:cs typeface="Georgia"/>
              </a:rPr>
              <a:t>19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34539" y="4799177"/>
            <a:ext cx="32010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5" dirty="0">
                <a:solidFill>
                  <a:srgbClr val="585858"/>
                </a:solidFill>
                <a:latin typeface="Georgia"/>
                <a:cs typeface="Georgia"/>
              </a:rPr>
              <a:t>HOME</a:t>
            </a:r>
            <a:r>
              <a:rPr sz="1000" spc="-25" dirty="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sz="1000" spc="-15" dirty="0">
                <a:solidFill>
                  <a:srgbClr val="585858"/>
                </a:solidFill>
                <a:latin typeface="Georgia"/>
                <a:cs typeface="Georgia"/>
              </a:rPr>
              <a:t>AWAY</a:t>
            </a:r>
            <a:r>
              <a:rPr sz="1000" spc="-5" dirty="0">
                <a:solidFill>
                  <a:srgbClr val="585858"/>
                </a:solidFill>
                <a:latin typeface="Georgia"/>
                <a:cs typeface="Georgia"/>
              </a:rPr>
              <a:t> –</a:t>
            </a:r>
            <a:r>
              <a:rPr sz="1000" spc="-35" dirty="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sz="1000" spc="-15" dirty="0">
                <a:solidFill>
                  <a:srgbClr val="585858"/>
                </a:solidFill>
                <a:latin typeface="Georgia"/>
                <a:cs typeface="Georgia"/>
              </a:rPr>
              <a:t>YOUR</a:t>
            </a:r>
            <a:r>
              <a:rPr sz="1000" spc="-5" dirty="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sz="1000" spc="-15" dirty="0">
                <a:solidFill>
                  <a:srgbClr val="585858"/>
                </a:solidFill>
                <a:latin typeface="Georgia"/>
                <a:cs typeface="Georgia"/>
              </a:rPr>
              <a:t>ULTIMATE</a:t>
            </a:r>
            <a:r>
              <a:rPr sz="1000" dirty="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sz="1000" spc="-15" dirty="0">
                <a:solidFill>
                  <a:srgbClr val="585858"/>
                </a:solidFill>
                <a:latin typeface="Georgia"/>
                <a:cs typeface="Georgia"/>
              </a:rPr>
              <a:t>HUSING SOLUTION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2420" y="2276855"/>
            <a:ext cx="1403985" cy="1169035"/>
          </a:xfrm>
          <a:prstGeom prst="rect">
            <a:avLst/>
          </a:prstGeom>
          <a:ln w="9523">
            <a:solidFill>
              <a:srgbClr val="B45F05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84455" marR="224790" algn="just">
              <a:lnSpc>
                <a:spcPct val="115900"/>
              </a:lnSpc>
              <a:spcBef>
                <a:spcPts val="340"/>
              </a:spcBef>
            </a:pPr>
            <a:r>
              <a:rPr sz="1800" dirty="0">
                <a:solidFill>
                  <a:srgbClr val="783D04"/>
                </a:solidFill>
                <a:latin typeface="Georgia"/>
                <a:cs typeface="Georgia"/>
              </a:rPr>
              <a:t>Data</a:t>
            </a:r>
            <a:r>
              <a:rPr sz="1800" spc="5" dirty="0">
                <a:solidFill>
                  <a:srgbClr val="783D04"/>
                </a:solidFill>
                <a:latin typeface="Georgia"/>
                <a:cs typeface="Georgia"/>
              </a:rPr>
              <a:t> </a:t>
            </a:r>
            <a:r>
              <a:rPr sz="1800" spc="-25" dirty="0">
                <a:solidFill>
                  <a:srgbClr val="783D04"/>
                </a:solidFill>
                <a:latin typeface="Georgia"/>
                <a:cs typeface="Georgia"/>
              </a:rPr>
              <a:t>Flow </a:t>
            </a:r>
            <a:r>
              <a:rPr sz="1800" spc="-420" dirty="0">
                <a:solidFill>
                  <a:srgbClr val="783D04"/>
                </a:solidFill>
                <a:latin typeface="Georgia"/>
                <a:cs typeface="Georgia"/>
              </a:rPr>
              <a:t> </a:t>
            </a:r>
            <a:r>
              <a:rPr sz="1800" spc="-5" dirty="0">
                <a:solidFill>
                  <a:srgbClr val="783D04"/>
                </a:solidFill>
                <a:latin typeface="Georgia"/>
                <a:cs typeface="Georgia"/>
              </a:rPr>
              <a:t>Diagram </a:t>
            </a:r>
            <a:r>
              <a:rPr sz="1800" dirty="0">
                <a:solidFill>
                  <a:srgbClr val="783D04"/>
                </a:solidFill>
                <a:latin typeface="Georgia"/>
                <a:cs typeface="Georgia"/>
              </a:rPr>
              <a:t>- </a:t>
            </a:r>
            <a:r>
              <a:rPr sz="1800" spc="5" dirty="0">
                <a:solidFill>
                  <a:srgbClr val="783D04"/>
                </a:solidFill>
                <a:latin typeface="Georgia"/>
                <a:cs typeface="Georgia"/>
              </a:rPr>
              <a:t> </a:t>
            </a:r>
            <a:r>
              <a:rPr sz="1800" spc="-5" dirty="0">
                <a:solidFill>
                  <a:srgbClr val="783D04"/>
                </a:solidFill>
                <a:latin typeface="Georgia"/>
                <a:cs typeface="Georgia"/>
              </a:rPr>
              <a:t>Level</a:t>
            </a:r>
            <a:r>
              <a:rPr sz="1800" spc="175" dirty="0">
                <a:solidFill>
                  <a:srgbClr val="783D04"/>
                </a:solidFill>
                <a:latin typeface="Georgia"/>
                <a:cs typeface="Georgia"/>
              </a:rPr>
              <a:t> </a:t>
            </a:r>
            <a:r>
              <a:rPr sz="1800" dirty="0">
                <a:solidFill>
                  <a:srgbClr val="783D04"/>
                </a:solidFill>
                <a:latin typeface="Georgia"/>
                <a:cs typeface="Georgia"/>
              </a:rPr>
              <a:t>1</a:t>
            </a:r>
            <a:endParaRPr sz="1800">
              <a:latin typeface="Georgia"/>
              <a:cs typeface="Georgi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374120" y="1397462"/>
            <a:ext cx="4509770" cy="2408555"/>
            <a:chOff x="3374120" y="1397462"/>
            <a:chExt cx="4509770" cy="240855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74120" y="1397462"/>
              <a:ext cx="4509546" cy="240798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29000" y="1443228"/>
              <a:ext cx="4349496" cy="225704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409950" y="1424178"/>
              <a:ext cx="4387850" cy="2295525"/>
            </a:xfrm>
            <a:custGeom>
              <a:avLst/>
              <a:gdLst/>
              <a:ahLst/>
              <a:cxnLst/>
              <a:rect l="l" t="t" r="r" b="b"/>
              <a:pathLst>
                <a:path w="4387850" h="2295525">
                  <a:moveTo>
                    <a:pt x="0" y="2295144"/>
                  </a:moveTo>
                  <a:lnTo>
                    <a:pt x="4387596" y="2295144"/>
                  </a:lnTo>
                  <a:lnTo>
                    <a:pt x="4387596" y="0"/>
                  </a:lnTo>
                  <a:lnTo>
                    <a:pt x="0" y="0"/>
                  </a:lnTo>
                  <a:lnTo>
                    <a:pt x="0" y="2295144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2420" y="445008"/>
            <a:ext cx="2506980" cy="433070"/>
          </a:xfrm>
          <a:prstGeom prst="rect">
            <a:avLst/>
          </a:prstGeom>
          <a:solidFill>
            <a:srgbClr val="F8CA9B"/>
          </a:solidFill>
          <a:ln w="9523">
            <a:solidFill>
              <a:srgbClr val="B45F05"/>
            </a:solidFill>
          </a:ln>
        </p:spPr>
        <p:txBody>
          <a:bodyPr vert="horz" wrap="square" lIns="0" tIns="115570" rIns="0" bIns="0" rtlCol="0">
            <a:spAutoFit/>
          </a:bodyPr>
          <a:lstStyle/>
          <a:p>
            <a:pPr marL="84455">
              <a:lnSpc>
                <a:spcPct val="100000"/>
              </a:lnSpc>
              <a:spcBef>
                <a:spcPts val="910"/>
              </a:spcBef>
            </a:pPr>
            <a:r>
              <a:rPr sz="2000" dirty="0">
                <a:latin typeface="Georgia"/>
                <a:cs typeface="Georgia"/>
              </a:rPr>
              <a:t>Data</a:t>
            </a:r>
            <a:r>
              <a:rPr sz="2000" spc="7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Flow</a:t>
            </a:r>
            <a:r>
              <a:rPr sz="2000" spc="70" dirty="0">
                <a:latin typeface="Georgia"/>
                <a:cs typeface="Georgia"/>
              </a:rPr>
              <a:t> </a:t>
            </a:r>
            <a:r>
              <a:rPr sz="2000" spc="-15" dirty="0">
                <a:latin typeface="Georgia"/>
                <a:cs typeface="Georgia"/>
              </a:rPr>
              <a:t>Diagrams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2420" y="2156460"/>
            <a:ext cx="2185670" cy="652780"/>
          </a:xfrm>
          <a:prstGeom prst="rect">
            <a:avLst/>
          </a:prstGeom>
          <a:ln w="9523">
            <a:solidFill>
              <a:srgbClr val="B45F05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 marL="84455" marR="210820">
              <a:lnSpc>
                <a:spcPct val="115599"/>
              </a:lnSpc>
              <a:spcBef>
                <a:spcPts val="40"/>
              </a:spcBef>
            </a:pPr>
            <a:r>
              <a:rPr sz="1800" dirty="0">
                <a:solidFill>
                  <a:srgbClr val="783D04"/>
                </a:solidFill>
                <a:latin typeface="Georgia"/>
                <a:cs typeface="Georgia"/>
              </a:rPr>
              <a:t>Data</a:t>
            </a:r>
            <a:r>
              <a:rPr sz="1800" spc="5" dirty="0">
                <a:solidFill>
                  <a:srgbClr val="783D04"/>
                </a:solidFill>
                <a:latin typeface="Georgia"/>
                <a:cs typeface="Georgia"/>
              </a:rPr>
              <a:t> </a:t>
            </a:r>
            <a:r>
              <a:rPr sz="1800" spc="-25" dirty="0">
                <a:solidFill>
                  <a:srgbClr val="783D04"/>
                </a:solidFill>
                <a:latin typeface="Georgia"/>
                <a:cs typeface="Georgia"/>
              </a:rPr>
              <a:t>Flow </a:t>
            </a:r>
            <a:r>
              <a:rPr sz="1800" spc="-20" dirty="0">
                <a:solidFill>
                  <a:srgbClr val="783D04"/>
                </a:solidFill>
                <a:latin typeface="Georgia"/>
                <a:cs typeface="Georgia"/>
              </a:rPr>
              <a:t> </a:t>
            </a:r>
            <a:r>
              <a:rPr sz="1800" spc="-5" dirty="0">
                <a:solidFill>
                  <a:srgbClr val="783D04"/>
                </a:solidFill>
                <a:latin typeface="Georgia"/>
                <a:cs typeface="Georgia"/>
              </a:rPr>
              <a:t>Diagram</a:t>
            </a:r>
            <a:r>
              <a:rPr sz="1800" spc="135" dirty="0">
                <a:solidFill>
                  <a:srgbClr val="783D04"/>
                </a:solidFill>
                <a:latin typeface="Georgia"/>
                <a:cs typeface="Georgia"/>
              </a:rPr>
              <a:t> </a:t>
            </a:r>
            <a:r>
              <a:rPr sz="1800" dirty="0">
                <a:solidFill>
                  <a:srgbClr val="783D04"/>
                </a:solidFill>
                <a:latin typeface="Georgia"/>
                <a:cs typeface="Georgia"/>
              </a:rPr>
              <a:t>-</a:t>
            </a:r>
            <a:r>
              <a:rPr sz="1800" spc="325" dirty="0">
                <a:solidFill>
                  <a:srgbClr val="783D04"/>
                </a:solidFill>
                <a:latin typeface="Georgia"/>
                <a:cs typeface="Georgia"/>
              </a:rPr>
              <a:t> </a:t>
            </a:r>
            <a:r>
              <a:rPr sz="1800" dirty="0">
                <a:solidFill>
                  <a:srgbClr val="783D04"/>
                </a:solidFill>
                <a:latin typeface="Georgia"/>
                <a:cs typeface="Georgia"/>
              </a:rPr>
              <a:t>Level</a:t>
            </a:r>
            <a:r>
              <a:rPr sz="1800" spc="140" dirty="0">
                <a:solidFill>
                  <a:srgbClr val="783D04"/>
                </a:solidFill>
                <a:latin typeface="Georgia"/>
                <a:cs typeface="Georgia"/>
              </a:rPr>
              <a:t> </a:t>
            </a:r>
            <a:r>
              <a:rPr sz="1800" dirty="0">
                <a:solidFill>
                  <a:srgbClr val="783D04"/>
                </a:solidFill>
                <a:latin typeface="Georgia"/>
                <a:cs typeface="Georgia"/>
              </a:rPr>
              <a:t>2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77096" y="4763820"/>
            <a:ext cx="16700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35" dirty="0">
                <a:solidFill>
                  <a:srgbClr val="585858"/>
                </a:solidFill>
                <a:latin typeface="Georgia"/>
                <a:cs typeface="Georgia"/>
              </a:rPr>
              <a:t>20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50363" y="4799177"/>
            <a:ext cx="31946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5" dirty="0">
                <a:solidFill>
                  <a:srgbClr val="585858"/>
                </a:solidFill>
                <a:latin typeface="Georgia"/>
                <a:cs typeface="Georgia"/>
              </a:rPr>
              <a:t>HOME</a:t>
            </a:r>
            <a:r>
              <a:rPr sz="1000" spc="-25" dirty="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sz="1000" spc="-15" dirty="0">
                <a:solidFill>
                  <a:srgbClr val="585858"/>
                </a:solidFill>
                <a:latin typeface="Georgia"/>
                <a:cs typeface="Georgia"/>
              </a:rPr>
              <a:t>AWAY</a:t>
            </a:r>
            <a:r>
              <a:rPr sz="1000" spc="-20" dirty="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sz="1000" spc="-5" dirty="0">
                <a:solidFill>
                  <a:srgbClr val="585858"/>
                </a:solidFill>
                <a:latin typeface="Georgia"/>
                <a:cs typeface="Georgia"/>
              </a:rPr>
              <a:t>–</a:t>
            </a:r>
            <a:r>
              <a:rPr sz="1000" spc="-20" dirty="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sz="1000" spc="-15" dirty="0">
                <a:solidFill>
                  <a:srgbClr val="585858"/>
                </a:solidFill>
                <a:latin typeface="Georgia"/>
                <a:cs typeface="Georgia"/>
              </a:rPr>
              <a:t>YOUR</a:t>
            </a:r>
            <a:r>
              <a:rPr sz="1000" spc="-10" dirty="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sz="1000" spc="-20" dirty="0">
                <a:solidFill>
                  <a:srgbClr val="585858"/>
                </a:solidFill>
                <a:latin typeface="Georgia"/>
                <a:cs typeface="Georgia"/>
              </a:rPr>
              <a:t>ULTIMATE</a:t>
            </a:r>
            <a:r>
              <a:rPr sz="1000" spc="-5" dirty="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sz="1000" spc="-15" dirty="0">
                <a:solidFill>
                  <a:srgbClr val="585858"/>
                </a:solidFill>
                <a:latin typeface="Georgia"/>
                <a:cs typeface="Georgia"/>
              </a:rPr>
              <a:t>HUSING</a:t>
            </a:r>
            <a:r>
              <a:rPr sz="1000" spc="-5" dirty="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sz="1000" spc="-15" dirty="0">
                <a:solidFill>
                  <a:srgbClr val="585858"/>
                </a:solidFill>
                <a:latin typeface="Georgia"/>
                <a:cs typeface="Georgia"/>
              </a:rPr>
              <a:t>SOLUTION</a:t>
            </a:r>
            <a:endParaRPr sz="1000">
              <a:latin typeface="Georgia"/>
              <a:cs typeface="Georgi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983716" y="1383763"/>
            <a:ext cx="3513454" cy="2894330"/>
            <a:chOff x="3983716" y="1383763"/>
            <a:chExt cx="3513454" cy="289433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83716" y="1383763"/>
              <a:ext cx="3512859" cy="289411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38599" y="1429511"/>
              <a:ext cx="3352800" cy="274320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019549" y="1410461"/>
              <a:ext cx="3390900" cy="2781300"/>
            </a:xfrm>
            <a:custGeom>
              <a:avLst/>
              <a:gdLst/>
              <a:ahLst/>
              <a:cxnLst/>
              <a:rect l="l" t="t" r="r" b="b"/>
              <a:pathLst>
                <a:path w="3390900" h="2781300">
                  <a:moveTo>
                    <a:pt x="0" y="2781300"/>
                  </a:moveTo>
                  <a:lnTo>
                    <a:pt x="3390900" y="2781300"/>
                  </a:lnTo>
                  <a:lnTo>
                    <a:pt x="3390900" y="0"/>
                  </a:lnTo>
                  <a:lnTo>
                    <a:pt x="0" y="0"/>
                  </a:lnTo>
                  <a:lnTo>
                    <a:pt x="0" y="278130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5904" y="547116"/>
            <a:ext cx="1503045" cy="4049395"/>
          </a:xfrm>
          <a:custGeom>
            <a:avLst/>
            <a:gdLst/>
            <a:ahLst/>
            <a:cxnLst/>
            <a:rect l="l" t="t" r="r" b="b"/>
            <a:pathLst>
              <a:path w="1503045" h="4049395">
                <a:moveTo>
                  <a:pt x="1416939" y="0"/>
                </a:moveTo>
                <a:lnTo>
                  <a:pt x="85648" y="0"/>
                </a:lnTo>
                <a:lnTo>
                  <a:pt x="52870" y="6476"/>
                </a:lnTo>
                <a:lnTo>
                  <a:pt x="14389" y="38226"/>
                </a:lnTo>
                <a:lnTo>
                  <a:pt x="0" y="85725"/>
                </a:lnTo>
                <a:lnTo>
                  <a:pt x="0" y="3963314"/>
                </a:lnTo>
                <a:lnTo>
                  <a:pt x="6730" y="3996677"/>
                </a:lnTo>
                <a:lnTo>
                  <a:pt x="25082" y="4023931"/>
                </a:lnTo>
                <a:lnTo>
                  <a:pt x="52311" y="4042308"/>
                </a:lnTo>
                <a:lnTo>
                  <a:pt x="85648" y="4049039"/>
                </a:lnTo>
                <a:lnTo>
                  <a:pt x="1416939" y="4049039"/>
                </a:lnTo>
                <a:lnTo>
                  <a:pt x="1450213" y="4042308"/>
                </a:lnTo>
                <a:lnTo>
                  <a:pt x="1477518" y="4023931"/>
                </a:lnTo>
                <a:lnTo>
                  <a:pt x="1495806" y="3996677"/>
                </a:lnTo>
                <a:lnTo>
                  <a:pt x="1502537" y="3963314"/>
                </a:lnTo>
                <a:lnTo>
                  <a:pt x="1502537" y="85725"/>
                </a:lnTo>
                <a:lnTo>
                  <a:pt x="1495806" y="52324"/>
                </a:lnTo>
                <a:lnTo>
                  <a:pt x="1477518" y="25146"/>
                </a:lnTo>
                <a:lnTo>
                  <a:pt x="1450213" y="6731"/>
                </a:lnTo>
                <a:lnTo>
                  <a:pt x="1416939" y="0"/>
                </a:lnTo>
                <a:close/>
              </a:path>
            </a:pathLst>
          </a:custGeom>
          <a:solidFill>
            <a:srgbClr val="FBE3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86465" y="1027216"/>
            <a:ext cx="821055" cy="310007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6295"/>
              </a:lnSpc>
            </a:pPr>
            <a:r>
              <a:rPr sz="5600" b="1" dirty="0">
                <a:latin typeface="Arial"/>
                <a:cs typeface="Arial"/>
              </a:rPr>
              <a:t>A</a:t>
            </a:r>
            <a:r>
              <a:rPr sz="5600" b="1" spc="-30" dirty="0">
                <a:latin typeface="Arial"/>
                <a:cs typeface="Arial"/>
              </a:rPr>
              <a:t>G</a:t>
            </a:r>
            <a:r>
              <a:rPr sz="5600" b="1" spc="-20" dirty="0">
                <a:latin typeface="Arial"/>
                <a:cs typeface="Arial"/>
              </a:rPr>
              <a:t>E</a:t>
            </a:r>
            <a:r>
              <a:rPr sz="5600" b="1" dirty="0">
                <a:latin typeface="Arial"/>
                <a:cs typeface="Arial"/>
              </a:rPr>
              <a:t>N</a:t>
            </a:r>
            <a:r>
              <a:rPr sz="5600" b="1" spc="-30" dirty="0">
                <a:latin typeface="Arial"/>
                <a:cs typeface="Arial"/>
              </a:rPr>
              <a:t>D</a:t>
            </a:r>
            <a:r>
              <a:rPr sz="5600" b="1" dirty="0">
                <a:latin typeface="Arial"/>
                <a:cs typeface="Arial"/>
              </a:rPr>
              <a:t>A</a:t>
            </a:r>
            <a:endParaRPr sz="5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43200" y="387313"/>
            <a:ext cx="4059554" cy="447494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40690" indent="-428625">
              <a:lnSpc>
                <a:spcPts val="1860"/>
              </a:lnSpc>
              <a:spcBef>
                <a:spcPts val="95"/>
              </a:spcBef>
              <a:buClr>
                <a:srgbClr val="434343"/>
              </a:buClr>
              <a:buFont typeface="Segoe UI Symbol"/>
              <a:buChar char="➔"/>
              <a:tabLst>
                <a:tab pos="440690" algn="l"/>
                <a:tab pos="441325" algn="l"/>
              </a:tabLst>
            </a:pPr>
            <a:r>
              <a:rPr sz="1600" spc="-15" dirty="0">
                <a:solidFill>
                  <a:srgbClr val="434343"/>
                </a:solidFill>
                <a:latin typeface="Times New Roman"/>
                <a:cs typeface="Times New Roman"/>
              </a:rPr>
              <a:t>Introduction</a:t>
            </a:r>
            <a:endParaRPr sz="1600" dirty="0">
              <a:latin typeface="Times New Roman"/>
              <a:cs typeface="Times New Roman"/>
            </a:endParaRPr>
          </a:p>
          <a:p>
            <a:pPr marL="440690" indent="-428625">
              <a:lnSpc>
                <a:spcPts val="1800"/>
              </a:lnSpc>
              <a:buFont typeface="Segoe UI Symbol"/>
              <a:buChar char="➔"/>
              <a:tabLst>
                <a:tab pos="440690" algn="l"/>
                <a:tab pos="441325" algn="l"/>
              </a:tabLst>
            </a:pPr>
            <a:r>
              <a:rPr sz="1600" spc="-15" dirty="0">
                <a:solidFill>
                  <a:srgbClr val="434343"/>
                </a:solidFill>
                <a:latin typeface="Times New Roman"/>
                <a:cs typeface="Times New Roman"/>
              </a:rPr>
              <a:t>Motivation</a:t>
            </a:r>
            <a:endParaRPr sz="1600" dirty="0">
              <a:latin typeface="Times New Roman"/>
              <a:cs typeface="Times New Roman"/>
            </a:endParaRPr>
          </a:p>
          <a:p>
            <a:pPr marL="440690" indent="-428625">
              <a:lnSpc>
                <a:spcPts val="1800"/>
              </a:lnSpc>
              <a:buFont typeface="Segoe UI Symbol"/>
              <a:buChar char="➔"/>
              <a:tabLst>
                <a:tab pos="440690" algn="l"/>
                <a:tab pos="441325" algn="l"/>
              </a:tabLst>
            </a:pPr>
            <a:r>
              <a:rPr sz="1600" spc="-15" dirty="0">
                <a:solidFill>
                  <a:srgbClr val="434343"/>
                </a:solidFill>
                <a:latin typeface="Times New Roman"/>
                <a:cs typeface="Times New Roman"/>
              </a:rPr>
              <a:t>Literature Review</a:t>
            </a:r>
            <a:endParaRPr sz="1600" dirty="0">
              <a:latin typeface="Times New Roman"/>
              <a:cs typeface="Times New Roman"/>
            </a:endParaRPr>
          </a:p>
          <a:p>
            <a:pPr marL="440690" indent="-428625">
              <a:lnSpc>
                <a:spcPts val="1800"/>
              </a:lnSpc>
              <a:buFont typeface="Segoe UI Symbol"/>
              <a:buChar char="➔"/>
              <a:tabLst>
                <a:tab pos="440690" algn="l"/>
                <a:tab pos="441325" algn="l"/>
              </a:tabLst>
            </a:pPr>
            <a:r>
              <a:rPr sz="1600" spc="-5" dirty="0">
                <a:solidFill>
                  <a:srgbClr val="434343"/>
                </a:solidFill>
                <a:latin typeface="Times New Roman"/>
                <a:cs typeface="Times New Roman"/>
              </a:rPr>
              <a:t>Problem</a:t>
            </a:r>
            <a:r>
              <a:rPr sz="1600" spc="-8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434343"/>
                </a:solidFill>
                <a:latin typeface="Times New Roman"/>
                <a:cs typeface="Times New Roman"/>
              </a:rPr>
              <a:t>Statement</a:t>
            </a:r>
            <a:endParaRPr sz="1600" dirty="0">
              <a:latin typeface="Times New Roman"/>
              <a:cs typeface="Times New Roman"/>
            </a:endParaRPr>
          </a:p>
          <a:p>
            <a:pPr marL="440690" indent="-428625">
              <a:lnSpc>
                <a:spcPts val="1800"/>
              </a:lnSpc>
              <a:buFont typeface="Segoe UI Symbol"/>
              <a:buChar char="➔"/>
              <a:tabLst>
                <a:tab pos="440690" algn="l"/>
                <a:tab pos="441325" algn="l"/>
              </a:tabLst>
            </a:pPr>
            <a:r>
              <a:rPr sz="1600" spc="-5" dirty="0">
                <a:solidFill>
                  <a:srgbClr val="434343"/>
                </a:solidFill>
                <a:latin typeface="Times New Roman"/>
                <a:cs typeface="Times New Roman"/>
              </a:rPr>
              <a:t>Online</a:t>
            </a:r>
            <a:r>
              <a:rPr sz="1600" spc="-9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434343"/>
                </a:solidFill>
                <a:latin typeface="Times New Roman"/>
                <a:cs typeface="Times New Roman"/>
              </a:rPr>
              <a:t>Survey</a:t>
            </a:r>
            <a:endParaRPr sz="1600" dirty="0">
              <a:latin typeface="Times New Roman"/>
              <a:cs typeface="Times New Roman"/>
            </a:endParaRPr>
          </a:p>
          <a:p>
            <a:pPr marL="440690" indent="-428625">
              <a:lnSpc>
                <a:spcPts val="1800"/>
              </a:lnSpc>
              <a:buFont typeface="Segoe UI Symbol"/>
              <a:buChar char="➔"/>
              <a:tabLst>
                <a:tab pos="440690" algn="l"/>
                <a:tab pos="441325" algn="l"/>
              </a:tabLst>
            </a:pPr>
            <a:r>
              <a:rPr sz="1600" spc="-15" dirty="0">
                <a:solidFill>
                  <a:srgbClr val="434343"/>
                </a:solidFill>
                <a:latin typeface="Times New Roman"/>
                <a:cs typeface="Times New Roman"/>
              </a:rPr>
              <a:t>Objectives</a:t>
            </a:r>
            <a:endParaRPr sz="1600" dirty="0">
              <a:latin typeface="Times New Roman"/>
              <a:cs typeface="Times New Roman"/>
            </a:endParaRPr>
          </a:p>
          <a:p>
            <a:pPr marL="440690" indent="-428625">
              <a:lnSpc>
                <a:spcPts val="1800"/>
              </a:lnSpc>
              <a:buFont typeface="Segoe UI Symbol"/>
              <a:buChar char="➔"/>
              <a:tabLst>
                <a:tab pos="440690" algn="l"/>
                <a:tab pos="441325" algn="l"/>
              </a:tabLst>
            </a:pPr>
            <a:r>
              <a:rPr sz="1600" spc="-5" dirty="0">
                <a:solidFill>
                  <a:srgbClr val="434343"/>
                </a:solidFill>
                <a:latin typeface="Times New Roman"/>
                <a:cs typeface="Times New Roman"/>
              </a:rPr>
              <a:t>System</a:t>
            </a:r>
            <a:r>
              <a:rPr sz="1600" spc="-9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434343"/>
                </a:solidFill>
                <a:latin typeface="Times New Roman"/>
                <a:cs typeface="Times New Roman"/>
              </a:rPr>
              <a:t>requirements</a:t>
            </a:r>
            <a:endParaRPr sz="1600" dirty="0">
              <a:latin typeface="Times New Roman"/>
              <a:cs typeface="Times New Roman"/>
            </a:endParaRPr>
          </a:p>
          <a:p>
            <a:pPr marL="440690" indent="-428625">
              <a:lnSpc>
                <a:spcPts val="1800"/>
              </a:lnSpc>
              <a:buFont typeface="Segoe UI Symbol"/>
              <a:buChar char="➔"/>
              <a:tabLst>
                <a:tab pos="440690" algn="l"/>
                <a:tab pos="441325" algn="l"/>
              </a:tabLst>
            </a:pPr>
            <a:r>
              <a:rPr lang="en-IN" sz="1600" spc="-10" dirty="0">
                <a:solidFill>
                  <a:srgbClr val="434343"/>
                </a:solidFill>
                <a:latin typeface="Times New Roman"/>
                <a:cs typeface="Times New Roman"/>
              </a:rPr>
              <a:t>Performance and Security Requirements</a:t>
            </a:r>
            <a:endParaRPr sz="1600" dirty="0">
              <a:latin typeface="Times New Roman"/>
              <a:cs typeface="Times New Roman"/>
            </a:endParaRPr>
          </a:p>
          <a:p>
            <a:pPr marL="440690" indent="-428625">
              <a:lnSpc>
                <a:spcPts val="1800"/>
              </a:lnSpc>
              <a:buFont typeface="Segoe UI Symbol"/>
              <a:buChar char="➔"/>
              <a:tabLst>
                <a:tab pos="440690" algn="l"/>
                <a:tab pos="441325" algn="l"/>
              </a:tabLst>
            </a:pPr>
            <a:r>
              <a:rPr sz="1600" spc="-25" dirty="0">
                <a:solidFill>
                  <a:srgbClr val="434343"/>
                </a:solidFill>
                <a:latin typeface="Times New Roman"/>
                <a:cs typeface="Times New Roman"/>
              </a:rPr>
              <a:t>System</a:t>
            </a:r>
            <a:r>
              <a:rPr sz="1600" spc="-7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434343"/>
                </a:solidFill>
                <a:latin typeface="Times New Roman"/>
                <a:cs typeface="Times New Roman"/>
              </a:rPr>
              <a:t>Architecture</a:t>
            </a:r>
            <a:endParaRPr sz="1600" dirty="0">
              <a:latin typeface="Times New Roman"/>
              <a:cs typeface="Times New Roman"/>
            </a:endParaRPr>
          </a:p>
          <a:p>
            <a:pPr marL="440690" indent="-428625">
              <a:lnSpc>
                <a:spcPts val="1800"/>
              </a:lnSpc>
              <a:buFont typeface="Segoe UI Symbol"/>
              <a:buChar char="➔"/>
              <a:tabLst>
                <a:tab pos="440690" algn="l"/>
                <a:tab pos="441325" algn="l"/>
              </a:tabLst>
            </a:pPr>
            <a:r>
              <a:rPr lang="en-IN" sz="1600" spc="-5" dirty="0">
                <a:solidFill>
                  <a:srgbClr val="434343"/>
                </a:solidFill>
                <a:latin typeface="Times New Roman"/>
                <a:cs typeface="Times New Roman"/>
              </a:rPr>
              <a:t>Component Diagram</a:t>
            </a:r>
          </a:p>
          <a:p>
            <a:pPr marL="440690" indent="-428625">
              <a:lnSpc>
                <a:spcPts val="1800"/>
              </a:lnSpc>
              <a:buFont typeface="Segoe UI Symbol"/>
              <a:buChar char="➔"/>
              <a:tabLst>
                <a:tab pos="440690" algn="l"/>
                <a:tab pos="441325" algn="l"/>
              </a:tabLst>
            </a:pPr>
            <a:r>
              <a:rPr lang="en-IN" sz="1600" spc="-5" dirty="0">
                <a:solidFill>
                  <a:srgbClr val="434343"/>
                </a:solidFill>
                <a:latin typeface="Times New Roman"/>
                <a:cs typeface="Times New Roman"/>
              </a:rPr>
              <a:t>Class </a:t>
            </a:r>
            <a:r>
              <a:rPr sz="1600" spc="-20" dirty="0">
                <a:solidFill>
                  <a:srgbClr val="434343"/>
                </a:solidFill>
                <a:latin typeface="Times New Roman"/>
                <a:cs typeface="Times New Roman"/>
              </a:rPr>
              <a:t>Diagram</a:t>
            </a:r>
            <a:endParaRPr sz="1600" dirty="0">
              <a:latin typeface="Times New Roman"/>
              <a:cs typeface="Times New Roman"/>
            </a:endParaRPr>
          </a:p>
          <a:p>
            <a:pPr marL="440690" indent="-428625">
              <a:lnSpc>
                <a:spcPts val="1800"/>
              </a:lnSpc>
              <a:buFont typeface="Segoe UI Symbol"/>
              <a:buChar char="➔"/>
              <a:tabLst>
                <a:tab pos="440690" algn="l"/>
                <a:tab pos="441325" algn="l"/>
              </a:tabLst>
            </a:pPr>
            <a:r>
              <a:rPr lang="en-IN" sz="1600" spc="-10" dirty="0">
                <a:solidFill>
                  <a:srgbClr val="434343"/>
                </a:solidFill>
                <a:latin typeface="Times New Roman"/>
                <a:cs typeface="Times New Roman"/>
              </a:rPr>
              <a:t>Deployment Diagram</a:t>
            </a:r>
            <a:endParaRPr sz="1600" dirty="0">
              <a:latin typeface="Times New Roman"/>
              <a:cs typeface="Times New Roman"/>
            </a:endParaRPr>
          </a:p>
          <a:p>
            <a:pPr marL="440690" indent="-428625">
              <a:lnSpc>
                <a:spcPts val="1800"/>
              </a:lnSpc>
              <a:buFont typeface="Segoe UI Symbol"/>
              <a:buChar char="➔"/>
              <a:tabLst>
                <a:tab pos="440690" algn="l"/>
                <a:tab pos="441325" algn="l"/>
              </a:tabLst>
            </a:pPr>
            <a:r>
              <a:rPr lang="en-IN" sz="1600" spc="-15" dirty="0">
                <a:solidFill>
                  <a:srgbClr val="434343"/>
                </a:solidFill>
                <a:latin typeface="Times New Roman"/>
                <a:cs typeface="Times New Roman"/>
              </a:rPr>
              <a:t>Data Flow Diagrams</a:t>
            </a:r>
            <a:endParaRPr sz="1600" dirty="0">
              <a:latin typeface="Times New Roman"/>
              <a:cs typeface="Times New Roman"/>
            </a:endParaRPr>
          </a:p>
          <a:p>
            <a:pPr marL="440690" indent="-428625">
              <a:lnSpc>
                <a:spcPts val="1800"/>
              </a:lnSpc>
              <a:buFont typeface="Segoe UI Symbol"/>
              <a:buChar char="➔"/>
              <a:tabLst>
                <a:tab pos="440690" algn="l"/>
                <a:tab pos="441325" algn="l"/>
              </a:tabLst>
            </a:pPr>
            <a:r>
              <a:rPr lang="en-IN" sz="1600" spc="-10" dirty="0">
                <a:solidFill>
                  <a:srgbClr val="434343"/>
                </a:solidFill>
                <a:latin typeface="Times New Roman"/>
                <a:cs typeface="Times New Roman"/>
              </a:rPr>
              <a:t>User Interface</a:t>
            </a:r>
            <a:endParaRPr sz="1600" dirty="0">
              <a:latin typeface="Times New Roman"/>
              <a:cs typeface="Times New Roman"/>
            </a:endParaRPr>
          </a:p>
          <a:p>
            <a:pPr marL="440690" indent="-428625">
              <a:lnSpc>
                <a:spcPts val="1850"/>
              </a:lnSpc>
              <a:buFont typeface="Segoe UI Symbol"/>
              <a:buChar char="➔"/>
              <a:tabLst>
                <a:tab pos="440690" algn="l"/>
                <a:tab pos="441325" algn="l"/>
              </a:tabLst>
            </a:pPr>
            <a:r>
              <a:rPr lang="en-IN" sz="1600" spc="-5" dirty="0">
                <a:solidFill>
                  <a:srgbClr val="434343"/>
                </a:solidFill>
                <a:latin typeface="Times New Roman"/>
                <a:cs typeface="Times New Roman"/>
              </a:rPr>
              <a:t>Advantages and Limitations</a:t>
            </a:r>
          </a:p>
          <a:p>
            <a:pPr marL="440690" indent="-428625">
              <a:lnSpc>
                <a:spcPts val="1850"/>
              </a:lnSpc>
              <a:buFont typeface="Segoe UI Symbol"/>
              <a:buChar char="➔"/>
              <a:tabLst>
                <a:tab pos="440690" algn="l"/>
                <a:tab pos="441325" algn="l"/>
              </a:tabLst>
            </a:pPr>
            <a:r>
              <a:rPr lang="en-IN" sz="1600" spc="-5" dirty="0">
                <a:solidFill>
                  <a:srgbClr val="434343"/>
                </a:solidFill>
                <a:latin typeface="Times New Roman"/>
                <a:cs typeface="Times New Roman"/>
              </a:rPr>
              <a:t>Applications</a:t>
            </a:r>
          </a:p>
          <a:p>
            <a:pPr marL="440690" indent="-428625">
              <a:lnSpc>
                <a:spcPts val="1850"/>
              </a:lnSpc>
              <a:buFont typeface="Segoe UI Symbol"/>
              <a:buChar char="➔"/>
              <a:tabLst>
                <a:tab pos="440690" algn="l"/>
                <a:tab pos="441325" algn="l"/>
              </a:tabLst>
            </a:pPr>
            <a:r>
              <a:rPr lang="en-IN" sz="1600" spc="-5" dirty="0">
                <a:solidFill>
                  <a:srgbClr val="434343"/>
                </a:solidFill>
                <a:latin typeface="Times New Roman"/>
                <a:cs typeface="Times New Roman"/>
              </a:rPr>
              <a:t>Conclusion</a:t>
            </a:r>
          </a:p>
          <a:p>
            <a:pPr marL="440690" indent="-428625">
              <a:lnSpc>
                <a:spcPts val="1850"/>
              </a:lnSpc>
              <a:buFont typeface="Segoe UI Symbol"/>
              <a:buChar char="➔"/>
              <a:tabLst>
                <a:tab pos="440690" algn="l"/>
                <a:tab pos="441325" algn="l"/>
              </a:tabLst>
            </a:pPr>
            <a:r>
              <a:rPr lang="en-IN" sz="1600" spc="-5" dirty="0">
                <a:solidFill>
                  <a:srgbClr val="434343"/>
                </a:solidFill>
                <a:latin typeface="Times New Roman"/>
                <a:cs typeface="Times New Roman"/>
              </a:rPr>
              <a:t>Future Scope</a:t>
            </a:r>
            <a:endParaRPr sz="1600" dirty="0">
              <a:latin typeface="Times New Roman"/>
              <a:cs typeface="Times New Roman"/>
            </a:endParaRPr>
          </a:p>
          <a:p>
            <a:pPr marL="440690" indent="-428625">
              <a:lnSpc>
                <a:spcPts val="1910"/>
              </a:lnSpc>
              <a:buFont typeface="Segoe UI Symbol"/>
              <a:buChar char="➔"/>
              <a:tabLst>
                <a:tab pos="440690" algn="l"/>
                <a:tab pos="441325" algn="l"/>
              </a:tabLst>
            </a:pPr>
            <a:r>
              <a:rPr sz="1600" spc="-15" dirty="0">
                <a:solidFill>
                  <a:srgbClr val="434343"/>
                </a:solidFill>
                <a:latin typeface="Times New Roman"/>
                <a:cs typeface="Times New Roman"/>
              </a:rPr>
              <a:t>References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55456" y="4764430"/>
            <a:ext cx="9652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585858"/>
                </a:solidFill>
                <a:latin typeface="Georgia"/>
                <a:cs typeface="Georgia"/>
              </a:rPr>
              <a:t>2</a:t>
            </a:r>
            <a:endParaRPr sz="10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2420" y="445008"/>
            <a:ext cx="2506980" cy="433070"/>
          </a:xfrm>
          <a:prstGeom prst="rect">
            <a:avLst/>
          </a:prstGeom>
          <a:solidFill>
            <a:srgbClr val="F8CA9B"/>
          </a:solidFill>
          <a:ln w="9523">
            <a:solidFill>
              <a:srgbClr val="B45F05"/>
            </a:solidFill>
          </a:ln>
        </p:spPr>
        <p:txBody>
          <a:bodyPr vert="horz" wrap="square" lIns="0" tIns="115570" rIns="0" bIns="0" rtlCol="0">
            <a:spAutoFit/>
          </a:bodyPr>
          <a:lstStyle/>
          <a:p>
            <a:pPr marL="84455">
              <a:lnSpc>
                <a:spcPct val="100000"/>
              </a:lnSpc>
              <a:spcBef>
                <a:spcPts val="910"/>
              </a:spcBef>
            </a:pPr>
            <a:r>
              <a:rPr sz="2000" dirty="0">
                <a:latin typeface="Georgia"/>
                <a:cs typeface="Georgia"/>
              </a:rPr>
              <a:t>Data</a:t>
            </a:r>
            <a:r>
              <a:rPr sz="2000" spc="75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Flow</a:t>
            </a:r>
            <a:r>
              <a:rPr sz="2000" spc="70" dirty="0">
                <a:latin typeface="Georgia"/>
                <a:cs typeface="Georgia"/>
              </a:rPr>
              <a:t> </a:t>
            </a:r>
            <a:r>
              <a:rPr sz="2000" spc="-15" dirty="0">
                <a:latin typeface="Georgia"/>
                <a:cs typeface="Georgia"/>
              </a:rPr>
              <a:t>Diagrams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2420" y="2156460"/>
            <a:ext cx="2185670" cy="652780"/>
          </a:xfrm>
          <a:prstGeom prst="rect">
            <a:avLst/>
          </a:prstGeom>
          <a:ln w="9523">
            <a:solidFill>
              <a:srgbClr val="B45F05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 marL="84455" marR="212090">
              <a:lnSpc>
                <a:spcPct val="115599"/>
              </a:lnSpc>
              <a:spcBef>
                <a:spcPts val="40"/>
              </a:spcBef>
            </a:pPr>
            <a:r>
              <a:rPr sz="1800" dirty="0">
                <a:solidFill>
                  <a:srgbClr val="783D04"/>
                </a:solidFill>
                <a:latin typeface="Georgia"/>
                <a:cs typeface="Georgia"/>
              </a:rPr>
              <a:t>Data</a:t>
            </a:r>
            <a:r>
              <a:rPr sz="1800" spc="5" dirty="0">
                <a:solidFill>
                  <a:srgbClr val="783D04"/>
                </a:solidFill>
                <a:latin typeface="Georgia"/>
                <a:cs typeface="Georgia"/>
              </a:rPr>
              <a:t> </a:t>
            </a:r>
            <a:r>
              <a:rPr sz="1800" spc="-25" dirty="0">
                <a:solidFill>
                  <a:srgbClr val="783D04"/>
                </a:solidFill>
                <a:latin typeface="Georgia"/>
                <a:cs typeface="Georgia"/>
              </a:rPr>
              <a:t>Flow </a:t>
            </a:r>
            <a:r>
              <a:rPr sz="1800" spc="-20" dirty="0">
                <a:solidFill>
                  <a:srgbClr val="783D04"/>
                </a:solidFill>
                <a:latin typeface="Georgia"/>
                <a:cs typeface="Georgia"/>
              </a:rPr>
              <a:t> </a:t>
            </a:r>
            <a:r>
              <a:rPr sz="1800" spc="-5" dirty="0">
                <a:solidFill>
                  <a:srgbClr val="783D04"/>
                </a:solidFill>
                <a:latin typeface="Georgia"/>
                <a:cs typeface="Georgia"/>
              </a:rPr>
              <a:t>Diagram</a:t>
            </a:r>
            <a:r>
              <a:rPr sz="1800" spc="135" dirty="0">
                <a:solidFill>
                  <a:srgbClr val="783D04"/>
                </a:solidFill>
                <a:latin typeface="Georgia"/>
                <a:cs typeface="Georgia"/>
              </a:rPr>
              <a:t> </a:t>
            </a:r>
            <a:r>
              <a:rPr sz="1800" dirty="0">
                <a:solidFill>
                  <a:srgbClr val="783D04"/>
                </a:solidFill>
                <a:latin typeface="Georgia"/>
                <a:cs typeface="Georgia"/>
              </a:rPr>
              <a:t>-</a:t>
            </a:r>
            <a:r>
              <a:rPr sz="1800" spc="325" dirty="0">
                <a:solidFill>
                  <a:srgbClr val="783D04"/>
                </a:solidFill>
                <a:latin typeface="Georgia"/>
                <a:cs typeface="Georgia"/>
              </a:rPr>
              <a:t> </a:t>
            </a:r>
            <a:r>
              <a:rPr sz="1800" dirty="0">
                <a:solidFill>
                  <a:srgbClr val="783D04"/>
                </a:solidFill>
                <a:latin typeface="Georgia"/>
                <a:cs typeface="Georgia"/>
              </a:rPr>
              <a:t>Level</a:t>
            </a:r>
            <a:r>
              <a:rPr sz="1800" spc="140" dirty="0">
                <a:solidFill>
                  <a:srgbClr val="783D04"/>
                </a:solidFill>
                <a:latin typeface="Georgia"/>
                <a:cs typeface="Georgia"/>
              </a:rPr>
              <a:t> </a:t>
            </a:r>
            <a:r>
              <a:rPr sz="1800" dirty="0">
                <a:solidFill>
                  <a:srgbClr val="783D04"/>
                </a:solidFill>
                <a:latin typeface="Georgia"/>
                <a:cs typeface="Georgia"/>
              </a:rPr>
              <a:t>3</a:t>
            </a:r>
            <a:endParaRPr sz="1800">
              <a:latin typeface="Georgia"/>
              <a:cs typeface="Georg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526518" y="949405"/>
            <a:ext cx="4855845" cy="3557270"/>
            <a:chOff x="3526518" y="949405"/>
            <a:chExt cx="4855845" cy="355727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26518" y="949405"/>
              <a:ext cx="4855498" cy="355708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81399" y="995172"/>
              <a:ext cx="4695444" cy="340614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562349" y="976122"/>
              <a:ext cx="4733925" cy="3444240"/>
            </a:xfrm>
            <a:custGeom>
              <a:avLst/>
              <a:gdLst/>
              <a:ahLst/>
              <a:cxnLst/>
              <a:rect l="l" t="t" r="r" b="b"/>
              <a:pathLst>
                <a:path w="4733925" h="3444240">
                  <a:moveTo>
                    <a:pt x="0" y="3444240"/>
                  </a:moveTo>
                  <a:lnTo>
                    <a:pt x="4733544" y="3444240"/>
                  </a:lnTo>
                  <a:lnTo>
                    <a:pt x="4733544" y="0"/>
                  </a:lnTo>
                  <a:lnTo>
                    <a:pt x="0" y="0"/>
                  </a:lnTo>
                  <a:lnTo>
                    <a:pt x="0" y="344424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505582" y="4785766"/>
            <a:ext cx="329565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5" dirty="0">
                <a:solidFill>
                  <a:srgbClr val="585858"/>
                </a:solidFill>
                <a:latin typeface="Georgia"/>
                <a:cs typeface="Georgia"/>
              </a:rPr>
              <a:t>HOME</a:t>
            </a:r>
            <a:r>
              <a:rPr sz="1000" spc="-25" dirty="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sz="1000" spc="-15" dirty="0">
                <a:solidFill>
                  <a:srgbClr val="585858"/>
                </a:solidFill>
                <a:latin typeface="Georgia"/>
                <a:cs typeface="Georgia"/>
              </a:rPr>
              <a:t>AWAY</a:t>
            </a:r>
            <a:r>
              <a:rPr sz="1000" spc="-5" dirty="0">
                <a:solidFill>
                  <a:srgbClr val="585858"/>
                </a:solidFill>
                <a:latin typeface="Georgia"/>
                <a:cs typeface="Georgia"/>
              </a:rPr>
              <a:t> –</a:t>
            </a:r>
            <a:r>
              <a:rPr sz="1000" spc="-35" dirty="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sz="1000" spc="-15" dirty="0">
                <a:solidFill>
                  <a:srgbClr val="585858"/>
                </a:solidFill>
                <a:latin typeface="Georgia"/>
                <a:cs typeface="Georgia"/>
              </a:rPr>
              <a:t>YOUR</a:t>
            </a:r>
            <a:r>
              <a:rPr sz="1000" spc="-5" dirty="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sz="1000" spc="-15" dirty="0">
                <a:solidFill>
                  <a:srgbClr val="585858"/>
                </a:solidFill>
                <a:latin typeface="Georgia"/>
                <a:cs typeface="Georgia"/>
              </a:rPr>
              <a:t>ULTIMATE</a:t>
            </a:r>
            <a:r>
              <a:rPr sz="1000" dirty="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sz="1000" spc="-15" dirty="0">
                <a:solidFill>
                  <a:srgbClr val="585858"/>
                </a:solidFill>
                <a:latin typeface="Georgia"/>
                <a:cs typeface="Georgia"/>
              </a:rPr>
              <a:t>HOUSING</a:t>
            </a:r>
            <a:r>
              <a:rPr sz="1000" spc="-5" dirty="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sz="1000" spc="-15" dirty="0">
                <a:solidFill>
                  <a:srgbClr val="585858"/>
                </a:solidFill>
                <a:latin typeface="Georgia"/>
                <a:cs typeface="Georgia"/>
              </a:rPr>
              <a:t>SOLUTION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835643" y="4785766"/>
            <a:ext cx="1466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solidFill>
                  <a:srgbClr val="585858"/>
                </a:solidFill>
                <a:latin typeface="Georgia"/>
                <a:cs typeface="Georgia"/>
              </a:rPr>
              <a:t>21</a:t>
            </a:r>
            <a:endParaRPr sz="10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2420" y="445008"/>
            <a:ext cx="8521065" cy="573405"/>
          </a:xfrm>
          <a:prstGeom prst="rect">
            <a:avLst/>
          </a:prstGeom>
          <a:solidFill>
            <a:srgbClr val="F8CA9B"/>
          </a:solidFill>
          <a:ln w="9523">
            <a:solidFill>
              <a:srgbClr val="B45F05"/>
            </a:solidFill>
          </a:ln>
        </p:spPr>
        <p:txBody>
          <a:bodyPr vert="horz" wrap="square" lIns="0" tIns="115570" rIns="0" bIns="0" rtlCol="0">
            <a:spAutoFit/>
          </a:bodyPr>
          <a:lstStyle/>
          <a:p>
            <a:pPr marL="84455">
              <a:lnSpc>
                <a:spcPct val="100000"/>
              </a:lnSpc>
              <a:spcBef>
                <a:spcPts val="910"/>
              </a:spcBef>
            </a:pPr>
            <a:r>
              <a:rPr sz="2000" spc="-5" dirty="0">
                <a:latin typeface="Georgia"/>
                <a:cs typeface="Georgia"/>
              </a:rPr>
              <a:t>User</a:t>
            </a:r>
            <a:r>
              <a:rPr sz="2000" spc="204" dirty="0">
                <a:latin typeface="Georgia"/>
                <a:cs typeface="Georgia"/>
              </a:rPr>
              <a:t> </a:t>
            </a:r>
            <a:r>
              <a:rPr sz="2000" spc="-5" dirty="0">
                <a:latin typeface="Georgia"/>
                <a:cs typeface="Georgia"/>
              </a:rPr>
              <a:t>Interface</a:t>
            </a:r>
            <a:r>
              <a:rPr sz="2000" spc="22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-</a:t>
            </a:r>
            <a:r>
              <a:rPr sz="2000" spc="434" dirty="0">
                <a:latin typeface="Georgia"/>
                <a:cs typeface="Georgia"/>
              </a:rPr>
              <a:t> </a:t>
            </a:r>
            <a:r>
              <a:rPr sz="2000" spc="-10" dirty="0">
                <a:latin typeface="Georgia"/>
                <a:cs typeface="Georgia"/>
              </a:rPr>
              <a:t>HomePage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77096" y="4763820"/>
            <a:ext cx="16002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35" dirty="0">
                <a:solidFill>
                  <a:srgbClr val="585858"/>
                </a:solidFill>
                <a:latin typeface="Georgia"/>
                <a:cs typeface="Georgia"/>
              </a:rPr>
              <a:t>22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50363" y="4799177"/>
            <a:ext cx="32873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5" dirty="0">
                <a:solidFill>
                  <a:srgbClr val="585858"/>
                </a:solidFill>
                <a:latin typeface="Georgia"/>
                <a:cs typeface="Georgia"/>
              </a:rPr>
              <a:t>HOME</a:t>
            </a:r>
            <a:r>
              <a:rPr sz="1000" spc="-25" dirty="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sz="1000" spc="-15" dirty="0">
                <a:solidFill>
                  <a:srgbClr val="585858"/>
                </a:solidFill>
                <a:latin typeface="Georgia"/>
                <a:cs typeface="Georgia"/>
              </a:rPr>
              <a:t>AWAY</a:t>
            </a:r>
            <a:r>
              <a:rPr sz="1000" spc="-20" dirty="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sz="1000" spc="-5" dirty="0">
                <a:solidFill>
                  <a:srgbClr val="585858"/>
                </a:solidFill>
                <a:latin typeface="Georgia"/>
                <a:cs typeface="Georgia"/>
              </a:rPr>
              <a:t>–</a:t>
            </a:r>
            <a:r>
              <a:rPr sz="1000" spc="-20" dirty="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sz="1000" spc="-15" dirty="0">
                <a:solidFill>
                  <a:srgbClr val="585858"/>
                </a:solidFill>
                <a:latin typeface="Georgia"/>
                <a:cs typeface="Georgia"/>
              </a:rPr>
              <a:t>YOUR</a:t>
            </a:r>
            <a:r>
              <a:rPr sz="1000" spc="-10" dirty="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sz="1000" spc="-20" dirty="0">
                <a:solidFill>
                  <a:srgbClr val="585858"/>
                </a:solidFill>
                <a:latin typeface="Georgia"/>
                <a:cs typeface="Georgia"/>
              </a:rPr>
              <a:t>ULTIMATE</a:t>
            </a:r>
            <a:r>
              <a:rPr sz="1000" spc="-5" dirty="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sz="1000" spc="-15" dirty="0">
                <a:solidFill>
                  <a:srgbClr val="585858"/>
                </a:solidFill>
                <a:latin typeface="Georgia"/>
                <a:cs typeface="Georgia"/>
              </a:rPr>
              <a:t>HOUSING</a:t>
            </a:r>
            <a:r>
              <a:rPr sz="1000" spc="-5" dirty="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sz="1000" spc="-15" dirty="0">
                <a:solidFill>
                  <a:srgbClr val="585858"/>
                </a:solidFill>
                <a:latin typeface="Georgia"/>
                <a:cs typeface="Georgia"/>
              </a:rPr>
              <a:t>SOLUTION</a:t>
            </a:r>
            <a:endParaRPr sz="1000">
              <a:latin typeface="Georgia"/>
              <a:cs typeface="Georgi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621533" y="1155144"/>
            <a:ext cx="5951220" cy="3475354"/>
            <a:chOff x="1621533" y="1155144"/>
            <a:chExt cx="5951220" cy="3475354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21533" y="1155144"/>
              <a:ext cx="5951224" cy="347479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76400" y="1200912"/>
              <a:ext cx="5791200" cy="332384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657350" y="1181862"/>
              <a:ext cx="5829300" cy="3362325"/>
            </a:xfrm>
            <a:custGeom>
              <a:avLst/>
              <a:gdLst/>
              <a:ahLst/>
              <a:cxnLst/>
              <a:rect l="l" t="t" r="r" b="b"/>
              <a:pathLst>
                <a:path w="5829300" h="3362325">
                  <a:moveTo>
                    <a:pt x="0" y="3361944"/>
                  </a:moveTo>
                  <a:lnTo>
                    <a:pt x="5829300" y="3361944"/>
                  </a:lnTo>
                  <a:lnTo>
                    <a:pt x="5829300" y="0"/>
                  </a:lnTo>
                  <a:lnTo>
                    <a:pt x="0" y="0"/>
                  </a:lnTo>
                  <a:lnTo>
                    <a:pt x="0" y="3361944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2420" y="445008"/>
            <a:ext cx="8521065" cy="573405"/>
          </a:xfrm>
          <a:prstGeom prst="rect">
            <a:avLst/>
          </a:prstGeom>
          <a:solidFill>
            <a:srgbClr val="F8CA9B"/>
          </a:solidFill>
          <a:ln w="9523">
            <a:solidFill>
              <a:srgbClr val="B45F05"/>
            </a:solidFill>
          </a:ln>
        </p:spPr>
        <p:txBody>
          <a:bodyPr vert="horz" wrap="square" lIns="0" tIns="115570" rIns="0" bIns="0" rtlCol="0">
            <a:spAutoFit/>
          </a:bodyPr>
          <a:lstStyle/>
          <a:p>
            <a:pPr marL="84455">
              <a:lnSpc>
                <a:spcPct val="100000"/>
              </a:lnSpc>
              <a:spcBef>
                <a:spcPts val="910"/>
              </a:spcBef>
            </a:pPr>
            <a:r>
              <a:rPr sz="2000" dirty="0">
                <a:latin typeface="Georgia"/>
                <a:cs typeface="Georgia"/>
              </a:rPr>
              <a:t>Advantages</a:t>
            </a:r>
            <a:r>
              <a:rPr sz="2000" spc="16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and</a:t>
            </a:r>
            <a:r>
              <a:rPr sz="2000" spc="220" dirty="0">
                <a:latin typeface="Georgia"/>
                <a:cs typeface="Georgia"/>
              </a:rPr>
              <a:t> </a:t>
            </a:r>
            <a:r>
              <a:rPr sz="2000" spc="-10" dirty="0">
                <a:latin typeface="Georgia"/>
                <a:cs typeface="Georgia"/>
              </a:rPr>
              <a:t>Limitations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4149" y="1206195"/>
            <a:ext cx="6720205" cy="7772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330700" algn="l"/>
              </a:tabLst>
            </a:pPr>
            <a:r>
              <a:rPr sz="2000" spc="-10" dirty="0">
                <a:solidFill>
                  <a:srgbClr val="434343"/>
                </a:solidFill>
                <a:latin typeface="Georgia"/>
                <a:cs typeface="Georgia"/>
              </a:rPr>
              <a:t>Advantages	</a:t>
            </a:r>
            <a:r>
              <a:rPr sz="2000" spc="-15" dirty="0">
                <a:solidFill>
                  <a:srgbClr val="434343"/>
                </a:solidFill>
                <a:latin typeface="Georgia"/>
                <a:cs typeface="Georgia"/>
              </a:rPr>
              <a:t>Limitations</a:t>
            </a:r>
            <a:endParaRPr sz="2000">
              <a:latin typeface="Georgia"/>
              <a:cs typeface="Georgia"/>
            </a:endParaRPr>
          </a:p>
          <a:p>
            <a:pPr marL="513715" indent="-287020">
              <a:lnSpc>
                <a:spcPct val="100000"/>
              </a:lnSpc>
              <a:spcBef>
                <a:spcPts val="1595"/>
              </a:spcBef>
              <a:buSzPct val="75000"/>
              <a:buFont typeface="Wingdings"/>
              <a:buChar char=""/>
              <a:tabLst>
                <a:tab pos="513715" algn="l"/>
                <a:tab pos="514350" algn="l"/>
                <a:tab pos="4394835" algn="l"/>
                <a:tab pos="4681220" algn="l"/>
              </a:tabLst>
            </a:pPr>
            <a:r>
              <a:rPr sz="1600" spc="-5" dirty="0">
                <a:latin typeface="Times New Roman"/>
                <a:cs typeface="Times New Roman"/>
              </a:rPr>
              <a:t>Provides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most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up-to-date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content	</a:t>
            </a:r>
            <a:r>
              <a:rPr sz="1200" dirty="0">
                <a:latin typeface="Wingdings"/>
                <a:cs typeface="Wingdings"/>
              </a:rPr>
              <a:t></a:t>
            </a:r>
            <a:r>
              <a:rPr sz="1200" dirty="0">
                <a:latin typeface="Times New Roman"/>
                <a:cs typeface="Times New Roman"/>
              </a:rPr>
              <a:t>	</a:t>
            </a:r>
            <a:r>
              <a:rPr sz="1600" spc="-5" dirty="0">
                <a:latin typeface="Times New Roman"/>
                <a:cs typeface="Times New Roman"/>
              </a:rPr>
              <a:t>Works</a:t>
            </a:r>
            <a:r>
              <a:rPr sz="1600" spc="-9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only</a:t>
            </a:r>
            <a:r>
              <a:rPr sz="1600" spc="-9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with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Internet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9033" y="2214752"/>
            <a:ext cx="32861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SzPct val="75000"/>
              <a:buFont typeface="Wingdings"/>
              <a:buChar char=""/>
              <a:tabLst>
                <a:tab pos="299085" algn="l"/>
                <a:tab pos="299720" algn="l"/>
              </a:tabLst>
            </a:pPr>
            <a:r>
              <a:rPr sz="1600" spc="-5" dirty="0">
                <a:latin typeface="Times New Roman"/>
                <a:cs typeface="Times New Roman"/>
              </a:rPr>
              <a:t>Effective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than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conventional </a:t>
            </a:r>
            <a:r>
              <a:rPr sz="1600" spc="-10" dirty="0">
                <a:latin typeface="Times New Roman"/>
                <a:cs typeface="Times New Roman"/>
              </a:rPr>
              <a:t>methods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9033" y="2702128"/>
            <a:ext cx="3554729" cy="14890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SzPct val="75000"/>
              <a:buFont typeface="Wingdings"/>
              <a:buChar char=""/>
              <a:tabLst>
                <a:tab pos="299085" algn="l"/>
                <a:tab pos="299720" algn="l"/>
              </a:tabLst>
            </a:pPr>
            <a:r>
              <a:rPr sz="1600" spc="-10" dirty="0">
                <a:latin typeface="Times New Roman"/>
                <a:cs typeface="Times New Roman"/>
              </a:rPr>
              <a:t>Dynamic</a:t>
            </a:r>
            <a:r>
              <a:rPr sz="1600" spc="-5" dirty="0">
                <a:latin typeface="Times New Roman"/>
                <a:cs typeface="Times New Roman"/>
              </a:rPr>
              <a:t> working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of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distinct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algorithms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Wingdings"/>
              <a:buChar char=""/>
            </a:pPr>
            <a:endParaRPr sz="165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SzPct val="75000"/>
              <a:buFont typeface="Wingdings"/>
              <a:buChar char=""/>
              <a:tabLst>
                <a:tab pos="299085" algn="l"/>
                <a:tab pos="299720" algn="l"/>
              </a:tabLst>
            </a:pPr>
            <a:r>
              <a:rPr sz="1600" spc="-10" dirty="0">
                <a:latin typeface="Times New Roman"/>
                <a:cs typeface="Times New Roman"/>
              </a:rPr>
              <a:t>Accommodates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everyone’s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needs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Wingdings"/>
              <a:buChar char=""/>
            </a:pPr>
            <a:endParaRPr sz="165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SzPct val="75000"/>
              <a:buFont typeface="Wingdings"/>
              <a:buChar char=""/>
              <a:tabLst>
                <a:tab pos="299085" algn="l"/>
                <a:tab pos="299720" algn="l"/>
              </a:tabLst>
            </a:pPr>
            <a:r>
              <a:rPr sz="1600" spc="-5" dirty="0">
                <a:latin typeface="Times New Roman"/>
                <a:cs typeface="Times New Roman"/>
              </a:rPr>
              <a:t>Users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can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understand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topic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without</a:t>
            </a:r>
            <a:endParaRPr sz="160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</a:pPr>
            <a:r>
              <a:rPr sz="1600" spc="-5" dirty="0">
                <a:latin typeface="Times New Roman"/>
                <a:cs typeface="Times New Roman"/>
              </a:rPr>
              <a:t>prior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knowledge.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66564" y="2202560"/>
            <a:ext cx="39751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95"/>
              </a:spcBef>
              <a:buSzPct val="75000"/>
              <a:buFont typeface="Wingdings"/>
              <a:buChar char=""/>
              <a:tabLst>
                <a:tab pos="299085" algn="l"/>
                <a:tab pos="299720" algn="l"/>
              </a:tabLst>
            </a:pP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system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can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be</a:t>
            </a:r>
            <a:r>
              <a:rPr sz="1600" spc="-5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more</a:t>
            </a:r>
            <a:r>
              <a:rPr sz="1600" spc="7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efficient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if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deployed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on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distributed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servers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3523" y="1152144"/>
            <a:ext cx="1905" cy="3392804"/>
          </a:xfrm>
          <a:custGeom>
            <a:avLst/>
            <a:gdLst/>
            <a:ahLst/>
            <a:cxnLst/>
            <a:rect l="l" t="t" r="r" b="b"/>
            <a:pathLst>
              <a:path w="1904" h="3392804">
                <a:moveTo>
                  <a:pt x="0" y="0"/>
                </a:moveTo>
                <a:lnTo>
                  <a:pt x="1397" y="3392322"/>
                </a:lnTo>
              </a:path>
            </a:pathLst>
          </a:custGeom>
          <a:ln w="9523">
            <a:solidFill>
              <a:srgbClr val="B45F0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777096" y="4763820"/>
            <a:ext cx="15875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35" dirty="0">
                <a:solidFill>
                  <a:srgbClr val="585858"/>
                </a:solidFill>
                <a:latin typeface="Georgia"/>
                <a:cs typeface="Georgia"/>
              </a:rPr>
              <a:t>23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08275" y="4799177"/>
            <a:ext cx="32873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5" dirty="0">
                <a:solidFill>
                  <a:srgbClr val="585858"/>
                </a:solidFill>
                <a:latin typeface="Georgia"/>
                <a:cs typeface="Georgia"/>
              </a:rPr>
              <a:t>HOME</a:t>
            </a:r>
            <a:r>
              <a:rPr sz="1000" spc="-25" dirty="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sz="1000" spc="-15" dirty="0">
                <a:solidFill>
                  <a:srgbClr val="585858"/>
                </a:solidFill>
                <a:latin typeface="Georgia"/>
                <a:cs typeface="Georgia"/>
              </a:rPr>
              <a:t>AWAY </a:t>
            </a:r>
            <a:r>
              <a:rPr sz="1000" spc="-5" dirty="0">
                <a:solidFill>
                  <a:srgbClr val="585858"/>
                </a:solidFill>
                <a:latin typeface="Georgia"/>
                <a:cs typeface="Georgia"/>
              </a:rPr>
              <a:t>–</a:t>
            </a:r>
            <a:r>
              <a:rPr sz="1000" spc="-20" dirty="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sz="1000" spc="-15" dirty="0">
                <a:solidFill>
                  <a:srgbClr val="585858"/>
                </a:solidFill>
                <a:latin typeface="Georgia"/>
                <a:cs typeface="Georgia"/>
              </a:rPr>
              <a:t>YOUR</a:t>
            </a:r>
            <a:r>
              <a:rPr sz="1000" spc="-10" dirty="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sz="1000" spc="-20" dirty="0">
                <a:solidFill>
                  <a:srgbClr val="585858"/>
                </a:solidFill>
                <a:latin typeface="Georgia"/>
                <a:cs typeface="Georgia"/>
              </a:rPr>
              <a:t>ULTIMATE</a:t>
            </a:r>
            <a:r>
              <a:rPr sz="1000" spc="-5" dirty="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sz="1000" spc="-15" dirty="0">
                <a:solidFill>
                  <a:srgbClr val="585858"/>
                </a:solidFill>
                <a:latin typeface="Georgia"/>
                <a:cs typeface="Georgia"/>
              </a:rPr>
              <a:t>HOUSING</a:t>
            </a:r>
            <a:r>
              <a:rPr sz="1000" spc="-5" dirty="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sz="1000" spc="-15" dirty="0">
                <a:solidFill>
                  <a:srgbClr val="585858"/>
                </a:solidFill>
                <a:latin typeface="Georgia"/>
                <a:cs typeface="Georgia"/>
              </a:rPr>
              <a:t>SOLUTION</a:t>
            </a:r>
            <a:endParaRPr sz="10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2420" y="445008"/>
            <a:ext cx="8521065" cy="573405"/>
          </a:xfrm>
          <a:prstGeom prst="rect">
            <a:avLst/>
          </a:prstGeom>
          <a:solidFill>
            <a:srgbClr val="F8CA9B"/>
          </a:solidFill>
          <a:ln w="9523">
            <a:solidFill>
              <a:srgbClr val="B45F05"/>
            </a:solidFill>
          </a:ln>
        </p:spPr>
        <p:txBody>
          <a:bodyPr vert="horz" wrap="square" lIns="0" tIns="115570" rIns="0" bIns="0" rtlCol="0">
            <a:spAutoFit/>
          </a:bodyPr>
          <a:lstStyle/>
          <a:p>
            <a:pPr marL="84455">
              <a:lnSpc>
                <a:spcPct val="100000"/>
              </a:lnSpc>
              <a:spcBef>
                <a:spcPts val="910"/>
              </a:spcBef>
            </a:pPr>
            <a:r>
              <a:rPr sz="2000" spc="-15" dirty="0">
                <a:latin typeface="Georgia"/>
                <a:cs typeface="Georgia"/>
              </a:rPr>
              <a:t>Applications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9955" y="1228496"/>
            <a:ext cx="7649209" cy="757555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60"/>
              </a:spcBef>
              <a:buSzPct val="75000"/>
              <a:buFont typeface="Tahoma"/>
              <a:buChar char="●"/>
              <a:tabLst>
                <a:tab pos="299085" algn="l"/>
                <a:tab pos="299720" algn="l"/>
              </a:tabLst>
            </a:pPr>
            <a:r>
              <a:rPr sz="1600" spc="-5" dirty="0">
                <a:latin typeface="Times New Roman"/>
                <a:cs typeface="Times New Roman"/>
              </a:rPr>
              <a:t>This</a:t>
            </a:r>
            <a:r>
              <a:rPr sz="1600" spc="19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application</a:t>
            </a:r>
            <a:r>
              <a:rPr sz="1600" spc="25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will</a:t>
            </a:r>
            <a:r>
              <a:rPr sz="1600" spc="2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engage</a:t>
            </a:r>
            <a:r>
              <a:rPr sz="1600" spc="19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spc="19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keep</a:t>
            </a:r>
            <a:r>
              <a:rPr sz="1600" spc="2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learners</a:t>
            </a:r>
            <a:r>
              <a:rPr sz="1600" spc="25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motivated</a:t>
            </a:r>
            <a:r>
              <a:rPr sz="1600" spc="254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with</a:t>
            </a:r>
            <a:r>
              <a:rPr sz="1600" spc="2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their</a:t>
            </a:r>
            <a:r>
              <a:rPr sz="1600" spc="2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subjects</a:t>
            </a:r>
            <a:r>
              <a:rPr sz="1600" spc="2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study.</a:t>
            </a:r>
            <a:endParaRPr sz="16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965"/>
              </a:spcBef>
              <a:buSzPct val="75000"/>
              <a:buFont typeface="Tahoma"/>
              <a:buChar char="●"/>
              <a:tabLst>
                <a:tab pos="299085" algn="l"/>
                <a:tab pos="299720" algn="l"/>
              </a:tabLst>
            </a:pPr>
            <a:r>
              <a:rPr sz="1600" spc="-5" dirty="0">
                <a:latin typeface="Times New Roman"/>
                <a:cs typeface="Times New Roman"/>
              </a:rPr>
              <a:t>Adding</a:t>
            </a:r>
            <a:r>
              <a:rPr sz="1600" spc="15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interactive</a:t>
            </a:r>
            <a:r>
              <a:rPr sz="1600" spc="17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games</a:t>
            </a:r>
            <a:r>
              <a:rPr sz="1600" spc="15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spc="18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mazes</a:t>
            </a:r>
            <a:r>
              <a:rPr sz="1600" spc="16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with</a:t>
            </a:r>
            <a:r>
              <a:rPr sz="1600" spc="15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algorithms</a:t>
            </a:r>
            <a:r>
              <a:rPr sz="1600" spc="17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will</a:t>
            </a:r>
            <a:r>
              <a:rPr sz="1600" spc="16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result</a:t>
            </a:r>
            <a:r>
              <a:rPr sz="1600" spc="17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</a:t>
            </a:r>
            <a:r>
              <a:rPr sz="1600" spc="1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Gamified</a:t>
            </a:r>
            <a:r>
              <a:rPr sz="1600" spc="16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Algorithm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6467" y="2083053"/>
            <a:ext cx="8096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Times New Roman"/>
                <a:cs typeface="Times New Roman"/>
              </a:rPr>
              <a:t>Learning.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9955" y="2325903"/>
            <a:ext cx="7650480" cy="1995805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60"/>
              </a:spcBef>
              <a:buSzPct val="75000"/>
              <a:buFont typeface="Tahoma"/>
              <a:buChar char="●"/>
              <a:tabLst>
                <a:tab pos="299085" algn="l"/>
                <a:tab pos="299720" algn="l"/>
              </a:tabLst>
            </a:pPr>
            <a:r>
              <a:rPr sz="1600" spc="-5" dirty="0">
                <a:latin typeface="Times New Roman"/>
                <a:cs typeface="Times New Roman"/>
              </a:rPr>
              <a:t>Students</a:t>
            </a:r>
            <a:r>
              <a:rPr sz="1600" spc="19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Corporate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Trainees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will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be </a:t>
            </a:r>
            <a:r>
              <a:rPr sz="1600" spc="-5" dirty="0">
                <a:latin typeface="Times New Roman"/>
                <a:cs typeface="Times New Roman"/>
              </a:rPr>
              <a:t>able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get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knowledge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on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various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algorithms</a:t>
            </a:r>
            <a:endParaRPr sz="1600">
              <a:latin typeface="Times New Roman"/>
              <a:cs typeface="Times New Roman"/>
            </a:endParaRPr>
          </a:p>
          <a:p>
            <a:pPr marL="299085" marR="5080" indent="-287020">
              <a:lnSpc>
                <a:spcPct val="150000"/>
              </a:lnSpc>
              <a:spcBef>
                <a:spcPts val="5"/>
              </a:spcBef>
              <a:buSzPct val="75000"/>
              <a:buFont typeface="Tahoma"/>
              <a:buChar char="●"/>
              <a:tabLst>
                <a:tab pos="299085" algn="l"/>
                <a:tab pos="299720" algn="l"/>
              </a:tabLst>
            </a:pPr>
            <a:r>
              <a:rPr sz="1600" spc="-5" dirty="0">
                <a:latin typeface="Times New Roman"/>
                <a:cs typeface="Times New Roman"/>
              </a:rPr>
              <a:t>This</a:t>
            </a:r>
            <a:r>
              <a:rPr sz="1600" spc="3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application</a:t>
            </a:r>
            <a:r>
              <a:rPr sz="1600" spc="34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will</a:t>
            </a:r>
            <a:r>
              <a:rPr sz="1600" spc="35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make</a:t>
            </a:r>
            <a:r>
              <a:rPr sz="1600" spc="3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it</a:t>
            </a:r>
            <a:r>
              <a:rPr sz="1600" spc="3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easy</a:t>
            </a:r>
            <a:r>
              <a:rPr sz="1600" spc="3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for</a:t>
            </a:r>
            <a:r>
              <a:rPr sz="1600" spc="3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trainers</a:t>
            </a:r>
            <a:r>
              <a:rPr sz="1600" spc="3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or</a:t>
            </a:r>
            <a:r>
              <a:rPr sz="1600" spc="3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teachers</a:t>
            </a:r>
            <a:r>
              <a:rPr sz="1600" spc="3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</a:t>
            </a:r>
            <a:r>
              <a:rPr sz="1600" spc="3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demonstrate</a:t>
            </a:r>
            <a:r>
              <a:rPr sz="1600" spc="3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3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above-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mentioned</a:t>
            </a:r>
            <a:r>
              <a:rPr sz="1600" spc="-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algorithms.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Tahoma"/>
              <a:buChar char="●"/>
            </a:pPr>
            <a:endParaRPr sz="175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SzPct val="75000"/>
              <a:buFont typeface="Tahoma"/>
              <a:buChar char="●"/>
              <a:tabLst>
                <a:tab pos="299085" algn="l"/>
                <a:tab pos="299720" algn="l"/>
              </a:tabLst>
            </a:pPr>
            <a:r>
              <a:rPr sz="1600" spc="-5" dirty="0">
                <a:latin typeface="Times New Roman"/>
                <a:cs typeface="Times New Roman"/>
              </a:rPr>
              <a:t>This</a:t>
            </a:r>
            <a:r>
              <a:rPr sz="1600" spc="1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application</a:t>
            </a:r>
            <a:r>
              <a:rPr sz="1600" spc="1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will</a:t>
            </a:r>
            <a:r>
              <a:rPr sz="1600" spc="1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help</a:t>
            </a:r>
            <a:r>
              <a:rPr sz="1600" spc="1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users</a:t>
            </a:r>
            <a:r>
              <a:rPr sz="1600" spc="1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</a:t>
            </a:r>
            <a:r>
              <a:rPr sz="1600" spc="1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better</a:t>
            </a:r>
            <a:r>
              <a:rPr sz="1600" spc="1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understand</a:t>
            </a:r>
            <a:r>
              <a:rPr sz="1600" spc="1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1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real-world</a:t>
            </a:r>
            <a:r>
              <a:rPr sz="1600" spc="1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applications</a:t>
            </a:r>
            <a:r>
              <a:rPr sz="1600" spc="1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of</a:t>
            </a:r>
            <a:r>
              <a:rPr sz="1600" spc="1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these</a:t>
            </a:r>
            <a:endParaRPr sz="160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  <a:spcBef>
                <a:spcPts val="965"/>
              </a:spcBef>
            </a:pPr>
            <a:r>
              <a:rPr sz="1600" spc="-5" dirty="0">
                <a:latin typeface="Times New Roman"/>
                <a:cs typeface="Times New Roman"/>
              </a:rPr>
              <a:t>algorithms.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04335" y="2151633"/>
            <a:ext cx="762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434343"/>
                </a:solidFill>
                <a:latin typeface="Times New Roman"/>
                <a:cs typeface="Times New Roman"/>
              </a:rPr>
              <a:t>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77096" y="4763820"/>
            <a:ext cx="16065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35" dirty="0">
                <a:solidFill>
                  <a:srgbClr val="585858"/>
                </a:solidFill>
                <a:latin typeface="Georgia"/>
                <a:cs typeface="Georgia"/>
              </a:rPr>
              <a:t>24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66186" y="4799177"/>
            <a:ext cx="32873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5" dirty="0">
                <a:solidFill>
                  <a:srgbClr val="585858"/>
                </a:solidFill>
                <a:latin typeface="Georgia"/>
                <a:cs typeface="Georgia"/>
              </a:rPr>
              <a:t>HOME</a:t>
            </a:r>
            <a:r>
              <a:rPr sz="1000" spc="-25" dirty="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sz="1000" spc="-15" dirty="0">
                <a:solidFill>
                  <a:srgbClr val="585858"/>
                </a:solidFill>
                <a:latin typeface="Georgia"/>
                <a:cs typeface="Georgia"/>
              </a:rPr>
              <a:t>AWAY </a:t>
            </a:r>
            <a:r>
              <a:rPr sz="1000" spc="-5" dirty="0">
                <a:solidFill>
                  <a:srgbClr val="585858"/>
                </a:solidFill>
                <a:latin typeface="Georgia"/>
                <a:cs typeface="Georgia"/>
              </a:rPr>
              <a:t>–</a:t>
            </a:r>
            <a:r>
              <a:rPr sz="1000" spc="-20" dirty="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sz="1000" spc="-15" dirty="0">
                <a:solidFill>
                  <a:srgbClr val="585858"/>
                </a:solidFill>
                <a:latin typeface="Georgia"/>
                <a:cs typeface="Georgia"/>
              </a:rPr>
              <a:t>YOUR</a:t>
            </a:r>
            <a:r>
              <a:rPr sz="1000" spc="-10" dirty="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sz="1000" spc="-20" dirty="0">
                <a:solidFill>
                  <a:srgbClr val="585858"/>
                </a:solidFill>
                <a:latin typeface="Georgia"/>
                <a:cs typeface="Georgia"/>
              </a:rPr>
              <a:t>ULTIMATE</a:t>
            </a:r>
            <a:r>
              <a:rPr sz="1000" spc="-5" dirty="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sz="1000" spc="-15" dirty="0">
                <a:solidFill>
                  <a:srgbClr val="585858"/>
                </a:solidFill>
                <a:latin typeface="Georgia"/>
                <a:cs typeface="Georgia"/>
              </a:rPr>
              <a:t>HOUSING</a:t>
            </a:r>
            <a:r>
              <a:rPr sz="1000" spc="-5" dirty="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sz="1000" spc="-15" dirty="0">
                <a:solidFill>
                  <a:srgbClr val="585858"/>
                </a:solidFill>
                <a:latin typeface="Georgia"/>
                <a:cs typeface="Georgia"/>
              </a:rPr>
              <a:t>SOLUTION</a:t>
            </a:r>
            <a:endParaRPr sz="10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77096" y="4763820"/>
            <a:ext cx="15621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35" dirty="0">
                <a:solidFill>
                  <a:srgbClr val="585858"/>
                </a:solidFill>
                <a:latin typeface="Georgia"/>
                <a:cs typeface="Georgia"/>
              </a:rPr>
              <a:t>25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50363" y="4799177"/>
            <a:ext cx="32873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5" dirty="0">
                <a:solidFill>
                  <a:srgbClr val="585858"/>
                </a:solidFill>
                <a:latin typeface="Georgia"/>
                <a:cs typeface="Georgia"/>
              </a:rPr>
              <a:t>HOME</a:t>
            </a:r>
            <a:r>
              <a:rPr sz="1000" spc="-25" dirty="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sz="1000" spc="-15" dirty="0">
                <a:solidFill>
                  <a:srgbClr val="585858"/>
                </a:solidFill>
                <a:latin typeface="Georgia"/>
                <a:cs typeface="Georgia"/>
              </a:rPr>
              <a:t>AWAY</a:t>
            </a:r>
            <a:r>
              <a:rPr sz="1000" spc="-20" dirty="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sz="1000" spc="-5" dirty="0">
                <a:solidFill>
                  <a:srgbClr val="585858"/>
                </a:solidFill>
                <a:latin typeface="Georgia"/>
                <a:cs typeface="Georgia"/>
              </a:rPr>
              <a:t>–</a:t>
            </a:r>
            <a:r>
              <a:rPr sz="1000" spc="-20" dirty="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sz="1000" spc="-15" dirty="0">
                <a:solidFill>
                  <a:srgbClr val="585858"/>
                </a:solidFill>
                <a:latin typeface="Georgia"/>
                <a:cs typeface="Georgia"/>
              </a:rPr>
              <a:t>YOUR</a:t>
            </a:r>
            <a:r>
              <a:rPr sz="1000" spc="-10" dirty="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sz="1000" spc="-20" dirty="0">
                <a:solidFill>
                  <a:srgbClr val="585858"/>
                </a:solidFill>
                <a:latin typeface="Georgia"/>
                <a:cs typeface="Georgia"/>
              </a:rPr>
              <a:t>ULTIMATE</a:t>
            </a:r>
            <a:r>
              <a:rPr sz="1000" spc="-5" dirty="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sz="1000" spc="-15" dirty="0">
                <a:solidFill>
                  <a:srgbClr val="585858"/>
                </a:solidFill>
                <a:latin typeface="Georgia"/>
                <a:cs typeface="Georgia"/>
              </a:rPr>
              <a:t>HOUSING</a:t>
            </a:r>
            <a:r>
              <a:rPr sz="1000" spc="-5" dirty="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sz="1000" spc="-15" dirty="0">
                <a:solidFill>
                  <a:srgbClr val="585858"/>
                </a:solidFill>
                <a:latin typeface="Georgia"/>
                <a:cs typeface="Georgia"/>
              </a:rPr>
              <a:t>SOLUTION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2820" y="1639214"/>
            <a:ext cx="8007350" cy="1803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0100"/>
              </a:lnSpc>
              <a:spcBef>
                <a:spcPts val="100"/>
              </a:spcBef>
            </a:pPr>
            <a:r>
              <a:rPr sz="1600" spc="-5" dirty="0">
                <a:latin typeface="Times New Roman"/>
                <a:cs typeface="Times New Roman"/>
              </a:rPr>
              <a:t>In conclusion, the </a:t>
            </a:r>
            <a:r>
              <a:rPr sz="1600" dirty="0">
                <a:latin typeface="Times New Roman"/>
                <a:cs typeface="Times New Roman"/>
              </a:rPr>
              <a:t>software </a:t>
            </a:r>
            <a:r>
              <a:rPr sz="1600" spc="-10" dirty="0">
                <a:latin typeface="Times New Roman"/>
                <a:cs typeface="Times New Roman"/>
              </a:rPr>
              <a:t>can </a:t>
            </a:r>
            <a:r>
              <a:rPr sz="1600" dirty="0">
                <a:latin typeface="Times New Roman"/>
                <a:cs typeface="Times New Roman"/>
              </a:rPr>
              <a:t>be </a:t>
            </a:r>
            <a:r>
              <a:rPr sz="1600" spc="-5" dirty="0">
                <a:latin typeface="Times New Roman"/>
                <a:cs typeface="Times New Roman"/>
              </a:rPr>
              <a:t>used as an inventory </a:t>
            </a:r>
            <a:r>
              <a:rPr sz="1600" dirty="0">
                <a:latin typeface="Times New Roman"/>
                <a:cs typeface="Times New Roman"/>
              </a:rPr>
              <a:t>system </a:t>
            </a:r>
            <a:r>
              <a:rPr sz="1600" spc="-5" dirty="0">
                <a:latin typeface="Times New Roman"/>
                <a:cs typeface="Times New Roman"/>
              </a:rPr>
              <a:t>to </a:t>
            </a:r>
            <a:r>
              <a:rPr sz="1600" dirty="0">
                <a:latin typeface="Times New Roman"/>
                <a:cs typeface="Times New Roman"/>
              </a:rPr>
              <a:t>provide </a:t>
            </a:r>
            <a:r>
              <a:rPr sz="1600" spc="-5" dirty="0">
                <a:latin typeface="Times New Roman"/>
                <a:cs typeface="Times New Roman"/>
              </a:rPr>
              <a:t>a </a:t>
            </a:r>
            <a:r>
              <a:rPr sz="1600" dirty="0">
                <a:latin typeface="Times New Roman"/>
                <a:cs typeface="Times New Roman"/>
              </a:rPr>
              <a:t>framework that 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enables the managers to </a:t>
            </a:r>
            <a:r>
              <a:rPr sz="1600" spc="-10" dirty="0">
                <a:latin typeface="Times New Roman"/>
                <a:cs typeface="Times New Roman"/>
              </a:rPr>
              <a:t>make </a:t>
            </a:r>
            <a:r>
              <a:rPr sz="1600" dirty="0">
                <a:latin typeface="Times New Roman"/>
                <a:cs typeface="Times New Roman"/>
              </a:rPr>
              <a:t>reasonable </a:t>
            </a:r>
            <a:r>
              <a:rPr sz="1600" spc="-5" dirty="0">
                <a:latin typeface="Times New Roman"/>
                <a:cs typeface="Times New Roman"/>
              </a:rPr>
              <a:t>transactions </a:t>
            </a:r>
            <a:r>
              <a:rPr sz="1600" spc="-10" dirty="0">
                <a:latin typeface="Times New Roman"/>
                <a:cs typeface="Times New Roman"/>
              </a:rPr>
              <a:t>made </a:t>
            </a:r>
            <a:r>
              <a:rPr sz="1600" dirty="0">
                <a:latin typeface="Times New Roman"/>
                <a:cs typeface="Times New Roman"/>
              </a:rPr>
              <a:t>within </a:t>
            </a:r>
            <a:r>
              <a:rPr sz="1600" spc="-5" dirty="0">
                <a:latin typeface="Times New Roman"/>
                <a:cs typeface="Times New Roman"/>
              </a:rPr>
              <a:t>a </a:t>
            </a:r>
            <a:r>
              <a:rPr sz="1600" dirty="0">
                <a:latin typeface="Times New Roman"/>
                <a:cs typeface="Times New Roman"/>
              </a:rPr>
              <a:t>limited time frame. Each 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transaction </a:t>
            </a:r>
            <a:r>
              <a:rPr sz="1600" spc="-10" dirty="0">
                <a:latin typeface="Times New Roman"/>
                <a:cs typeface="Times New Roman"/>
              </a:rPr>
              <a:t>made </a:t>
            </a:r>
            <a:r>
              <a:rPr sz="1600" dirty="0">
                <a:latin typeface="Times New Roman"/>
                <a:cs typeface="Times New Roman"/>
              </a:rPr>
              <a:t>on </a:t>
            </a:r>
            <a:r>
              <a:rPr sz="1600" spc="-5" dirty="0">
                <a:latin typeface="Times New Roman"/>
                <a:cs typeface="Times New Roman"/>
              </a:rPr>
              <a:t>the </a:t>
            </a:r>
            <a:r>
              <a:rPr sz="1600" dirty="0">
                <a:latin typeface="Times New Roman"/>
                <a:cs typeface="Times New Roman"/>
              </a:rPr>
              <a:t>system go </a:t>
            </a:r>
            <a:r>
              <a:rPr sz="1600" spc="-5" dirty="0">
                <a:latin typeface="Times New Roman"/>
                <a:cs typeface="Times New Roman"/>
              </a:rPr>
              <a:t>hand in hand </a:t>
            </a:r>
            <a:r>
              <a:rPr sz="1600" spc="-10" dirty="0">
                <a:latin typeface="Times New Roman"/>
                <a:cs typeface="Times New Roman"/>
              </a:rPr>
              <a:t>with </a:t>
            </a:r>
            <a:r>
              <a:rPr sz="1600" spc="-5" dirty="0">
                <a:latin typeface="Times New Roman"/>
                <a:cs typeface="Times New Roman"/>
              </a:rPr>
              <a:t>the data being updated in the </a:t>
            </a:r>
            <a:r>
              <a:rPr sz="1600" spc="-10" dirty="0">
                <a:latin typeface="Times New Roman"/>
                <a:cs typeface="Times New Roman"/>
              </a:rPr>
              <a:t>database </a:t>
            </a:r>
            <a:r>
              <a:rPr sz="1600" spc="-15" dirty="0">
                <a:latin typeface="Times New Roman"/>
                <a:cs typeface="Times New Roman"/>
              </a:rPr>
              <a:t>which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is the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back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end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1600" spc="-5" dirty="0">
                <a:solidFill>
                  <a:srgbClr val="434343"/>
                </a:solidFill>
                <a:latin typeface="Times New Roman"/>
                <a:cs typeface="Times New Roman"/>
              </a:rPr>
              <a:t>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12420" y="445008"/>
            <a:ext cx="8521065" cy="573405"/>
          </a:xfrm>
          <a:prstGeom prst="rect">
            <a:avLst/>
          </a:prstGeom>
          <a:solidFill>
            <a:srgbClr val="F8CA9B"/>
          </a:solidFill>
          <a:ln w="9523">
            <a:solidFill>
              <a:srgbClr val="B45F05"/>
            </a:solidFill>
          </a:ln>
        </p:spPr>
        <p:txBody>
          <a:bodyPr vert="horz" wrap="square" lIns="0" tIns="115570" rIns="0" bIns="0" rtlCol="0">
            <a:spAutoFit/>
          </a:bodyPr>
          <a:lstStyle/>
          <a:p>
            <a:pPr marL="84455">
              <a:lnSpc>
                <a:spcPct val="100000"/>
              </a:lnSpc>
              <a:spcBef>
                <a:spcPts val="910"/>
              </a:spcBef>
            </a:pPr>
            <a:r>
              <a:rPr sz="2000" spc="40" dirty="0">
                <a:latin typeface="Georgia"/>
                <a:cs typeface="Georgia"/>
              </a:rPr>
              <a:t>Conclusion</a:t>
            </a:r>
            <a:endParaRPr sz="20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2420" y="445008"/>
            <a:ext cx="8521065" cy="573405"/>
          </a:xfrm>
          <a:prstGeom prst="rect">
            <a:avLst/>
          </a:prstGeom>
          <a:solidFill>
            <a:srgbClr val="F8CA9B"/>
          </a:solidFill>
          <a:ln w="9523">
            <a:solidFill>
              <a:srgbClr val="B45F05"/>
            </a:solidFill>
          </a:ln>
        </p:spPr>
        <p:txBody>
          <a:bodyPr vert="horz" wrap="square" lIns="0" tIns="115570" rIns="0" bIns="0" rtlCol="0">
            <a:spAutoFit/>
          </a:bodyPr>
          <a:lstStyle/>
          <a:p>
            <a:pPr marL="84455">
              <a:lnSpc>
                <a:spcPct val="100000"/>
              </a:lnSpc>
              <a:spcBef>
                <a:spcPts val="910"/>
              </a:spcBef>
            </a:pPr>
            <a:r>
              <a:rPr sz="2000" spc="-5" dirty="0">
                <a:latin typeface="Georgia"/>
                <a:cs typeface="Georgia"/>
              </a:rPr>
              <a:t>Future</a:t>
            </a:r>
            <a:r>
              <a:rPr sz="2000" spc="165" dirty="0">
                <a:latin typeface="Georgia"/>
                <a:cs typeface="Georgia"/>
              </a:rPr>
              <a:t> </a:t>
            </a:r>
            <a:r>
              <a:rPr sz="2000" spc="65" dirty="0">
                <a:latin typeface="Georgia"/>
                <a:cs typeface="Georgia"/>
              </a:rPr>
              <a:t>Scope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8500" y="1098067"/>
            <a:ext cx="8316595" cy="331851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60"/>
              </a:spcBef>
              <a:buSzPct val="75000"/>
              <a:buFont typeface="Wingdings"/>
              <a:buChar char=""/>
              <a:tabLst>
                <a:tab pos="299085" algn="l"/>
                <a:tab pos="299720" algn="l"/>
              </a:tabLst>
            </a:pP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-7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testing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approaches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can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be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automated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for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easy,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efficient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accurate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software testing.</a:t>
            </a:r>
            <a:endParaRPr sz="1600">
              <a:latin typeface="Times New Roman"/>
              <a:cs typeface="Times New Roman"/>
            </a:endParaRPr>
          </a:p>
          <a:p>
            <a:pPr marL="299085" marR="5080" indent="-287020">
              <a:lnSpc>
                <a:spcPct val="150000"/>
              </a:lnSpc>
              <a:spcBef>
                <a:spcPts val="5"/>
              </a:spcBef>
              <a:buSzPct val="75000"/>
              <a:buFont typeface="Wingdings"/>
              <a:buChar char=""/>
              <a:tabLst>
                <a:tab pos="299085" algn="l"/>
                <a:tab pos="299720" algn="l"/>
                <a:tab pos="755015" algn="l"/>
                <a:tab pos="1235075" algn="l"/>
                <a:tab pos="2088514" algn="l"/>
                <a:tab pos="2512060" algn="l"/>
                <a:tab pos="2846070" algn="l"/>
                <a:tab pos="3428365" algn="l"/>
                <a:tab pos="3984625" algn="l"/>
                <a:tab pos="4464685" algn="l"/>
                <a:tab pos="5251450" algn="l"/>
                <a:tab pos="5766435" algn="l"/>
                <a:tab pos="6664325" algn="l"/>
                <a:tab pos="7052945" algn="l"/>
                <a:tab pos="8010525" algn="l"/>
              </a:tabLst>
            </a:pPr>
            <a:r>
              <a:rPr sz="1600" spc="-5" dirty="0">
                <a:latin typeface="Times New Roman"/>
                <a:cs typeface="Times New Roman"/>
              </a:rPr>
              <a:t>T</a:t>
            </a:r>
            <a:r>
              <a:rPr sz="1600" dirty="0">
                <a:latin typeface="Times New Roman"/>
                <a:cs typeface="Times New Roman"/>
              </a:rPr>
              <a:t>h</a:t>
            </a:r>
            <a:r>
              <a:rPr sz="1600" spc="-5" dirty="0">
                <a:latin typeface="Times New Roman"/>
                <a:cs typeface="Times New Roman"/>
              </a:rPr>
              <a:t>e</a:t>
            </a:r>
            <a:r>
              <a:rPr sz="1600" dirty="0">
                <a:latin typeface="Times New Roman"/>
                <a:cs typeface="Times New Roman"/>
              </a:rPr>
              <a:t>	</a:t>
            </a:r>
            <a:r>
              <a:rPr sz="1600" spc="-5" dirty="0">
                <a:latin typeface="Times New Roman"/>
                <a:cs typeface="Times New Roman"/>
              </a:rPr>
              <a:t>user</a:t>
            </a:r>
            <a:r>
              <a:rPr sz="1600" dirty="0">
                <a:latin typeface="Times New Roman"/>
                <a:cs typeface="Times New Roman"/>
              </a:rPr>
              <a:t>	</a:t>
            </a:r>
            <a:r>
              <a:rPr sz="1600" spc="-5" dirty="0">
                <a:latin typeface="Times New Roman"/>
                <a:cs typeface="Times New Roman"/>
              </a:rPr>
              <a:t>int</a:t>
            </a:r>
            <a:r>
              <a:rPr sz="1600" dirty="0">
                <a:latin typeface="Times New Roman"/>
                <a:cs typeface="Times New Roman"/>
              </a:rPr>
              <a:t>e</a:t>
            </a:r>
            <a:r>
              <a:rPr sz="1600" spc="-5" dirty="0">
                <a:latin typeface="Times New Roman"/>
                <a:cs typeface="Times New Roman"/>
              </a:rPr>
              <a:t>rf</a:t>
            </a: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600" spc="-5" dirty="0">
                <a:latin typeface="Times New Roman"/>
                <a:cs typeface="Times New Roman"/>
              </a:rPr>
              <a:t>ce</a:t>
            </a:r>
            <a:r>
              <a:rPr sz="1600" dirty="0">
                <a:latin typeface="Times New Roman"/>
                <a:cs typeface="Times New Roman"/>
              </a:rPr>
              <a:t>	c</a:t>
            </a:r>
            <a:r>
              <a:rPr sz="1600" spc="-5" dirty="0">
                <a:latin typeface="Times New Roman"/>
                <a:cs typeface="Times New Roman"/>
              </a:rPr>
              <a:t>an</a:t>
            </a:r>
            <a:r>
              <a:rPr sz="1600" dirty="0">
                <a:latin typeface="Times New Roman"/>
                <a:cs typeface="Times New Roman"/>
              </a:rPr>
              <a:t>	b</a:t>
            </a:r>
            <a:r>
              <a:rPr sz="1600" spc="-5" dirty="0">
                <a:latin typeface="Times New Roman"/>
                <a:cs typeface="Times New Roman"/>
              </a:rPr>
              <a:t>e</a:t>
            </a:r>
            <a:r>
              <a:rPr sz="1600" dirty="0">
                <a:latin typeface="Times New Roman"/>
                <a:cs typeface="Times New Roman"/>
              </a:rPr>
              <a:t>	</a:t>
            </a:r>
            <a:r>
              <a:rPr sz="1600" spc="-25" dirty="0">
                <a:latin typeface="Times New Roman"/>
                <a:cs typeface="Times New Roman"/>
              </a:rPr>
              <a:t>m</a:t>
            </a: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600" spc="-5" dirty="0">
                <a:latin typeface="Times New Roman"/>
                <a:cs typeface="Times New Roman"/>
              </a:rPr>
              <a:t>de</a:t>
            </a:r>
            <a:r>
              <a:rPr sz="1600" dirty="0">
                <a:latin typeface="Times New Roman"/>
                <a:cs typeface="Times New Roman"/>
              </a:rPr>
              <a:t>	</a:t>
            </a:r>
            <a:r>
              <a:rPr sz="1600" spc="-25" dirty="0">
                <a:latin typeface="Times New Roman"/>
                <a:cs typeface="Times New Roman"/>
              </a:rPr>
              <a:t>m</a:t>
            </a:r>
            <a:r>
              <a:rPr sz="1600" spc="10" dirty="0">
                <a:latin typeface="Times New Roman"/>
                <a:cs typeface="Times New Roman"/>
              </a:rPr>
              <a:t>o</a:t>
            </a:r>
            <a:r>
              <a:rPr sz="1600" spc="-5" dirty="0">
                <a:latin typeface="Times New Roman"/>
                <a:cs typeface="Times New Roman"/>
              </a:rPr>
              <a:t>re</a:t>
            </a:r>
            <a:r>
              <a:rPr sz="1600" dirty="0">
                <a:latin typeface="Times New Roman"/>
                <a:cs typeface="Times New Roman"/>
              </a:rPr>
              <a:t>	</a:t>
            </a:r>
            <a:r>
              <a:rPr sz="1600" spc="-5" dirty="0">
                <a:latin typeface="Times New Roman"/>
                <a:cs typeface="Times New Roman"/>
              </a:rPr>
              <a:t>us</a:t>
            </a:r>
            <a:r>
              <a:rPr sz="1600" spc="5" dirty="0">
                <a:latin typeface="Times New Roman"/>
                <a:cs typeface="Times New Roman"/>
              </a:rPr>
              <a:t>e</a:t>
            </a:r>
            <a:r>
              <a:rPr sz="1600" spc="-5" dirty="0">
                <a:latin typeface="Times New Roman"/>
                <a:cs typeface="Times New Roman"/>
              </a:rPr>
              <a:t>r</a:t>
            </a:r>
            <a:r>
              <a:rPr sz="1600" dirty="0">
                <a:latin typeface="Times New Roman"/>
                <a:cs typeface="Times New Roman"/>
              </a:rPr>
              <a:t>	</a:t>
            </a:r>
            <a:r>
              <a:rPr sz="1600" spc="10" dirty="0">
                <a:latin typeface="Times New Roman"/>
                <a:cs typeface="Times New Roman"/>
              </a:rPr>
              <a:t>f</a:t>
            </a:r>
            <a:r>
              <a:rPr sz="1600" spc="-5" dirty="0">
                <a:latin typeface="Times New Roman"/>
                <a:cs typeface="Times New Roman"/>
              </a:rPr>
              <a:t>ri</a:t>
            </a:r>
            <a:r>
              <a:rPr sz="1600" dirty="0">
                <a:latin typeface="Times New Roman"/>
                <a:cs typeface="Times New Roman"/>
              </a:rPr>
              <a:t>e</a:t>
            </a:r>
            <a:r>
              <a:rPr sz="1600" spc="-5" dirty="0">
                <a:latin typeface="Times New Roman"/>
                <a:cs typeface="Times New Roman"/>
              </a:rPr>
              <a:t>ndly</a:t>
            </a:r>
            <a:r>
              <a:rPr sz="1600" dirty="0">
                <a:latin typeface="Times New Roman"/>
                <a:cs typeface="Times New Roman"/>
              </a:rPr>
              <a:t>	</a:t>
            </a:r>
            <a:r>
              <a:rPr sz="1600" spc="-5" dirty="0">
                <a:latin typeface="Times New Roman"/>
                <a:cs typeface="Times New Roman"/>
              </a:rPr>
              <a:t>a</a:t>
            </a:r>
            <a:r>
              <a:rPr sz="1600" dirty="0">
                <a:latin typeface="Times New Roman"/>
                <a:cs typeface="Times New Roman"/>
              </a:rPr>
              <a:t>f</a:t>
            </a:r>
            <a:r>
              <a:rPr sz="1600" spc="5" dirty="0">
                <a:latin typeface="Times New Roman"/>
                <a:cs typeface="Times New Roman"/>
              </a:rPr>
              <a:t>t</a:t>
            </a:r>
            <a:r>
              <a:rPr sz="1600" spc="-5" dirty="0">
                <a:latin typeface="Times New Roman"/>
                <a:cs typeface="Times New Roman"/>
              </a:rPr>
              <a:t>er</a:t>
            </a:r>
            <a:r>
              <a:rPr sz="1600" dirty="0">
                <a:latin typeface="Times New Roman"/>
                <a:cs typeface="Times New Roman"/>
              </a:rPr>
              <a:t>	r</a:t>
            </a:r>
            <a:r>
              <a:rPr sz="1600" spc="-5" dirty="0">
                <a:latin typeface="Times New Roman"/>
                <a:cs typeface="Times New Roman"/>
              </a:rPr>
              <a:t>ec</a:t>
            </a:r>
            <a:r>
              <a:rPr sz="1600" dirty="0">
                <a:latin typeface="Times New Roman"/>
                <a:cs typeface="Times New Roman"/>
              </a:rPr>
              <a:t>e</a:t>
            </a:r>
            <a:r>
              <a:rPr sz="1600" spc="-5" dirty="0">
                <a:latin typeface="Times New Roman"/>
                <a:cs typeface="Times New Roman"/>
              </a:rPr>
              <a:t>iving</a:t>
            </a:r>
            <a:r>
              <a:rPr sz="1600" dirty="0">
                <a:latin typeface="Times New Roman"/>
                <a:cs typeface="Times New Roman"/>
              </a:rPr>
              <a:t>	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dirty="0">
                <a:latin typeface="Times New Roman"/>
                <a:cs typeface="Times New Roman"/>
              </a:rPr>
              <a:t>	</a:t>
            </a:r>
            <a:r>
              <a:rPr sz="1600" spc="10" dirty="0">
                <a:latin typeface="Times New Roman"/>
                <a:cs typeface="Times New Roman"/>
              </a:rPr>
              <a:t>f</a:t>
            </a:r>
            <a:r>
              <a:rPr sz="1600" spc="-5" dirty="0">
                <a:latin typeface="Times New Roman"/>
                <a:cs typeface="Times New Roman"/>
              </a:rPr>
              <a:t>eed</a:t>
            </a:r>
            <a:r>
              <a:rPr sz="1600" dirty="0">
                <a:latin typeface="Times New Roman"/>
                <a:cs typeface="Times New Roman"/>
              </a:rPr>
              <a:t>b</a:t>
            </a:r>
            <a:r>
              <a:rPr sz="1600" spc="-5" dirty="0">
                <a:latin typeface="Times New Roman"/>
                <a:cs typeface="Times New Roman"/>
              </a:rPr>
              <a:t>ac</a:t>
            </a:r>
            <a:r>
              <a:rPr sz="1600" spc="5" dirty="0">
                <a:latin typeface="Times New Roman"/>
                <a:cs typeface="Times New Roman"/>
              </a:rPr>
              <a:t>k</a:t>
            </a:r>
            <a:r>
              <a:rPr sz="1600" spc="-5" dirty="0">
                <a:latin typeface="Times New Roman"/>
                <a:cs typeface="Times New Roman"/>
              </a:rPr>
              <a:t>s</a:t>
            </a:r>
            <a:r>
              <a:rPr sz="1600" dirty="0">
                <a:latin typeface="Times New Roman"/>
                <a:cs typeface="Times New Roman"/>
              </a:rPr>
              <a:t>	</a:t>
            </a:r>
            <a:r>
              <a:rPr sz="1600" spc="-5" dirty="0">
                <a:latin typeface="Times New Roman"/>
                <a:cs typeface="Times New Roman"/>
              </a:rPr>
              <a:t>and  </a:t>
            </a:r>
            <a:r>
              <a:rPr sz="1600" dirty="0">
                <a:latin typeface="Times New Roman"/>
                <a:cs typeface="Times New Roman"/>
              </a:rPr>
              <a:t>suggestions</a:t>
            </a:r>
            <a:r>
              <a:rPr sz="1600" spc="-5" dirty="0">
                <a:latin typeface="Times New Roman"/>
                <a:cs typeface="Times New Roman"/>
              </a:rPr>
              <a:t> from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users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who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are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currently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using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application.</a:t>
            </a:r>
            <a:endParaRPr sz="16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960"/>
              </a:spcBef>
              <a:buSzPct val="75000"/>
              <a:buFont typeface="Wingdings"/>
              <a:buChar char=""/>
              <a:tabLst>
                <a:tab pos="299085" algn="l"/>
                <a:tab pos="299720" algn="l"/>
              </a:tabLst>
            </a:pPr>
            <a:r>
              <a:rPr sz="1600" spc="-5" dirty="0">
                <a:latin typeface="Times New Roman"/>
                <a:cs typeface="Times New Roman"/>
              </a:rPr>
              <a:t>Security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can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be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made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more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advanced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by </a:t>
            </a:r>
            <a:r>
              <a:rPr sz="1600" spc="-5" dirty="0">
                <a:latin typeface="Times New Roman"/>
                <a:cs typeface="Times New Roman"/>
              </a:rPr>
              <a:t>adding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into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-15" dirty="0">
                <a:latin typeface="Times New Roman"/>
                <a:cs typeface="Times New Roman"/>
              </a:rPr>
              <a:t>more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techniques.</a:t>
            </a:r>
            <a:endParaRPr sz="1600">
              <a:latin typeface="Times New Roman"/>
              <a:cs typeface="Times New Roman"/>
            </a:endParaRPr>
          </a:p>
          <a:p>
            <a:pPr marL="299085" marR="5715" indent="-287020">
              <a:lnSpc>
                <a:spcPct val="150000"/>
              </a:lnSpc>
              <a:buSzPct val="75000"/>
              <a:buFont typeface="Wingdings"/>
              <a:buChar char=""/>
              <a:tabLst>
                <a:tab pos="299085" algn="l"/>
                <a:tab pos="299720" algn="l"/>
              </a:tabLst>
            </a:pP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3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payment</a:t>
            </a:r>
            <a:r>
              <a:rPr sz="1600" spc="33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module</a:t>
            </a:r>
            <a:r>
              <a:rPr sz="1600" spc="30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can</a:t>
            </a:r>
            <a:r>
              <a:rPr sz="1600" spc="3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be</a:t>
            </a:r>
            <a:r>
              <a:rPr sz="1600" spc="3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converted</a:t>
            </a:r>
            <a:r>
              <a:rPr sz="1600" spc="3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into</a:t>
            </a:r>
            <a:r>
              <a:rPr sz="1600" spc="3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</a:t>
            </a:r>
            <a:r>
              <a:rPr sz="1600" spc="3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real</a:t>
            </a:r>
            <a:r>
              <a:rPr sz="1600" spc="3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working</a:t>
            </a:r>
            <a:r>
              <a:rPr sz="1600" spc="32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module</a:t>
            </a:r>
            <a:r>
              <a:rPr sz="1600" spc="3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by</a:t>
            </a:r>
            <a:r>
              <a:rPr sz="1600" spc="3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connecting</a:t>
            </a:r>
            <a:r>
              <a:rPr sz="1600" spc="3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3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admin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account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 bank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completing</a:t>
            </a:r>
            <a:r>
              <a:rPr sz="1600" spc="7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 necessary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procedures.</a:t>
            </a:r>
            <a:endParaRPr sz="16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960"/>
              </a:spcBef>
              <a:buSzPct val="75000"/>
              <a:buFont typeface="Wingdings"/>
              <a:buChar char=""/>
              <a:tabLst>
                <a:tab pos="299085" algn="l"/>
                <a:tab pos="299720" algn="l"/>
              </a:tabLst>
            </a:pPr>
            <a:r>
              <a:rPr sz="1600" spc="-5" dirty="0">
                <a:latin typeface="Times New Roman"/>
                <a:cs typeface="Times New Roman"/>
              </a:rPr>
              <a:t>Backup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can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be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automatically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maintained.</a:t>
            </a:r>
            <a:endParaRPr sz="1600">
              <a:latin typeface="Times New Roman"/>
              <a:cs typeface="Times New Roman"/>
            </a:endParaRPr>
          </a:p>
          <a:p>
            <a:pPr marL="299085" marR="5715" indent="-287020">
              <a:lnSpc>
                <a:spcPct val="150000"/>
              </a:lnSpc>
              <a:spcBef>
                <a:spcPts val="5"/>
              </a:spcBef>
              <a:buSzPct val="75000"/>
              <a:buFont typeface="Wingdings"/>
              <a:buChar char=""/>
              <a:tabLst>
                <a:tab pos="299085" algn="l"/>
                <a:tab pos="299720" algn="l"/>
                <a:tab pos="3498215" algn="l"/>
              </a:tabLst>
            </a:pPr>
            <a:r>
              <a:rPr sz="1600" dirty="0">
                <a:latin typeface="Times New Roman"/>
                <a:cs typeface="Times New Roman"/>
              </a:rPr>
              <a:t>Increasing</a:t>
            </a:r>
            <a:r>
              <a:rPr sz="1600" spc="2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30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size</a:t>
            </a:r>
            <a:r>
              <a:rPr sz="1600" spc="30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30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30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database,	</a:t>
            </a:r>
            <a:r>
              <a:rPr sz="1600" dirty="0">
                <a:latin typeface="Times New Roman"/>
                <a:cs typeface="Times New Roman"/>
              </a:rPr>
              <a:t>by</a:t>
            </a:r>
            <a:r>
              <a:rPr sz="1600" spc="3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adding</a:t>
            </a:r>
            <a:r>
              <a:rPr sz="1600" spc="3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many</a:t>
            </a:r>
            <a:r>
              <a:rPr sz="1600" spc="30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more</a:t>
            </a:r>
            <a:r>
              <a:rPr sz="1600" spc="3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house</a:t>
            </a:r>
            <a:r>
              <a:rPr sz="1600" spc="29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owners</a:t>
            </a:r>
            <a:r>
              <a:rPr sz="1600" spc="3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spc="3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properties,thus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widening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reach</a:t>
            </a:r>
            <a:r>
              <a:rPr sz="1600" spc="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users.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77096" y="4763820"/>
            <a:ext cx="16065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35" dirty="0">
                <a:solidFill>
                  <a:srgbClr val="585858"/>
                </a:solidFill>
                <a:latin typeface="Georgia"/>
                <a:cs typeface="Georgia"/>
              </a:rPr>
              <a:t>26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34539" y="4799177"/>
            <a:ext cx="329565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5" dirty="0">
                <a:solidFill>
                  <a:srgbClr val="585858"/>
                </a:solidFill>
                <a:latin typeface="Georgia"/>
                <a:cs typeface="Georgia"/>
              </a:rPr>
              <a:t>HOME</a:t>
            </a:r>
            <a:r>
              <a:rPr sz="1000" spc="-25" dirty="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sz="1000" spc="-15" dirty="0">
                <a:solidFill>
                  <a:srgbClr val="585858"/>
                </a:solidFill>
                <a:latin typeface="Georgia"/>
                <a:cs typeface="Georgia"/>
              </a:rPr>
              <a:t>AWAY</a:t>
            </a:r>
            <a:r>
              <a:rPr sz="1000" spc="-5" dirty="0">
                <a:solidFill>
                  <a:srgbClr val="585858"/>
                </a:solidFill>
                <a:latin typeface="Georgia"/>
                <a:cs typeface="Georgia"/>
              </a:rPr>
              <a:t> –</a:t>
            </a:r>
            <a:r>
              <a:rPr sz="1000" spc="-35" dirty="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sz="1000" spc="-15" dirty="0">
                <a:solidFill>
                  <a:srgbClr val="585858"/>
                </a:solidFill>
                <a:latin typeface="Georgia"/>
                <a:cs typeface="Georgia"/>
              </a:rPr>
              <a:t>YOUR</a:t>
            </a:r>
            <a:r>
              <a:rPr sz="1000" spc="-5" dirty="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sz="1000" spc="-15" dirty="0">
                <a:solidFill>
                  <a:srgbClr val="585858"/>
                </a:solidFill>
                <a:latin typeface="Georgia"/>
                <a:cs typeface="Georgia"/>
              </a:rPr>
              <a:t>ULTIMATE</a:t>
            </a:r>
            <a:r>
              <a:rPr sz="1000" dirty="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sz="1000" spc="-15" dirty="0">
                <a:solidFill>
                  <a:srgbClr val="585858"/>
                </a:solidFill>
                <a:latin typeface="Georgia"/>
                <a:cs typeface="Georgia"/>
              </a:rPr>
              <a:t>HOUSING</a:t>
            </a:r>
            <a:r>
              <a:rPr sz="1000" spc="-5" dirty="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sz="1000" spc="-15" dirty="0">
                <a:solidFill>
                  <a:srgbClr val="585858"/>
                </a:solidFill>
                <a:latin typeface="Georgia"/>
                <a:cs typeface="Georgia"/>
              </a:rPr>
              <a:t>SOLUTION</a:t>
            </a:r>
            <a:endParaRPr sz="10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77096" y="4763820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35" dirty="0">
                <a:solidFill>
                  <a:srgbClr val="585858"/>
                </a:solidFill>
                <a:latin typeface="Georgia"/>
                <a:cs typeface="Georgia"/>
              </a:rPr>
              <a:t>27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37230" y="4799177"/>
            <a:ext cx="32873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5" dirty="0">
                <a:solidFill>
                  <a:srgbClr val="585858"/>
                </a:solidFill>
                <a:latin typeface="Georgia"/>
                <a:cs typeface="Georgia"/>
              </a:rPr>
              <a:t>HOME</a:t>
            </a:r>
            <a:r>
              <a:rPr sz="1000" spc="-25" dirty="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sz="1000" spc="-15" dirty="0">
                <a:solidFill>
                  <a:srgbClr val="585858"/>
                </a:solidFill>
                <a:latin typeface="Georgia"/>
                <a:cs typeface="Georgia"/>
              </a:rPr>
              <a:t>AWAY </a:t>
            </a:r>
            <a:r>
              <a:rPr sz="1000" spc="-5" dirty="0">
                <a:solidFill>
                  <a:srgbClr val="585858"/>
                </a:solidFill>
                <a:latin typeface="Georgia"/>
                <a:cs typeface="Georgia"/>
              </a:rPr>
              <a:t>–</a:t>
            </a:r>
            <a:r>
              <a:rPr sz="1000" spc="-20" dirty="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sz="1000" spc="-15" dirty="0">
                <a:solidFill>
                  <a:srgbClr val="585858"/>
                </a:solidFill>
                <a:latin typeface="Georgia"/>
                <a:cs typeface="Georgia"/>
              </a:rPr>
              <a:t>YOUR</a:t>
            </a:r>
            <a:r>
              <a:rPr sz="1000" spc="-10" dirty="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sz="1000" spc="-20" dirty="0">
                <a:solidFill>
                  <a:srgbClr val="585858"/>
                </a:solidFill>
                <a:latin typeface="Georgia"/>
                <a:cs typeface="Georgia"/>
              </a:rPr>
              <a:t>ULTIMATE</a:t>
            </a:r>
            <a:r>
              <a:rPr sz="1000" spc="-5" dirty="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sz="1000" spc="-15" dirty="0">
                <a:solidFill>
                  <a:srgbClr val="585858"/>
                </a:solidFill>
                <a:latin typeface="Georgia"/>
                <a:cs typeface="Georgia"/>
              </a:rPr>
              <a:t>HOUSING</a:t>
            </a:r>
            <a:r>
              <a:rPr sz="1000" spc="-5" dirty="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sz="1000" spc="-15" dirty="0">
                <a:solidFill>
                  <a:srgbClr val="585858"/>
                </a:solidFill>
                <a:latin typeface="Georgia"/>
                <a:cs typeface="Georgia"/>
              </a:rPr>
              <a:t>SOLUTION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8600" y="190500"/>
            <a:ext cx="8522335" cy="573405"/>
          </a:xfrm>
          <a:prstGeom prst="rect">
            <a:avLst/>
          </a:prstGeom>
          <a:solidFill>
            <a:srgbClr val="F8CA9B"/>
          </a:solidFill>
          <a:ln w="9523">
            <a:solidFill>
              <a:srgbClr val="B45F05"/>
            </a:solidFill>
          </a:ln>
        </p:spPr>
        <p:txBody>
          <a:bodyPr vert="horz" wrap="square" lIns="0" tIns="11557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910"/>
              </a:spcBef>
            </a:pPr>
            <a:r>
              <a:rPr sz="2000" spc="40" dirty="0">
                <a:latin typeface="Georgia"/>
                <a:cs typeface="Georgia"/>
              </a:rPr>
              <a:t>References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2100" y="720168"/>
            <a:ext cx="8677910" cy="4095115"/>
          </a:xfrm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35"/>
              </a:spcBef>
              <a:buSzPct val="85714"/>
              <a:buAutoNum type="arabicPeriod"/>
              <a:tabLst>
                <a:tab pos="241300" algn="l"/>
              </a:tabLst>
            </a:pPr>
            <a:r>
              <a:rPr sz="1400" spc="-10" dirty="0">
                <a:latin typeface="Times New Roman"/>
                <a:cs typeface="Times New Roman"/>
              </a:rPr>
              <a:t>K.G.Derpanis,Mean shift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clustering,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Lecture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Notes,</a:t>
            </a:r>
            <a:r>
              <a:rPr sz="140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u="sng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2"/>
              </a:rPr>
              <a:t>http://www.cse.yorku.ca/%7Ekosta/CompVis</a:t>
            </a:r>
            <a:r>
              <a:rPr sz="1400" spc="15" dirty="0">
                <a:solidFill>
                  <a:srgbClr val="0000FF"/>
                </a:solidFill>
                <a:latin typeface="Times New Roman"/>
                <a:cs typeface="Times New Roman"/>
                <a:hlinkClick r:id="rId2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Notes/mean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shift.pdf,</a:t>
            </a:r>
            <a:endParaRPr sz="14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840"/>
              </a:spcBef>
            </a:pPr>
            <a:r>
              <a:rPr sz="1400" spc="-10" dirty="0">
                <a:latin typeface="Times New Roman"/>
                <a:cs typeface="Times New Roman"/>
              </a:rPr>
              <a:t>2005</a:t>
            </a:r>
            <a:endParaRPr sz="1400">
              <a:latin typeface="Times New Roman"/>
              <a:cs typeface="Times New Roman"/>
            </a:endParaRPr>
          </a:p>
          <a:p>
            <a:pPr marL="241300" marR="12065" indent="-228600">
              <a:lnSpc>
                <a:spcPct val="150000"/>
              </a:lnSpc>
              <a:spcBef>
                <a:spcPts val="400"/>
              </a:spcBef>
              <a:buSzPct val="85714"/>
              <a:buAutoNum type="arabicPeriod" startAt="2"/>
              <a:tabLst>
                <a:tab pos="241300" algn="l"/>
              </a:tabLst>
            </a:pPr>
            <a:r>
              <a:rPr sz="1400" spc="-10" dirty="0">
                <a:latin typeface="Times New Roman"/>
                <a:cs typeface="Times New Roman"/>
              </a:rPr>
              <a:t>D.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Comaniciu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and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P.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Meer,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Mean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shift: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 </a:t>
            </a:r>
            <a:r>
              <a:rPr sz="1400" spc="-10" dirty="0">
                <a:latin typeface="Times New Roman"/>
                <a:cs typeface="Times New Roman"/>
              </a:rPr>
              <a:t>robust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approach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toward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feature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space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analysis,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IEEE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Transactions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on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Pattern 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Analysis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&amp;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Machine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Intelligence,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vol.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24,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no.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5,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pp.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603–619,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2002.</a:t>
            </a:r>
            <a:endParaRPr sz="1400">
              <a:latin typeface="Times New Roman"/>
              <a:cs typeface="Times New Roman"/>
            </a:endParaRPr>
          </a:p>
          <a:p>
            <a:pPr marL="241300" marR="5080" indent="-228600">
              <a:lnSpc>
                <a:spcPct val="150100"/>
              </a:lnSpc>
              <a:spcBef>
                <a:spcPts val="390"/>
              </a:spcBef>
              <a:buSzPct val="85714"/>
              <a:buAutoNum type="arabicPeriod" startAt="2"/>
              <a:tabLst>
                <a:tab pos="241300" algn="l"/>
              </a:tabLst>
            </a:pPr>
            <a:r>
              <a:rPr sz="1400" spc="-5" dirty="0">
                <a:latin typeface="Times New Roman"/>
                <a:cs typeface="Times New Roman"/>
              </a:rPr>
              <a:t>J. </a:t>
            </a:r>
            <a:r>
              <a:rPr sz="1400" spc="-15" dirty="0">
                <a:latin typeface="Times New Roman"/>
                <a:cs typeface="Times New Roman"/>
              </a:rPr>
              <a:t>Pennington, </a:t>
            </a:r>
            <a:r>
              <a:rPr sz="1400" spc="-10" dirty="0">
                <a:latin typeface="Times New Roman"/>
                <a:cs typeface="Times New Roman"/>
              </a:rPr>
              <a:t>R. Socher, and C. Manning, Glove: </a:t>
            </a:r>
            <a:r>
              <a:rPr sz="1400" spc="-15" dirty="0">
                <a:latin typeface="Times New Roman"/>
                <a:cs typeface="Times New Roman"/>
              </a:rPr>
              <a:t>Global </a:t>
            </a:r>
            <a:r>
              <a:rPr sz="1400" spc="-10" dirty="0">
                <a:latin typeface="Times New Roman"/>
                <a:cs typeface="Times New Roman"/>
              </a:rPr>
              <a:t>vectors for word </a:t>
            </a:r>
            <a:r>
              <a:rPr sz="1400" spc="-15" dirty="0">
                <a:latin typeface="Times New Roman"/>
                <a:cs typeface="Times New Roman"/>
              </a:rPr>
              <a:t>representation, </a:t>
            </a:r>
            <a:r>
              <a:rPr sz="1400" spc="-10" dirty="0">
                <a:latin typeface="Times New Roman"/>
                <a:cs typeface="Times New Roman"/>
              </a:rPr>
              <a:t>in Proc. </a:t>
            </a:r>
            <a:r>
              <a:rPr sz="1400" spc="-5" dirty="0">
                <a:latin typeface="Times New Roman"/>
                <a:cs typeface="Times New Roman"/>
              </a:rPr>
              <a:t>of </a:t>
            </a:r>
            <a:r>
              <a:rPr sz="1400" spc="-10" dirty="0">
                <a:latin typeface="Times New Roman"/>
                <a:cs typeface="Times New Roman"/>
              </a:rPr>
              <a:t>the </a:t>
            </a:r>
            <a:r>
              <a:rPr sz="1400" spc="-15" dirty="0">
                <a:latin typeface="Times New Roman"/>
                <a:cs typeface="Times New Roman"/>
              </a:rPr>
              <a:t>Conference </a:t>
            </a:r>
            <a:r>
              <a:rPr sz="1400" spc="-20" dirty="0">
                <a:latin typeface="Times New Roman"/>
                <a:cs typeface="Times New Roman"/>
              </a:rPr>
              <a:t>on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Empirical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Methods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in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Natural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Language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Processing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(EMNLP),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Doha,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Qatar,2014,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pp.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1532–1543.</a:t>
            </a:r>
            <a:endParaRPr sz="1400">
              <a:latin typeface="Times New Roman"/>
              <a:cs typeface="Times New Roman"/>
            </a:endParaRPr>
          </a:p>
          <a:p>
            <a:pPr marL="241300" marR="12065" indent="-228600">
              <a:lnSpc>
                <a:spcPct val="148600"/>
              </a:lnSpc>
              <a:spcBef>
                <a:spcPts val="400"/>
              </a:spcBef>
              <a:buSzPct val="85714"/>
              <a:buAutoNum type="arabicPeriod" startAt="2"/>
              <a:tabLst>
                <a:tab pos="241300" algn="l"/>
              </a:tabLst>
            </a:pPr>
            <a:r>
              <a:rPr sz="1400" spc="-5" dirty="0">
                <a:latin typeface="Times New Roman"/>
                <a:cs typeface="Times New Roman"/>
              </a:rPr>
              <a:t>J.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Gallin,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The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longrun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relationship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between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house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prices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and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rents,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Real</a:t>
            </a:r>
            <a:r>
              <a:rPr sz="1400" spc="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Estate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Economics,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vol.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36,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no.</a:t>
            </a:r>
            <a:r>
              <a:rPr sz="1400" spc="1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4,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pp.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635–658, 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2008.</a:t>
            </a:r>
            <a:endParaRPr sz="1400">
              <a:latin typeface="Times New Roman"/>
              <a:cs typeface="Times New Roman"/>
            </a:endParaRPr>
          </a:p>
          <a:p>
            <a:pPr marL="241300" marR="10795" indent="-228600">
              <a:lnSpc>
                <a:spcPct val="147800"/>
              </a:lnSpc>
              <a:spcBef>
                <a:spcPts val="400"/>
              </a:spcBef>
              <a:buSzPct val="85714"/>
              <a:buAutoNum type="arabicPeriod" startAt="2"/>
              <a:tabLst>
                <a:tab pos="241300" algn="l"/>
              </a:tabLst>
            </a:pPr>
            <a:r>
              <a:rPr sz="1400" spc="-10" dirty="0">
                <a:latin typeface="Times New Roman"/>
                <a:cs typeface="Times New Roman"/>
              </a:rPr>
              <a:t>P.</a:t>
            </a:r>
            <a:r>
              <a:rPr sz="1400" spc="229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Choudhary,</a:t>
            </a:r>
            <a:r>
              <a:rPr sz="1400" spc="2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A.</a:t>
            </a:r>
            <a:r>
              <a:rPr sz="1400" spc="229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Jain,</a:t>
            </a:r>
            <a:r>
              <a:rPr sz="1400" spc="229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and</a:t>
            </a:r>
            <a:r>
              <a:rPr sz="1400" spc="2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R.</a:t>
            </a:r>
            <a:r>
              <a:rPr sz="1400" spc="229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Baijal,</a:t>
            </a:r>
            <a:r>
              <a:rPr sz="1400" spc="25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Unravelling</a:t>
            </a:r>
            <a:r>
              <a:rPr sz="1400" spc="24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Airbnb</a:t>
            </a:r>
            <a:r>
              <a:rPr sz="1400" spc="24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predicting</a:t>
            </a:r>
            <a:r>
              <a:rPr sz="1400" spc="24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price</a:t>
            </a:r>
            <a:r>
              <a:rPr sz="1400" spc="2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for</a:t>
            </a:r>
            <a:r>
              <a:rPr sz="1400" spc="2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new</a:t>
            </a:r>
            <a:r>
              <a:rPr sz="1400" spc="229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listing,</a:t>
            </a:r>
            <a:r>
              <a:rPr sz="1400" spc="229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arXiv</a:t>
            </a:r>
            <a:r>
              <a:rPr sz="1400" spc="24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preprint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arXiv:1805.12101,</a:t>
            </a:r>
            <a:r>
              <a:rPr sz="1400" spc="-7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2018.</a:t>
            </a:r>
            <a:endParaRPr sz="14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210"/>
              </a:spcBef>
              <a:buSzPct val="85714"/>
              <a:buAutoNum type="arabicPeriod" startAt="2"/>
              <a:tabLst>
                <a:tab pos="241300" algn="l"/>
              </a:tabLst>
            </a:pPr>
            <a:r>
              <a:rPr sz="1400" spc="-10" dirty="0">
                <a:latin typeface="Times New Roman"/>
                <a:cs typeface="Times New Roman"/>
              </a:rPr>
              <a:t>G.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K.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Tso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and</a:t>
            </a:r>
            <a:r>
              <a:rPr sz="1400" spc="1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K.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K.</a:t>
            </a:r>
            <a:r>
              <a:rPr sz="1400" spc="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Yau, </a:t>
            </a:r>
            <a:r>
              <a:rPr sz="1400" spc="-15" dirty="0">
                <a:latin typeface="Times New Roman"/>
                <a:cs typeface="Times New Roman"/>
              </a:rPr>
              <a:t>Predicting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electricity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energy consumption:</a:t>
            </a:r>
            <a:r>
              <a:rPr sz="1400" dirty="0">
                <a:latin typeface="Times New Roman"/>
                <a:cs typeface="Times New Roman"/>
              </a:rPr>
              <a:t> A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comparison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of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regression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analysis,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decision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tree</a:t>
            </a:r>
            <a:endParaRPr sz="14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805"/>
              </a:spcBef>
            </a:pPr>
            <a:r>
              <a:rPr sz="1400" spc="-10" dirty="0">
                <a:latin typeface="Times New Roman"/>
                <a:cs typeface="Times New Roman"/>
              </a:rPr>
              <a:t>and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neural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networks,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Energy,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vol.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32,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no.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9,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pp.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1761–1768,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2007.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77096" y="4763820"/>
            <a:ext cx="16446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35" dirty="0">
                <a:solidFill>
                  <a:srgbClr val="585858"/>
                </a:solidFill>
                <a:latin typeface="Georgia"/>
                <a:cs typeface="Georgia"/>
              </a:rPr>
              <a:t>28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2775" y="4071315"/>
            <a:ext cx="7823200" cy="905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>
              <a:lnSpc>
                <a:spcPct val="150000"/>
              </a:lnSpc>
              <a:spcBef>
                <a:spcPts val="100"/>
              </a:spcBef>
            </a:pPr>
            <a:r>
              <a:rPr sz="1200" spc="-10" dirty="0">
                <a:latin typeface="Times New Roman"/>
                <a:cs typeface="Times New Roman"/>
              </a:rPr>
              <a:t>5.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S.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Arora,</a:t>
            </a:r>
            <a:r>
              <a:rPr sz="1400" spc="5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Y.</a:t>
            </a:r>
            <a:r>
              <a:rPr sz="1400" spc="6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Liang,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5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T.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Ma,</a:t>
            </a:r>
            <a:r>
              <a:rPr sz="1400" spc="7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simple</a:t>
            </a:r>
            <a:r>
              <a:rPr sz="1400" spc="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but</a:t>
            </a:r>
            <a:r>
              <a:rPr sz="1400" spc="5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tough-to-beat</a:t>
            </a:r>
            <a:r>
              <a:rPr sz="1400" spc="5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baseline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for</a:t>
            </a:r>
            <a:r>
              <a:rPr sz="1400" spc="5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sentence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embeddings,</a:t>
            </a:r>
            <a:r>
              <a:rPr sz="1400" spc="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presented</a:t>
            </a:r>
            <a:r>
              <a:rPr sz="1400" spc="5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at </a:t>
            </a:r>
            <a:r>
              <a:rPr sz="1400" spc="-33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International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Conference </a:t>
            </a:r>
            <a:r>
              <a:rPr sz="1400" spc="-5" dirty="0">
                <a:latin typeface="Times New Roman"/>
                <a:cs typeface="Times New Roman"/>
              </a:rPr>
              <a:t>on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Learning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Representations,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Palais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des Congres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Neptune,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Toulon,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France,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2017.</a:t>
            </a:r>
            <a:endParaRPr sz="1400">
              <a:latin typeface="Times New Roman"/>
              <a:cs typeface="Times New Roman"/>
            </a:endParaRPr>
          </a:p>
          <a:p>
            <a:pPr marR="136525" algn="ctr">
              <a:lnSpc>
                <a:spcPct val="100000"/>
              </a:lnSpc>
              <a:spcBef>
                <a:spcPts val="685"/>
              </a:spcBef>
            </a:pPr>
            <a:r>
              <a:rPr sz="1000" spc="-15" dirty="0">
                <a:solidFill>
                  <a:srgbClr val="585858"/>
                </a:solidFill>
                <a:latin typeface="Georgia"/>
                <a:cs typeface="Georgia"/>
              </a:rPr>
              <a:t>HOME</a:t>
            </a:r>
            <a:r>
              <a:rPr sz="1000" spc="-25" dirty="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sz="1000" spc="-15" dirty="0">
                <a:solidFill>
                  <a:srgbClr val="585858"/>
                </a:solidFill>
                <a:latin typeface="Georgia"/>
                <a:cs typeface="Georgia"/>
              </a:rPr>
              <a:t>AWAY </a:t>
            </a:r>
            <a:r>
              <a:rPr sz="1000" spc="-5" dirty="0">
                <a:solidFill>
                  <a:srgbClr val="585858"/>
                </a:solidFill>
                <a:latin typeface="Georgia"/>
                <a:cs typeface="Georgia"/>
              </a:rPr>
              <a:t>–</a:t>
            </a:r>
            <a:r>
              <a:rPr sz="1000" spc="-20" dirty="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sz="1000" spc="-15" dirty="0">
                <a:solidFill>
                  <a:srgbClr val="585858"/>
                </a:solidFill>
                <a:latin typeface="Georgia"/>
                <a:cs typeface="Georgia"/>
              </a:rPr>
              <a:t>YOUR</a:t>
            </a:r>
            <a:r>
              <a:rPr sz="1000" spc="-5" dirty="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sz="1000" spc="-20" dirty="0">
                <a:solidFill>
                  <a:srgbClr val="585858"/>
                </a:solidFill>
                <a:latin typeface="Georgia"/>
                <a:cs typeface="Georgia"/>
              </a:rPr>
              <a:t>ULTIMATE</a:t>
            </a:r>
            <a:r>
              <a:rPr sz="1000" spc="-10" dirty="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sz="1000" spc="-15" dirty="0">
                <a:solidFill>
                  <a:srgbClr val="585858"/>
                </a:solidFill>
                <a:latin typeface="Georgia"/>
                <a:cs typeface="Georgia"/>
              </a:rPr>
              <a:t>HOUSING</a:t>
            </a:r>
            <a:r>
              <a:rPr sz="1000" spc="-5" dirty="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sz="1000" spc="-15" dirty="0">
                <a:solidFill>
                  <a:srgbClr val="585858"/>
                </a:solidFill>
                <a:latin typeface="Georgia"/>
                <a:cs typeface="Georgia"/>
              </a:rPr>
              <a:t>SOLUTION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12420" y="445008"/>
            <a:ext cx="8521065" cy="573405"/>
          </a:xfrm>
          <a:prstGeom prst="rect">
            <a:avLst/>
          </a:prstGeom>
          <a:solidFill>
            <a:srgbClr val="F8CA9B"/>
          </a:solidFill>
          <a:ln w="9523">
            <a:solidFill>
              <a:srgbClr val="B45F05"/>
            </a:solidFill>
          </a:ln>
        </p:spPr>
        <p:txBody>
          <a:bodyPr vert="horz" wrap="square" lIns="0" tIns="115570" rIns="0" bIns="0" rtlCol="0">
            <a:spAutoFit/>
          </a:bodyPr>
          <a:lstStyle/>
          <a:p>
            <a:pPr marL="84455">
              <a:lnSpc>
                <a:spcPct val="100000"/>
              </a:lnSpc>
              <a:spcBef>
                <a:spcPts val="910"/>
              </a:spcBef>
            </a:pPr>
            <a:r>
              <a:rPr sz="2000" spc="40" dirty="0">
                <a:latin typeface="Georgia"/>
                <a:cs typeface="Georgia"/>
              </a:rPr>
              <a:t>References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2775" y="995019"/>
            <a:ext cx="7823200" cy="30511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5080" indent="-228600" algn="just">
              <a:lnSpc>
                <a:spcPct val="148600"/>
              </a:lnSpc>
              <a:spcBef>
                <a:spcPts val="95"/>
              </a:spcBef>
              <a:buSzPct val="85714"/>
              <a:buAutoNum type="arabicPeriod"/>
              <a:tabLst>
                <a:tab pos="241300" algn="l"/>
              </a:tabLst>
            </a:pPr>
            <a:r>
              <a:rPr sz="1400" spc="-5" dirty="0">
                <a:latin typeface="Times New Roman"/>
                <a:cs typeface="Times New Roman"/>
              </a:rPr>
              <a:t>J. </a:t>
            </a:r>
            <a:r>
              <a:rPr sz="1400" spc="-10" dirty="0">
                <a:latin typeface="Times New Roman"/>
                <a:cs typeface="Times New Roman"/>
              </a:rPr>
              <a:t>Gallin, The </a:t>
            </a:r>
            <a:r>
              <a:rPr sz="1400" spc="-15" dirty="0">
                <a:latin typeface="Times New Roman"/>
                <a:cs typeface="Times New Roman"/>
              </a:rPr>
              <a:t>longrun relationship between </a:t>
            </a:r>
            <a:r>
              <a:rPr sz="1400" spc="-10" dirty="0">
                <a:latin typeface="Times New Roman"/>
                <a:cs typeface="Times New Roman"/>
              </a:rPr>
              <a:t>house price and </a:t>
            </a:r>
            <a:r>
              <a:rPr sz="1400" spc="-15" dirty="0">
                <a:latin typeface="Times New Roman"/>
                <a:cs typeface="Times New Roman"/>
              </a:rPr>
              <a:t>rents, </a:t>
            </a:r>
            <a:r>
              <a:rPr sz="1400" spc="-10" dirty="0">
                <a:latin typeface="Times New Roman"/>
                <a:cs typeface="Times New Roman"/>
              </a:rPr>
              <a:t>Real </a:t>
            </a:r>
            <a:r>
              <a:rPr sz="1400" spc="-15" dirty="0">
                <a:latin typeface="Times New Roman"/>
                <a:cs typeface="Times New Roman"/>
              </a:rPr>
              <a:t>Economics, </a:t>
            </a:r>
            <a:r>
              <a:rPr sz="1400" spc="-10" dirty="0">
                <a:latin typeface="Times New Roman"/>
                <a:cs typeface="Times New Roman"/>
              </a:rPr>
              <a:t>vol. </a:t>
            </a:r>
            <a:r>
              <a:rPr sz="1400" spc="-5" dirty="0">
                <a:latin typeface="Times New Roman"/>
                <a:cs typeface="Times New Roman"/>
              </a:rPr>
              <a:t>36, no. 4, pp. </a:t>
            </a:r>
            <a:r>
              <a:rPr sz="1400" spc="-15" dirty="0">
                <a:latin typeface="Times New Roman"/>
                <a:cs typeface="Times New Roman"/>
              </a:rPr>
              <a:t>635– </a:t>
            </a:r>
            <a:r>
              <a:rPr sz="1400" spc="-10" dirty="0">
                <a:latin typeface="Times New Roman"/>
                <a:cs typeface="Times New Roman"/>
              </a:rPr>
              <a:t> 658,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2008</a:t>
            </a:r>
            <a:endParaRPr sz="1400">
              <a:latin typeface="Times New Roman"/>
              <a:cs typeface="Times New Roman"/>
            </a:endParaRPr>
          </a:p>
          <a:p>
            <a:pPr marL="241300" marR="13335" indent="-228600" algn="just">
              <a:lnSpc>
                <a:spcPct val="150000"/>
              </a:lnSpc>
              <a:spcBef>
                <a:spcPts val="390"/>
              </a:spcBef>
              <a:buSzPct val="85714"/>
              <a:buAutoNum type="arabicPeriod"/>
              <a:tabLst>
                <a:tab pos="241300" algn="l"/>
              </a:tabLst>
            </a:pPr>
            <a:r>
              <a:rPr sz="1400" spc="-10" dirty="0">
                <a:latin typeface="Times New Roman"/>
                <a:cs typeface="Times New Roman"/>
              </a:rPr>
              <a:t>E. Tang and K. Sangani, </a:t>
            </a:r>
            <a:r>
              <a:rPr sz="1400" spc="-15" dirty="0">
                <a:latin typeface="Times New Roman"/>
                <a:cs typeface="Times New Roman"/>
              </a:rPr>
              <a:t>Neighborhood </a:t>
            </a:r>
            <a:r>
              <a:rPr sz="1400" spc="-10" dirty="0">
                <a:latin typeface="Times New Roman"/>
                <a:cs typeface="Times New Roman"/>
              </a:rPr>
              <a:t>and price </a:t>
            </a:r>
            <a:r>
              <a:rPr sz="1400" spc="-15" dirty="0">
                <a:latin typeface="Times New Roman"/>
                <a:cs typeface="Times New Roman"/>
              </a:rPr>
              <a:t>prediction </a:t>
            </a:r>
            <a:r>
              <a:rPr sz="1400" spc="-10" dirty="0">
                <a:latin typeface="Times New Roman"/>
                <a:cs typeface="Times New Roman"/>
              </a:rPr>
              <a:t>for San Francisco </a:t>
            </a:r>
            <a:r>
              <a:rPr sz="1400" spc="-15" dirty="0">
                <a:latin typeface="Times New Roman"/>
                <a:cs typeface="Times New Roman"/>
              </a:rPr>
              <a:t>Airbnb listings, http:// 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cs229.stanford.edu/proj2015/236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report.pdf,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2018</a:t>
            </a:r>
            <a:endParaRPr sz="1400">
              <a:latin typeface="Times New Roman"/>
              <a:cs typeface="Times New Roman"/>
            </a:endParaRPr>
          </a:p>
          <a:p>
            <a:pPr marL="241300" marR="12065" indent="-228600" algn="just">
              <a:lnSpc>
                <a:spcPct val="150100"/>
              </a:lnSpc>
              <a:spcBef>
                <a:spcPts val="405"/>
              </a:spcBef>
              <a:buSzPct val="85714"/>
              <a:buAutoNum type="arabicPeriod"/>
              <a:tabLst>
                <a:tab pos="241300" algn="l"/>
              </a:tabLst>
            </a:pPr>
            <a:r>
              <a:rPr sz="1400" spc="-10" dirty="0">
                <a:latin typeface="Times New Roman"/>
                <a:cs typeface="Times New Roman"/>
              </a:rPr>
              <a:t>A. Vaswani, N. Shazeer, </a:t>
            </a:r>
            <a:r>
              <a:rPr sz="1400" spc="-5" dirty="0">
                <a:latin typeface="Times New Roman"/>
                <a:cs typeface="Times New Roman"/>
              </a:rPr>
              <a:t>N. </a:t>
            </a:r>
            <a:r>
              <a:rPr sz="1400" spc="-15" dirty="0">
                <a:latin typeface="Times New Roman"/>
                <a:cs typeface="Times New Roman"/>
              </a:rPr>
              <a:t>Parmar, </a:t>
            </a:r>
            <a:r>
              <a:rPr sz="1400" spc="-5" dirty="0">
                <a:latin typeface="Times New Roman"/>
                <a:cs typeface="Times New Roman"/>
              </a:rPr>
              <a:t>J. </a:t>
            </a:r>
            <a:r>
              <a:rPr sz="1400" spc="-10" dirty="0">
                <a:latin typeface="Times New Roman"/>
                <a:cs typeface="Times New Roman"/>
              </a:rPr>
              <a:t>Uszkoreit, L. Jones, A. N. </a:t>
            </a:r>
            <a:r>
              <a:rPr sz="1400" spc="-15" dirty="0">
                <a:latin typeface="Times New Roman"/>
                <a:cs typeface="Times New Roman"/>
              </a:rPr>
              <a:t>Gomez, </a:t>
            </a:r>
            <a:r>
              <a:rPr sz="1400" spc="-10" dirty="0">
                <a:latin typeface="Times New Roman"/>
                <a:cs typeface="Times New Roman"/>
              </a:rPr>
              <a:t>L. Kaiser, and I. </a:t>
            </a:r>
            <a:r>
              <a:rPr sz="1400" spc="-15" dirty="0">
                <a:latin typeface="Times New Roman"/>
                <a:cs typeface="Times New Roman"/>
              </a:rPr>
              <a:t>Polosukhin, 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Attention </a:t>
            </a:r>
            <a:r>
              <a:rPr sz="1400" spc="-5" dirty="0">
                <a:latin typeface="Times New Roman"/>
                <a:cs typeface="Times New Roman"/>
              </a:rPr>
              <a:t>is </a:t>
            </a:r>
            <a:r>
              <a:rPr sz="1400" spc="-15" dirty="0">
                <a:latin typeface="Times New Roman"/>
                <a:cs typeface="Times New Roman"/>
              </a:rPr>
              <a:t>all you </a:t>
            </a:r>
            <a:r>
              <a:rPr sz="1400" spc="-10" dirty="0">
                <a:latin typeface="Times New Roman"/>
                <a:cs typeface="Times New Roman"/>
              </a:rPr>
              <a:t>need, </a:t>
            </a:r>
            <a:r>
              <a:rPr sz="1400" spc="-5" dirty="0">
                <a:latin typeface="Times New Roman"/>
                <a:cs typeface="Times New Roman"/>
              </a:rPr>
              <a:t>in </a:t>
            </a:r>
            <a:r>
              <a:rPr sz="1400" spc="-15" dirty="0">
                <a:latin typeface="Times New Roman"/>
                <a:cs typeface="Times New Roman"/>
              </a:rPr>
              <a:t>Proc. </a:t>
            </a:r>
            <a:r>
              <a:rPr sz="1400" spc="-5" dirty="0">
                <a:latin typeface="Times New Roman"/>
                <a:cs typeface="Times New Roman"/>
              </a:rPr>
              <a:t>of </a:t>
            </a:r>
            <a:r>
              <a:rPr sz="1400" spc="-10" dirty="0">
                <a:latin typeface="Times New Roman"/>
                <a:cs typeface="Times New Roman"/>
              </a:rPr>
              <a:t>the Advances in </a:t>
            </a:r>
            <a:r>
              <a:rPr sz="1400" spc="-15" dirty="0">
                <a:latin typeface="Times New Roman"/>
                <a:cs typeface="Times New Roman"/>
              </a:rPr>
              <a:t>Neural Information </a:t>
            </a:r>
            <a:r>
              <a:rPr sz="1400" spc="-10" dirty="0">
                <a:latin typeface="Times New Roman"/>
                <a:cs typeface="Times New Roman"/>
              </a:rPr>
              <a:t>rocessing </a:t>
            </a:r>
            <a:r>
              <a:rPr sz="1400" spc="-15" dirty="0">
                <a:latin typeface="Times New Roman"/>
                <a:cs typeface="Times New Roman"/>
              </a:rPr>
              <a:t>Systems, </a:t>
            </a:r>
            <a:r>
              <a:rPr sz="1400" spc="-10" dirty="0">
                <a:latin typeface="Times New Roman"/>
                <a:cs typeface="Times New Roman"/>
              </a:rPr>
              <a:t>Long </a:t>
            </a:r>
            <a:r>
              <a:rPr sz="1400" spc="-5" dirty="0">
                <a:latin typeface="Times New Roman"/>
                <a:cs typeface="Times New Roman"/>
              </a:rPr>
              <a:t>Beach, 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CA,</a:t>
            </a:r>
            <a:r>
              <a:rPr sz="1400" spc="-2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USA,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2017,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pp.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5998–6008.</a:t>
            </a:r>
            <a:endParaRPr sz="1400">
              <a:latin typeface="Times New Roman"/>
              <a:cs typeface="Times New Roman"/>
            </a:endParaRPr>
          </a:p>
          <a:p>
            <a:pPr marL="241300" indent="-228600" algn="just">
              <a:lnSpc>
                <a:spcPct val="100000"/>
              </a:lnSpc>
              <a:spcBef>
                <a:spcPts val="1235"/>
              </a:spcBef>
              <a:buSzPct val="85714"/>
              <a:buAutoNum type="arabicPeriod"/>
              <a:tabLst>
                <a:tab pos="241300" algn="l"/>
              </a:tabLst>
            </a:pPr>
            <a:r>
              <a:rPr sz="1400" spc="-10" dirty="0">
                <a:latin typeface="Times New Roman"/>
                <a:cs typeface="Times New Roman"/>
              </a:rPr>
              <a:t>K.</a:t>
            </a:r>
            <a:r>
              <a:rPr sz="1400" spc="1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Fukunaga</a:t>
            </a:r>
            <a:r>
              <a:rPr sz="1400" spc="1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and</a:t>
            </a:r>
            <a:r>
              <a:rPr sz="1400" spc="15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L.</a:t>
            </a:r>
            <a:r>
              <a:rPr sz="1400" spc="1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Hostetler,</a:t>
            </a:r>
            <a:r>
              <a:rPr sz="1400" spc="1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The</a:t>
            </a:r>
            <a:r>
              <a:rPr sz="1400" spc="14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estimation</a:t>
            </a:r>
            <a:r>
              <a:rPr sz="1400" spc="15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of</a:t>
            </a:r>
            <a:r>
              <a:rPr sz="1400" spc="1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the</a:t>
            </a:r>
            <a:r>
              <a:rPr sz="1400" spc="14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gradient</a:t>
            </a:r>
            <a:r>
              <a:rPr sz="1400" spc="15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of</a:t>
            </a:r>
            <a:r>
              <a:rPr sz="1400" spc="15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14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density</a:t>
            </a:r>
            <a:r>
              <a:rPr sz="1400" spc="12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function,</a:t>
            </a:r>
            <a:r>
              <a:rPr sz="1400" spc="1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with</a:t>
            </a:r>
            <a:r>
              <a:rPr sz="1400" spc="150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applications</a:t>
            </a:r>
            <a:r>
              <a:rPr sz="1400" spc="15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in</a:t>
            </a:r>
            <a:endParaRPr sz="14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840"/>
              </a:spcBef>
            </a:pPr>
            <a:r>
              <a:rPr sz="1400" spc="-10" dirty="0">
                <a:latin typeface="Times New Roman"/>
                <a:cs typeface="Times New Roman"/>
              </a:rPr>
              <a:t>pattern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recognition,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IEEE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Transactions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on</a:t>
            </a:r>
            <a:r>
              <a:rPr sz="1400" spc="-15" dirty="0">
                <a:latin typeface="Times New Roman"/>
                <a:cs typeface="Times New Roman"/>
              </a:rPr>
              <a:t> Information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15" dirty="0">
                <a:latin typeface="Times New Roman"/>
                <a:cs typeface="Times New Roman"/>
              </a:rPr>
              <a:t>Theory,</a:t>
            </a:r>
            <a:r>
              <a:rPr sz="1400" spc="-10" dirty="0">
                <a:latin typeface="Times New Roman"/>
                <a:cs typeface="Times New Roman"/>
              </a:rPr>
              <a:t> vol.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21,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no.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1,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pp.</a:t>
            </a:r>
            <a:r>
              <a:rPr sz="1400" spc="-10" dirty="0">
                <a:latin typeface="Times New Roman"/>
                <a:cs typeface="Times New Roman"/>
              </a:rPr>
              <a:t> 32–40,</a:t>
            </a:r>
            <a:r>
              <a:rPr sz="1400" spc="-50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1975.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19197" y="2161159"/>
            <a:ext cx="3679190" cy="742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80" dirty="0"/>
              <a:t>Thank</a:t>
            </a:r>
            <a:r>
              <a:rPr spc="395" dirty="0"/>
              <a:t> </a:t>
            </a:r>
            <a:r>
              <a:rPr spc="204" dirty="0"/>
              <a:t>You</a:t>
            </a:r>
            <a:r>
              <a:rPr spc="345" dirty="0"/>
              <a:t> </a:t>
            </a:r>
            <a:r>
              <a:rPr spc="300" dirty="0"/>
              <a:t>!!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806688" y="4763820"/>
            <a:ext cx="14414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30" dirty="0">
                <a:solidFill>
                  <a:srgbClr val="585858"/>
                </a:solidFill>
                <a:latin typeface="Georgia"/>
                <a:cs typeface="Georgia"/>
              </a:rPr>
              <a:t>31</a:t>
            </a:r>
            <a:endParaRPr sz="10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2420" y="445008"/>
            <a:ext cx="8521065" cy="573405"/>
          </a:xfrm>
          <a:prstGeom prst="rect">
            <a:avLst/>
          </a:prstGeom>
          <a:solidFill>
            <a:srgbClr val="F8CA9B"/>
          </a:solidFill>
          <a:ln w="9523">
            <a:solidFill>
              <a:srgbClr val="B45F05"/>
            </a:solidFill>
          </a:ln>
        </p:spPr>
        <p:txBody>
          <a:bodyPr vert="horz" wrap="square" lIns="0" tIns="115570" rIns="0" bIns="0" rtlCol="0">
            <a:spAutoFit/>
          </a:bodyPr>
          <a:lstStyle/>
          <a:p>
            <a:pPr marL="84455">
              <a:lnSpc>
                <a:spcPct val="100000"/>
              </a:lnSpc>
              <a:spcBef>
                <a:spcPts val="910"/>
              </a:spcBef>
            </a:pPr>
            <a:r>
              <a:rPr sz="2000" spc="-15" dirty="0">
                <a:latin typeface="Georgia"/>
                <a:cs typeface="Georgia"/>
              </a:rPr>
              <a:t>Introduction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81171" y="1265072"/>
            <a:ext cx="5067300" cy="2952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0100"/>
              </a:lnSpc>
              <a:spcBef>
                <a:spcPts val="100"/>
              </a:spcBef>
            </a:pPr>
            <a:r>
              <a:rPr sz="1600" spc="-25" dirty="0">
                <a:solidFill>
                  <a:srgbClr val="434343"/>
                </a:solidFill>
                <a:latin typeface="Times New Roman"/>
                <a:cs typeface="Times New Roman"/>
              </a:rPr>
              <a:t>Housing</a:t>
            </a:r>
            <a:r>
              <a:rPr sz="1600" spc="-2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434343"/>
                </a:solidFill>
                <a:latin typeface="Times New Roman"/>
                <a:cs typeface="Times New Roman"/>
              </a:rPr>
              <a:t>sector</a:t>
            </a:r>
            <a:r>
              <a:rPr sz="1600" spc="-2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434343"/>
                </a:solidFill>
                <a:latin typeface="Times New Roman"/>
                <a:cs typeface="Times New Roman"/>
              </a:rPr>
              <a:t>remains</a:t>
            </a:r>
            <a:r>
              <a:rPr sz="1600" spc="-2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434343"/>
                </a:solidFill>
                <a:latin typeface="Times New Roman"/>
                <a:cs typeface="Times New Roman"/>
              </a:rPr>
              <a:t>vigilant</a:t>
            </a:r>
            <a:r>
              <a:rPr sz="1600" spc="-2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434343"/>
                </a:solidFill>
                <a:latin typeface="Times New Roman"/>
                <a:cs typeface="Times New Roman"/>
              </a:rPr>
              <a:t>to</a:t>
            </a:r>
            <a:r>
              <a:rPr sz="1600" spc="-1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434343"/>
                </a:solidFill>
                <a:latin typeface="Times New Roman"/>
                <a:cs typeface="Times New Roman"/>
              </a:rPr>
              <a:t>face</a:t>
            </a:r>
            <a:r>
              <a:rPr sz="1600" spc="-1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434343"/>
                </a:solidFill>
                <a:latin typeface="Times New Roman"/>
                <a:cs typeface="Times New Roman"/>
              </a:rPr>
              <a:t>the</a:t>
            </a:r>
            <a:r>
              <a:rPr sz="1600" spc="-1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434343"/>
                </a:solidFill>
                <a:latin typeface="Times New Roman"/>
                <a:cs typeface="Times New Roman"/>
              </a:rPr>
              <a:t>challenges</a:t>
            </a:r>
            <a:r>
              <a:rPr sz="1600" spc="35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434343"/>
                </a:solidFill>
                <a:latin typeface="Times New Roman"/>
                <a:cs typeface="Times New Roman"/>
              </a:rPr>
              <a:t>of </a:t>
            </a:r>
            <a:r>
              <a:rPr sz="1600" spc="-2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434343"/>
                </a:solidFill>
                <a:latin typeface="Times New Roman"/>
                <a:cs typeface="Times New Roman"/>
              </a:rPr>
              <a:t>change</a:t>
            </a:r>
            <a:r>
              <a:rPr sz="1600" spc="-2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434343"/>
                </a:solidFill>
                <a:latin typeface="Times New Roman"/>
                <a:cs typeface="Times New Roman"/>
              </a:rPr>
              <a:t>by</a:t>
            </a:r>
            <a:r>
              <a:rPr sz="1600" spc="-1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434343"/>
                </a:solidFill>
                <a:latin typeface="Times New Roman"/>
                <a:cs typeface="Times New Roman"/>
              </a:rPr>
              <a:t>employing</a:t>
            </a:r>
            <a:r>
              <a:rPr sz="1600" spc="-2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434343"/>
                </a:solidFill>
                <a:latin typeface="Times New Roman"/>
                <a:cs typeface="Times New Roman"/>
              </a:rPr>
              <a:t>a</a:t>
            </a:r>
            <a:r>
              <a:rPr sz="160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434343"/>
                </a:solidFill>
                <a:latin typeface="Times New Roman"/>
                <a:cs typeface="Times New Roman"/>
              </a:rPr>
              <a:t>new</a:t>
            </a:r>
            <a:r>
              <a:rPr sz="1600" spc="-1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434343"/>
                </a:solidFill>
                <a:latin typeface="Times New Roman"/>
                <a:cs typeface="Times New Roman"/>
              </a:rPr>
              <a:t>strategy</a:t>
            </a:r>
            <a:r>
              <a:rPr sz="1600" spc="-20" dirty="0">
                <a:solidFill>
                  <a:srgbClr val="434343"/>
                </a:solidFill>
                <a:latin typeface="Times New Roman"/>
                <a:cs typeface="Times New Roman"/>
              </a:rPr>
              <a:t> that</a:t>
            </a:r>
            <a:r>
              <a:rPr sz="1600" spc="-1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434343"/>
                </a:solidFill>
                <a:latin typeface="Times New Roman"/>
                <a:cs typeface="Times New Roman"/>
              </a:rPr>
              <a:t>facilitates</a:t>
            </a:r>
            <a:r>
              <a:rPr sz="1600" spc="-20" dirty="0">
                <a:solidFill>
                  <a:srgbClr val="434343"/>
                </a:solidFill>
                <a:latin typeface="Times New Roman"/>
                <a:cs typeface="Times New Roman"/>
              </a:rPr>
              <a:t> easy </a:t>
            </a:r>
            <a:r>
              <a:rPr sz="1600" spc="-1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434343"/>
                </a:solidFill>
                <a:latin typeface="Times New Roman"/>
                <a:cs typeface="Times New Roman"/>
              </a:rPr>
              <a:t>management </a:t>
            </a:r>
            <a:r>
              <a:rPr sz="1600" spc="-15" dirty="0">
                <a:solidFill>
                  <a:srgbClr val="434343"/>
                </a:solidFill>
                <a:latin typeface="Times New Roman"/>
                <a:cs typeface="Times New Roman"/>
              </a:rPr>
              <a:t>of </a:t>
            </a:r>
            <a:r>
              <a:rPr sz="1600" spc="-25" dirty="0">
                <a:solidFill>
                  <a:srgbClr val="434343"/>
                </a:solidFill>
                <a:latin typeface="Times New Roman"/>
                <a:cs typeface="Times New Roman"/>
              </a:rPr>
              <a:t>rental houses </a:t>
            </a:r>
            <a:r>
              <a:rPr sz="1600" spc="-5" dirty="0">
                <a:solidFill>
                  <a:srgbClr val="434343"/>
                </a:solidFill>
                <a:latin typeface="Times New Roman"/>
                <a:cs typeface="Times New Roman"/>
              </a:rPr>
              <a:t>. </a:t>
            </a:r>
            <a:r>
              <a:rPr sz="1600" spc="-25" dirty="0">
                <a:solidFill>
                  <a:srgbClr val="434343"/>
                </a:solidFill>
                <a:latin typeface="Times New Roman"/>
                <a:cs typeface="Times New Roman"/>
              </a:rPr>
              <a:t>Hence </a:t>
            </a:r>
            <a:r>
              <a:rPr sz="1600" spc="-20" dirty="0">
                <a:solidFill>
                  <a:srgbClr val="434343"/>
                </a:solidFill>
                <a:latin typeface="Times New Roman"/>
                <a:cs typeface="Times New Roman"/>
              </a:rPr>
              <a:t>there </a:t>
            </a:r>
            <a:r>
              <a:rPr sz="1600" spc="-15" dirty="0">
                <a:solidFill>
                  <a:srgbClr val="434343"/>
                </a:solidFill>
                <a:latin typeface="Times New Roman"/>
                <a:cs typeface="Times New Roman"/>
              </a:rPr>
              <a:t>is </a:t>
            </a:r>
            <a:r>
              <a:rPr sz="1600" spc="-20" dirty="0">
                <a:solidFill>
                  <a:srgbClr val="434343"/>
                </a:solidFill>
                <a:latin typeface="Times New Roman"/>
                <a:cs typeface="Times New Roman"/>
              </a:rPr>
              <a:t>need </a:t>
            </a:r>
            <a:r>
              <a:rPr sz="1600" spc="-15" dirty="0">
                <a:solidFill>
                  <a:srgbClr val="434343"/>
                </a:solidFill>
                <a:latin typeface="Times New Roman"/>
                <a:cs typeface="Times New Roman"/>
              </a:rPr>
              <a:t>to </a:t>
            </a:r>
            <a:r>
              <a:rPr sz="1600" spc="-25" dirty="0">
                <a:solidFill>
                  <a:srgbClr val="434343"/>
                </a:solidFill>
                <a:latin typeface="Times New Roman"/>
                <a:cs typeface="Times New Roman"/>
              </a:rPr>
              <a:t>develop </a:t>
            </a:r>
            <a:r>
              <a:rPr sz="1600" spc="-5" dirty="0">
                <a:solidFill>
                  <a:srgbClr val="434343"/>
                </a:solidFill>
                <a:latin typeface="Times New Roman"/>
                <a:cs typeface="Times New Roman"/>
              </a:rPr>
              <a:t>a </a:t>
            </a:r>
            <a:r>
              <a:rPr sz="1600" spc="-38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434343"/>
                </a:solidFill>
                <a:latin typeface="Times New Roman"/>
                <a:cs typeface="Times New Roman"/>
              </a:rPr>
              <a:t>rental </a:t>
            </a:r>
            <a:r>
              <a:rPr sz="1600" spc="-20" dirty="0">
                <a:solidFill>
                  <a:srgbClr val="434343"/>
                </a:solidFill>
                <a:latin typeface="Times New Roman"/>
                <a:cs typeface="Times New Roman"/>
              </a:rPr>
              <a:t>house </a:t>
            </a:r>
            <a:r>
              <a:rPr sz="1600" spc="-25" dirty="0">
                <a:solidFill>
                  <a:srgbClr val="434343"/>
                </a:solidFill>
                <a:latin typeface="Times New Roman"/>
                <a:cs typeface="Times New Roman"/>
              </a:rPr>
              <a:t>management </a:t>
            </a:r>
            <a:r>
              <a:rPr sz="1600" spc="-20" dirty="0">
                <a:solidFill>
                  <a:srgbClr val="434343"/>
                </a:solidFill>
                <a:latin typeface="Times New Roman"/>
                <a:cs typeface="Times New Roman"/>
              </a:rPr>
              <a:t>system that can </a:t>
            </a:r>
            <a:r>
              <a:rPr sz="1600" spc="-25" dirty="0">
                <a:solidFill>
                  <a:srgbClr val="434343"/>
                </a:solidFill>
                <a:latin typeface="Times New Roman"/>
                <a:cs typeface="Times New Roman"/>
              </a:rPr>
              <a:t>simplify work </a:t>
            </a:r>
            <a:r>
              <a:rPr sz="1600" spc="-10" dirty="0">
                <a:solidFill>
                  <a:srgbClr val="434343"/>
                </a:solidFill>
                <a:latin typeface="Times New Roman"/>
                <a:cs typeface="Times New Roman"/>
              </a:rPr>
              <a:t>for </a:t>
            </a:r>
            <a:r>
              <a:rPr sz="1600" spc="-20" dirty="0">
                <a:solidFill>
                  <a:srgbClr val="434343"/>
                </a:solidFill>
                <a:latin typeface="Times New Roman"/>
                <a:cs typeface="Times New Roman"/>
              </a:rPr>
              <a:t>the </a:t>
            </a:r>
            <a:r>
              <a:rPr sz="1600" spc="-38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434343"/>
                </a:solidFill>
                <a:latin typeface="Times New Roman"/>
                <a:cs typeface="Times New Roman"/>
              </a:rPr>
              <a:t>rental</a:t>
            </a:r>
            <a:r>
              <a:rPr sz="1600" spc="-2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434343"/>
                </a:solidFill>
                <a:latin typeface="Times New Roman"/>
                <a:cs typeface="Times New Roman"/>
              </a:rPr>
              <a:t>managers</a:t>
            </a:r>
            <a:r>
              <a:rPr sz="1600" spc="-2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434343"/>
                </a:solidFill>
                <a:latin typeface="Times New Roman"/>
                <a:cs typeface="Times New Roman"/>
              </a:rPr>
              <a:t>so</a:t>
            </a:r>
            <a:r>
              <a:rPr sz="1600" spc="-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434343"/>
                </a:solidFill>
                <a:latin typeface="Times New Roman"/>
                <a:cs typeface="Times New Roman"/>
              </a:rPr>
              <a:t>that</a:t>
            </a:r>
            <a:r>
              <a:rPr sz="1600" spc="-15" dirty="0">
                <a:solidFill>
                  <a:srgbClr val="434343"/>
                </a:solidFill>
                <a:latin typeface="Times New Roman"/>
                <a:cs typeface="Times New Roman"/>
              </a:rPr>
              <a:t> all</a:t>
            </a:r>
            <a:r>
              <a:rPr sz="1600" spc="-1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434343"/>
                </a:solidFill>
                <a:latin typeface="Times New Roman"/>
                <a:cs typeface="Times New Roman"/>
              </a:rPr>
              <a:t>their</a:t>
            </a:r>
            <a:r>
              <a:rPr sz="1600" spc="-1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434343"/>
                </a:solidFill>
                <a:latin typeface="Times New Roman"/>
                <a:cs typeface="Times New Roman"/>
              </a:rPr>
              <a:t>work</a:t>
            </a:r>
            <a:r>
              <a:rPr sz="1600" spc="-20" dirty="0">
                <a:solidFill>
                  <a:srgbClr val="434343"/>
                </a:solidFill>
                <a:latin typeface="Times New Roman"/>
                <a:cs typeface="Times New Roman"/>
              </a:rPr>
              <a:t> can</a:t>
            </a:r>
            <a:r>
              <a:rPr sz="1600" spc="-15" dirty="0">
                <a:solidFill>
                  <a:srgbClr val="434343"/>
                </a:solidFill>
                <a:latin typeface="Times New Roman"/>
                <a:cs typeface="Times New Roman"/>
              </a:rPr>
              <a:t> be</a:t>
            </a:r>
            <a:r>
              <a:rPr sz="1600" spc="-1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434343"/>
                </a:solidFill>
                <a:latin typeface="Times New Roman"/>
                <a:cs typeface="Times New Roman"/>
              </a:rPr>
              <a:t>efficient</a:t>
            </a:r>
            <a:r>
              <a:rPr sz="1600" spc="-2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434343"/>
                </a:solidFill>
                <a:latin typeface="Times New Roman"/>
                <a:cs typeface="Times New Roman"/>
              </a:rPr>
              <a:t>and </a:t>
            </a:r>
            <a:r>
              <a:rPr sz="1600" spc="-38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434343"/>
                </a:solidFill>
                <a:latin typeface="Times New Roman"/>
                <a:cs typeface="Times New Roman"/>
              </a:rPr>
              <a:t>effective </a:t>
            </a:r>
            <a:r>
              <a:rPr sz="1600" spc="-5" dirty="0">
                <a:solidFill>
                  <a:srgbClr val="434343"/>
                </a:solidFill>
                <a:latin typeface="Times New Roman"/>
                <a:cs typeface="Times New Roman"/>
              </a:rPr>
              <a:t>. </a:t>
            </a:r>
            <a:r>
              <a:rPr sz="1600" spc="-25" dirty="0">
                <a:solidFill>
                  <a:srgbClr val="434343"/>
                </a:solidFill>
                <a:latin typeface="Times New Roman"/>
                <a:cs typeface="Times New Roman"/>
              </a:rPr>
              <a:t>Tenants </a:t>
            </a:r>
            <a:r>
              <a:rPr sz="1600" spc="-20" dirty="0">
                <a:solidFill>
                  <a:srgbClr val="434343"/>
                </a:solidFill>
                <a:latin typeface="Times New Roman"/>
                <a:cs typeface="Times New Roman"/>
              </a:rPr>
              <a:t>can </a:t>
            </a:r>
            <a:r>
              <a:rPr sz="1600" spc="-25" dirty="0">
                <a:solidFill>
                  <a:srgbClr val="434343"/>
                </a:solidFill>
                <a:latin typeface="Times New Roman"/>
                <a:cs typeface="Times New Roman"/>
              </a:rPr>
              <a:t>conveniently </a:t>
            </a:r>
            <a:r>
              <a:rPr sz="1600" spc="-20" dirty="0">
                <a:solidFill>
                  <a:srgbClr val="434343"/>
                </a:solidFill>
                <a:latin typeface="Times New Roman"/>
                <a:cs typeface="Times New Roman"/>
              </a:rPr>
              <a:t>look </a:t>
            </a:r>
            <a:r>
              <a:rPr sz="1600" spc="-15" dirty="0">
                <a:solidFill>
                  <a:srgbClr val="434343"/>
                </a:solidFill>
                <a:latin typeface="Times New Roman"/>
                <a:cs typeface="Times New Roman"/>
              </a:rPr>
              <a:t>for </a:t>
            </a:r>
            <a:r>
              <a:rPr sz="1600" spc="-25" dirty="0">
                <a:solidFill>
                  <a:srgbClr val="434343"/>
                </a:solidFill>
                <a:latin typeface="Times New Roman"/>
                <a:cs typeface="Times New Roman"/>
              </a:rPr>
              <a:t>houses </a:t>
            </a:r>
            <a:r>
              <a:rPr sz="1600" spc="-20" dirty="0">
                <a:solidFill>
                  <a:srgbClr val="434343"/>
                </a:solidFill>
                <a:latin typeface="Times New Roman"/>
                <a:cs typeface="Times New Roman"/>
              </a:rPr>
              <a:t>and their </a:t>
            </a:r>
            <a:r>
              <a:rPr sz="1600" spc="-1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434343"/>
                </a:solidFill>
                <a:latin typeface="Times New Roman"/>
                <a:cs typeface="Times New Roman"/>
              </a:rPr>
              <a:t>specifications</a:t>
            </a:r>
            <a:r>
              <a:rPr sz="1600" spc="-2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434343"/>
                </a:solidFill>
                <a:latin typeface="Times New Roman"/>
                <a:cs typeface="Times New Roman"/>
              </a:rPr>
              <a:t>while</a:t>
            </a:r>
            <a:r>
              <a:rPr sz="1600" spc="-20" dirty="0">
                <a:solidFill>
                  <a:srgbClr val="434343"/>
                </a:solidFill>
                <a:latin typeface="Times New Roman"/>
                <a:cs typeface="Times New Roman"/>
              </a:rPr>
              <a:t> the</a:t>
            </a:r>
            <a:r>
              <a:rPr sz="1600" spc="36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434343"/>
                </a:solidFill>
                <a:latin typeface="Times New Roman"/>
                <a:cs typeface="Times New Roman"/>
              </a:rPr>
              <a:t>house</a:t>
            </a:r>
            <a:r>
              <a:rPr sz="1600" spc="36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434343"/>
                </a:solidFill>
                <a:latin typeface="Times New Roman"/>
                <a:cs typeface="Times New Roman"/>
              </a:rPr>
              <a:t>owners</a:t>
            </a:r>
            <a:r>
              <a:rPr sz="1600" spc="-20" dirty="0">
                <a:solidFill>
                  <a:srgbClr val="434343"/>
                </a:solidFill>
                <a:latin typeface="Times New Roman"/>
                <a:cs typeface="Times New Roman"/>
              </a:rPr>
              <a:t> can</a:t>
            </a:r>
            <a:r>
              <a:rPr sz="1600" spc="36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434343"/>
                </a:solidFill>
                <a:latin typeface="Times New Roman"/>
                <a:cs typeface="Times New Roman"/>
              </a:rPr>
              <a:t>list</a:t>
            </a:r>
            <a:r>
              <a:rPr sz="1600" spc="36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434343"/>
                </a:solidFill>
                <a:latin typeface="Times New Roman"/>
                <a:cs typeface="Times New Roman"/>
              </a:rPr>
              <a:t>multiple </a:t>
            </a:r>
            <a:r>
              <a:rPr sz="1600" spc="-2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434343"/>
                </a:solidFill>
                <a:latin typeface="Times New Roman"/>
                <a:cs typeface="Times New Roman"/>
              </a:rPr>
              <a:t>properties</a:t>
            </a:r>
            <a:r>
              <a:rPr sz="1600" spc="-3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434343"/>
                </a:solidFill>
                <a:latin typeface="Times New Roman"/>
                <a:cs typeface="Times New Roman"/>
              </a:rPr>
              <a:t>along</a:t>
            </a:r>
            <a:r>
              <a:rPr sz="1600" spc="-5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434343"/>
                </a:solidFill>
                <a:latin typeface="Times New Roman"/>
                <a:cs typeface="Times New Roman"/>
              </a:rPr>
              <a:t>with</a:t>
            </a:r>
            <a:r>
              <a:rPr sz="1600" spc="-4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434343"/>
                </a:solidFill>
                <a:latin typeface="Times New Roman"/>
                <a:cs typeface="Times New Roman"/>
              </a:rPr>
              <a:t>the</a:t>
            </a:r>
            <a:r>
              <a:rPr sz="1600" spc="-4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434343"/>
                </a:solidFill>
                <a:latin typeface="Times New Roman"/>
                <a:cs typeface="Times New Roman"/>
              </a:rPr>
              <a:t>respective</a:t>
            </a:r>
            <a:r>
              <a:rPr sz="1600" spc="-3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434343"/>
                </a:solidFill>
                <a:latin typeface="Times New Roman"/>
                <a:cs typeface="Times New Roman"/>
              </a:rPr>
              <a:t>rents.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5464" y="1449724"/>
            <a:ext cx="3043111" cy="291171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777096" y="4763820"/>
            <a:ext cx="958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585858"/>
                </a:solidFill>
                <a:latin typeface="Georgia"/>
                <a:cs typeface="Georgia"/>
              </a:rPr>
              <a:t>3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40507" y="4799177"/>
            <a:ext cx="315404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solidFill>
                  <a:srgbClr val="585858"/>
                </a:solidFill>
                <a:latin typeface="Georgia"/>
                <a:cs typeface="Georgia"/>
              </a:rPr>
              <a:t>HOME</a:t>
            </a:r>
            <a:r>
              <a:rPr sz="1000" spc="-55" dirty="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sz="1000" spc="-25" dirty="0">
                <a:solidFill>
                  <a:srgbClr val="585858"/>
                </a:solidFill>
                <a:latin typeface="Georgia"/>
                <a:cs typeface="Georgia"/>
              </a:rPr>
              <a:t>AWAY-</a:t>
            </a:r>
            <a:r>
              <a:rPr sz="1000" spc="-45" dirty="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sz="1000" spc="-25" dirty="0">
                <a:solidFill>
                  <a:srgbClr val="585858"/>
                </a:solidFill>
                <a:latin typeface="Georgia"/>
                <a:cs typeface="Georgia"/>
              </a:rPr>
              <a:t>YOUR</a:t>
            </a:r>
            <a:r>
              <a:rPr sz="1000" spc="-35" dirty="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sz="1000" spc="-30" dirty="0">
                <a:solidFill>
                  <a:srgbClr val="585858"/>
                </a:solidFill>
                <a:latin typeface="Georgia"/>
                <a:cs typeface="Georgia"/>
              </a:rPr>
              <a:t>ULTIMATE</a:t>
            </a:r>
            <a:r>
              <a:rPr sz="1000" spc="-35" dirty="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sz="1000" spc="-25" dirty="0">
                <a:solidFill>
                  <a:srgbClr val="585858"/>
                </a:solidFill>
                <a:latin typeface="Georgia"/>
                <a:cs typeface="Georgia"/>
              </a:rPr>
              <a:t>HOUSING</a:t>
            </a:r>
            <a:r>
              <a:rPr sz="1000" spc="-50" dirty="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sz="1000" spc="-30" dirty="0">
                <a:solidFill>
                  <a:srgbClr val="585858"/>
                </a:solidFill>
                <a:latin typeface="Georgia"/>
                <a:cs typeface="Georgia"/>
              </a:rPr>
              <a:t>SOLUTION</a:t>
            </a:r>
            <a:endParaRPr sz="10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2420" y="445008"/>
            <a:ext cx="8521065" cy="573405"/>
          </a:xfrm>
          <a:prstGeom prst="rect">
            <a:avLst/>
          </a:prstGeom>
          <a:solidFill>
            <a:srgbClr val="F8CA9B"/>
          </a:solidFill>
          <a:ln w="9523">
            <a:solidFill>
              <a:srgbClr val="B45F05"/>
            </a:solidFill>
          </a:ln>
        </p:spPr>
        <p:txBody>
          <a:bodyPr vert="horz" wrap="square" lIns="0" tIns="115570" rIns="0" bIns="0" rtlCol="0">
            <a:spAutoFit/>
          </a:bodyPr>
          <a:lstStyle/>
          <a:p>
            <a:pPr marL="84455">
              <a:lnSpc>
                <a:spcPct val="100000"/>
              </a:lnSpc>
              <a:spcBef>
                <a:spcPts val="910"/>
              </a:spcBef>
            </a:pPr>
            <a:r>
              <a:rPr sz="2000" spc="-15" dirty="0">
                <a:latin typeface="Georgia"/>
                <a:cs typeface="Georgia"/>
              </a:rPr>
              <a:t>Motivation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7340" y="1181760"/>
            <a:ext cx="6106160" cy="2952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sz="1600" spc="-5" dirty="0">
                <a:latin typeface="Times New Roman"/>
                <a:cs typeface="Times New Roman"/>
              </a:rPr>
              <a:t>The motivation behind creating a web application </a:t>
            </a:r>
            <a:r>
              <a:rPr sz="1600" dirty="0">
                <a:latin typeface="Times New Roman"/>
                <a:cs typeface="Times New Roman"/>
              </a:rPr>
              <a:t>like </a:t>
            </a:r>
            <a:r>
              <a:rPr sz="1600" spc="-5" dirty="0">
                <a:latin typeface="Times New Roman"/>
                <a:cs typeface="Times New Roman"/>
              </a:rPr>
              <a:t>Home Away </a:t>
            </a:r>
            <a:r>
              <a:rPr sz="1600" dirty="0">
                <a:latin typeface="Times New Roman"/>
                <a:cs typeface="Times New Roman"/>
              </a:rPr>
              <a:t>stems 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from </a:t>
            </a:r>
            <a:r>
              <a:rPr sz="1600" spc="-5" dirty="0">
                <a:latin typeface="Times New Roman"/>
                <a:cs typeface="Times New Roman"/>
              </a:rPr>
              <a:t>a profound desire to reshape rental housing . Empowerment is key, 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with a </a:t>
            </a:r>
            <a:r>
              <a:rPr sz="1600" dirty="0">
                <a:latin typeface="Times New Roman"/>
                <a:cs typeface="Times New Roman"/>
              </a:rPr>
              <a:t>user-friendly interface </a:t>
            </a:r>
            <a:r>
              <a:rPr sz="1600" spc="-5" dirty="0">
                <a:latin typeface="Times New Roman"/>
                <a:cs typeface="Times New Roman"/>
              </a:rPr>
              <a:t>and extensive rental </a:t>
            </a:r>
            <a:r>
              <a:rPr sz="1600" dirty="0">
                <a:latin typeface="Times New Roman"/>
                <a:cs typeface="Times New Roman"/>
              </a:rPr>
              <a:t>listings </a:t>
            </a:r>
            <a:r>
              <a:rPr sz="1600" spc="-5" dirty="0">
                <a:latin typeface="Times New Roman"/>
                <a:cs typeface="Times New Roman"/>
              </a:rPr>
              <a:t>empowering 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individuals to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make informed </a:t>
            </a:r>
            <a:r>
              <a:rPr sz="1600" dirty="0">
                <a:latin typeface="Times New Roman"/>
                <a:cs typeface="Times New Roman"/>
              </a:rPr>
              <a:t>decisions. </a:t>
            </a:r>
            <a:r>
              <a:rPr sz="1600" spc="-5" dirty="0">
                <a:latin typeface="Times New Roman"/>
                <a:cs typeface="Times New Roman"/>
              </a:rPr>
              <a:t>Home Away is a catalyst </a:t>
            </a:r>
            <a:r>
              <a:rPr sz="1600" spc="5" dirty="0">
                <a:latin typeface="Times New Roman"/>
                <a:cs typeface="Times New Roman"/>
              </a:rPr>
              <a:t>for 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positive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change,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promoting</a:t>
            </a:r>
            <a:r>
              <a:rPr sz="1600" dirty="0">
                <a:latin typeface="Times New Roman"/>
                <a:cs typeface="Times New Roman"/>
              </a:rPr>
              <a:t> transparent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transactions,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enhancing </a:t>
            </a:r>
            <a:r>
              <a:rPr sz="1600" dirty="0">
                <a:latin typeface="Times New Roman"/>
                <a:cs typeface="Times New Roman"/>
              </a:rPr>
              <a:t> communication, and </a:t>
            </a:r>
            <a:r>
              <a:rPr sz="1600" spc="-5" dirty="0">
                <a:latin typeface="Times New Roman"/>
                <a:cs typeface="Times New Roman"/>
              </a:rPr>
              <a:t>offering a more enjoyable </a:t>
            </a:r>
            <a:r>
              <a:rPr sz="1600" dirty="0">
                <a:latin typeface="Times New Roman"/>
                <a:cs typeface="Times New Roman"/>
              </a:rPr>
              <a:t>and efficient way </a:t>
            </a:r>
            <a:r>
              <a:rPr sz="1600" spc="-5" dirty="0">
                <a:latin typeface="Times New Roman"/>
                <a:cs typeface="Times New Roman"/>
              </a:rPr>
              <a:t>to </a:t>
            </a:r>
            <a:r>
              <a:rPr sz="1600" dirty="0">
                <a:latin typeface="Times New Roman"/>
                <a:cs typeface="Times New Roman"/>
              </a:rPr>
              <a:t>find, 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rent, </a:t>
            </a:r>
            <a:r>
              <a:rPr sz="1600" spc="-5" dirty="0">
                <a:latin typeface="Times New Roman"/>
                <a:cs typeface="Times New Roman"/>
              </a:rPr>
              <a:t>and manage homes. </a:t>
            </a:r>
            <a:r>
              <a:rPr sz="1600" dirty="0">
                <a:latin typeface="Times New Roman"/>
                <a:cs typeface="Times New Roman"/>
              </a:rPr>
              <a:t>Its </a:t>
            </a:r>
            <a:r>
              <a:rPr sz="1600" spc="-5" dirty="0">
                <a:latin typeface="Times New Roman"/>
                <a:cs typeface="Times New Roman"/>
              </a:rPr>
              <a:t>mission is to </a:t>
            </a:r>
            <a:r>
              <a:rPr sz="1600" dirty="0">
                <a:latin typeface="Times New Roman"/>
                <a:cs typeface="Times New Roman"/>
              </a:rPr>
              <a:t>redefine the </a:t>
            </a:r>
            <a:r>
              <a:rPr sz="1600" spc="-5" dirty="0">
                <a:latin typeface="Times New Roman"/>
                <a:cs typeface="Times New Roman"/>
              </a:rPr>
              <a:t>housing market, 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making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it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accessible</a:t>
            </a:r>
            <a:r>
              <a:rPr sz="1600" spc="3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harmonious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for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all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involved.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38007" y="1596208"/>
            <a:ext cx="2247792" cy="140086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777096" y="4763820"/>
            <a:ext cx="9715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585858"/>
                </a:solidFill>
                <a:latin typeface="Georgia"/>
                <a:cs typeface="Georgia"/>
              </a:rPr>
              <a:t>4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17419" y="4799177"/>
            <a:ext cx="32137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solidFill>
                  <a:srgbClr val="585858"/>
                </a:solidFill>
                <a:latin typeface="Georgia"/>
                <a:cs typeface="Georgia"/>
              </a:rPr>
              <a:t>HOME</a:t>
            </a:r>
            <a:r>
              <a:rPr sz="1000" spc="-55" dirty="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sz="1000" spc="-20" dirty="0">
                <a:solidFill>
                  <a:srgbClr val="585858"/>
                </a:solidFill>
                <a:latin typeface="Georgia"/>
                <a:cs typeface="Georgia"/>
              </a:rPr>
              <a:t>AWAY</a:t>
            </a:r>
            <a:r>
              <a:rPr sz="1000" spc="-50" dirty="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sz="1000" spc="-5" dirty="0">
                <a:solidFill>
                  <a:srgbClr val="585858"/>
                </a:solidFill>
                <a:latin typeface="Georgia"/>
                <a:cs typeface="Georgia"/>
              </a:rPr>
              <a:t>–</a:t>
            </a:r>
            <a:r>
              <a:rPr sz="1000" spc="-70" dirty="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sz="1000" spc="-25" dirty="0">
                <a:solidFill>
                  <a:srgbClr val="585858"/>
                </a:solidFill>
                <a:latin typeface="Georgia"/>
                <a:cs typeface="Georgia"/>
              </a:rPr>
              <a:t>YOUR</a:t>
            </a:r>
            <a:r>
              <a:rPr sz="1000" spc="-35" dirty="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sz="1000" spc="-30" dirty="0">
                <a:solidFill>
                  <a:srgbClr val="585858"/>
                </a:solidFill>
                <a:latin typeface="Georgia"/>
                <a:cs typeface="Georgia"/>
              </a:rPr>
              <a:t>ULTIMATE</a:t>
            </a:r>
            <a:r>
              <a:rPr sz="1000" spc="-40" dirty="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sz="1000" spc="-25" dirty="0">
                <a:solidFill>
                  <a:srgbClr val="585858"/>
                </a:solidFill>
                <a:latin typeface="Georgia"/>
                <a:cs typeface="Georgia"/>
              </a:rPr>
              <a:t>HOUSING</a:t>
            </a:r>
            <a:r>
              <a:rPr sz="1000" spc="-55" dirty="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sz="1000" spc="-30" dirty="0">
                <a:solidFill>
                  <a:srgbClr val="585858"/>
                </a:solidFill>
                <a:latin typeface="Georgia"/>
                <a:cs typeface="Georgia"/>
              </a:rPr>
              <a:t>SOLUTION</a:t>
            </a:r>
            <a:endParaRPr sz="10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77096" y="4763820"/>
            <a:ext cx="9271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585858"/>
                </a:solidFill>
                <a:latin typeface="Georgia"/>
                <a:cs typeface="Georgia"/>
              </a:rPr>
              <a:t>5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05280" y="4799177"/>
            <a:ext cx="670433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IN" sz="1000" spc="-30" dirty="0">
                <a:solidFill>
                  <a:srgbClr val="585858"/>
                </a:solidFill>
                <a:latin typeface="Georgia"/>
                <a:cs typeface="Georgia"/>
              </a:rPr>
              <a:t>HOME AWAY – YOUR ULTIMATE HOUSING SOLUTION</a:t>
            </a:r>
            <a:endParaRPr sz="1000" dirty="0">
              <a:latin typeface="Georgia"/>
              <a:cs typeface="Georgi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520713"/>
              </p:ext>
            </p:extLst>
          </p:nvPr>
        </p:nvGraphicFramePr>
        <p:xfrm>
          <a:off x="302158" y="1142936"/>
          <a:ext cx="8519158" cy="34277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0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60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1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94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515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48004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200" spc="-20" dirty="0">
                          <a:solidFill>
                            <a:srgbClr val="434343"/>
                          </a:solidFill>
                          <a:latin typeface="Georgia"/>
                          <a:cs typeface="Georgia"/>
                        </a:rPr>
                        <a:t>Sr.</a:t>
                      </a:r>
                      <a:endParaRPr sz="1200">
                        <a:latin typeface="Georgia"/>
                        <a:cs typeface="Georgia"/>
                      </a:endParaRPr>
                    </a:p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200" spc="-20" dirty="0">
                          <a:solidFill>
                            <a:srgbClr val="434343"/>
                          </a:solidFill>
                          <a:latin typeface="Georgia"/>
                          <a:cs typeface="Georgia"/>
                        </a:rPr>
                        <a:t>No.</a:t>
                      </a:r>
                      <a:endParaRPr sz="1200">
                        <a:latin typeface="Georgia"/>
                        <a:cs typeface="Georgia"/>
                      </a:endParaRPr>
                    </a:p>
                  </a:txBody>
                  <a:tcPr marL="0" marR="0" marT="74930" marB="0">
                    <a:lnL w="9525">
                      <a:solidFill>
                        <a:srgbClr val="783D04"/>
                      </a:solidFill>
                      <a:prstDash val="solid"/>
                    </a:lnL>
                    <a:lnR w="9525">
                      <a:solidFill>
                        <a:srgbClr val="783D04"/>
                      </a:solidFill>
                      <a:prstDash val="solid"/>
                    </a:lnR>
                    <a:lnT w="9525">
                      <a:solidFill>
                        <a:srgbClr val="783D04"/>
                      </a:solidFill>
                      <a:prstDash val="solid"/>
                    </a:lnT>
                    <a:lnB w="9525">
                      <a:solidFill>
                        <a:srgbClr val="783D04"/>
                      </a:solidFill>
                      <a:prstDash val="solid"/>
                    </a:lnB>
                    <a:solidFill>
                      <a:srgbClr val="FBE3CD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200" spc="-15" dirty="0">
                          <a:solidFill>
                            <a:srgbClr val="434343"/>
                          </a:solidFill>
                          <a:latin typeface="Georgia"/>
                          <a:cs typeface="Georgia"/>
                        </a:rPr>
                        <a:t>Title</a:t>
                      </a:r>
                      <a:endParaRPr sz="1200">
                        <a:latin typeface="Georgia"/>
                        <a:cs typeface="Georgia"/>
                      </a:endParaRPr>
                    </a:p>
                  </a:txBody>
                  <a:tcPr marL="0" marR="0" marT="74930" marB="0">
                    <a:lnL w="9525">
                      <a:solidFill>
                        <a:srgbClr val="783D04"/>
                      </a:solidFill>
                      <a:prstDash val="solid"/>
                    </a:lnL>
                    <a:lnR w="9525">
                      <a:solidFill>
                        <a:srgbClr val="783D04"/>
                      </a:solidFill>
                      <a:prstDash val="solid"/>
                    </a:lnR>
                    <a:lnT w="9525">
                      <a:solidFill>
                        <a:srgbClr val="783D04"/>
                      </a:solidFill>
                      <a:prstDash val="solid"/>
                    </a:lnT>
                    <a:lnB w="9525">
                      <a:solidFill>
                        <a:srgbClr val="783D04"/>
                      </a:solidFill>
                      <a:prstDash val="solid"/>
                    </a:lnB>
                    <a:solidFill>
                      <a:srgbClr val="FBE3CD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14795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200" spc="-15" dirty="0">
                          <a:solidFill>
                            <a:srgbClr val="434343"/>
                          </a:solidFill>
                          <a:latin typeface="Georgia"/>
                          <a:cs typeface="Georgia"/>
                        </a:rPr>
                        <a:t>P</a:t>
                      </a:r>
                      <a:r>
                        <a:rPr sz="1200" spc="-10" dirty="0">
                          <a:solidFill>
                            <a:srgbClr val="434343"/>
                          </a:solidFill>
                          <a:latin typeface="Georgia"/>
                          <a:cs typeface="Georgia"/>
                        </a:rPr>
                        <a:t>u</a:t>
                      </a:r>
                      <a:r>
                        <a:rPr sz="1200" spc="-15" dirty="0">
                          <a:solidFill>
                            <a:srgbClr val="434343"/>
                          </a:solidFill>
                          <a:latin typeface="Georgia"/>
                          <a:cs typeface="Georgia"/>
                        </a:rPr>
                        <a:t>b</a:t>
                      </a:r>
                      <a:r>
                        <a:rPr sz="1200" spc="-10" dirty="0">
                          <a:solidFill>
                            <a:srgbClr val="434343"/>
                          </a:solidFill>
                          <a:latin typeface="Georgia"/>
                          <a:cs typeface="Georgia"/>
                        </a:rPr>
                        <a:t>l</a:t>
                      </a:r>
                      <a:r>
                        <a:rPr sz="1200" spc="-20" dirty="0">
                          <a:solidFill>
                            <a:srgbClr val="434343"/>
                          </a:solidFill>
                          <a:latin typeface="Georgia"/>
                          <a:cs typeface="Georgia"/>
                        </a:rPr>
                        <a:t>i</a:t>
                      </a:r>
                      <a:r>
                        <a:rPr sz="1200" spc="-15" dirty="0">
                          <a:solidFill>
                            <a:srgbClr val="434343"/>
                          </a:solidFill>
                          <a:latin typeface="Georgia"/>
                          <a:cs typeface="Georgia"/>
                        </a:rPr>
                        <a:t>s</a:t>
                      </a:r>
                      <a:r>
                        <a:rPr sz="1200" dirty="0">
                          <a:solidFill>
                            <a:srgbClr val="434343"/>
                          </a:solidFill>
                          <a:latin typeface="Georgia"/>
                          <a:cs typeface="Georgia"/>
                        </a:rPr>
                        <a:t>h  </a:t>
                      </a:r>
                      <a:r>
                        <a:rPr sz="1200" spc="-20" dirty="0">
                          <a:solidFill>
                            <a:srgbClr val="434343"/>
                          </a:solidFill>
                          <a:latin typeface="Georgia"/>
                          <a:cs typeface="Georgia"/>
                        </a:rPr>
                        <a:t>Year</a:t>
                      </a:r>
                      <a:endParaRPr sz="1200">
                        <a:latin typeface="Georgia"/>
                        <a:cs typeface="Georgia"/>
                      </a:endParaRPr>
                    </a:p>
                  </a:txBody>
                  <a:tcPr marL="0" marR="0" marT="74930" marB="0">
                    <a:lnL w="9525">
                      <a:solidFill>
                        <a:srgbClr val="783D04"/>
                      </a:solidFill>
                      <a:prstDash val="solid"/>
                    </a:lnL>
                    <a:lnR w="9525">
                      <a:solidFill>
                        <a:srgbClr val="783D04"/>
                      </a:solidFill>
                      <a:prstDash val="solid"/>
                    </a:lnR>
                    <a:lnT w="9525">
                      <a:solidFill>
                        <a:srgbClr val="783D04"/>
                      </a:solidFill>
                      <a:prstDash val="solid"/>
                    </a:lnT>
                    <a:lnB w="9525">
                      <a:solidFill>
                        <a:srgbClr val="783D04"/>
                      </a:solidFill>
                      <a:prstDash val="solid"/>
                    </a:lnB>
                    <a:solidFill>
                      <a:srgbClr val="FBE3C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200" spc="-15" dirty="0">
                          <a:solidFill>
                            <a:srgbClr val="434343"/>
                          </a:solidFill>
                          <a:latin typeface="Georgia"/>
                          <a:cs typeface="Georgia"/>
                        </a:rPr>
                        <a:t>Authors</a:t>
                      </a:r>
                      <a:endParaRPr sz="1200">
                        <a:latin typeface="Georgia"/>
                        <a:cs typeface="Georgia"/>
                      </a:endParaRPr>
                    </a:p>
                  </a:txBody>
                  <a:tcPr marL="0" marR="0" marT="74930" marB="0">
                    <a:lnL w="9525">
                      <a:solidFill>
                        <a:srgbClr val="783D04"/>
                      </a:solidFill>
                      <a:prstDash val="solid"/>
                    </a:lnL>
                    <a:lnR w="9525">
                      <a:solidFill>
                        <a:srgbClr val="783D04"/>
                      </a:solidFill>
                      <a:prstDash val="solid"/>
                    </a:lnR>
                    <a:lnT w="9525">
                      <a:solidFill>
                        <a:srgbClr val="783D04"/>
                      </a:solidFill>
                      <a:prstDash val="solid"/>
                    </a:lnT>
                    <a:lnB w="9525">
                      <a:solidFill>
                        <a:srgbClr val="783D04"/>
                      </a:solidFill>
                      <a:prstDash val="solid"/>
                    </a:lnB>
                    <a:solidFill>
                      <a:srgbClr val="FBE3C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200" spc="-15" dirty="0">
                          <a:solidFill>
                            <a:srgbClr val="434343"/>
                          </a:solidFill>
                          <a:latin typeface="Georgia"/>
                          <a:cs typeface="Georgia"/>
                        </a:rPr>
                        <a:t>Findings</a:t>
                      </a:r>
                      <a:endParaRPr sz="1200">
                        <a:latin typeface="Georgia"/>
                        <a:cs typeface="Georgia"/>
                      </a:endParaRPr>
                    </a:p>
                  </a:txBody>
                  <a:tcPr marL="0" marR="0" marT="74930" marB="0">
                    <a:lnL w="9525">
                      <a:solidFill>
                        <a:srgbClr val="783D04"/>
                      </a:solidFill>
                      <a:prstDash val="solid"/>
                    </a:lnL>
                    <a:lnR w="9525">
                      <a:solidFill>
                        <a:srgbClr val="783D04"/>
                      </a:solidFill>
                      <a:prstDash val="solid"/>
                    </a:lnR>
                    <a:lnT w="9525">
                      <a:solidFill>
                        <a:srgbClr val="783D04"/>
                      </a:solidFill>
                      <a:prstDash val="solid"/>
                    </a:lnT>
                    <a:lnB w="9525">
                      <a:solidFill>
                        <a:srgbClr val="783D04"/>
                      </a:solidFill>
                      <a:prstDash val="solid"/>
                    </a:lnB>
                    <a:solidFill>
                      <a:srgbClr val="FBE3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96645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200" spc="-25" dirty="0">
                          <a:solidFill>
                            <a:srgbClr val="434343"/>
                          </a:solidFill>
                          <a:latin typeface="Times New Roman"/>
                          <a:cs typeface="Times New Roman"/>
                        </a:rPr>
                        <a:t>1.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75565" marB="0">
                    <a:lnL w="9525">
                      <a:solidFill>
                        <a:srgbClr val="783D04"/>
                      </a:solidFill>
                      <a:prstDash val="solid"/>
                    </a:lnL>
                    <a:lnR w="9525">
                      <a:solidFill>
                        <a:srgbClr val="783D04"/>
                      </a:solidFill>
                      <a:prstDash val="solid"/>
                    </a:lnR>
                    <a:lnT w="9525">
                      <a:solidFill>
                        <a:srgbClr val="783D04"/>
                      </a:solidFill>
                      <a:prstDash val="solid"/>
                    </a:lnT>
                    <a:lnB w="9525">
                      <a:solidFill>
                        <a:srgbClr val="783D0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 marR="120650">
                        <a:lnSpc>
                          <a:spcPct val="114999"/>
                        </a:lnSpc>
                        <a:spcBef>
                          <a:spcPts val="245"/>
                        </a:spcBef>
                      </a:pPr>
                      <a:r>
                        <a:rPr lang="en-IN" sz="1200" spc="-10" dirty="0">
                          <a:solidFill>
                            <a:srgbClr val="434343"/>
                          </a:solidFill>
                          <a:latin typeface="Times New Roman"/>
                          <a:cs typeface="Times New Roman"/>
                        </a:rPr>
                        <a:t>Text Based Price Recommendation system for online Rental House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9525">
                      <a:solidFill>
                        <a:srgbClr val="783D04"/>
                      </a:solidFill>
                      <a:prstDash val="solid"/>
                    </a:lnL>
                    <a:lnR w="9525">
                      <a:solidFill>
                        <a:srgbClr val="783D04"/>
                      </a:solidFill>
                      <a:prstDash val="solid"/>
                    </a:lnR>
                    <a:lnT w="9525">
                      <a:solidFill>
                        <a:srgbClr val="783D04"/>
                      </a:solidFill>
                      <a:prstDash val="solid"/>
                    </a:lnT>
                    <a:lnB w="9525">
                      <a:solidFill>
                        <a:srgbClr val="783D0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200" spc="-25" dirty="0">
                          <a:solidFill>
                            <a:srgbClr val="434343"/>
                          </a:solidFill>
                          <a:latin typeface="Times New Roman"/>
                          <a:cs typeface="Times New Roman"/>
                        </a:rPr>
                        <a:t>202</a:t>
                      </a:r>
                      <a:r>
                        <a:rPr lang="en-IN" sz="1200" spc="-25" dirty="0">
                          <a:solidFill>
                            <a:srgbClr val="434343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75565" marB="0">
                    <a:lnL w="9525">
                      <a:solidFill>
                        <a:srgbClr val="783D04"/>
                      </a:solidFill>
                      <a:prstDash val="solid"/>
                    </a:lnL>
                    <a:lnR w="9525">
                      <a:solidFill>
                        <a:srgbClr val="783D04"/>
                      </a:solidFill>
                      <a:prstDash val="solid"/>
                    </a:lnR>
                    <a:lnT w="9525">
                      <a:solidFill>
                        <a:srgbClr val="783D04"/>
                      </a:solidFill>
                      <a:prstDash val="solid"/>
                    </a:lnT>
                    <a:lnB w="9525">
                      <a:solidFill>
                        <a:srgbClr val="783D0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 marR="269875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lang="en-US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Qianjun</a:t>
                      </a:r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Liu, Gong Chen, and </a:t>
                      </a:r>
                      <a:r>
                        <a:rPr lang="en-US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Shouling</a:t>
                      </a:r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Ji</a:t>
                      </a:r>
                      <a:endParaRPr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75565" marB="0">
                    <a:lnL w="9525">
                      <a:solidFill>
                        <a:srgbClr val="783D04"/>
                      </a:solidFill>
                      <a:prstDash val="solid"/>
                    </a:lnL>
                    <a:lnR w="9525">
                      <a:solidFill>
                        <a:srgbClr val="783D04"/>
                      </a:solidFill>
                      <a:prstDash val="solid"/>
                    </a:lnR>
                    <a:lnT w="9525">
                      <a:solidFill>
                        <a:srgbClr val="783D04"/>
                      </a:solidFill>
                      <a:prstDash val="solid"/>
                    </a:lnT>
                    <a:lnB w="9525">
                      <a:solidFill>
                        <a:srgbClr val="783D0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000"/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We analyzed the relationship between the description</a:t>
                      </a:r>
                      <a:endParaRPr lang="en-IN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36000"/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of each listing and its price, and proposed a text-based price recommendation.</a:t>
                      </a:r>
                      <a:endParaRPr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75565" marB="0">
                    <a:lnL w="9525">
                      <a:solidFill>
                        <a:srgbClr val="783D04"/>
                      </a:solidFill>
                      <a:prstDash val="solid"/>
                    </a:lnL>
                    <a:lnR w="9525">
                      <a:solidFill>
                        <a:srgbClr val="783D04"/>
                      </a:solidFill>
                      <a:prstDash val="solid"/>
                    </a:lnR>
                    <a:lnT w="9525">
                      <a:solidFill>
                        <a:srgbClr val="783D04"/>
                      </a:solidFill>
                      <a:prstDash val="solid"/>
                    </a:lnT>
                    <a:lnB w="9525">
                      <a:solidFill>
                        <a:srgbClr val="783D0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1539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200" spc="-25" dirty="0">
                          <a:solidFill>
                            <a:srgbClr val="434343"/>
                          </a:solidFill>
                          <a:latin typeface="Times New Roman"/>
                          <a:cs typeface="Times New Roman"/>
                        </a:rPr>
                        <a:t>2.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75565" marB="0">
                    <a:lnL w="9525">
                      <a:solidFill>
                        <a:srgbClr val="783D04"/>
                      </a:solidFill>
                      <a:prstDash val="solid"/>
                    </a:lnL>
                    <a:lnR w="9525">
                      <a:solidFill>
                        <a:srgbClr val="783D04"/>
                      </a:solidFill>
                      <a:prstDash val="solid"/>
                    </a:lnR>
                    <a:lnT w="9525">
                      <a:solidFill>
                        <a:srgbClr val="783D04"/>
                      </a:solidFill>
                      <a:prstDash val="solid"/>
                    </a:lnT>
                    <a:lnB w="9525">
                      <a:solidFill>
                        <a:srgbClr val="783D0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 marR="81280" algn="just">
                        <a:lnSpc>
                          <a:spcPct val="114900"/>
                        </a:lnSpc>
                        <a:spcBef>
                          <a:spcPts val="250"/>
                        </a:spcBef>
                      </a:pPr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The Role of the Private Sector In House Management</a:t>
                      </a:r>
                      <a:endParaRPr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1750" marB="0">
                    <a:lnL w="9525">
                      <a:solidFill>
                        <a:srgbClr val="783D04"/>
                      </a:solidFill>
                      <a:prstDash val="solid"/>
                    </a:lnL>
                    <a:lnR w="9525">
                      <a:solidFill>
                        <a:srgbClr val="783D04"/>
                      </a:solidFill>
                      <a:prstDash val="solid"/>
                    </a:lnR>
                    <a:lnT w="9525">
                      <a:solidFill>
                        <a:srgbClr val="783D04"/>
                      </a:solidFill>
                      <a:prstDash val="solid"/>
                    </a:lnT>
                    <a:lnB w="9525">
                      <a:solidFill>
                        <a:srgbClr val="783D0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200" spc="-25" dirty="0">
                          <a:solidFill>
                            <a:srgbClr val="434343"/>
                          </a:solidFill>
                          <a:latin typeface="Times New Roman"/>
                          <a:cs typeface="Times New Roman"/>
                        </a:rPr>
                        <a:t>202</a:t>
                      </a:r>
                      <a:r>
                        <a:rPr lang="en-IN" sz="1200" spc="-25" dirty="0">
                          <a:solidFill>
                            <a:srgbClr val="434343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75565" marB="0">
                    <a:lnL w="9525">
                      <a:solidFill>
                        <a:srgbClr val="783D04"/>
                      </a:solidFill>
                      <a:prstDash val="solid"/>
                    </a:lnL>
                    <a:lnR w="9525">
                      <a:solidFill>
                        <a:srgbClr val="783D04"/>
                      </a:solidFill>
                      <a:prstDash val="solid"/>
                    </a:lnR>
                    <a:lnT w="9525">
                      <a:solidFill>
                        <a:srgbClr val="783D04"/>
                      </a:solidFill>
                      <a:prstDash val="solid"/>
                    </a:lnT>
                    <a:lnB w="9525">
                      <a:solidFill>
                        <a:srgbClr val="783D0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 marR="144780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lang="en-IN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/>
                          <a:cs typeface="Times New Roman"/>
                        </a:rPr>
                        <a:t>Lujia</a:t>
                      </a:r>
                      <a:r>
                        <a:rPr lang="en-IN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IN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/>
                          <a:cs typeface="Times New Roman"/>
                        </a:rPr>
                        <a:t>Sen,Qianjun</a:t>
                      </a:r>
                      <a:r>
                        <a:rPr lang="en-IN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IN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/>
                          <a:cs typeface="Times New Roman"/>
                        </a:rPr>
                        <a:t>Liu,Gong</a:t>
                      </a:r>
                      <a:r>
                        <a:rPr lang="en-IN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/>
                          <a:cs typeface="Times New Roman"/>
                        </a:rPr>
                        <a:t> Chen and </a:t>
                      </a:r>
                      <a:r>
                        <a:rPr lang="en-IN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/>
                          <a:cs typeface="Times New Roman"/>
                        </a:rPr>
                        <a:t>Shouling</a:t>
                      </a:r>
                      <a:r>
                        <a:rPr lang="en-IN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/>
                          <a:cs typeface="Times New Roman"/>
                        </a:rPr>
                        <a:t> Ji</a:t>
                      </a:r>
                      <a:endParaRPr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75565" marB="0">
                    <a:lnL w="9525">
                      <a:solidFill>
                        <a:srgbClr val="783D04"/>
                      </a:solidFill>
                      <a:prstDash val="solid"/>
                    </a:lnL>
                    <a:lnR w="9525">
                      <a:solidFill>
                        <a:srgbClr val="783D04"/>
                      </a:solidFill>
                      <a:prstDash val="solid"/>
                    </a:lnR>
                    <a:lnT w="9525">
                      <a:solidFill>
                        <a:srgbClr val="783D04"/>
                      </a:solidFill>
                      <a:prstDash val="solid"/>
                    </a:lnT>
                    <a:lnB w="9525">
                      <a:solidFill>
                        <a:srgbClr val="783D0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 marR="125095">
                        <a:lnSpc>
                          <a:spcPct val="114999"/>
                        </a:lnSpc>
                        <a:spcBef>
                          <a:spcPts val="250"/>
                        </a:spcBef>
                      </a:pPr>
                      <a:r>
                        <a:rPr lang="en-IN" sz="1200" spc="-5" dirty="0">
                          <a:solidFill>
                            <a:srgbClr val="434343"/>
                          </a:solidFill>
                          <a:latin typeface="Times New Roman"/>
                          <a:cs typeface="Times New Roman"/>
                        </a:rPr>
                        <a:t>In this paper we presented TAPE, text based price recommendation system for predicting a reasonable price for newly added listings.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9525">
                      <a:solidFill>
                        <a:srgbClr val="783D04"/>
                      </a:solidFill>
                      <a:prstDash val="solid"/>
                    </a:lnL>
                    <a:lnR w="9525">
                      <a:solidFill>
                        <a:srgbClr val="783D04"/>
                      </a:solidFill>
                      <a:prstDash val="solid"/>
                    </a:lnR>
                    <a:lnT w="9525">
                      <a:solidFill>
                        <a:srgbClr val="783D04"/>
                      </a:solidFill>
                      <a:prstDash val="solid"/>
                    </a:lnT>
                    <a:lnB w="9525">
                      <a:solidFill>
                        <a:srgbClr val="783D0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1552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200" spc="-25" dirty="0">
                          <a:solidFill>
                            <a:srgbClr val="434343"/>
                          </a:solidFill>
                          <a:latin typeface="Times New Roman"/>
                          <a:cs typeface="Times New Roman"/>
                        </a:rPr>
                        <a:t>3.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75565" marB="0">
                    <a:lnL w="9525">
                      <a:solidFill>
                        <a:srgbClr val="783D04"/>
                      </a:solidFill>
                      <a:prstDash val="solid"/>
                    </a:lnL>
                    <a:lnR w="9525">
                      <a:solidFill>
                        <a:srgbClr val="783D04"/>
                      </a:solidFill>
                      <a:prstDash val="solid"/>
                    </a:lnR>
                    <a:lnT w="9525">
                      <a:solidFill>
                        <a:srgbClr val="783D04"/>
                      </a:solidFill>
                      <a:prstDash val="solid"/>
                    </a:lnT>
                    <a:lnB w="9525">
                      <a:solidFill>
                        <a:srgbClr val="783D0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 marR="123825">
                        <a:lnSpc>
                          <a:spcPct val="114999"/>
                        </a:lnSpc>
                        <a:spcBef>
                          <a:spcPts val="250"/>
                        </a:spcBef>
                      </a:pPr>
                      <a:r>
                        <a:rPr lang="en-IN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/>
                          <a:cs typeface="Times New Roman"/>
                        </a:rPr>
                        <a:t>Shop Go : An IOT Based solution 2021 for Smart Shopping</a:t>
                      </a:r>
                      <a:endParaRPr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9525">
                      <a:solidFill>
                        <a:srgbClr val="783D04"/>
                      </a:solidFill>
                      <a:prstDash val="solid"/>
                    </a:lnL>
                    <a:lnR w="9525">
                      <a:solidFill>
                        <a:srgbClr val="783D04"/>
                      </a:solidFill>
                      <a:prstDash val="solid"/>
                    </a:lnR>
                    <a:lnT w="9525">
                      <a:solidFill>
                        <a:srgbClr val="783D04"/>
                      </a:solidFill>
                      <a:prstDash val="solid"/>
                    </a:lnT>
                    <a:lnB w="9525">
                      <a:solidFill>
                        <a:srgbClr val="783D0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200" spc="-25" dirty="0">
                          <a:solidFill>
                            <a:srgbClr val="434343"/>
                          </a:solidFill>
                          <a:latin typeface="Times New Roman"/>
                          <a:cs typeface="Times New Roman"/>
                        </a:rPr>
                        <a:t>2021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75565" marB="0">
                    <a:lnL w="9525">
                      <a:solidFill>
                        <a:srgbClr val="783D04"/>
                      </a:solidFill>
                      <a:prstDash val="solid"/>
                    </a:lnL>
                    <a:lnR w="9525">
                      <a:solidFill>
                        <a:srgbClr val="783D04"/>
                      </a:solidFill>
                      <a:prstDash val="solid"/>
                    </a:lnR>
                    <a:lnT w="9525">
                      <a:solidFill>
                        <a:srgbClr val="783D04"/>
                      </a:solidFill>
                      <a:prstDash val="solid"/>
                    </a:lnT>
                    <a:lnB w="9525">
                      <a:solidFill>
                        <a:srgbClr val="783D0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lang="en-IN" sz="1100" spc="-10" dirty="0" err="1">
                          <a:solidFill>
                            <a:srgbClr val="434343"/>
                          </a:solidFill>
                          <a:latin typeface="Times New Roman"/>
                          <a:cs typeface="Times New Roman"/>
                        </a:rPr>
                        <a:t>Munchetty</a:t>
                      </a:r>
                      <a:r>
                        <a:rPr lang="en-IN" sz="1100" spc="-10" dirty="0">
                          <a:solidFill>
                            <a:srgbClr val="434343"/>
                          </a:solidFill>
                          <a:latin typeface="Times New Roman"/>
                          <a:cs typeface="Times New Roman"/>
                        </a:rPr>
                        <a:t> Ashutosh Rao</a:t>
                      </a: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76835" marB="0">
                    <a:lnL w="9525">
                      <a:solidFill>
                        <a:srgbClr val="783D04"/>
                      </a:solidFill>
                      <a:prstDash val="solid"/>
                    </a:lnL>
                    <a:lnR w="9525">
                      <a:solidFill>
                        <a:srgbClr val="783D04"/>
                      </a:solidFill>
                      <a:prstDash val="solid"/>
                    </a:lnR>
                    <a:lnT w="9525">
                      <a:solidFill>
                        <a:srgbClr val="783D04"/>
                      </a:solidFill>
                      <a:prstDash val="solid"/>
                    </a:lnT>
                    <a:lnB w="9525">
                      <a:solidFill>
                        <a:srgbClr val="783D0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 marR="103505">
                        <a:lnSpc>
                          <a:spcPct val="114999"/>
                        </a:lnSpc>
                        <a:spcBef>
                          <a:spcPts val="250"/>
                        </a:spcBef>
                      </a:pPr>
                      <a:r>
                        <a:rPr lang="en-IN" sz="1200" spc="-5" dirty="0">
                          <a:solidFill>
                            <a:srgbClr val="434343"/>
                          </a:solidFill>
                          <a:latin typeface="Times New Roman"/>
                          <a:cs typeface="Times New Roman"/>
                        </a:rPr>
                        <a:t>Supermarkets and shopping complexes contain a variety of products at the same place to help customers find their items easily without travelling to different places and get their items in one place.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1750" marB="0">
                    <a:lnL w="9525">
                      <a:solidFill>
                        <a:srgbClr val="783D04"/>
                      </a:solidFill>
                      <a:prstDash val="solid"/>
                    </a:lnL>
                    <a:lnR w="9525">
                      <a:solidFill>
                        <a:srgbClr val="783D04"/>
                      </a:solidFill>
                      <a:prstDash val="solid"/>
                    </a:lnR>
                    <a:lnT w="9525">
                      <a:solidFill>
                        <a:srgbClr val="783D04"/>
                      </a:solidFill>
                      <a:prstDash val="solid"/>
                    </a:lnT>
                    <a:lnB w="9525">
                      <a:solidFill>
                        <a:srgbClr val="783D0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12420" y="445008"/>
            <a:ext cx="8521065" cy="573405"/>
          </a:xfrm>
          <a:prstGeom prst="rect">
            <a:avLst/>
          </a:prstGeom>
          <a:solidFill>
            <a:srgbClr val="F8CA9B"/>
          </a:solidFill>
          <a:ln w="9523">
            <a:solidFill>
              <a:srgbClr val="B45F05"/>
            </a:solidFill>
          </a:ln>
        </p:spPr>
        <p:txBody>
          <a:bodyPr vert="horz" wrap="square" lIns="0" tIns="115570" rIns="0" bIns="0" rtlCol="0">
            <a:spAutoFit/>
          </a:bodyPr>
          <a:lstStyle/>
          <a:p>
            <a:pPr marL="84455">
              <a:lnSpc>
                <a:spcPct val="100000"/>
              </a:lnSpc>
              <a:spcBef>
                <a:spcPts val="910"/>
              </a:spcBef>
            </a:pPr>
            <a:r>
              <a:rPr sz="2000" spc="-5" dirty="0">
                <a:latin typeface="Georgia"/>
                <a:cs typeface="Georgia"/>
              </a:rPr>
              <a:t>Literature</a:t>
            </a:r>
            <a:r>
              <a:rPr sz="2000" spc="425" dirty="0">
                <a:latin typeface="Georgia"/>
                <a:cs typeface="Georgia"/>
              </a:rPr>
              <a:t> </a:t>
            </a:r>
            <a:r>
              <a:rPr sz="2000" spc="-10" dirty="0">
                <a:latin typeface="Georgia"/>
                <a:cs typeface="Georgia"/>
              </a:rPr>
              <a:t>Review</a:t>
            </a:r>
            <a:endParaRPr sz="20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77096" y="4763820"/>
            <a:ext cx="895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585858"/>
                </a:solidFill>
                <a:latin typeface="Georgia"/>
                <a:cs typeface="Georgia"/>
              </a:rPr>
              <a:t>7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05280" y="4799177"/>
            <a:ext cx="670433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1000" spc="-30" dirty="0">
                <a:solidFill>
                  <a:srgbClr val="585858"/>
                </a:solidFill>
                <a:latin typeface="Georgia"/>
                <a:cs typeface="Georgia"/>
              </a:rPr>
              <a:t>                                                 HOME AWAY – YOUR ULTIMATE HOUSING SOLUTION</a:t>
            </a:r>
            <a:endParaRPr sz="1000" dirty="0">
              <a:latin typeface="Georgia"/>
              <a:cs typeface="Georgi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5414266"/>
              </p:ext>
            </p:extLst>
          </p:nvPr>
        </p:nvGraphicFramePr>
        <p:xfrm>
          <a:off x="302158" y="1142936"/>
          <a:ext cx="8519158" cy="34156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0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60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1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94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515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48004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200" spc="-20" dirty="0">
                          <a:solidFill>
                            <a:srgbClr val="434343"/>
                          </a:solidFill>
                          <a:latin typeface="Georgia"/>
                          <a:cs typeface="Georgia"/>
                        </a:rPr>
                        <a:t>Sr.</a:t>
                      </a:r>
                      <a:endParaRPr sz="1200">
                        <a:latin typeface="Georgia"/>
                        <a:cs typeface="Georgia"/>
                      </a:endParaRPr>
                    </a:p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200" spc="-20" dirty="0">
                          <a:solidFill>
                            <a:srgbClr val="434343"/>
                          </a:solidFill>
                          <a:latin typeface="Georgia"/>
                          <a:cs typeface="Georgia"/>
                        </a:rPr>
                        <a:t>No.</a:t>
                      </a:r>
                      <a:endParaRPr sz="1200">
                        <a:latin typeface="Georgia"/>
                        <a:cs typeface="Georgia"/>
                      </a:endParaRPr>
                    </a:p>
                  </a:txBody>
                  <a:tcPr marL="0" marR="0" marT="74930" marB="0">
                    <a:lnL w="9525">
                      <a:solidFill>
                        <a:srgbClr val="783D04"/>
                      </a:solidFill>
                      <a:prstDash val="solid"/>
                    </a:lnL>
                    <a:lnR w="9525">
                      <a:solidFill>
                        <a:srgbClr val="783D04"/>
                      </a:solidFill>
                      <a:prstDash val="solid"/>
                    </a:lnR>
                    <a:lnT w="9525">
                      <a:solidFill>
                        <a:srgbClr val="783D04"/>
                      </a:solidFill>
                      <a:prstDash val="solid"/>
                    </a:lnT>
                    <a:lnB w="9525">
                      <a:solidFill>
                        <a:srgbClr val="783D04"/>
                      </a:solidFill>
                      <a:prstDash val="solid"/>
                    </a:lnB>
                    <a:solidFill>
                      <a:srgbClr val="FBE3CD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200" spc="-15" dirty="0">
                          <a:solidFill>
                            <a:srgbClr val="434343"/>
                          </a:solidFill>
                          <a:latin typeface="Georgia"/>
                          <a:cs typeface="Georgia"/>
                        </a:rPr>
                        <a:t>Title</a:t>
                      </a:r>
                      <a:endParaRPr sz="1200">
                        <a:latin typeface="Georgia"/>
                        <a:cs typeface="Georgia"/>
                      </a:endParaRPr>
                    </a:p>
                  </a:txBody>
                  <a:tcPr marL="0" marR="0" marT="74930" marB="0">
                    <a:lnL w="9525">
                      <a:solidFill>
                        <a:srgbClr val="783D04"/>
                      </a:solidFill>
                      <a:prstDash val="solid"/>
                    </a:lnL>
                    <a:lnR w="9525">
                      <a:solidFill>
                        <a:srgbClr val="783D04"/>
                      </a:solidFill>
                      <a:prstDash val="solid"/>
                    </a:lnR>
                    <a:lnT w="9525">
                      <a:solidFill>
                        <a:srgbClr val="783D04"/>
                      </a:solidFill>
                      <a:prstDash val="solid"/>
                    </a:lnT>
                    <a:lnB w="9525">
                      <a:solidFill>
                        <a:srgbClr val="783D04"/>
                      </a:solidFill>
                      <a:prstDash val="solid"/>
                    </a:lnB>
                    <a:solidFill>
                      <a:srgbClr val="FBE3CD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14795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200" spc="-15" dirty="0">
                          <a:solidFill>
                            <a:srgbClr val="434343"/>
                          </a:solidFill>
                          <a:latin typeface="Georgia"/>
                          <a:cs typeface="Georgia"/>
                        </a:rPr>
                        <a:t>P</a:t>
                      </a:r>
                      <a:r>
                        <a:rPr sz="1200" spc="-10" dirty="0">
                          <a:solidFill>
                            <a:srgbClr val="434343"/>
                          </a:solidFill>
                          <a:latin typeface="Georgia"/>
                          <a:cs typeface="Georgia"/>
                        </a:rPr>
                        <a:t>u</a:t>
                      </a:r>
                      <a:r>
                        <a:rPr sz="1200" spc="-15" dirty="0">
                          <a:solidFill>
                            <a:srgbClr val="434343"/>
                          </a:solidFill>
                          <a:latin typeface="Georgia"/>
                          <a:cs typeface="Georgia"/>
                        </a:rPr>
                        <a:t>b</a:t>
                      </a:r>
                      <a:r>
                        <a:rPr sz="1200" spc="-10" dirty="0">
                          <a:solidFill>
                            <a:srgbClr val="434343"/>
                          </a:solidFill>
                          <a:latin typeface="Georgia"/>
                          <a:cs typeface="Georgia"/>
                        </a:rPr>
                        <a:t>l</a:t>
                      </a:r>
                      <a:r>
                        <a:rPr sz="1200" spc="-20" dirty="0">
                          <a:solidFill>
                            <a:srgbClr val="434343"/>
                          </a:solidFill>
                          <a:latin typeface="Georgia"/>
                          <a:cs typeface="Georgia"/>
                        </a:rPr>
                        <a:t>i</a:t>
                      </a:r>
                      <a:r>
                        <a:rPr sz="1200" spc="-15" dirty="0">
                          <a:solidFill>
                            <a:srgbClr val="434343"/>
                          </a:solidFill>
                          <a:latin typeface="Georgia"/>
                          <a:cs typeface="Georgia"/>
                        </a:rPr>
                        <a:t>s</a:t>
                      </a:r>
                      <a:r>
                        <a:rPr sz="1200" dirty="0">
                          <a:solidFill>
                            <a:srgbClr val="434343"/>
                          </a:solidFill>
                          <a:latin typeface="Georgia"/>
                          <a:cs typeface="Georgia"/>
                        </a:rPr>
                        <a:t>h  </a:t>
                      </a:r>
                      <a:r>
                        <a:rPr sz="1200" spc="-20" dirty="0">
                          <a:solidFill>
                            <a:srgbClr val="434343"/>
                          </a:solidFill>
                          <a:latin typeface="Georgia"/>
                          <a:cs typeface="Georgia"/>
                        </a:rPr>
                        <a:t>Year</a:t>
                      </a:r>
                      <a:endParaRPr sz="1200">
                        <a:latin typeface="Georgia"/>
                        <a:cs typeface="Georgia"/>
                      </a:endParaRPr>
                    </a:p>
                  </a:txBody>
                  <a:tcPr marL="0" marR="0" marT="74930" marB="0">
                    <a:lnL w="9525">
                      <a:solidFill>
                        <a:srgbClr val="783D04"/>
                      </a:solidFill>
                      <a:prstDash val="solid"/>
                    </a:lnL>
                    <a:lnR w="9525">
                      <a:solidFill>
                        <a:srgbClr val="783D04"/>
                      </a:solidFill>
                      <a:prstDash val="solid"/>
                    </a:lnR>
                    <a:lnT w="9525">
                      <a:solidFill>
                        <a:srgbClr val="783D04"/>
                      </a:solidFill>
                      <a:prstDash val="solid"/>
                    </a:lnT>
                    <a:lnB w="9525">
                      <a:solidFill>
                        <a:srgbClr val="783D04"/>
                      </a:solidFill>
                      <a:prstDash val="solid"/>
                    </a:lnB>
                    <a:solidFill>
                      <a:srgbClr val="FBE3C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200" spc="-15" dirty="0">
                          <a:solidFill>
                            <a:srgbClr val="434343"/>
                          </a:solidFill>
                          <a:latin typeface="Georgia"/>
                          <a:cs typeface="Georgia"/>
                        </a:rPr>
                        <a:t>Authors</a:t>
                      </a:r>
                      <a:endParaRPr sz="1200">
                        <a:latin typeface="Georgia"/>
                        <a:cs typeface="Georgia"/>
                      </a:endParaRPr>
                    </a:p>
                  </a:txBody>
                  <a:tcPr marL="0" marR="0" marT="74930" marB="0">
                    <a:lnL w="9525">
                      <a:solidFill>
                        <a:srgbClr val="783D04"/>
                      </a:solidFill>
                      <a:prstDash val="solid"/>
                    </a:lnL>
                    <a:lnR w="9525">
                      <a:solidFill>
                        <a:srgbClr val="783D04"/>
                      </a:solidFill>
                      <a:prstDash val="solid"/>
                    </a:lnR>
                    <a:lnT w="9525">
                      <a:solidFill>
                        <a:srgbClr val="783D04"/>
                      </a:solidFill>
                      <a:prstDash val="solid"/>
                    </a:lnT>
                    <a:lnB w="9525">
                      <a:solidFill>
                        <a:srgbClr val="783D04"/>
                      </a:solidFill>
                      <a:prstDash val="solid"/>
                    </a:lnB>
                    <a:solidFill>
                      <a:srgbClr val="FBE3CD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200" spc="-15" dirty="0">
                          <a:solidFill>
                            <a:srgbClr val="434343"/>
                          </a:solidFill>
                          <a:latin typeface="Georgia"/>
                          <a:cs typeface="Georgia"/>
                        </a:rPr>
                        <a:t>Findings</a:t>
                      </a:r>
                      <a:endParaRPr sz="1200">
                        <a:latin typeface="Georgia"/>
                        <a:cs typeface="Georgia"/>
                      </a:endParaRPr>
                    </a:p>
                  </a:txBody>
                  <a:tcPr marL="0" marR="0" marT="74930" marB="0">
                    <a:lnL w="9525">
                      <a:solidFill>
                        <a:srgbClr val="783D04"/>
                      </a:solidFill>
                      <a:prstDash val="solid"/>
                    </a:lnL>
                    <a:lnR w="9525">
                      <a:solidFill>
                        <a:srgbClr val="783D04"/>
                      </a:solidFill>
                      <a:prstDash val="solid"/>
                    </a:lnR>
                    <a:lnT w="9525">
                      <a:solidFill>
                        <a:srgbClr val="783D04"/>
                      </a:solidFill>
                      <a:prstDash val="solid"/>
                    </a:lnT>
                    <a:lnB w="9525">
                      <a:solidFill>
                        <a:srgbClr val="783D04"/>
                      </a:solidFill>
                      <a:prstDash val="solid"/>
                    </a:lnB>
                    <a:solidFill>
                      <a:srgbClr val="FBE3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383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200" spc="-25" dirty="0">
                          <a:solidFill>
                            <a:srgbClr val="434343"/>
                          </a:solidFill>
                          <a:latin typeface="Times New Roman"/>
                          <a:cs typeface="Times New Roman"/>
                        </a:rPr>
                        <a:t>7.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75565" marB="0">
                    <a:lnL w="9525">
                      <a:solidFill>
                        <a:srgbClr val="783D04"/>
                      </a:solidFill>
                      <a:prstDash val="solid"/>
                    </a:lnL>
                    <a:lnR w="9525">
                      <a:solidFill>
                        <a:srgbClr val="783D04"/>
                      </a:solidFill>
                      <a:prstDash val="solid"/>
                    </a:lnR>
                    <a:lnT w="9525">
                      <a:solidFill>
                        <a:srgbClr val="783D04"/>
                      </a:solidFill>
                      <a:prstDash val="solid"/>
                    </a:lnT>
                    <a:lnB w="9525">
                      <a:solidFill>
                        <a:srgbClr val="783D0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lang="en-IN" sz="1200" spc="-15" dirty="0">
                          <a:solidFill>
                            <a:srgbClr val="434343"/>
                          </a:solidFill>
                          <a:latin typeface="Times New Roman"/>
                          <a:cs typeface="Times New Roman"/>
                        </a:rPr>
                        <a:t>Human Resource Management Portal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75565" marB="0">
                    <a:lnL w="9525">
                      <a:solidFill>
                        <a:srgbClr val="783D04"/>
                      </a:solidFill>
                      <a:prstDash val="solid"/>
                    </a:lnL>
                    <a:lnR w="9525">
                      <a:solidFill>
                        <a:srgbClr val="783D04"/>
                      </a:solidFill>
                      <a:prstDash val="solid"/>
                    </a:lnR>
                    <a:lnT w="9525">
                      <a:solidFill>
                        <a:srgbClr val="783D04"/>
                      </a:solidFill>
                      <a:prstDash val="solid"/>
                    </a:lnT>
                    <a:lnB w="9525">
                      <a:solidFill>
                        <a:srgbClr val="783D0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200" spc="-25" dirty="0">
                          <a:solidFill>
                            <a:srgbClr val="434343"/>
                          </a:solidFill>
                          <a:latin typeface="Times New Roman"/>
                          <a:cs typeface="Times New Roman"/>
                        </a:rPr>
                        <a:t>202</a:t>
                      </a:r>
                      <a:r>
                        <a:rPr lang="en-IN" sz="1200" spc="-25" dirty="0">
                          <a:solidFill>
                            <a:srgbClr val="434343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75565" marB="0">
                    <a:lnL w="9525">
                      <a:solidFill>
                        <a:srgbClr val="783D04"/>
                      </a:solidFill>
                      <a:prstDash val="solid"/>
                    </a:lnL>
                    <a:lnR w="9525">
                      <a:solidFill>
                        <a:srgbClr val="783D04"/>
                      </a:solidFill>
                      <a:prstDash val="solid"/>
                    </a:lnR>
                    <a:lnT w="9525">
                      <a:solidFill>
                        <a:srgbClr val="783D04"/>
                      </a:solidFill>
                      <a:prstDash val="solid"/>
                    </a:lnT>
                    <a:lnB w="9525">
                      <a:solidFill>
                        <a:srgbClr val="783D0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lang="en-IN" sz="1200" dirty="0" err="1">
                          <a:solidFill>
                            <a:srgbClr val="434343"/>
                          </a:solidFill>
                          <a:latin typeface="Times New Roman"/>
                          <a:cs typeface="Times New Roman"/>
                        </a:rPr>
                        <a:t>Jesada</a:t>
                      </a:r>
                      <a:r>
                        <a:rPr lang="en-IN" sz="1200" dirty="0">
                          <a:solidFill>
                            <a:srgbClr val="43434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IN" sz="1200" dirty="0" err="1">
                          <a:solidFill>
                            <a:srgbClr val="434343"/>
                          </a:solidFill>
                          <a:latin typeface="Times New Roman"/>
                          <a:cs typeface="Times New Roman"/>
                        </a:rPr>
                        <a:t>kittivaraporg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75565" marB="0">
                    <a:lnL w="9525">
                      <a:solidFill>
                        <a:srgbClr val="783D04"/>
                      </a:solidFill>
                      <a:prstDash val="solid"/>
                    </a:lnL>
                    <a:lnR w="9525">
                      <a:solidFill>
                        <a:srgbClr val="783D04"/>
                      </a:solidFill>
                      <a:prstDash val="solid"/>
                    </a:lnR>
                    <a:lnT w="9525">
                      <a:solidFill>
                        <a:srgbClr val="783D04"/>
                      </a:solidFill>
                      <a:prstDash val="solid"/>
                    </a:lnT>
                    <a:lnB w="9525">
                      <a:solidFill>
                        <a:srgbClr val="783D0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 marR="115570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lang="en-IN" sz="1200" spc="-5" dirty="0">
                          <a:solidFill>
                            <a:srgbClr val="434343"/>
                          </a:solidFill>
                          <a:latin typeface="Times New Roman"/>
                          <a:cs typeface="Times New Roman"/>
                        </a:rPr>
                        <a:t>Project aims to enhance the design and development of a Human Resource application by empowering it with an efficient and innovative communication channel using web portal.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75565" marB="0">
                    <a:lnL w="9525">
                      <a:solidFill>
                        <a:srgbClr val="783D04"/>
                      </a:solidFill>
                      <a:prstDash val="solid"/>
                    </a:lnL>
                    <a:lnR w="9525">
                      <a:solidFill>
                        <a:srgbClr val="783D04"/>
                      </a:solidFill>
                      <a:prstDash val="solid"/>
                    </a:lnR>
                    <a:lnT w="9525">
                      <a:solidFill>
                        <a:srgbClr val="783D04"/>
                      </a:solidFill>
                      <a:prstDash val="solid"/>
                    </a:lnT>
                    <a:lnB w="9525">
                      <a:solidFill>
                        <a:srgbClr val="783D0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33842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200" dirty="0">
                          <a:solidFill>
                            <a:srgbClr val="434343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75565" marB="0">
                    <a:lnL w="9525">
                      <a:solidFill>
                        <a:srgbClr val="783D04"/>
                      </a:solidFill>
                      <a:prstDash val="solid"/>
                    </a:lnL>
                    <a:lnR w="9525">
                      <a:solidFill>
                        <a:srgbClr val="783D04"/>
                      </a:solidFill>
                      <a:prstDash val="solid"/>
                    </a:lnR>
                    <a:lnT w="9525">
                      <a:solidFill>
                        <a:srgbClr val="783D04"/>
                      </a:solidFill>
                      <a:prstDash val="solid"/>
                    </a:lnT>
                    <a:lnB w="9525">
                      <a:solidFill>
                        <a:srgbClr val="783D0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 marR="80645" algn="just">
                        <a:lnSpc>
                          <a:spcPct val="115100"/>
                        </a:lnSpc>
                        <a:spcBef>
                          <a:spcPts val="245"/>
                        </a:spcBef>
                      </a:pPr>
                      <a:r>
                        <a:rPr lang="en-IN" sz="1200" spc="-5" dirty="0">
                          <a:solidFill>
                            <a:srgbClr val="434343"/>
                          </a:solidFill>
                          <a:latin typeface="Times New Roman"/>
                          <a:cs typeface="Times New Roman"/>
                        </a:rPr>
                        <a:t>Exploring Airbnb users concerns with LDA-Based Topic Model and Sentiment Analysis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9525">
                      <a:solidFill>
                        <a:srgbClr val="783D04"/>
                      </a:solidFill>
                      <a:prstDash val="solid"/>
                    </a:lnL>
                    <a:lnR w="9525">
                      <a:solidFill>
                        <a:srgbClr val="783D04"/>
                      </a:solidFill>
                      <a:prstDash val="solid"/>
                    </a:lnR>
                    <a:lnT w="9525">
                      <a:solidFill>
                        <a:srgbClr val="783D04"/>
                      </a:solidFill>
                      <a:prstDash val="solid"/>
                    </a:lnT>
                    <a:lnB w="9525">
                      <a:solidFill>
                        <a:srgbClr val="783D0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200" spc="-25" dirty="0">
                          <a:solidFill>
                            <a:srgbClr val="434343"/>
                          </a:solidFill>
                          <a:latin typeface="Times New Roman"/>
                          <a:cs typeface="Times New Roman"/>
                        </a:rPr>
                        <a:t>202</a:t>
                      </a:r>
                      <a:r>
                        <a:rPr lang="en-IN" sz="1200" spc="-25" dirty="0">
                          <a:solidFill>
                            <a:srgbClr val="434343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75565" marB="0">
                    <a:lnL w="9525">
                      <a:solidFill>
                        <a:srgbClr val="783D04"/>
                      </a:solidFill>
                      <a:prstDash val="solid"/>
                    </a:lnL>
                    <a:lnR w="9525">
                      <a:solidFill>
                        <a:srgbClr val="783D04"/>
                      </a:solidFill>
                      <a:prstDash val="solid"/>
                    </a:lnR>
                    <a:lnT w="9525">
                      <a:solidFill>
                        <a:srgbClr val="783D04"/>
                      </a:solidFill>
                      <a:prstDash val="solid"/>
                    </a:lnT>
                    <a:lnB w="9525">
                      <a:solidFill>
                        <a:srgbClr val="783D0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lang="en-IN" sz="1200" spc="-15" dirty="0" err="1">
                          <a:solidFill>
                            <a:srgbClr val="434343"/>
                          </a:solidFill>
                          <a:latin typeface="Times New Roman"/>
                          <a:cs typeface="Times New Roman"/>
                        </a:rPr>
                        <a:t>Jingya</a:t>
                      </a:r>
                      <a:r>
                        <a:rPr lang="en-IN" sz="1200" spc="-15" dirty="0">
                          <a:solidFill>
                            <a:srgbClr val="434343"/>
                          </a:solidFill>
                          <a:latin typeface="Times New Roman"/>
                          <a:cs typeface="Times New Roman"/>
                        </a:rPr>
                        <a:t> Liu X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77470" marB="0">
                    <a:lnL w="9525">
                      <a:solidFill>
                        <a:srgbClr val="783D04"/>
                      </a:solidFill>
                      <a:prstDash val="solid"/>
                    </a:lnL>
                    <a:lnR w="9525">
                      <a:solidFill>
                        <a:srgbClr val="783D04"/>
                      </a:solidFill>
                      <a:prstDash val="solid"/>
                    </a:lnR>
                    <a:lnT w="9525">
                      <a:solidFill>
                        <a:srgbClr val="783D04"/>
                      </a:solidFill>
                      <a:prstDash val="solid"/>
                    </a:lnT>
                    <a:lnB w="9525">
                      <a:solidFill>
                        <a:srgbClr val="783D0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 marR="68580" algn="just">
                        <a:lnSpc>
                          <a:spcPct val="115100"/>
                        </a:lnSpc>
                        <a:spcBef>
                          <a:spcPts val="245"/>
                        </a:spcBef>
                      </a:pPr>
                      <a:r>
                        <a:rPr lang="en-IN" sz="1200" spc="-5" dirty="0">
                          <a:solidFill>
                            <a:srgbClr val="434343"/>
                          </a:solidFill>
                          <a:latin typeface="Times New Roman"/>
                          <a:cs typeface="Times New Roman"/>
                        </a:rPr>
                        <a:t>Techniques such as text management and sentiment analysis have been applied widely to extract useful information from social network comments.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1115" marB="0">
                    <a:lnL w="9525">
                      <a:solidFill>
                        <a:srgbClr val="783D04"/>
                      </a:solidFill>
                      <a:prstDash val="solid"/>
                    </a:lnL>
                    <a:lnR w="9525">
                      <a:solidFill>
                        <a:srgbClr val="783D04"/>
                      </a:solidFill>
                      <a:prstDash val="solid"/>
                    </a:lnR>
                    <a:lnT w="9525">
                      <a:solidFill>
                        <a:srgbClr val="783D04"/>
                      </a:solidFill>
                      <a:prstDash val="solid"/>
                    </a:lnT>
                    <a:lnB w="9525">
                      <a:solidFill>
                        <a:srgbClr val="783D0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12420" y="445008"/>
            <a:ext cx="8521065" cy="573405"/>
          </a:xfrm>
          <a:prstGeom prst="rect">
            <a:avLst/>
          </a:prstGeom>
          <a:solidFill>
            <a:srgbClr val="F8CA9B"/>
          </a:solidFill>
          <a:ln w="9523">
            <a:solidFill>
              <a:srgbClr val="B45F05"/>
            </a:solidFill>
          </a:ln>
        </p:spPr>
        <p:txBody>
          <a:bodyPr vert="horz" wrap="square" lIns="0" tIns="115570" rIns="0" bIns="0" rtlCol="0">
            <a:spAutoFit/>
          </a:bodyPr>
          <a:lstStyle/>
          <a:p>
            <a:pPr marL="84455">
              <a:lnSpc>
                <a:spcPct val="100000"/>
              </a:lnSpc>
              <a:spcBef>
                <a:spcPts val="910"/>
              </a:spcBef>
            </a:pPr>
            <a:r>
              <a:rPr sz="2000" spc="-5" dirty="0">
                <a:latin typeface="Georgia"/>
                <a:cs typeface="Georgia"/>
              </a:rPr>
              <a:t>Literature</a:t>
            </a:r>
            <a:r>
              <a:rPr sz="2000" spc="425" dirty="0">
                <a:latin typeface="Georgia"/>
                <a:cs typeface="Georgia"/>
              </a:rPr>
              <a:t> </a:t>
            </a:r>
            <a:r>
              <a:rPr sz="2000" spc="-10" dirty="0">
                <a:latin typeface="Georgia"/>
                <a:cs typeface="Georgia"/>
              </a:rPr>
              <a:t>Review</a:t>
            </a:r>
            <a:endParaRPr sz="20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2420" y="445008"/>
            <a:ext cx="8521065" cy="573405"/>
          </a:xfrm>
          <a:prstGeom prst="rect">
            <a:avLst/>
          </a:prstGeom>
          <a:solidFill>
            <a:srgbClr val="F8CA9B"/>
          </a:solidFill>
          <a:ln w="9523">
            <a:solidFill>
              <a:srgbClr val="B45F05"/>
            </a:solidFill>
          </a:ln>
        </p:spPr>
        <p:txBody>
          <a:bodyPr vert="horz" wrap="square" lIns="0" tIns="115570" rIns="0" bIns="0" rtlCol="0">
            <a:spAutoFit/>
          </a:bodyPr>
          <a:lstStyle/>
          <a:p>
            <a:pPr marL="84455">
              <a:lnSpc>
                <a:spcPct val="100000"/>
              </a:lnSpc>
              <a:spcBef>
                <a:spcPts val="910"/>
              </a:spcBef>
            </a:pPr>
            <a:r>
              <a:rPr sz="2000" dirty="0">
                <a:latin typeface="Georgia"/>
                <a:cs typeface="Georgia"/>
              </a:rPr>
              <a:t>Problem</a:t>
            </a:r>
            <a:r>
              <a:rPr sz="2000" spc="195" dirty="0">
                <a:latin typeface="Georgia"/>
                <a:cs typeface="Georgia"/>
              </a:rPr>
              <a:t> </a:t>
            </a:r>
            <a:r>
              <a:rPr sz="2000" spc="30" dirty="0">
                <a:latin typeface="Georgia"/>
                <a:cs typeface="Georgia"/>
              </a:rPr>
              <a:t>Statement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2579" y="1347702"/>
            <a:ext cx="5102225" cy="29533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50100"/>
              </a:lnSpc>
              <a:spcBef>
                <a:spcPts val="105"/>
              </a:spcBef>
            </a:pPr>
            <a:r>
              <a:rPr sz="1600" dirty="0">
                <a:latin typeface="Times New Roman"/>
                <a:cs typeface="Times New Roman"/>
              </a:rPr>
              <a:t>Traditional property transactions are </a:t>
            </a:r>
            <a:r>
              <a:rPr sz="1600" spc="-5" dirty="0">
                <a:latin typeface="Times New Roman"/>
                <a:cs typeface="Times New Roman"/>
              </a:rPr>
              <a:t>marred </a:t>
            </a:r>
            <a:r>
              <a:rPr sz="1600" spc="5" dirty="0">
                <a:latin typeface="Times New Roman"/>
                <a:cs typeface="Times New Roman"/>
              </a:rPr>
              <a:t>by </a:t>
            </a:r>
            <a:r>
              <a:rPr sz="1600" dirty="0">
                <a:latin typeface="Times New Roman"/>
                <a:cs typeface="Times New Roman"/>
              </a:rPr>
              <a:t>inefficiencies.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Real </a:t>
            </a:r>
            <a:r>
              <a:rPr sz="1600" dirty="0">
                <a:latin typeface="Times New Roman"/>
                <a:cs typeface="Times New Roman"/>
              </a:rPr>
              <a:t>estate agents, </a:t>
            </a:r>
            <a:r>
              <a:rPr sz="1600" spc="-5" dirty="0">
                <a:latin typeface="Times New Roman"/>
                <a:cs typeface="Times New Roman"/>
              </a:rPr>
              <a:t>brokers, and </a:t>
            </a:r>
            <a:r>
              <a:rPr sz="1600" dirty="0">
                <a:latin typeface="Times New Roman"/>
                <a:cs typeface="Times New Roman"/>
              </a:rPr>
              <a:t>third-party listing </a:t>
            </a:r>
            <a:r>
              <a:rPr sz="1600" spc="-5" dirty="0">
                <a:latin typeface="Times New Roman"/>
                <a:cs typeface="Times New Roman"/>
              </a:rPr>
              <a:t>websites 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have long been the </a:t>
            </a:r>
            <a:r>
              <a:rPr sz="1600" dirty="0">
                <a:latin typeface="Times New Roman"/>
                <a:cs typeface="Times New Roman"/>
              </a:rPr>
              <a:t>intermediaries through </a:t>
            </a:r>
            <a:r>
              <a:rPr sz="1600" spc="-5" dirty="0">
                <a:latin typeface="Times New Roman"/>
                <a:cs typeface="Times New Roman"/>
              </a:rPr>
              <a:t>which individuals 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seek</a:t>
            </a:r>
            <a:r>
              <a:rPr sz="1600" dirty="0">
                <a:latin typeface="Times New Roman"/>
                <a:cs typeface="Times New Roman"/>
              </a:rPr>
              <a:t> rental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or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sale</a:t>
            </a:r>
            <a:r>
              <a:rPr sz="1600" dirty="0">
                <a:latin typeface="Times New Roman"/>
                <a:cs typeface="Times New Roman"/>
              </a:rPr>
              <a:t> properties.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This</a:t>
            </a:r>
            <a:r>
              <a:rPr sz="1600" spc="39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middleman-heavy 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approach</a:t>
            </a:r>
            <a:r>
              <a:rPr sz="1600" dirty="0">
                <a:latin typeface="Times New Roman"/>
                <a:cs typeface="Times New Roman"/>
              </a:rPr>
              <a:t> not only </a:t>
            </a:r>
            <a:r>
              <a:rPr sz="1600" spc="-5" dirty="0">
                <a:latin typeface="Times New Roman"/>
                <a:cs typeface="Times New Roman"/>
              </a:rPr>
              <a:t>adds </a:t>
            </a:r>
            <a:r>
              <a:rPr sz="1600" dirty="0">
                <a:latin typeface="Times New Roman"/>
                <a:cs typeface="Times New Roman"/>
              </a:rPr>
              <a:t>unnecessary costs but </a:t>
            </a:r>
            <a:r>
              <a:rPr sz="1600" spc="-5" dirty="0">
                <a:latin typeface="Times New Roman"/>
                <a:cs typeface="Times New Roman"/>
              </a:rPr>
              <a:t>also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creates 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barriers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communication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between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property</a:t>
            </a:r>
            <a:r>
              <a:rPr sz="1600" dirty="0">
                <a:latin typeface="Times New Roman"/>
                <a:cs typeface="Times New Roman"/>
              </a:rPr>
              <a:t> seekers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 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owners.</a:t>
            </a:r>
            <a:r>
              <a:rPr sz="1600" dirty="0">
                <a:latin typeface="Times New Roman"/>
                <a:cs typeface="Times New Roman"/>
              </a:rPr>
              <a:t> These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obstacles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can</a:t>
            </a:r>
            <a:r>
              <a:rPr sz="1600" dirty="0">
                <a:latin typeface="Times New Roman"/>
                <a:cs typeface="Times New Roman"/>
              </a:rPr>
              <a:t> lead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</a:t>
            </a:r>
            <a:r>
              <a:rPr sz="1600" dirty="0">
                <a:latin typeface="Times New Roman"/>
                <a:cs typeface="Times New Roman"/>
              </a:rPr>
              <a:t> confusion, 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miscommunication</a:t>
            </a:r>
            <a:r>
              <a:rPr sz="1600" spc="5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extended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timelines.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20941" y="1897712"/>
            <a:ext cx="2741308" cy="187535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777096" y="4763820"/>
            <a:ext cx="1016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585858"/>
                </a:solidFill>
                <a:latin typeface="Georgia"/>
                <a:cs typeface="Georgia"/>
              </a:rPr>
              <a:t>8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25623" y="4799177"/>
            <a:ext cx="32137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solidFill>
                  <a:srgbClr val="585858"/>
                </a:solidFill>
                <a:latin typeface="Georgia"/>
                <a:cs typeface="Georgia"/>
              </a:rPr>
              <a:t>HOME</a:t>
            </a:r>
            <a:r>
              <a:rPr sz="1000" spc="-65" dirty="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sz="1000" spc="-20" dirty="0">
                <a:solidFill>
                  <a:srgbClr val="585858"/>
                </a:solidFill>
                <a:latin typeface="Georgia"/>
                <a:cs typeface="Georgia"/>
              </a:rPr>
              <a:t>AWAY</a:t>
            </a:r>
            <a:r>
              <a:rPr sz="1000" spc="-40" dirty="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sz="1000" spc="-5" dirty="0">
                <a:solidFill>
                  <a:srgbClr val="585858"/>
                </a:solidFill>
                <a:latin typeface="Georgia"/>
                <a:cs typeface="Georgia"/>
              </a:rPr>
              <a:t>–</a:t>
            </a:r>
            <a:r>
              <a:rPr sz="1000" spc="-70" dirty="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sz="1000" spc="-25" dirty="0">
                <a:solidFill>
                  <a:srgbClr val="585858"/>
                </a:solidFill>
                <a:latin typeface="Georgia"/>
                <a:cs typeface="Georgia"/>
              </a:rPr>
              <a:t>YOUR</a:t>
            </a:r>
            <a:r>
              <a:rPr sz="1000" spc="-35" dirty="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sz="1000" spc="-30" dirty="0">
                <a:solidFill>
                  <a:srgbClr val="585858"/>
                </a:solidFill>
                <a:latin typeface="Georgia"/>
                <a:cs typeface="Georgia"/>
              </a:rPr>
              <a:t>ULTIMATE</a:t>
            </a:r>
            <a:r>
              <a:rPr sz="1000" spc="-40" dirty="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sz="1000" spc="-25" dirty="0">
                <a:solidFill>
                  <a:srgbClr val="585858"/>
                </a:solidFill>
                <a:latin typeface="Georgia"/>
                <a:cs typeface="Georgia"/>
              </a:rPr>
              <a:t>HOUSING</a:t>
            </a:r>
            <a:r>
              <a:rPr sz="1000" spc="-55" dirty="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sz="1000" spc="-30" dirty="0">
                <a:solidFill>
                  <a:srgbClr val="585858"/>
                </a:solidFill>
                <a:latin typeface="Georgia"/>
                <a:cs typeface="Georgia"/>
              </a:rPr>
              <a:t>SOLUTION</a:t>
            </a:r>
            <a:endParaRPr sz="10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2420" y="445008"/>
            <a:ext cx="8521065" cy="573405"/>
          </a:xfrm>
          <a:prstGeom prst="rect">
            <a:avLst/>
          </a:prstGeom>
          <a:solidFill>
            <a:srgbClr val="F8CA9B"/>
          </a:solidFill>
          <a:ln w="9523">
            <a:solidFill>
              <a:srgbClr val="B45F05"/>
            </a:solidFill>
          </a:ln>
        </p:spPr>
        <p:txBody>
          <a:bodyPr vert="horz" wrap="square" lIns="0" tIns="115570" rIns="0" bIns="0" rtlCol="0">
            <a:spAutoFit/>
          </a:bodyPr>
          <a:lstStyle/>
          <a:p>
            <a:pPr marL="84455">
              <a:lnSpc>
                <a:spcPct val="100000"/>
              </a:lnSpc>
              <a:spcBef>
                <a:spcPts val="910"/>
              </a:spcBef>
            </a:pPr>
            <a:r>
              <a:rPr sz="2000" spc="-5" dirty="0">
                <a:latin typeface="Georgia"/>
                <a:cs typeface="Georgia"/>
              </a:rPr>
              <a:t>Online</a:t>
            </a:r>
            <a:r>
              <a:rPr sz="2000" spc="130" dirty="0">
                <a:latin typeface="Georgia"/>
                <a:cs typeface="Georgia"/>
              </a:rPr>
              <a:t> </a:t>
            </a:r>
            <a:r>
              <a:rPr sz="2000" spc="-10" dirty="0">
                <a:latin typeface="Georgia"/>
                <a:cs typeface="Georgia"/>
              </a:rPr>
              <a:t>Survey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4149" y="1127252"/>
            <a:ext cx="5184775" cy="35159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Times New Roman"/>
                <a:cs typeface="Times New Roman"/>
              </a:rPr>
              <a:t>We</a:t>
            </a:r>
            <a:r>
              <a:rPr sz="1600" spc="-5" dirty="0">
                <a:latin typeface="Times New Roman"/>
                <a:cs typeface="Times New Roman"/>
              </a:rPr>
              <a:t> have</a:t>
            </a:r>
            <a:r>
              <a:rPr sz="1600" dirty="0">
                <a:latin typeface="Times New Roman"/>
                <a:cs typeface="Times New Roman"/>
              </a:rPr>
              <a:t> gone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through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various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popular</a:t>
            </a:r>
            <a:r>
              <a:rPr sz="1600" dirty="0">
                <a:latin typeface="Times New Roman"/>
                <a:cs typeface="Times New Roman"/>
              </a:rPr>
              <a:t> similar</a:t>
            </a:r>
            <a:r>
              <a:rPr sz="1600" spc="40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web </a:t>
            </a:r>
            <a:r>
              <a:rPr sz="1600" dirty="0">
                <a:latin typeface="Times New Roman"/>
                <a:cs typeface="Times New Roman"/>
              </a:rPr>
              <a:t> applications </a:t>
            </a:r>
            <a:r>
              <a:rPr sz="1600" spc="-5" dirty="0">
                <a:latin typeface="Times New Roman"/>
                <a:cs typeface="Times New Roman"/>
              </a:rPr>
              <a:t>to </a:t>
            </a:r>
            <a:r>
              <a:rPr sz="1600" dirty="0">
                <a:latin typeface="Times New Roman"/>
                <a:cs typeface="Times New Roman"/>
              </a:rPr>
              <a:t>do </a:t>
            </a:r>
            <a:r>
              <a:rPr sz="1600" spc="-5" dirty="0">
                <a:latin typeface="Times New Roman"/>
                <a:cs typeface="Times New Roman"/>
              </a:rPr>
              <a:t>the </a:t>
            </a:r>
            <a:r>
              <a:rPr sz="1600" dirty="0">
                <a:latin typeface="Times New Roman"/>
                <a:cs typeface="Times New Roman"/>
              </a:rPr>
              <a:t>current </a:t>
            </a:r>
            <a:r>
              <a:rPr sz="1600" spc="-5" dirty="0">
                <a:latin typeface="Times New Roman"/>
                <a:cs typeface="Times New Roman"/>
              </a:rPr>
              <a:t>market analysis to find </a:t>
            </a:r>
            <a:r>
              <a:rPr sz="1600" dirty="0">
                <a:latin typeface="Times New Roman"/>
                <a:cs typeface="Times New Roman"/>
              </a:rPr>
              <a:t>the </a:t>
            </a:r>
            <a:r>
              <a:rPr sz="1600" spc="-5" dirty="0">
                <a:latin typeface="Times New Roman"/>
                <a:cs typeface="Times New Roman"/>
              </a:rPr>
              <a:t>best </a:t>
            </a:r>
            <a:r>
              <a:rPr sz="1600" dirty="0">
                <a:latin typeface="Times New Roman"/>
                <a:cs typeface="Times New Roman"/>
              </a:rPr>
              <a:t> rental property for </a:t>
            </a:r>
            <a:r>
              <a:rPr sz="1600" spc="-5" dirty="0">
                <a:latin typeface="Times New Roman"/>
                <a:cs typeface="Times New Roman"/>
              </a:rPr>
              <a:t>tenants or </a:t>
            </a:r>
            <a:r>
              <a:rPr sz="1600" dirty="0">
                <a:latin typeface="Times New Roman"/>
                <a:cs typeface="Times New Roman"/>
              </a:rPr>
              <a:t>for owner </a:t>
            </a:r>
            <a:r>
              <a:rPr sz="1600" spc="-5" dirty="0">
                <a:latin typeface="Times New Roman"/>
                <a:cs typeface="Times New Roman"/>
              </a:rPr>
              <a:t>to get the best </a:t>
            </a:r>
            <a:r>
              <a:rPr sz="1600" dirty="0">
                <a:latin typeface="Times New Roman"/>
                <a:cs typeface="Times New Roman"/>
              </a:rPr>
              <a:t>tenant 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with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faithfulness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at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its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best</a:t>
            </a:r>
            <a:r>
              <a:rPr sz="1600" dirty="0">
                <a:latin typeface="Times New Roman"/>
                <a:cs typeface="Times New Roman"/>
              </a:rPr>
              <a:t> and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analyze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dirty="0">
                <a:latin typeface="Times New Roman"/>
                <a:cs typeface="Times New Roman"/>
              </a:rPr>
              <a:t> scope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improvements </a:t>
            </a:r>
            <a:r>
              <a:rPr sz="1600" spc="-5" dirty="0">
                <a:latin typeface="Times New Roman"/>
                <a:cs typeface="Times New Roman"/>
              </a:rPr>
              <a:t>to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dirty="0">
                <a:latin typeface="Times New Roman"/>
                <a:cs typeface="Times New Roman"/>
              </a:rPr>
              <a:t> field.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We</a:t>
            </a:r>
            <a:r>
              <a:rPr sz="1600" spc="-5" dirty="0">
                <a:latin typeface="Times New Roman"/>
                <a:cs typeface="Times New Roman"/>
              </a:rPr>
              <a:t> propose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these</a:t>
            </a:r>
            <a:r>
              <a:rPr sz="1600" spc="39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enhancements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that</a:t>
            </a:r>
            <a:r>
              <a:rPr sz="1600" dirty="0">
                <a:latin typeface="Times New Roman"/>
                <a:cs typeface="Times New Roman"/>
              </a:rPr>
              <a:t> we hope </a:t>
            </a:r>
            <a:r>
              <a:rPr sz="1600" spc="-5" dirty="0">
                <a:latin typeface="Times New Roman"/>
                <a:cs typeface="Times New Roman"/>
              </a:rPr>
              <a:t>to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make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</a:t>
            </a:r>
            <a:r>
              <a:rPr sz="1600" dirty="0">
                <a:latin typeface="Times New Roman"/>
                <a:cs typeface="Times New Roman"/>
              </a:rPr>
              <a:t> our website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after analyzing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other </a:t>
            </a:r>
            <a:r>
              <a:rPr sz="1600" dirty="0">
                <a:latin typeface="Times New Roman"/>
                <a:cs typeface="Times New Roman"/>
              </a:rPr>
              <a:t> online </a:t>
            </a:r>
            <a:r>
              <a:rPr sz="1600" spc="-5" dirty="0">
                <a:latin typeface="Times New Roman"/>
                <a:cs typeface="Times New Roman"/>
              </a:rPr>
              <a:t>projects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comparable</a:t>
            </a:r>
            <a:r>
              <a:rPr sz="1600" spc="6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to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our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project:</a:t>
            </a:r>
            <a:endParaRPr sz="16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9720" algn="l"/>
              </a:tabLst>
            </a:pPr>
            <a:r>
              <a:rPr sz="1600" spc="-5" dirty="0">
                <a:latin typeface="Times New Roman"/>
                <a:cs typeface="Times New Roman"/>
              </a:rPr>
              <a:t>Better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User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Interface</a:t>
            </a:r>
            <a:r>
              <a:rPr sz="1600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User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Experience</a:t>
            </a:r>
            <a:endParaRPr sz="1600">
              <a:latin typeface="Times New Roman"/>
              <a:cs typeface="Times New Roman"/>
            </a:endParaRPr>
          </a:p>
          <a:p>
            <a:pPr marL="299085" marR="5715" indent="-287020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299720" algn="l"/>
              </a:tabLst>
            </a:pPr>
            <a:r>
              <a:rPr sz="1600" spc="-5" dirty="0">
                <a:latin typeface="Times New Roman"/>
                <a:cs typeface="Times New Roman"/>
              </a:rPr>
              <a:t>A</a:t>
            </a:r>
            <a:r>
              <a:rPr sz="1600" spc="35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responsive</a:t>
            </a:r>
            <a:r>
              <a:rPr sz="1600" spc="36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website</a:t>
            </a:r>
            <a:r>
              <a:rPr sz="1600" spc="37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that</a:t>
            </a:r>
            <a:r>
              <a:rPr sz="1600" spc="36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will</a:t>
            </a:r>
            <a:r>
              <a:rPr sz="1600" spc="36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deliver</a:t>
            </a:r>
            <a:r>
              <a:rPr sz="1600" spc="37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</a:t>
            </a:r>
            <a:r>
              <a:rPr sz="1600" spc="36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excellent</a:t>
            </a:r>
            <a:r>
              <a:rPr sz="1600" spc="37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user </a:t>
            </a:r>
            <a:r>
              <a:rPr sz="1600" spc="-38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experience.</a:t>
            </a:r>
            <a:endParaRPr sz="16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10"/>
              </a:spcBef>
              <a:buFont typeface="Wingdings"/>
              <a:buChar char=""/>
              <a:tabLst>
                <a:tab pos="299720" algn="l"/>
              </a:tabLst>
            </a:pPr>
            <a:r>
              <a:rPr sz="1600" spc="-5" dirty="0">
                <a:latin typeface="Times New Roman"/>
                <a:cs typeface="Times New Roman"/>
              </a:rPr>
              <a:t>Satisfying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the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conditions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for </a:t>
            </a:r>
            <a:r>
              <a:rPr sz="1600" spc="-5" dirty="0">
                <a:latin typeface="Times New Roman"/>
                <a:cs typeface="Times New Roman"/>
              </a:rPr>
              <a:t>owner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as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well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as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for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tenant.</a:t>
            </a:r>
            <a:endParaRPr sz="16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9720" algn="l"/>
              </a:tabLst>
            </a:pPr>
            <a:r>
              <a:rPr sz="1600" spc="-5" dirty="0">
                <a:latin typeface="Times New Roman"/>
                <a:cs typeface="Times New Roman"/>
              </a:rPr>
              <a:t>Easy </a:t>
            </a:r>
            <a:r>
              <a:rPr sz="1600" spc="-10" dirty="0">
                <a:latin typeface="Times New Roman"/>
                <a:cs typeface="Times New Roman"/>
              </a:rPr>
              <a:t>way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-10" dirty="0">
                <a:latin typeface="Times New Roman"/>
                <a:cs typeface="Times New Roman"/>
              </a:rPr>
              <a:t> payment.</a:t>
            </a:r>
            <a:endParaRPr sz="16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299720" algn="l"/>
              </a:tabLst>
            </a:pPr>
            <a:r>
              <a:rPr sz="1600" spc="-5" dirty="0">
                <a:latin typeface="Times New Roman"/>
                <a:cs typeface="Times New Roman"/>
              </a:rPr>
              <a:t>Track</a:t>
            </a:r>
            <a:r>
              <a:rPr sz="1600" spc="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of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previous</a:t>
            </a:r>
            <a:r>
              <a:rPr sz="160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records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and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transactions.</a:t>
            </a:r>
            <a:endParaRPr sz="16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299720" algn="l"/>
              </a:tabLst>
            </a:pPr>
            <a:r>
              <a:rPr sz="1600" spc="-5" dirty="0">
                <a:latin typeface="Times New Roman"/>
                <a:cs typeface="Times New Roman"/>
              </a:rPr>
              <a:t>Transparency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in documents.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16296" y="1152144"/>
            <a:ext cx="3415284" cy="341680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777096" y="4763820"/>
            <a:ext cx="9715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585858"/>
                </a:solidFill>
                <a:latin typeface="Georgia"/>
                <a:cs typeface="Georgia"/>
              </a:rPr>
              <a:t>9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25623" y="4799177"/>
            <a:ext cx="315277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solidFill>
                  <a:srgbClr val="585858"/>
                </a:solidFill>
                <a:latin typeface="Georgia"/>
                <a:cs typeface="Georgia"/>
              </a:rPr>
              <a:t>HOME</a:t>
            </a:r>
            <a:r>
              <a:rPr sz="1000" spc="-65" dirty="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sz="1000" spc="-25" dirty="0">
                <a:solidFill>
                  <a:srgbClr val="585858"/>
                </a:solidFill>
                <a:latin typeface="Georgia"/>
                <a:cs typeface="Georgia"/>
              </a:rPr>
              <a:t>AWAY-</a:t>
            </a:r>
            <a:r>
              <a:rPr sz="1000" spc="-35" dirty="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sz="1000" spc="-25" dirty="0">
                <a:solidFill>
                  <a:srgbClr val="585858"/>
                </a:solidFill>
                <a:latin typeface="Georgia"/>
                <a:cs typeface="Georgia"/>
              </a:rPr>
              <a:t>YOUR</a:t>
            </a:r>
            <a:r>
              <a:rPr sz="1000" spc="-50" dirty="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sz="1000" spc="-30" dirty="0">
                <a:solidFill>
                  <a:srgbClr val="585858"/>
                </a:solidFill>
                <a:latin typeface="Georgia"/>
                <a:cs typeface="Georgia"/>
              </a:rPr>
              <a:t>ULTIMATE</a:t>
            </a:r>
            <a:r>
              <a:rPr sz="1000" spc="-35" dirty="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sz="1000" spc="-25" dirty="0">
                <a:solidFill>
                  <a:srgbClr val="585858"/>
                </a:solidFill>
                <a:latin typeface="Georgia"/>
                <a:cs typeface="Georgia"/>
              </a:rPr>
              <a:t>HOUSING</a:t>
            </a:r>
            <a:r>
              <a:rPr sz="1000" spc="-50" dirty="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sz="1000" spc="-30" dirty="0">
                <a:solidFill>
                  <a:srgbClr val="585858"/>
                </a:solidFill>
                <a:latin typeface="Georgia"/>
                <a:cs typeface="Georgia"/>
              </a:rPr>
              <a:t>SOLUTION</a:t>
            </a:r>
            <a:endParaRPr sz="10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2420" y="445008"/>
            <a:ext cx="8521065" cy="573405"/>
          </a:xfrm>
          <a:prstGeom prst="rect">
            <a:avLst/>
          </a:prstGeom>
          <a:solidFill>
            <a:srgbClr val="F8CA9B"/>
          </a:solidFill>
          <a:ln w="9523">
            <a:solidFill>
              <a:srgbClr val="B45F05"/>
            </a:solidFill>
          </a:ln>
        </p:spPr>
        <p:txBody>
          <a:bodyPr vert="horz" wrap="square" lIns="0" tIns="115570" rIns="0" bIns="0" rtlCol="0">
            <a:spAutoFit/>
          </a:bodyPr>
          <a:lstStyle/>
          <a:p>
            <a:pPr marL="84455">
              <a:lnSpc>
                <a:spcPct val="100000"/>
              </a:lnSpc>
              <a:spcBef>
                <a:spcPts val="910"/>
              </a:spcBef>
            </a:pPr>
            <a:r>
              <a:rPr sz="2000" spc="30" dirty="0">
                <a:latin typeface="Georgia"/>
                <a:cs typeface="Georgia"/>
              </a:rPr>
              <a:t>Objectives</a:t>
            </a:r>
            <a:endParaRPr sz="2000">
              <a:latin typeface="Georgia"/>
              <a:cs typeface="Georg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57727" y="1011453"/>
            <a:ext cx="5340985" cy="3734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8255" indent="-342900">
              <a:lnSpc>
                <a:spcPct val="150000"/>
              </a:lnSpc>
              <a:spcBef>
                <a:spcPts val="10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1600" spc="-15" dirty="0">
                <a:solidFill>
                  <a:srgbClr val="434343"/>
                </a:solidFill>
                <a:latin typeface="Times New Roman"/>
                <a:cs typeface="Times New Roman"/>
              </a:rPr>
              <a:t>To</a:t>
            </a:r>
            <a:r>
              <a:rPr sz="1600" spc="6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434343"/>
                </a:solidFill>
                <a:latin typeface="Times New Roman"/>
                <a:cs typeface="Times New Roman"/>
              </a:rPr>
              <a:t>Simplify</a:t>
            </a:r>
            <a:r>
              <a:rPr sz="1600" spc="8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434343"/>
                </a:solidFill>
                <a:latin typeface="Times New Roman"/>
                <a:cs typeface="Times New Roman"/>
              </a:rPr>
              <a:t>the</a:t>
            </a:r>
            <a:r>
              <a:rPr sz="1600" spc="9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434343"/>
                </a:solidFill>
                <a:latin typeface="Times New Roman"/>
                <a:cs typeface="Times New Roman"/>
              </a:rPr>
              <a:t>rental</a:t>
            </a:r>
            <a:r>
              <a:rPr sz="1600" spc="6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434343"/>
                </a:solidFill>
                <a:latin typeface="Times New Roman"/>
                <a:cs typeface="Times New Roman"/>
              </a:rPr>
              <a:t>process</a:t>
            </a:r>
            <a:r>
              <a:rPr sz="1600" spc="8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434343"/>
                </a:solidFill>
                <a:latin typeface="Times New Roman"/>
                <a:cs typeface="Times New Roman"/>
              </a:rPr>
              <a:t>by</a:t>
            </a:r>
            <a:r>
              <a:rPr sz="1600" spc="7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434343"/>
                </a:solidFill>
                <a:latin typeface="Times New Roman"/>
                <a:cs typeface="Times New Roman"/>
              </a:rPr>
              <a:t>centralizing</a:t>
            </a:r>
            <a:r>
              <a:rPr sz="1600" spc="7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434343"/>
                </a:solidFill>
                <a:latin typeface="Times New Roman"/>
                <a:cs typeface="Times New Roman"/>
              </a:rPr>
              <a:t>housing</a:t>
            </a:r>
            <a:r>
              <a:rPr sz="1600" spc="8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434343"/>
                </a:solidFill>
                <a:latin typeface="Times New Roman"/>
                <a:cs typeface="Times New Roman"/>
              </a:rPr>
              <a:t>needs </a:t>
            </a:r>
            <a:r>
              <a:rPr sz="1600" spc="-38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434343"/>
                </a:solidFill>
                <a:latin typeface="Times New Roman"/>
                <a:cs typeface="Times New Roman"/>
              </a:rPr>
              <a:t>in</a:t>
            </a:r>
            <a:r>
              <a:rPr sz="1600" spc="-1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434343"/>
                </a:solidFill>
                <a:latin typeface="Times New Roman"/>
                <a:cs typeface="Times New Roman"/>
              </a:rPr>
              <a:t>a</a:t>
            </a:r>
            <a:r>
              <a:rPr sz="1600" spc="-2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434343"/>
                </a:solidFill>
                <a:latin typeface="Times New Roman"/>
                <a:cs typeface="Times New Roman"/>
              </a:rPr>
              <a:t>user-friendly</a:t>
            </a:r>
            <a:r>
              <a:rPr sz="1600" spc="2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434343"/>
                </a:solidFill>
                <a:latin typeface="Times New Roman"/>
                <a:cs typeface="Times New Roman"/>
              </a:rPr>
              <a:t>platform.</a:t>
            </a:r>
            <a:endParaRPr sz="1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055"/>
              </a:spcBef>
              <a:buAutoNum type="arabicPeriod"/>
              <a:tabLst>
                <a:tab pos="354965" algn="l"/>
                <a:tab pos="355600" algn="l"/>
                <a:tab pos="739140" algn="l"/>
                <a:tab pos="1594485" algn="l"/>
                <a:tab pos="2781935" algn="l"/>
                <a:tab pos="3234690" algn="l"/>
                <a:tab pos="4033520" algn="l"/>
                <a:tab pos="4818380" algn="l"/>
              </a:tabLst>
            </a:pPr>
            <a:r>
              <a:rPr sz="1600" spc="-25" dirty="0">
                <a:solidFill>
                  <a:srgbClr val="434343"/>
                </a:solidFill>
                <a:latin typeface="Times New Roman"/>
                <a:cs typeface="Times New Roman"/>
              </a:rPr>
              <a:t>T</a:t>
            </a:r>
            <a:r>
              <a:rPr sz="1600" spc="-5" dirty="0">
                <a:solidFill>
                  <a:srgbClr val="434343"/>
                </a:solidFill>
                <a:latin typeface="Times New Roman"/>
                <a:cs typeface="Times New Roman"/>
              </a:rPr>
              <a:t>o</a:t>
            </a:r>
            <a:r>
              <a:rPr sz="1600" dirty="0">
                <a:solidFill>
                  <a:srgbClr val="434343"/>
                </a:solidFill>
                <a:latin typeface="Times New Roman"/>
                <a:cs typeface="Times New Roman"/>
              </a:rPr>
              <a:t>	</a:t>
            </a:r>
            <a:r>
              <a:rPr sz="1600" spc="-25" dirty="0">
                <a:solidFill>
                  <a:srgbClr val="434343"/>
                </a:solidFill>
                <a:latin typeface="Times New Roman"/>
                <a:cs typeface="Times New Roman"/>
              </a:rPr>
              <a:t>E</a:t>
            </a:r>
            <a:r>
              <a:rPr sz="1600" spc="-15" dirty="0">
                <a:solidFill>
                  <a:srgbClr val="434343"/>
                </a:solidFill>
                <a:latin typeface="Times New Roman"/>
                <a:cs typeface="Times New Roman"/>
              </a:rPr>
              <a:t>nh</a:t>
            </a:r>
            <a:r>
              <a:rPr sz="1600" spc="-20" dirty="0">
                <a:solidFill>
                  <a:srgbClr val="434343"/>
                </a:solidFill>
                <a:latin typeface="Times New Roman"/>
                <a:cs typeface="Times New Roman"/>
              </a:rPr>
              <a:t>a</a:t>
            </a:r>
            <a:r>
              <a:rPr sz="1600" spc="-5" dirty="0">
                <a:solidFill>
                  <a:srgbClr val="434343"/>
                </a:solidFill>
                <a:latin typeface="Times New Roman"/>
                <a:cs typeface="Times New Roman"/>
              </a:rPr>
              <a:t>n</a:t>
            </a:r>
            <a:r>
              <a:rPr sz="1600" spc="-20" dirty="0">
                <a:solidFill>
                  <a:srgbClr val="434343"/>
                </a:solidFill>
                <a:latin typeface="Times New Roman"/>
                <a:cs typeface="Times New Roman"/>
              </a:rPr>
              <a:t>c</a:t>
            </a:r>
            <a:r>
              <a:rPr sz="1600" spc="-5" dirty="0">
                <a:solidFill>
                  <a:srgbClr val="434343"/>
                </a:solidFill>
                <a:latin typeface="Times New Roman"/>
                <a:cs typeface="Times New Roman"/>
              </a:rPr>
              <a:t>e</a:t>
            </a:r>
            <a:r>
              <a:rPr sz="1600" dirty="0">
                <a:solidFill>
                  <a:srgbClr val="434343"/>
                </a:solidFill>
                <a:latin typeface="Times New Roman"/>
                <a:cs typeface="Times New Roman"/>
              </a:rPr>
              <a:t>	</a:t>
            </a:r>
            <a:r>
              <a:rPr sz="1600" spc="-5" dirty="0">
                <a:solidFill>
                  <a:srgbClr val="434343"/>
                </a:solidFill>
                <a:latin typeface="Times New Roman"/>
                <a:cs typeface="Times New Roman"/>
              </a:rPr>
              <a:t>t</a:t>
            </a:r>
            <a:r>
              <a:rPr sz="1600" spc="-25" dirty="0">
                <a:solidFill>
                  <a:srgbClr val="434343"/>
                </a:solidFill>
                <a:latin typeface="Times New Roman"/>
                <a:cs typeface="Times New Roman"/>
              </a:rPr>
              <a:t>r</a:t>
            </a:r>
            <a:r>
              <a:rPr sz="1600" spc="-20" dirty="0">
                <a:solidFill>
                  <a:srgbClr val="434343"/>
                </a:solidFill>
                <a:latin typeface="Times New Roman"/>
                <a:cs typeface="Times New Roman"/>
              </a:rPr>
              <a:t>a</a:t>
            </a:r>
            <a:r>
              <a:rPr sz="1600" spc="-5" dirty="0">
                <a:solidFill>
                  <a:srgbClr val="434343"/>
                </a:solidFill>
                <a:latin typeface="Times New Roman"/>
                <a:cs typeface="Times New Roman"/>
              </a:rPr>
              <a:t>n</a:t>
            </a:r>
            <a:r>
              <a:rPr sz="1600" spc="-15" dirty="0">
                <a:solidFill>
                  <a:srgbClr val="434343"/>
                </a:solidFill>
                <a:latin typeface="Times New Roman"/>
                <a:cs typeface="Times New Roman"/>
              </a:rPr>
              <a:t>sp</a:t>
            </a:r>
            <a:r>
              <a:rPr sz="1600" spc="-5" dirty="0">
                <a:solidFill>
                  <a:srgbClr val="434343"/>
                </a:solidFill>
                <a:latin typeface="Times New Roman"/>
                <a:cs typeface="Times New Roman"/>
              </a:rPr>
              <a:t>a</a:t>
            </a:r>
            <a:r>
              <a:rPr sz="1600" spc="-25" dirty="0">
                <a:solidFill>
                  <a:srgbClr val="434343"/>
                </a:solidFill>
                <a:latin typeface="Times New Roman"/>
                <a:cs typeface="Times New Roman"/>
              </a:rPr>
              <a:t>r</a:t>
            </a:r>
            <a:r>
              <a:rPr sz="1600" spc="-20" dirty="0">
                <a:solidFill>
                  <a:srgbClr val="434343"/>
                </a:solidFill>
                <a:latin typeface="Times New Roman"/>
                <a:cs typeface="Times New Roman"/>
              </a:rPr>
              <a:t>e</a:t>
            </a:r>
            <a:r>
              <a:rPr sz="1600" spc="-15" dirty="0">
                <a:solidFill>
                  <a:srgbClr val="434343"/>
                </a:solidFill>
                <a:latin typeface="Times New Roman"/>
                <a:cs typeface="Times New Roman"/>
              </a:rPr>
              <a:t>n</a:t>
            </a:r>
            <a:r>
              <a:rPr sz="1600" spc="-5" dirty="0">
                <a:solidFill>
                  <a:srgbClr val="434343"/>
                </a:solidFill>
                <a:latin typeface="Times New Roman"/>
                <a:cs typeface="Times New Roman"/>
              </a:rPr>
              <a:t>cy</a:t>
            </a:r>
            <a:r>
              <a:rPr sz="1600" dirty="0">
                <a:solidFill>
                  <a:srgbClr val="434343"/>
                </a:solidFill>
                <a:latin typeface="Times New Roman"/>
                <a:cs typeface="Times New Roman"/>
              </a:rPr>
              <a:t>	</a:t>
            </a:r>
            <a:r>
              <a:rPr sz="1600" spc="-20" dirty="0">
                <a:solidFill>
                  <a:srgbClr val="434343"/>
                </a:solidFill>
                <a:latin typeface="Times New Roman"/>
                <a:cs typeface="Times New Roman"/>
              </a:rPr>
              <a:t>a</a:t>
            </a:r>
            <a:r>
              <a:rPr sz="1600" spc="-10" dirty="0">
                <a:solidFill>
                  <a:srgbClr val="434343"/>
                </a:solidFill>
                <a:latin typeface="Times New Roman"/>
                <a:cs typeface="Times New Roman"/>
              </a:rPr>
              <a:t>n</a:t>
            </a:r>
            <a:r>
              <a:rPr sz="1600" spc="-5" dirty="0">
                <a:solidFill>
                  <a:srgbClr val="434343"/>
                </a:solidFill>
                <a:latin typeface="Times New Roman"/>
                <a:cs typeface="Times New Roman"/>
              </a:rPr>
              <a:t>d</a:t>
            </a:r>
            <a:r>
              <a:rPr sz="1600" dirty="0">
                <a:solidFill>
                  <a:srgbClr val="434343"/>
                </a:solidFill>
                <a:latin typeface="Times New Roman"/>
                <a:cs typeface="Times New Roman"/>
              </a:rPr>
              <a:t>	</a:t>
            </a:r>
            <a:r>
              <a:rPr sz="1600" spc="-15" dirty="0">
                <a:solidFill>
                  <a:srgbClr val="434343"/>
                </a:solidFill>
                <a:latin typeface="Times New Roman"/>
                <a:cs typeface="Times New Roman"/>
              </a:rPr>
              <a:t>s</a:t>
            </a:r>
            <a:r>
              <a:rPr sz="1600" spc="-5" dirty="0">
                <a:solidFill>
                  <a:srgbClr val="434343"/>
                </a:solidFill>
                <a:latin typeface="Times New Roman"/>
                <a:cs typeface="Times New Roman"/>
              </a:rPr>
              <a:t>e</a:t>
            </a:r>
            <a:r>
              <a:rPr sz="1600" spc="-25" dirty="0">
                <a:solidFill>
                  <a:srgbClr val="434343"/>
                </a:solidFill>
                <a:latin typeface="Times New Roman"/>
                <a:cs typeface="Times New Roman"/>
              </a:rPr>
              <a:t>c</a:t>
            </a:r>
            <a:r>
              <a:rPr sz="1600" spc="-15" dirty="0">
                <a:solidFill>
                  <a:srgbClr val="434343"/>
                </a:solidFill>
                <a:latin typeface="Times New Roman"/>
                <a:cs typeface="Times New Roman"/>
              </a:rPr>
              <a:t>u</a:t>
            </a:r>
            <a:r>
              <a:rPr sz="1600" spc="-5" dirty="0">
                <a:solidFill>
                  <a:srgbClr val="434343"/>
                </a:solidFill>
                <a:latin typeface="Times New Roman"/>
                <a:cs typeface="Times New Roman"/>
              </a:rPr>
              <a:t>ri</a:t>
            </a:r>
            <a:r>
              <a:rPr sz="1600" spc="-25" dirty="0">
                <a:solidFill>
                  <a:srgbClr val="434343"/>
                </a:solidFill>
                <a:latin typeface="Times New Roman"/>
                <a:cs typeface="Times New Roman"/>
              </a:rPr>
              <a:t>t</a:t>
            </a:r>
            <a:r>
              <a:rPr sz="1600" spc="-5" dirty="0">
                <a:solidFill>
                  <a:srgbClr val="434343"/>
                </a:solidFill>
                <a:latin typeface="Times New Roman"/>
                <a:cs typeface="Times New Roman"/>
              </a:rPr>
              <a:t>y</a:t>
            </a:r>
            <a:r>
              <a:rPr sz="1600" dirty="0">
                <a:solidFill>
                  <a:srgbClr val="434343"/>
                </a:solidFill>
                <a:latin typeface="Times New Roman"/>
                <a:cs typeface="Times New Roman"/>
              </a:rPr>
              <a:t>	</a:t>
            </a:r>
            <a:r>
              <a:rPr sz="1600" spc="-20" dirty="0">
                <a:solidFill>
                  <a:srgbClr val="434343"/>
                </a:solidFill>
                <a:latin typeface="Times New Roman"/>
                <a:cs typeface="Times New Roman"/>
              </a:rPr>
              <a:t>t</a:t>
            </a:r>
            <a:r>
              <a:rPr sz="1600" spc="-15" dirty="0">
                <a:solidFill>
                  <a:srgbClr val="434343"/>
                </a:solidFill>
                <a:latin typeface="Times New Roman"/>
                <a:cs typeface="Times New Roman"/>
              </a:rPr>
              <a:t>h</a:t>
            </a:r>
            <a:r>
              <a:rPr sz="1600" spc="-25" dirty="0">
                <a:solidFill>
                  <a:srgbClr val="434343"/>
                </a:solidFill>
                <a:latin typeface="Times New Roman"/>
                <a:cs typeface="Times New Roman"/>
              </a:rPr>
              <a:t>r</a:t>
            </a:r>
            <a:r>
              <a:rPr sz="1600" spc="-15" dirty="0">
                <a:solidFill>
                  <a:srgbClr val="434343"/>
                </a:solidFill>
                <a:latin typeface="Times New Roman"/>
                <a:cs typeface="Times New Roman"/>
              </a:rPr>
              <a:t>oug</a:t>
            </a:r>
            <a:r>
              <a:rPr sz="1600" spc="-5" dirty="0">
                <a:solidFill>
                  <a:srgbClr val="434343"/>
                </a:solidFill>
                <a:latin typeface="Times New Roman"/>
                <a:cs typeface="Times New Roman"/>
              </a:rPr>
              <a:t>h</a:t>
            </a:r>
            <a:r>
              <a:rPr sz="1600" dirty="0">
                <a:solidFill>
                  <a:srgbClr val="434343"/>
                </a:solidFill>
                <a:latin typeface="Times New Roman"/>
                <a:cs typeface="Times New Roman"/>
              </a:rPr>
              <a:t>	</a:t>
            </a:r>
            <a:r>
              <a:rPr sz="1600" spc="-5" dirty="0">
                <a:solidFill>
                  <a:srgbClr val="434343"/>
                </a:solidFill>
                <a:latin typeface="Times New Roman"/>
                <a:cs typeface="Times New Roman"/>
              </a:rPr>
              <a:t>o</a:t>
            </a:r>
            <a:r>
              <a:rPr sz="1600" spc="-15" dirty="0">
                <a:solidFill>
                  <a:srgbClr val="434343"/>
                </a:solidFill>
                <a:latin typeface="Times New Roman"/>
                <a:cs typeface="Times New Roman"/>
              </a:rPr>
              <a:t>n</a:t>
            </a:r>
            <a:r>
              <a:rPr sz="1600" spc="-20" dirty="0">
                <a:solidFill>
                  <a:srgbClr val="434343"/>
                </a:solidFill>
                <a:latin typeface="Times New Roman"/>
                <a:cs typeface="Times New Roman"/>
              </a:rPr>
              <a:t>li</a:t>
            </a:r>
            <a:r>
              <a:rPr sz="1600" spc="10" dirty="0">
                <a:solidFill>
                  <a:srgbClr val="434343"/>
                </a:solidFill>
                <a:latin typeface="Times New Roman"/>
                <a:cs typeface="Times New Roman"/>
              </a:rPr>
              <a:t>n</a:t>
            </a:r>
            <a:r>
              <a:rPr sz="1600" spc="-5" dirty="0">
                <a:solidFill>
                  <a:srgbClr val="434343"/>
                </a:solidFill>
                <a:latin typeface="Times New Roman"/>
                <a:cs typeface="Times New Roman"/>
              </a:rPr>
              <a:t>e</a:t>
            </a:r>
            <a:endParaRPr sz="16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960"/>
              </a:spcBef>
            </a:pPr>
            <a:r>
              <a:rPr sz="1600" spc="-15" dirty="0">
                <a:solidFill>
                  <a:srgbClr val="434343"/>
                </a:solidFill>
                <a:latin typeface="Times New Roman"/>
                <a:cs typeface="Times New Roman"/>
              </a:rPr>
              <a:t>creation</a:t>
            </a:r>
            <a:r>
              <a:rPr sz="1600" spc="1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434343"/>
                </a:solidFill>
                <a:latin typeface="Times New Roman"/>
                <a:cs typeface="Times New Roman"/>
              </a:rPr>
              <a:t>and</a:t>
            </a:r>
            <a:r>
              <a:rPr sz="1600" spc="-2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434343"/>
                </a:solidFill>
                <a:latin typeface="Times New Roman"/>
                <a:cs typeface="Times New Roman"/>
              </a:rPr>
              <a:t>management</a:t>
            </a:r>
            <a:r>
              <a:rPr sz="1600" spc="2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434343"/>
                </a:solidFill>
                <a:latin typeface="Times New Roman"/>
                <a:cs typeface="Times New Roman"/>
              </a:rPr>
              <a:t>of</a:t>
            </a:r>
            <a:r>
              <a:rPr sz="1600" spc="-2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434343"/>
                </a:solidFill>
                <a:latin typeface="Times New Roman"/>
                <a:cs typeface="Times New Roman"/>
              </a:rPr>
              <a:t>rental</a:t>
            </a:r>
            <a:r>
              <a:rPr sz="1600" spc="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434343"/>
                </a:solidFill>
                <a:latin typeface="Times New Roman"/>
                <a:cs typeface="Times New Roman"/>
              </a:rPr>
              <a:t>agreements.</a:t>
            </a:r>
            <a:endParaRPr sz="1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070"/>
              </a:spcBef>
              <a:buAutoNum type="arabicPeriod" startAt="3"/>
              <a:tabLst>
                <a:tab pos="354965" algn="l"/>
                <a:tab pos="355600" algn="l"/>
              </a:tabLst>
            </a:pPr>
            <a:r>
              <a:rPr sz="1600" spc="-15" dirty="0">
                <a:solidFill>
                  <a:srgbClr val="434343"/>
                </a:solidFill>
                <a:latin typeface="Times New Roman"/>
                <a:cs typeface="Times New Roman"/>
              </a:rPr>
              <a:t>To</a:t>
            </a:r>
            <a:r>
              <a:rPr sz="1600" spc="2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434343"/>
                </a:solidFill>
                <a:latin typeface="Times New Roman"/>
                <a:cs typeface="Times New Roman"/>
              </a:rPr>
              <a:t>Facilitate</a:t>
            </a:r>
            <a:r>
              <a:rPr sz="1600" spc="3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434343"/>
                </a:solidFill>
                <a:latin typeface="Times New Roman"/>
                <a:cs typeface="Times New Roman"/>
              </a:rPr>
              <a:t>seamless</a:t>
            </a:r>
            <a:r>
              <a:rPr sz="1600" spc="3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434343"/>
                </a:solidFill>
                <a:latin typeface="Times New Roman"/>
                <a:cs typeface="Times New Roman"/>
              </a:rPr>
              <a:t>communication</a:t>
            </a:r>
            <a:r>
              <a:rPr sz="1600" spc="4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434343"/>
                </a:solidFill>
                <a:latin typeface="Times New Roman"/>
                <a:cs typeface="Times New Roman"/>
              </a:rPr>
              <a:t>between</a:t>
            </a:r>
            <a:r>
              <a:rPr sz="1600" spc="3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434343"/>
                </a:solidFill>
                <a:latin typeface="Times New Roman"/>
                <a:cs typeface="Times New Roman"/>
              </a:rPr>
              <a:t>landlords</a:t>
            </a:r>
            <a:r>
              <a:rPr sz="1600" spc="3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434343"/>
                </a:solidFill>
                <a:latin typeface="Times New Roman"/>
                <a:cs typeface="Times New Roman"/>
              </a:rPr>
              <a:t>and</a:t>
            </a:r>
            <a:endParaRPr sz="16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960"/>
              </a:spcBef>
            </a:pPr>
            <a:r>
              <a:rPr sz="1600" spc="-15" dirty="0">
                <a:solidFill>
                  <a:srgbClr val="434343"/>
                </a:solidFill>
                <a:latin typeface="Times New Roman"/>
                <a:cs typeface="Times New Roman"/>
              </a:rPr>
              <a:t>tenants</a:t>
            </a:r>
            <a:r>
              <a:rPr sz="1600" spc="1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434343"/>
                </a:solidFill>
                <a:latin typeface="Times New Roman"/>
                <a:cs typeface="Times New Roman"/>
              </a:rPr>
              <a:t>via</a:t>
            </a:r>
            <a:r>
              <a:rPr sz="1600" spc="-1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600" spc="-5" dirty="0">
                <a:solidFill>
                  <a:srgbClr val="434343"/>
                </a:solidFill>
                <a:latin typeface="Times New Roman"/>
                <a:cs typeface="Times New Roman"/>
              </a:rPr>
              <a:t>a</a:t>
            </a:r>
            <a:r>
              <a:rPr sz="1600" spc="-15" dirty="0">
                <a:solidFill>
                  <a:srgbClr val="434343"/>
                </a:solidFill>
                <a:latin typeface="Times New Roman"/>
                <a:cs typeface="Times New Roman"/>
              </a:rPr>
              <a:t> built-in</a:t>
            </a:r>
            <a:r>
              <a:rPr sz="1600" spc="3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434343"/>
                </a:solidFill>
                <a:latin typeface="Times New Roman"/>
                <a:cs typeface="Times New Roman"/>
              </a:rPr>
              <a:t>messaging</a:t>
            </a:r>
            <a:r>
              <a:rPr sz="1600" spc="5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434343"/>
                </a:solidFill>
                <a:latin typeface="Times New Roman"/>
                <a:cs typeface="Times New Roman"/>
              </a:rPr>
              <a:t>system.</a:t>
            </a:r>
            <a:endParaRPr sz="1600">
              <a:latin typeface="Times New Roman"/>
              <a:cs typeface="Times New Roman"/>
            </a:endParaRPr>
          </a:p>
          <a:p>
            <a:pPr marL="355600" marR="8255" indent="-342900">
              <a:lnSpc>
                <a:spcPct val="150000"/>
              </a:lnSpc>
              <a:spcBef>
                <a:spcPts val="100"/>
              </a:spcBef>
              <a:buAutoNum type="arabicPeriod" startAt="4"/>
              <a:tabLst>
                <a:tab pos="354965" algn="l"/>
                <a:tab pos="355600" algn="l"/>
                <a:tab pos="719455" algn="l"/>
                <a:tab pos="1297305" algn="l"/>
                <a:tab pos="2443480" algn="l"/>
                <a:tab pos="2875915" algn="l"/>
                <a:tab pos="3821429" algn="l"/>
                <a:tab pos="4321175" algn="l"/>
                <a:tab pos="4653280" algn="l"/>
              </a:tabLst>
            </a:pPr>
            <a:r>
              <a:rPr sz="1600" spc="-25" dirty="0">
                <a:solidFill>
                  <a:srgbClr val="434343"/>
                </a:solidFill>
                <a:latin typeface="Times New Roman"/>
                <a:cs typeface="Times New Roman"/>
              </a:rPr>
              <a:t>T</a:t>
            </a:r>
            <a:r>
              <a:rPr sz="1600" spc="-5" dirty="0">
                <a:solidFill>
                  <a:srgbClr val="434343"/>
                </a:solidFill>
                <a:latin typeface="Times New Roman"/>
                <a:cs typeface="Times New Roman"/>
              </a:rPr>
              <a:t>o</a:t>
            </a:r>
            <a:r>
              <a:rPr sz="1600" dirty="0">
                <a:solidFill>
                  <a:srgbClr val="434343"/>
                </a:solidFill>
                <a:latin typeface="Times New Roman"/>
                <a:cs typeface="Times New Roman"/>
              </a:rPr>
              <a:t>	</a:t>
            </a:r>
            <a:r>
              <a:rPr sz="1600" spc="-20" dirty="0">
                <a:solidFill>
                  <a:srgbClr val="434343"/>
                </a:solidFill>
                <a:latin typeface="Times New Roman"/>
                <a:cs typeface="Times New Roman"/>
              </a:rPr>
              <a:t>O</a:t>
            </a:r>
            <a:r>
              <a:rPr sz="1600" spc="-5" dirty="0">
                <a:solidFill>
                  <a:srgbClr val="434343"/>
                </a:solidFill>
                <a:latin typeface="Times New Roman"/>
                <a:cs typeface="Times New Roman"/>
              </a:rPr>
              <a:t>f</a:t>
            </a:r>
            <a:r>
              <a:rPr sz="1600" spc="-15" dirty="0">
                <a:solidFill>
                  <a:srgbClr val="434343"/>
                </a:solidFill>
                <a:latin typeface="Times New Roman"/>
                <a:cs typeface="Times New Roman"/>
              </a:rPr>
              <a:t>f</a:t>
            </a:r>
            <a:r>
              <a:rPr sz="1600" spc="-5" dirty="0">
                <a:solidFill>
                  <a:srgbClr val="434343"/>
                </a:solidFill>
                <a:latin typeface="Times New Roman"/>
                <a:cs typeface="Times New Roman"/>
              </a:rPr>
              <a:t>er</a:t>
            </a:r>
            <a:r>
              <a:rPr sz="1600" dirty="0">
                <a:solidFill>
                  <a:srgbClr val="434343"/>
                </a:solidFill>
                <a:latin typeface="Times New Roman"/>
                <a:cs typeface="Times New Roman"/>
              </a:rPr>
              <a:t>	</a:t>
            </a:r>
            <a:r>
              <a:rPr sz="1600" spc="-20" dirty="0">
                <a:solidFill>
                  <a:srgbClr val="434343"/>
                </a:solidFill>
                <a:latin typeface="Times New Roman"/>
                <a:cs typeface="Times New Roman"/>
              </a:rPr>
              <a:t>c</a:t>
            </a:r>
            <a:r>
              <a:rPr sz="1600" spc="-15" dirty="0">
                <a:solidFill>
                  <a:srgbClr val="434343"/>
                </a:solidFill>
                <a:latin typeface="Times New Roman"/>
                <a:cs typeface="Times New Roman"/>
              </a:rPr>
              <a:t>onv</a:t>
            </a:r>
            <a:r>
              <a:rPr sz="1600" spc="-20" dirty="0">
                <a:solidFill>
                  <a:srgbClr val="434343"/>
                </a:solidFill>
                <a:latin typeface="Times New Roman"/>
                <a:cs typeface="Times New Roman"/>
              </a:rPr>
              <a:t>e</a:t>
            </a:r>
            <a:r>
              <a:rPr sz="1600" spc="-5" dirty="0">
                <a:solidFill>
                  <a:srgbClr val="434343"/>
                </a:solidFill>
                <a:latin typeface="Times New Roman"/>
                <a:cs typeface="Times New Roman"/>
              </a:rPr>
              <a:t>n</a:t>
            </a:r>
            <a:r>
              <a:rPr sz="1600" spc="-20" dirty="0">
                <a:solidFill>
                  <a:srgbClr val="434343"/>
                </a:solidFill>
                <a:latin typeface="Times New Roman"/>
                <a:cs typeface="Times New Roman"/>
              </a:rPr>
              <a:t>ie</a:t>
            </a:r>
            <a:r>
              <a:rPr sz="1600" spc="-5" dirty="0">
                <a:solidFill>
                  <a:srgbClr val="434343"/>
                </a:solidFill>
                <a:latin typeface="Times New Roman"/>
                <a:cs typeface="Times New Roman"/>
              </a:rPr>
              <a:t>n</a:t>
            </a:r>
            <a:r>
              <a:rPr sz="1600" spc="-20" dirty="0">
                <a:solidFill>
                  <a:srgbClr val="434343"/>
                </a:solidFill>
                <a:latin typeface="Times New Roman"/>
                <a:cs typeface="Times New Roman"/>
              </a:rPr>
              <a:t>c</a:t>
            </a:r>
            <a:r>
              <a:rPr sz="1600" spc="-5" dirty="0">
                <a:solidFill>
                  <a:srgbClr val="434343"/>
                </a:solidFill>
                <a:latin typeface="Times New Roman"/>
                <a:cs typeface="Times New Roman"/>
              </a:rPr>
              <a:t>e</a:t>
            </a:r>
            <a:r>
              <a:rPr sz="1600" dirty="0">
                <a:solidFill>
                  <a:srgbClr val="434343"/>
                </a:solidFill>
                <a:latin typeface="Times New Roman"/>
                <a:cs typeface="Times New Roman"/>
              </a:rPr>
              <a:t>	</a:t>
            </a:r>
            <a:r>
              <a:rPr sz="1600" spc="-20" dirty="0">
                <a:solidFill>
                  <a:srgbClr val="434343"/>
                </a:solidFill>
                <a:latin typeface="Times New Roman"/>
                <a:cs typeface="Times New Roman"/>
              </a:rPr>
              <a:t>a</a:t>
            </a:r>
            <a:r>
              <a:rPr sz="1600" spc="-15" dirty="0">
                <a:solidFill>
                  <a:srgbClr val="434343"/>
                </a:solidFill>
                <a:latin typeface="Times New Roman"/>
                <a:cs typeface="Times New Roman"/>
              </a:rPr>
              <a:t>n</a:t>
            </a:r>
            <a:r>
              <a:rPr sz="1600" spc="-5" dirty="0">
                <a:solidFill>
                  <a:srgbClr val="434343"/>
                </a:solidFill>
                <a:latin typeface="Times New Roman"/>
                <a:cs typeface="Times New Roman"/>
              </a:rPr>
              <a:t>d</a:t>
            </a:r>
            <a:r>
              <a:rPr sz="1600" dirty="0">
                <a:solidFill>
                  <a:srgbClr val="434343"/>
                </a:solidFill>
                <a:latin typeface="Times New Roman"/>
                <a:cs typeface="Times New Roman"/>
              </a:rPr>
              <a:t>	</a:t>
            </a:r>
            <a:r>
              <a:rPr sz="1600" spc="-15" dirty="0">
                <a:solidFill>
                  <a:srgbClr val="434343"/>
                </a:solidFill>
                <a:latin typeface="Times New Roman"/>
                <a:cs typeface="Times New Roman"/>
              </a:rPr>
              <a:t>e</a:t>
            </a:r>
            <a:r>
              <a:rPr sz="1600" spc="-5" dirty="0">
                <a:solidFill>
                  <a:srgbClr val="434343"/>
                </a:solidFill>
                <a:latin typeface="Times New Roman"/>
                <a:cs typeface="Times New Roman"/>
              </a:rPr>
              <a:t>ffi</a:t>
            </a:r>
            <a:r>
              <a:rPr sz="1600" spc="-20" dirty="0">
                <a:solidFill>
                  <a:srgbClr val="434343"/>
                </a:solidFill>
                <a:latin typeface="Times New Roman"/>
                <a:cs typeface="Times New Roman"/>
              </a:rPr>
              <a:t>c</a:t>
            </a:r>
            <a:r>
              <a:rPr sz="1600" spc="-5" dirty="0">
                <a:solidFill>
                  <a:srgbClr val="434343"/>
                </a:solidFill>
                <a:latin typeface="Times New Roman"/>
                <a:cs typeface="Times New Roman"/>
              </a:rPr>
              <a:t>ien</a:t>
            </a:r>
            <a:r>
              <a:rPr sz="1600" spc="-20" dirty="0">
                <a:solidFill>
                  <a:srgbClr val="434343"/>
                </a:solidFill>
                <a:latin typeface="Times New Roman"/>
                <a:cs typeface="Times New Roman"/>
              </a:rPr>
              <a:t>c</a:t>
            </a:r>
            <a:r>
              <a:rPr sz="1600" spc="-5" dirty="0">
                <a:solidFill>
                  <a:srgbClr val="434343"/>
                </a:solidFill>
                <a:latin typeface="Times New Roman"/>
                <a:cs typeface="Times New Roman"/>
              </a:rPr>
              <a:t>y</a:t>
            </a:r>
            <a:r>
              <a:rPr sz="1600" dirty="0">
                <a:solidFill>
                  <a:srgbClr val="434343"/>
                </a:solidFill>
                <a:latin typeface="Times New Roman"/>
                <a:cs typeface="Times New Roman"/>
              </a:rPr>
              <a:t>	</a:t>
            </a:r>
            <a:r>
              <a:rPr sz="1600" spc="-20" dirty="0">
                <a:solidFill>
                  <a:srgbClr val="434343"/>
                </a:solidFill>
                <a:latin typeface="Times New Roman"/>
                <a:cs typeface="Times New Roman"/>
              </a:rPr>
              <a:t>w</a:t>
            </a:r>
            <a:r>
              <a:rPr sz="1600" spc="-5" dirty="0">
                <a:solidFill>
                  <a:srgbClr val="434343"/>
                </a:solidFill>
                <a:latin typeface="Times New Roman"/>
                <a:cs typeface="Times New Roman"/>
              </a:rPr>
              <a:t>i</a:t>
            </a:r>
            <a:r>
              <a:rPr sz="1600" spc="-20" dirty="0">
                <a:solidFill>
                  <a:srgbClr val="434343"/>
                </a:solidFill>
                <a:latin typeface="Times New Roman"/>
                <a:cs typeface="Times New Roman"/>
              </a:rPr>
              <a:t>t</a:t>
            </a:r>
            <a:r>
              <a:rPr sz="1600" spc="-5" dirty="0">
                <a:solidFill>
                  <a:srgbClr val="434343"/>
                </a:solidFill>
                <a:latin typeface="Times New Roman"/>
                <a:cs typeface="Times New Roman"/>
              </a:rPr>
              <a:t>h</a:t>
            </a:r>
            <a:r>
              <a:rPr sz="1600" dirty="0">
                <a:solidFill>
                  <a:srgbClr val="434343"/>
                </a:solidFill>
                <a:latin typeface="Times New Roman"/>
                <a:cs typeface="Times New Roman"/>
              </a:rPr>
              <a:t>	</a:t>
            </a:r>
            <a:r>
              <a:rPr sz="1600" spc="-20" dirty="0">
                <a:solidFill>
                  <a:srgbClr val="434343"/>
                </a:solidFill>
                <a:latin typeface="Times New Roman"/>
                <a:cs typeface="Times New Roman"/>
              </a:rPr>
              <a:t>a</a:t>
            </a:r>
            <a:r>
              <a:rPr sz="1600" spc="-5" dirty="0">
                <a:solidFill>
                  <a:srgbClr val="434343"/>
                </a:solidFill>
                <a:latin typeface="Times New Roman"/>
                <a:cs typeface="Times New Roman"/>
              </a:rPr>
              <a:t>n</a:t>
            </a:r>
            <a:r>
              <a:rPr sz="1600" dirty="0">
                <a:solidFill>
                  <a:srgbClr val="434343"/>
                </a:solidFill>
                <a:latin typeface="Times New Roman"/>
                <a:cs typeface="Times New Roman"/>
              </a:rPr>
              <a:t>	</a:t>
            </a:r>
            <a:r>
              <a:rPr sz="1600" spc="-20" dirty="0">
                <a:solidFill>
                  <a:srgbClr val="434343"/>
                </a:solidFill>
                <a:latin typeface="Times New Roman"/>
                <a:cs typeface="Times New Roman"/>
              </a:rPr>
              <a:t>i</a:t>
            </a:r>
            <a:r>
              <a:rPr sz="1600" spc="-5" dirty="0">
                <a:solidFill>
                  <a:srgbClr val="434343"/>
                </a:solidFill>
                <a:latin typeface="Times New Roman"/>
                <a:cs typeface="Times New Roman"/>
              </a:rPr>
              <a:t>nt</a:t>
            </a:r>
            <a:r>
              <a:rPr sz="1600" spc="-15" dirty="0">
                <a:solidFill>
                  <a:srgbClr val="434343"/>
                </a:solidFill>
                <a:latin typeface="Times New Roman"/>
                <a:cs typeface="Times New Roman"/>
              </a:rPr>
              <a:t>u</a:t>
            </a:r>
            <a:r>
              <a:rPr sz="1600" spc="-20" dirty="0">
                <a:solidFill>
                  <a:srgbClr val="434343"/>
                </a:solidFill>
                <a:latin typeface="Times New Roman"/>
                <a:cs typeface="Times New Roman"/>
              </a:rPr>
              <a:t>i</a:t>
            </a:r>
            <a:r>
              <a:rPr sz="1600" spc="-5" dirty="0">
                <a:solidFill>
                  <a:srgbClr val="434343"/>
                </a:solidFill>
                <a:latin typeface="Times New Roman"/>
                <a:cs typeface="Times New Roman"/>
              </a:rPr>
              <a:t>t</a:t>
            </a:r>
            <a:r>
              <a:rPr sz="1600" spc="-20" dirty="0">
                <a:solidFill>
                  <a:srgbClr val="434343"/>
                </a:solidFill>
                <a:latin typeface="Times New Roman"/>
                <a:cs typeface="Times New Roman"/>
              </a:rPr>
              <a:t>i</a:t>
            </a:r>
            <a:r>
              <a:rPr sz="1600" spc="-5" dirty="0">
                <a:solidFill>
                  <a:srgbClr val="434343"/>
                </a:solidFill>
                <a:latin typeface="Times New Roman"/>
                <a:cs typeface="Times New Roman"/>
              </a:rPr>
              <a:t>ve  </a:t>
            </a:r>
            <a:r>
              <a:rPr sz="1600" spc="-15" dirty="0">
                <a:solidFill>
                  <a:srgbClr val="434343"/>
                </a:solidFill>
                <a:latin typeface="Times New Roman"/>
                <a:cs typeface="Times New Roman"/>
              </a:rPr>
              <a:t>interface</a:t>
            </a:r>
            <a:r>
              <a:rPr sz="1600" spc="2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434343"/>
                </a:solidFill>
                <a:latin typeface="Times New Roman"/>
                <a:cs typeface="Times New Roman"/>
              </a:rPr>
              <a:t>and</a:t>
            </a:r>
            <a:r>
              <a:rPr sz="1600" spc="-2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434343"/>
                </a:solidFill>
                <a:latin typeface="Times New Roman"/>
                <a:cs typeface="Times New Roman"/>
              </a:rPr>
              <a:t>extensive</a:t>
            </a:r>
            <a:r>
              <a:rPr sz="1600" spc="2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434343"/>
                </a:solidFill>
                <a:latin typeface="Times New Roman"/>
                <a:cs typeface="Times New Roman"/>
              </a:rPr>
              <a:t>rental</a:t>
            </a:r>
            <a:r>
              <a:rPr sz="1600" spc="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434343"/>
                </a:solidFill>
                <a:latin typeface="Times New Roman"/>
                <a:cs typeface="Times New Roman"/>
              </a:rPr>
              <a:t>listings.</a:t>
            </a:r>
            <a:endParaRPr sz="1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055"/>
              </a:spcBef>
              <a:buAutoNum type="arabicPeriod" startAt="4"/>
              <a:tabLst>
                <a:tab pos="354965" algn="l"/>
                <a:tab pos="355600" algn="l"/>
              </a:tabLst>
            </a:pPr>
            <a:r>
              <a:rPr sz="1600" spc="-15" dirty="0">
                <a:solidFill>
                  <a:srgbClr val="434343"/>
                </a:solidFill>
                <a:latin typeface="Times New Roman"/>
                <a:cs typeface="Times New Roman"/>
              </a:rPr>
              <a:t>To</a:t>
            </a:r>
            <a:r>
              <a:rPr sz="1600" spc="14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434343"/>
                </a:solidFill>
                <a:latin typeface="Times New Roman"/>
                <a:cs typeface="Times New Roman"/>
              </a:rPr>
              <a:t>Promote</a:t>
            </a:r>
            <a:r>
              <a:rPr sz="1600" spc="14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434343"/>
                </a:solidFill>
                <a:latin typeface="Times New Roman"/>
                <a:cs typeface="Times New Roman"/>
              </a:rPr>
              <a:t>peace</a:t>
            </a:r>
            <a:r>
              <a:rPr sz="1600" spc="16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434343"/>
                </a:solidFill>
                <a:latin typeface="Times New Roman"/>
                <a:cs typeface="Times New Roman"/>
              </a:rPr>
              <a:t>of</a:t>
            </a:r>
            <a:r>
              <a:rPr sz="1600" spc="17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434343"/>
                </a:solidFill>
                <a:latin typeface="Times New Roman"/>
                <a:cs typeface="Times New Roman"/>
              </a:rPr>
              <a:t>mind</a:t>
            </a:r>
            <a:r>
              <a:rPr sz="1600" spc="16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434343"/>
                </a:solidFill>
                <a:latin typeface="Times New Roman"/>
                <a:cs typeface="Times New Roman"/>
              </a:rPr>
              <a:t>throughout</a:t>
            </a:r>
            <a:r>
              <a:rPr sz="1600" spc="17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434343"/>
                </a:solidFill>
                <a:latin typeface="Times New Roman"/>
                <a:cs typeface="Times New Roman"/>
              </a:rPr>
              <a:t>the</a:t>
            </a:r>
            <a:r>
              <a:rPr sz="1600" spc="15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434343"/>
                </a:solidFill>
                <a:latin typeface="Times New Roman"/>
                <a:cs typeface="Times New Roman"/>
              </a:rPr>
              <a:t>rental</a:t>
            </a:r>
            <a:r>
              <a:rPr sz="1600" spc="145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434343"/>
                </a:solidFill>
                <a:latin typeface="Times New Roman"/>
                <a:cs typeface="Times New Roman"/>
              </a:rPr>
              <a:t>process</a:t>
            </a:r>
            <a:r>
              <a:rPr sz="1600" spc="15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600" spc="10" dirty="0">
                <a:solidFill>
                  <a:srgbClr val="434343"/>
                </a:solidFill>
                <a:latin typeface="Times New Roman"/>
                <a:cs typeface="Times New Roman"/>
              </a:rPr>
              <a:t>by</a:t>
            </a:r>
            <a:endParaRPr sz="16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965"/>
              </a:spcBef>
            </a:pPr>
            <a:r>
              <a:rPr sz="1600" spc="-15" dirty="0">
                <a:solidFill>
                  <a:srgbClr val="434343"/>
                </a:solidFill>
                <a:latin typeface="Times New Roman"/>
                <a:cs typeface="Times New Roman"/>
              </a:rPr>
              <a:t>addressing</a:t>
            </a:r>
            <a:r>
              <a:rPr sz="160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434343"/>
                </a:solidFill>
                <a:latin typeface="Times New Roman"/>
                <a:cs typeface="Times New Roman"/>
              </a:rPr>
              <a:t>associated</a:t>
            </a:r>
            <a:r>
              <a:rPr sz="1600" spc="10" dirty="0">
                <a:solidFill>
                  <a:srgbClr val="434343"/>
                </a:solidFill>
                <a:latin typeface="Times New Roman"/>
                <a:cs typeface="Times New Roman"/>
              </a:rPr>
              <a:t> </a:t>
            </a:r>
            <a:r>
              <a:rPr sz="1600" spc="-15" dirty="0">
                <a:solidFill>
                  <a:srgbClr val="434343"/>
                </a:solidFill>
                <a:latin typeface="Times New Roman"/>
                <a:cs typeface="Times New Roman"/>
              </a:rPr>
              <a:t>challenges.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2420" y="1152144"/>
            <a:ext cx="3415284" cy="341680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777096" y="4763820"/>
            <a:ext cx="1524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30" dirty="0">
                <a:solidFill>
                  <a:srgbClr val="585858"/>
                </a:solidFill>
                <a:latin typeface="Georgia"/>
                <a:cs typeface="Georgia"/>
              </a:rPr>
              <a:t>10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70758" y="4799177"/>
            <a:ext cx="32137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solidFill>
                  <a:srgbClr val="585858"/>
                </a:solidFill>
                <a:latin typeface="Georgia"/>
                <a:cs typeface="Georgia"/>
              </a:rPr>
              <a:t>HOME</a:t>
            </a:r>
            <a:r>
              <a:rPr sz="1000" spc="-55" dirty="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sz="1000" spc="-20" dirty="0">
                <a:solidFill>
                  <a:srgbClr val="585858"/>
                </a:solidFill>
                <a:latin typeface="Georgia"/>
                <a:cs typeface="Georgia"/>
              </a:rPr>
              <a:t>AWAY</a:t>
            </a:r>
            <a:r>
              <a:rPr sz="1000" spc="-50" dirty="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sz="1000" spc="-5" dirty="0">
                <a:solidFill>
                  <a:srgbClr val="585858"/>
                </a:solidFill>
                <a:latin typeface="Georgia"/>
                <a:cs typeface="Georgia"/>
              </a:rPr>
              <a:t>–</a:t>
            </a:r>
            <a:r>
              <a:rPr sz="1000" spc="-55" dirty="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sz="1000" spc="-25" dirty="0">
                <a:solidFill>
                  <a:srgbClr val="585858"/>
                </a:solidFill>
                <a:latin typeface="Georgia"/>
                <a:cs typeface="Georgia"/>
              </a:rPr>
              <a:t>YOUR</a:t>
            </a:r>
            <a:r>
              <a:rPr sz="1000" spc="-35" dirty="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sz="1000" spc="-30" dirty="0">
                <a:solidFill>
                  <a:srgbClr val="585858"/>
                </a:solidFill>
                <a:latin typeface="Georgia"/>
                <a:cs typeface="Georgia"/>
              </a:rPr>
              <a:t>ULTIMATE</a:t>
            </a:r>
            <a:r>
              <a:rPr sz="1000" spc="-55" dirty="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sz="1000" spc="-25" dirty="0">
                <a:solidFill>
                  <a:srgbClr val="585858"/>
                </a:solidFill>
                <a:latin typeface="Georgia"/>
                <a:cs typeface="Georgia"/>
              </a:rPr>
              <a:t>HOUSING</a:t>
            </a:r>
            <a:r>
              <a:rPr sz="1000" spc="-55" dirty="0">
                <a:solidFill>
                  <a:srgbClr val="585858"/>
                </a:solidFill>
                <a:latin typeface="Georgia"/>
                <a:cs typeface="Georgia"/>
              </a:rPr>
              <a:t> </a:t>
            </a:r>
            <a:r>
              <a:rPr sz="1000" spc="-30" dirty="0">
                <a:solidFill>
                  <a:srgbClr val="585858"/>
                </a:solidFill>
                <a:latin typeface="Georgia"/>
                <a:cs typeface="Georgia"/>
              </a:rPr>
              <a:t>SOLUTION</a:t>
            </a:r>
            <a:endParaRPr sz="10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</TotalTime>
  <Words>2004</Words>
  <Application>Microsoft Office PowerPoint</Application>
  <PresentationFormat>On-screen Show (16:9)</PresentationFormat>
  <Paragraphs>250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8" baseType="lpstr">
      <vt:lpstr>Arial</vt:lpstr>
      <vt:lpstr>Calibri</vt:lpstr>
      <vt:lpstr>Cambria</vt:lpstr>
      <vt:lpstr>Georgia</vt:lpstr>
      <vt:lpstr>Microsoft Sans Serif</vt:lpstr>
      <vt:lpstr>Segoe UI Symbol</vt:lpstr>
      <vt:lpstr>Tahoma</vt:lpstr>
      <vt:lpstr>Times New Roman</vt:lpstr>
      <vt:lpstr>Wingdings</vt:lpstr>
      <vt:lpstr>Office Theme</vt:lpstr>
      <vt:lpstr>PowerPoint Presentation</vt:lpstr>
      <vt:lpstr>PowerPoint Presentation</vt:lpstr>
      <vt:lpstr>Introduction</vt:lpstr>
      <vt:lpstr>Motivation</vt:lpstr>
      <vt:lpstr>Literature Review</vt:lpstr>
      <vt:lpstr>Literature Review</vt:lpstr>
      <vt:lpstr>Problem Statement</vt:lpstr>
      <vt:lpstr>Online Survey</vt:lpstr>
      <vt:lpstr>Objectives</vt:lpstr>
      <vt:lpstr>System Requirements</vt:lpstr>
      <vt:lpstr>System Requirements</vt:lpstr>
      <vt:lpstr>Performance and Security Requirements</vt:lpstr>
      <vt:lpstr>System Architecture</vt:lpstr>
      <vt:lpstr>UML Diagrams</vt:lpstr>
      <vt:lpstr>UML Diagrams</vt:lpstr>
      <vt:lpstr>UML Diagrams</vt:lpstr>
      <vt:lpstr>Data Flow Diagrams</vt:lpstr>
      <vt:lpstr>Data Flow Diagrams</vt:lpstr>
      <vt:lpstr>Data Flow Diagrams</vt:lpstr>
      <vt:lpstr>Data Flow Diagrams</vt:lpstr>
      <vt:lpstr>User Interface - HomePage</vt:lpstr>
      <vt:lpstr>Advantages and Limitations</vt:lpstr>
      <vt:lpstr>Applications</vt:lpstr>
      <vt:lpstr>Conclusion</vt:lpstr>
      <vt:lpstr>Future Scope</vt:lpstr>
      <vt:lpstr>References</vt:lpstr>
      <vt:lpstr>References</vt:lpstr>
      <vt:lpstr>Thank You 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 Project PPT</dc:title>
  <dc:creator>Admin</dc:creator>
  <cp:lastModifiedBy>yash bambal</cp:lastModifiedBy>
  <cp:revision>2</cp:revision>
  <dcterms:created xsi:type="dcterms:W3CDTF">2024-04-24T09:06:35Z</dcterms:created>
  <dcterms:modified xsi:type="dcterms:W3CDTF">2024-04-24T10:03:29Z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2024-04-24T00:00:00Z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2024-04-24T00:00:00Z</vt:filetime>
  </property>
</Properties>
</file>