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69" r:id="rId5"/>
    <p:sldId id="268" r:id="rId6"/>
    <p:sldId id="271" r:id="rId7"/>
    <p:sldId id="273" r:id="rId8"/>
    <p:sldId id="277" r:id="rId9"/>
    <p:sldId id="272" r:id="rId10"/>
    <p:sldId id="278" r:id="rId11"/>
    <p:sldId id="279" r:id="rId12"/>
    <p:sldId id="257" r:id="rId13"/>
    <p:sldId id="258" r:id="rId14"/>
    <p:sldId id="259" r:id="rId15"/>
    <p:sldId id="263" r:id="rId16"/>
    <p:sldId id="262" r:id="rId17"/>
    <p:sldId id="266" r:id="rId18"/>
    <p:sldId id="260" r:id="rId19"/>
    <p:sldId id="261" r:id="rId20"/>
    <p:sldId id="264" r:id="rId21"/>
    <p:sldId id="265" r:id="rId22"/>
    <p:sldId id="275" r:id="rId23"/>
    <p:sldId id="276"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80" d="100"/>
          <a:sy n="80" d="100"/>
        </p:scale>
        <p:origin x="-918"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5484FA6-D260-4BF6-BA97-FB851720FF51}" type="datetimeFigureOut">
              <a:rPr lang="en-US" smtClean="0"/>
              <a:pPr/>
              <a:t>10/21/2016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093B231-B53C-4E7E-B675-13B567C819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484FA6-D260-4BF6-BA97-FB851720FF51}" type="datetimeFigureOut">
              <a:rPr lang="en-US" smtClean="0"/>
              <a:pPr/>
              <a:t>10/21/2016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93B231-B53C-4E7E-B675-13B567C819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484FA6-D260-4BF6-BA97-FB851720FF51}" type="datetimeFigureOut">
              <a:rPr lang="en-US" smtClean="0"/>
              <a:pPr/>
              <a:t>10/21/2016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93B231-B53C-4E7E-B675-13B567C819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484FA6-D260-4BF6-BA97-FB851720FF51}" type="datetimeFigureOut">
              <a:rPr lang="en-US" smtClean="0"/>
              <a:pPr/>
              <a:t>10/21/2016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93B231-B53C-4E7E-B675-13B567C819B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5484FA6-D260-4BF6-BA97-FB851720FF51}" type="datetimeFigureOut">
              <a:rPr lang="en-US" smtClean="0"/>
              <a:pPr/>
              <a:t>10/21/2016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93B231-B53C-4E7E-B675-13B567C819B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5484FA6-D260-4BF6-BA97-FB851720FF51}" type="datetimeFigureOut">
              <a:rPr lang="en-US" smtClean="0"/>
              <a:pPr/>
              <a:t>10/21/2016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93B231-B53C-4E7E-B675-13B567C819B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5484FA6-D260-4BF6-BA97-FB851720FF51}" type="datetimeFigureOut">
              <a:rPr lang="en-US" smtClean="0"/>
              <a:pPr/>
              <a:t>10/21/2016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093B231-B53C-4E7E-B675-13B567C819B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5484FA6-D260-4BF6-BA97-FB851720FF51}" type="datetimeFigureOut">
              <a:rPr lang="en-US" smtClean="0"/>
              <a:pPr/>
              <a:t>10/21/2016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093B231-B53C-4E7E-B675-13B567C819B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5484FA6-D260-4BF6-BA97-FB851720FF51}" type="datetimeFigureOut">
              <a:rPr lang="en-US" smtClean="0"/>
              <a:pPr/>
              <a:t>10/21/2016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093B231-B53C-4E7E-B675-13B567C819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5484FA6-D260-4BF6-BA97-FB851720FF51}" type="datetimeFigureOut">
              <a:rPr lang="en-US" smtClean="0"/>
              <a:pPr/>
              <a:t>10/21/2016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93B231-B53C-4E7E-B675-13B567C819B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5484FA6-D260-4BF6-BA97-FB851720FF51}" type="datetimeFigureOut">
              <a:rPr lang="en-US" smtClean="0"/>
              <a:pPr/>
              <a:t>10/21/2016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093B231-B53C-4E7E-B675-13B567C819B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5484FA6-D260-4BF6-BA97-FB851720FF51}" type="datetimeFigureOut">
              <a:rPr lang="en-US" smtClean="0"/>
              <a:pPr/>
              <a:t>10/21/2016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093B231-B53C-4E7E-B675-13B567C819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careerguide.com/" TargetMode="External"/><Relationship Id="rId2" Type="http://schemas.openxmlformats.org/officeDocument/2006/relationships/hyperlink" Target="http://www.targetstudy.com/" TargetMode="External"/><Relationship Id="rId1" Type="http://schemas.openxmlformats.org/officeDocument/2006/relationships/slideLayout" Target="../slideLayouts/slideLayout2.xml"/><Relationship Id="rId5" Type="http://schemas.openxmlformats.org/officeDocument/2006/relationships/hyperlink" Target="http://timesofindia.indiatimes.com/life-style/relationships/work/How-to-choose-the-right-career-option/articleshow/47766122.cms" TargetMode="External"/><Relationship Id="rId4" Type="http://schemas.openxmlformats.org/officeDocument/2006/relationships/hyperlink" Target="http://blog.penelopetrunk.com/category/finding-a-care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MAJOR PROJECT</a:t>
            </a:r>
            <a:endParaRPr lang="en-US" dirty="0"/>
          </a:p>
        </p:txBody>
      </p:sp>
      <p:sp>
        <p:nvSpPr>
          <p:cNvPr id="3" name="Subtitle 2"/>
          <p:cNvSpPr>
            <a:spLocks noGrp="1"/>
          </p:cNvSpPr>
          <p:nvPr>
            <p:ph type="subTitle" idx="1"/>
          </p:nvPr>
        </p:nvSpPr>
        <p:spPr/>
        <p:txBody>
          <a:bodyPr/>
          <a:lstStyle/>
          <a:p>
            <a:r>
              <a:rPr lang="en-US" dirty="0" smtClean="0"/>
              <a:t>CARICHOICE LADDER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Part – 2 is again divided in two sub parts</a:t>
            </a:r>
          </a:p>
          <a:p>
            <a:pPr>
              <a:buNone/>
            </a:pPr>
            <a:r>
              <a:rPr lang="en-US" dirty="0" smtClean="0"/>
              <a:t>2(a) – RECOMMENDATION BASED ON TEST –</a:t>
            </a:r>
          </a:p>
          <a:p>
            <a:r>
              <a:rPr lang="en-US" dirty="0" smtClean="0"/>
              <a:t>Here a test is conducted and its scores are evaluated and on behalf of weighted scores, some profession are suggested</a:t>
            </a:r>
          </a:p>
          <a:p>
            <a:r>
              <a:rPr lang="en-US" dirty="0" smtClean="0"/>
              <a:t>Hashing Tables are used for weighted average calculations </a:t>
            </a:r>
            <a:endParaRPr lang="en-US" dirty="0"/>
          </a:p>
        </p:txBody>
      </p:sp>
      <p:sp>
        <p:nvSpPr>
          <p:cNvPr id="2" name="Title 1"/>
          <p:cNvSpPr>
            <a:spLocks noGrp="1"/>
          </p:cNvSpPr>
          <p:nvPr>
            <p:ph type="title"/>
          </p:nvPr>
        </p:nvSpPr>
        <p:spPr/>
        <p:txBody>
          <a:bodyPr/>
          <a:lstStyle/>
          <a:p>
            <a:r>
              <a:rPr lang="en-US" dirty="0" smtClean="0"/>
              <a:t>Part - 2</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2(b)- RECOMMENDATION BASED ON PROFILE</a:t>
            </a:r>
          </a:p>
          <a:p>
            <a:r>
              <a:rPr lang="en-US" dirty="0" smtClean="0"/>
              <a:t>Here user inputs a user profile</a:t>
            </a:r>
          </a:p>
          <a:p>
            <a:r>
              <a:rPr lang="en-US" dirty="0" smtClean="0"/>
              <a:t>On behalf of the user profile, a recommendation Algorithm is applied</a:t>
            </a:r>
          </a:p>
          <a:p>
            <a:r>
              <a:rPr lang="en-US" dirty="0" smtClean="0"/>
              <a:t>It takes help from skill set Relation Table</a:t>
            </a:r>
          </a:p>
          <a:p>
            <a:r>
              <a:rPr lang="en-US" dirty="0" smtClean="0"/>
              <a:t>Its expected outcome is a suggested career or the skill set shown to user</a:t>
            </a:r>
          </a:p>
          <a:p>
            <a:endParaRPr lang="en-US" dirty="0" smtClean="0"/>
          </a:p>
          <a:p>
            <a:endParaRPr lang="en-US" dirty="0"/>
          </a:p>
        </p:txBody>
      </p:sp>
      <p:sp>
        <p:nvSpPr>
          <p:cNvPr id="2" name="Title 1"/>
          <p:cNvSpPr>
            <a:spLocks noGrp="1"/>
          </p:cNvSpPr>
          <p:nvPr>
            <p:ph type="title"/>
          </p:nvPr>
        </p:nvSpPr>
        <p:spPr/>
        <p:txBody>
          <a:bodyPr/>
          <a:lstStyle/>
          <a:p>
            <a:r>
              <a:rPr lang="en-US" dirty="0" smtClean="0"/>
              <a:t>Part -2</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0" y="1676400"/>
          <a:ext cx="9144002" cy="4587240"/>
        </p:xfrm>
        <a:graphic>
          <a:graphicData uri="http://schemas.openxmlformats.org/drawingml/2006/table">
            <a:tbl>
              <a:tblPr firstRow="1" bandRow="1">
                <a:tableStyleId>{5C22544A-7EE6-4342-B048-85BDC9FD1C3A}</a:tableStyleId>
              </a:tblPr>
              <a:tblGrid>
                <a:gridCol w="1676400"/>
                <a:gridCol w="1219200"/>
                <a:gridCol w="1023258"/>
                <a:gridCol w="1306286"/>
                <a:gridCol w="1306286"/>
                <a:gridCol w="1306286"/>
                <a:gridCol w="1306286"/>
              </a:tblGrid>
              <a:tr h="370840">
                <a:tc>
                  <a:txBody>
                    <a:bodyPr/>
                    <a:lstStyle/>
                    <a:p>
                      <a:r>
                        <a:rPr lang="en-US" dirty="0" err="1" smtClean="0"/>
                        <a:t>Ques</a:t>
                      </a:r>
                      <a:endParaRPr lang="en-US" dirty="0"/>
                    </a:p>
                  </a:txBody>
                  <a:tcPr/>
                </a:tc>
                <a:tc>
                  <a:txBody>
                    <a:bodyPr/>
                    <a:lstStyle/>
                    <a:p>
                      <a:r>
                        <a:rPr lang="en-US" dirty="0" smtClean="0"/>
                        <a:t>Conventional</a:t>
                      </a:r>
                      <a:endParaRPr lang="en-US" dirty="0"/>
                    </a:p>
                  </a:txBody>
                  <a:tcPr/>
                </a:tc>
                <a:tc>
                  <a:txBody>
                    <a:bodyPr/>
                    <a:lstStyle/>
                    <a:p>
                      <a:r>
                        <a:rPr lang="en-US" dirty="0" smtClean="0"/>
                        <a:t>Artistic</a:t>
                      </a:r>
                      <a:endParaRPr lang="en-US" dirty="0"/>
                    </a:p>
                  </a:txBody>
                  <a:tcPr/>
                </a:tc>
                <a:tc>
                  <a:txBody>
                    <a:bodyPr/>
                    <a:lstStyle/>
                    <a:p>
                      <a:r>
                        <a:rPr lang="en-US" dirty="0" smtClean="0"/>
                        <a:t>Realistic</a:t>
                      </a:r>
                      <a:endParaRPr lang="en-US" dirty="0"/>
                    </a:p>
                  </a:txBody>
                  <a:tcPr/>
                </a:tc>
                <a:tc>
                  <a:txBody>
                    <a:bodyPr/>
                    <a:lstStyle/>
                    <a:p>
                      <a:r>
                        <a:rPr lang="en-US" dirty="0" smtClean="0"/>
                        <a:t>Investigative</a:t>
                      </a:r>
                      <a:endParaRPr lang="en-US" dirty="0"/>
                    </a:p>
                  </a:txBody>
                  <a:tcPr/>
                </a:tc>
                <a:tc>
                  <a:txBody>
                    <a:bodyPr/>
                    <a:lstStyle/>
                    <a:p>
                      <a:r>
                        <a:rPr lang="en-US" dirty="0" smtClean="0"/>
                        <a:t>Enterprising</a:t>
                      </a:r>
                      <a:endParaRPr lang="en-US" dirty="0"/>
                    </a:p>
                  </a:txBody>
                  <a:tcPr/>
                </a:tc>
                <a:tc>
                  <a:txBody>
                    <a:bodyPr/>
                    <a:lstStyle/>
                    <a:p>
                      <a:r>
                        <a:rPr lang="en-US" dirty="0" smtClean="0"/>
                        <a:t>Social</a:t>
                      </a:r>
                      <a:endParaRPr lang="en-US" dirty="0"/>
                    </a:p>
                  </a:txBody>
                  <a:tcPr/>
                </a:tc>
              </a:tr>
              <a:tr h="370840">
                <a:tc>
                  <a:txBody>
                    <a:bodyPr/>
                    <a:lstStyle/>
                    <a:p>
                      <a:r>
                        <a:rPr lang="en-US" dirty="0" smtClean="0"/>
                        <a:t>I like to……</a:t>
                      </a:r>
                      <a:endParaRPr lang="en-US" dirty="0"/>
                    </a:p>
                  </a:txBody>
                  <a:tcPr/>
                </a:tc>
                <a:tc>
                  <a:txBody>
                    <a:bodyPr/>
                    <a:lstStyle/>
                    <a:p>
                      <a:r>
                        <a:rPr lang="en-US" dirty="0" smtClean="0"/>
                        <a:t>0-3</a:t>
                      </a:r>
                      <a:endParaRPr lang="en-US" dirty="0"/>
                    </a:p>
                  </a:txBody>
                  <a:tcPr/>
                </a:tc>
                <a:tc>
                  <a:txBody>
                    <a:bodyPr/>
                    <a:lstStyle/>
                    <a:p>
                      <a:r>
                        <a:rPr lang="en-US" dirty="0" smtClean="0"/>
                        <a:t>0-3</a:t>
                      </a:r>
                      <a:endParaRPr lang="en-US" dirty="0"/>
                    </a:p>
                  </a:txBody>
                  <a:tcPr/>
                </a:tc>
                <a:tc>
                  <a:txBody>
                    <a:bodyPr/>
                    <a:lstStyle/>
                    <a:p>
                      <a:r>
                        <a:rPr lang="en-US" dirty="0" smtClean="0"/>
                        <a:t>0-3</a:t>
                      </a:r>
                      <a:endParaRPr lang="en-US" dirty="0"/>
                    </a:p>
                  </a:txBody>
                  <a:tcPr/>
                </a:tc>
                <a:tc>
                  <a:txBody>
                    <a:bodyPr/>
                    <a:lstStyle/>
                    <a:p>
                      <a:r>
                        <a:rPr lang="en-US" dirty="0" smtClean="0"/>
                        <a:t>0-3</a:t>
                      </a:r>
                      <a:endParaRPr lang="en-US" dirty="0"/>
                    </a:p>
                  </a:txBody>
                  <a:tcPr/>
                </a:tc>
                <a:tc>
                  <a:txBody>
                    <a:bodyPr/>
                    <a:lstStyle/>
                    <a:p>
                      <a:r>
                        <a:rPr lang="en-US" dirty="0" smtClean="0"/>
                        <a:t>0-3</a:t>
                      </a:r>
                      <a:endParaRPr lang="en-US" dirty="0"/>
                    </a:p>
                  </a:txBody>
                  <a:tcPr/>
                </a:tc>
                <a:tc>
                  <a:txBody>
                    <a:bodyPr/>
                    <a:lstStyle/>
                    <a:p>
                      <a:r>
                        <a:rPr lang="en-US" dirty="0" smtClean="0"/>
                        <a:t>0-3</a:t>
                      </a:r>
                      <a:endParaRPr lang="en-US" dirty="0"/>
                    </a:p>
                  </a:txBody>
                  <a:tcPr/>
                </a:tc>
              </a:tr>
              <a:tr h="370840">
                <a:tc>
                  <a:txBody>
                    <a:bodyPr/>
                    <a:lstStyle/>
                    <a:p>
                      <a:r>
                        <a:rPr lang="en-US" dirty="0" smtClean="0"/>
                        <a:t>Do puzzles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Work independently </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Do experiments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Strict</a:t>
                      </a:r>
                      <a:r>
                        <a:rPr lang="en-US" baseline="0" dirty="0" smtClean="0"/>
                        <a:t> direction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Work outdoor</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draw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 name="Title 1"/>
          <p:cNvSpPr>
            <a:spLocks noGrp="1"/>
          </p:cNvSpPr>
          <p:nvPr>
            <p:ph type="title"/>
          </p:nvPr>
        </p:nvSpPr>
        <p:spPr/>
        <p:txBody>
          <a:bodyPr/>
          <a:lstStyle/>
          <a:p>
            <a:r>
              <a:rPr lang="en-US" dirty="0" smtClean="0"/>
              <a:t>HASHED TABLE 1</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User is asked to answer the question in the form of rating from 1-10</a:t>
            </a:r>
          </a:p>
          <a:p>
            <a:r>
              <a:rPr lang="en-US" dirty="0" smtClean="0"/>
              <a:t>Weighted points 0-5 are given to every single question according to the relevant importance to attributes</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419600"/>
        </p:xfrm>
        <a:graphic>
          <a:graphicData uri="http://schemas.openxmlformats.org/drawingml/2006/table">
            <a:tbl>
              <a:tblPr firstRow="1" bandRow="1">
                <a:tableStyleId>{5C22544A-7EE6-4342-B048-85BDC9FD1C3A}</a:tableStyleId>
              </a:tblPr>
              <a:tblGrid>
                <a:gridCol w="762000"/>
                <a:gridCol w="2529840"/>
                <a:gridCol w="1645920"/>
                <a:gridCol w="1386840"/>
                <a:gridCol w="1905000"/>
              </a:tblGrid>
              <a:tr h="370840">
                <a:tc>
                  <a:txBody>
                    <a:bodyPr/>
                    <a:lstStyle/>
                    <a:p>
                      <a:r>
                        <a:rPr lang="en-US" dirty="0" err="1" smtClean="0"/>
                        <a:t>S.No</a:t>
                      </a:r>
                      <a:r>
                        <a:rPr lang="en-US" dirty="0" smtClean="0"/>
                        <a:t>.</a:t>
                      </a:r>
                      <a:endParaRPr lang="en-US" dirty="0"/>
                    </a:p>
                  </a:txBody>
                  <a:tcPr/>
                </a:tc>
                <a:tc>
                  <a:txBody>
                    <a:bodyPr/>
                    <a:lstStyle/>
                    <a:p>
                      <a:r>
                        <a:rPr lang="en-US" dirty="0" err="1" smtClean="0"/>
                        <a:t>Questionairre</a:t>
                      </a:r>
                      <a:endParaRPr lang="en-US" dirty="0"/>
                    </a:p>
                  </a:txBody>
                  <a:tcPr/>
                </a:tc>
                <a:tc>
                  <a:txBody>
                    <a:bodyPr/>
                    <a:lstStyle/>
                    <a:p>
                      <a:r>
                        <a:rPr lang="en-US" dirty="0" smtClean="0"/>
                        <a:t>User Rating</a:t>
                      </a:r>
                      <a:endParaRPr lang="en-US" dirty="0"/>
                    </a:p>
                  </a:txBody>
                  <a:tcPr/>
                </a:tc>
                <a:tc>
                  <a:txBody>
                    <a:bodyPr/>
                    <a:lstStyle/>
                    <a:p>
                      <a:r>
                        <a:rPr lang="en-US" dirty="0" err="1" smtClean="0"/>
                        <a:t>Weightage</a:t>
                      </a:r>
                      <a:endParaRPr lang="en-US" dirty="0"/>
                    </a:p>
                  </a:txBody>
                  <a:tcPr/>
                </a:tc>
                <a:tc>
                  <a:txBody>
                    <a:bodyPr/>
                    <a:lstStyle/>
                    <a:p>
                      <a:r>
                        <a:rPr lang="en-US" dirty="0" smtClean="0"/>
                        <a:t>Weighted Rating</a:t>
                      </a:r>
                      <a:endParaRPr lang="en-US" dirty="0"/>
                    </a:p>
                  </a:txBody>
                  <a:tcPr/>
                </a:tc>
              </a:tr>
              <a:tr h="370840">
                <a:tc>
                  <a:txBody>
                    <a:bodyPr/>
                    <a:lstStyle/>
                    <a:p>
                      <a:endParaRPr lang="en-US" dirty="0"/>
                    </a:p>
                  </a:txBody>
                  <a:tcPr/>
                </a:tc>
                <a:tc>
                  <a:txBody>
                    <a:bodyPr/>
                    <a:lstStyle/>
                    <a:p>
                      <a:endParaRPr lang="en-US" dirty="0"/>
                    </a:p>
                  </a:txBody>
                  <a:tcPr/>
                </a:tc>
                <a:tc>
                  <a:txBody>
                    <a:bodyPr/>
                    <a:lstStyle/>
                    <a:p>
                      <a:r>
                        <a:rPr lang="en-US" dirty="0" smtClean="0"/>
                        <a:t>Xi</a:t>
                      </a:r>
                      <a:endParaRPr lang="en-US" dirty="0"/>
                    </a:p>
                  </a:txBody>
                  <a:tcPr/>
                </a:tc>
                <a:tc>
                  <a:txBody>
                    <a:bodyPr/>
                    <a:lstStyle/>
                    <a:p>
                      <a:r>
                        <a:rPr lang="en-US" dirty="0" err="1" smtClean="0"/>
                        <a:t>Wi</a:t>
                      </a:r>
                      <a:endParaRPr lang="en-US" dirty="0"/>
                    </a:p>
                  </a:txBody>
                  <a:tcPr/>
                </a:tc>
                <a:tc>
                  <a:txBody>
                    <a:bodyPr/>
                    <a:lstStyle/>
                    <a:p>
                      <a:r>
                        <a:rPr lang="en-US" dirty="0" err="1" smtClean="0"/>
                        <a:t>XiWi</a:t>
                      </a:r>
                      <a:endParaRPr lang="en-US" dirty="0"/>
                    </a:p>
                  </a:txBody>
                  <a:tcPr/>
                </a:tc>
              </a:tr>
              <a:tr h="370840">
                <a:tc>
                  <a:txBody>
                    <a:bodyPr/>
                    <a:lstStyle/>
                    <a:p>
                      <a:r>
                        <a:rPr lang="en-US" dirty="0" smtClean="0"/>
                        <a:t>1</a:t>
                      </a:r>
                      <a:endParaRPr lang="en-US" dirty="0"/>
                    </a:p>
                  </a:txBody>
                  <a:tcPr/>
                </a:tc>
                <a:tc>
                  <a:txBody>
                    <a:bodyPr/>
                    <a:lstStyle/>
                    <a:p>
                      <a:r>
                        <a:rPr lang="en-US" dirty="0" smtClean="0"/>
                        <a:t>Do experiments</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Have</a:t>
                      </a:r>
                      <a:r>
                        <a:rPr lang="en-US" baseline="0" dirty="0" smtClean="0"/>
                        <a:t> clear instructions to follow</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14</a:t>
                      </a:r>
                      <a:endParaRPr lang="en-US" dirty="0"/>
                    </a:p>
                  </a:txBody>
                  <a:tcPr/>
                </a:tc>
              </a:tr>
              <a:tr h="370840">
                <a:tc>
                  <a:txBody>
                    <a:bodyPr/>
                    <a:lstStyle/>
                    <a:p>
                      <a:r>
                        <a:rPr lang="en-US" dirty="0" smtClean="0"/>
                        <a:t>3</a:t>
                      </a:r>
                      <a:endParaRPr lang="en-US" dirty="0"/>
                    </a:p>
                  </a:txBody>
                  <a:tcPr/>
                </a:tc>
                <a:tc>
                  <a:txBody>
                    <a:bodyPr/>
                    <a:lstStyle/>
                    <a:p>
                      <a:r>
                        <a:rPr lang="en-US" dirty="0" smtClean="0"/>
                        <a:t>Pay attention to details</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25</a:t>
                      </a:r>
                      <a:endParaRPr lang="en-US" dirty="0"/>
                    </a:p>
                  </a:txBody>
                  <a:tcPr/>
                </a:tc>
              </a:tr>
              <a:tr h="370840">
                <a:tc>
                  <a:txBody>
                    <a:bodyPr/>
                    <a:lstStyle/>
                    <a:p>
                      <a:r>
                        <a:rPr lang="en-US" dirty="0" smtClean="0"/>
                        <a:t>4</a:t>
                      </a:r>
                      <a:endParaRPr lang="en-US" dirty="0"/>
                    </a:p>
                  </a:txBody>
                  <a:tcPr/>
                </a:tc>
                <a:tc>
                  <a:txBody>
                    <a:bodyPr/>
                    <a:lstStyle/>
                    <a:p>
                      <a:r>
                        <a:rPr lang="en-US" dirty="0" smtClean="0"/>
                        <a:t>Do creative writing</a:t>
                      </a:r>
                      <a:endParaRPr lang="en-US" dirty="0"/>
                    </a:p>
                  </a:txBody>
                  <a:tcPr/>
                </a:tc>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10</a:t>
                      </a:r>
                      <a:endParaRPr lang="en-US" dirty="0"/>
                    </a:p>
                  </a:txBody>
                  <a:tcPr/>
                </a:tc>
              </a:tr>
              <a:tr h="370840">
                <a:tc>
                  <a:txBody>
                    <a:bodyPr/>
                    <a:lstStyle/>
                    <a:p>
                      <a:r>
                        <a:rPr lang="en-US" dirty="0" smtClean="0"/>
                        <a:t>5</a:t>
                      </a:r>
                      <a:endParaRPr lang="en-US" dirty="0"/>
                    </a:p>
                  </a:txBody>
                  <a:tcPr/>
                </a:tc>
                <a:tc>
                  <a:txBody>
                    <a:bodyPr/>
                    <a:lstStyle/>
                    <a:p>
                      <a:r>
                        <a:rPr lang="en-US" dirty="0" smtClean="0"/>
                        <a:t>Work outdoor</a:t>
                      </a:r>
                      <a:endParaRPr lang="en-US" dirty="0"/>
                    </a:p>
                  </a:txBody>
                  <a:tcPr/>
                </a:tc>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30</a:t>
                      </a:r>
                      <a:endParaRPr lang="en-US" dirty="0"/>
                    </a:p>
                  </a:txBody>
                  <a:tcPr/>
                </a:tc>
              </a:tr>
              <a:tr h="370840">
                <a:tc>
                  <a:txBody>
                    <a:bodyPr/>
                    <a:lstStyle/>
                    <a:p>
                      <a:r>
                        <a:rPr lang="en-US" dirty="0" smtClean="0"/>
                        <a:t>6</a:t>
                      </a:r>
                      <a:endParaRPr lang="en-US" dirty="0"/>
                    </a:p>
                  </a:txBody>
                  <a:tcPr/>
                </a:tc>
                <a:tc>
                  <a:txBody>
                    <a:bodyPr/>
                    <a:lstStyle/>
                    <a:p>
                      <a:r>
                        <a:rPr lang="en-US" dirty="0" smtClean="0"/>
                        <a:t>Act in plays</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8</a:t>
                      </a:r>
                      <a:endParaRPr lang="en-US" dirty="0"/>
                    </a:p>
                  </a:txBody>
                  <a:tcPr/>
                </a:tc>
              </a:tr>
              <a:tr h="370840">
                <a:tc>
                  <a:txBody>
                    <a:bodyPr/>
                    <a:lstStyle/>
                    <a:p>
                      <a:r>
                        <a:rPr lang="en-US" dirty="0" smtClean="0"/>
                        <a:t>7</a:t>
                      </a:r>
                      <a:endParaRPr lang="en-US" dirty="0"/>
                    </a:p>
                  </a:txBody>
                  <a:tcPr/>
                </a:tc>
                <a:tc>
                  <a:txBody>
                    <a:bodyPr/>
                    <a:lstStyle/>
                    <a:p>
                      <a:r>
                        <a:rPr lang="en-US" dirty="0" smtClean="0"/>
                        <a:t>Day dreaming</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12</a:t>
                      </a:r>
                      <a:endParaRPr lang="en-US" dirty="0"/>
                    </a:p>
                  </a:txBody>
                  <a:tcPr/>
                </a:tc>
              </a:tr>
            </a:tbl>
          </a:graphicData>
        </a:graphic>
      </p:graphicFrame>
      <p:sp>
        <p:nvSpPr>
          <p:cNvPr id="2" name="Title 1"/>
          <p:cNvSpPr>
            <a:spLocks noGrp="1"/>
          </p:cNvSpPr>
          <p:nvPr>
            <p:ph type="title"/>
          </p:nvPr>
        </p:nvSpPr>
        <p:spPr/>
        <p:txBody>
          <a:bodyPr/>
          <a:lstStyle/>
          <a:p>
            <a:r>
              <a:rPr lang="en-US" dirty="0" smtClean="0"/>
              <a:t>Considering Artistic Attribute</a:t>
            </a:r>
            <a:endParaRPr lang="en-US" dirty="0"/>
          </a:p>
        </p:txBody>
      </p:sp>
      <p:sp>
        <p:nvSpPr>
          <p:cNvPr id="5" name="TextBox 4"/>
          <p:cNvSpPr txBox="1"/>
          <p:nvPr/>
        </p:nvSpPr>
        <p:spPr>
          <a:xfrm>
            <a:off x="609600" y="5257800"/>
            <a:ext cx="8534400" cy="923330"/>
          </a:xfrm>
          <a:prstGeom prst="rect">
            <a:avLst/>
          </a:prstGeom>
          <a:noFill/>
        </p:spPr>
        <p:txBody>
          <a:bodyPr wrap="square" rtlCol="0">
            <a:spAutoFit/>
          </a:bodyPr>
          <a:lstStyle/>
          <a:p>
            <a:r>
              <a:rPr lang="en-US" dirty="0" smtClean="0"/>
              <a:t>							Sum of 									Weighted Rating</a:t>
            </a:r>
          </a:p>
          <a:p>
            <a:r>
              <a:rPr lang="en-US" dirty="0"/>
              <a:t>	</a:t>
            </a:r>
            <a:r>
              <a:rPr lang="en-US" dirty="0" smtClean="0"/>
              <a:t>						f(x)=</a:t>
            </a:r>
            <a:r>
              <a:rPr lang="en-US" dirty="0" smtClean="0">
                <a:latin typeface="Times New Roman"/>
                <a:cs typeface="Times New Roman"/>
              </a:rPr>
              <a:t>⅀</a:t>
            </a:r>
            <a:r>
              <a:rPr lang="en-US" dirty="0" err="1" smtClean="0">
                <a:latin typeface="Times New Roman"/>
                <a:cs typeface="Times New Roman"/>
              </a:rPr>
              <a:t>XiWi</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4400" dirty="0"/>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f(x) = ⅀ Xi </a:t>
            </a:r>
            <a:r>
              <a:rPr lang="en-US" sz="2400" dirty="0" err="1" smtClean="0">
                <a:latin typeface="Times New Roman" pitchFamily="18" charset="0"/>
                <a:cs typeface="Times New Roman" pitchFamily="18" charset="0"/>
              </a:rPr>
              <a:t>Wi</a:t>
            </a: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Where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x=user rating</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 Weight for the specific Attribute</a:t>
            </a:r>
          </a:p>
          <a:p>
            <a:pPr>
              <a:buNone/>
            </a:pP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Question Number</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f(x) is calculated individually for every attribute </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t>FORMULATION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1).png"/>
          <p:cNvPicPr>
            <a:picLocks noGrp="1" noChangeAspect="1"/>
          </p:cNvPicPr>
          <p:nvPr>
            <p:ph idx="1"/>
          </p:nvPr>
        </p:nvPicPr>
        <p:blipFill>
          <a:blip r:embed="rId2"/>
          <a:stretch>
            <a:fillRect/>
          </a:stretch>
        </p:blipFill>
        <p:spPr>
          <a:xfrm>
            <a:off x="533400" y="1143001"/>
            <a:ext cx="8382000" cy="4863606"/>
          </a:xfrm>
        </p:spPr>
      </p:pic>
      <p:sp>
        <p:nvSpPr>
          <p:cNvPr id="2" name="Title 1"/>
          <p:cNvSpPr>
            <a:spLocks noGrp="1"/>
          </p:cNvSpPr>
          <p:nvPr>
            <p:ph type="title"/>
          </p:nvPr>
        </p:nvSpPr>
        <p:spPr/>
        <p:txBody>
          <a:bodyPr>
            <a:normAutofit fontScale="90000"/>
          </a:bodyPr>
          <a:lstStyle/>
          <a:p>
            <a:r>
              <a:rPr lang="en-US" dirty="0" smtClean="0"/>
              <a:t>Values required for a Profession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Hash Algorithm - II</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1295400"/>
          <a:ext cx="8458200" cy="640080"/>
        </p:xfrm>
        <a:graphic>
          <a:graphicData uri="http://schemas.openxmlformats.org/drawingml/2006/table">
            <a:tbl>
              <a:tblPr firstRow="1" bandRow="1">
                <a:tableStyleId>{5C22544A-7EE6-4342-B048-85BDC9FD1C3A}</a:tableStyleId>
              </a:tblPr>
              <a:tblGrid>
                <a:gridCol w="1409700"/>
                <a:gridCol w="1409700"/>
                <a:gridCol w="1409700"/>
                <a:gridCol w="1409700"/>
                <a:gridCol w="1409700"/>
                <a:gridCol w="1409700"/>
              </a:tblGrid>
              <a:tr h="370840">
                <a:tc>
                  <a:txBody>
                    <a:bodyPr/>
                    <a:lstStyle/>
                    <a:p>
                      <a:r>
                        <a:rPr lang="en-US" dirty="0" smtClean="0"/>
                        <a:t>Conventional</a:t>
                      </a:r>
                      <a:endParaRPr lang="en-US" dirty="0"/>
                    </a:p>
                  </a:txBody>
                  <a:tcPr/>
                </a:tc>
                <a:tc>
                  <a:txBody>
                    <a:bodyPr/>
                    <a:lstStyle/>
                    <a:p>
                      <a:r>
                        <a:rPr lang="en-US" dirty="0" smtClean="0"/>
                        <a:t>Artistic</a:t>
                      </a:r>
                      <a:endParaRPr lang="en-US" dirty="0"/>
                    </a:p>
                  </a:txBody>
                  <a:tcPr/>
                </a:tc>
                <a:tc>
                  <a:txBody>
                    <a:bodyPr/>
                    <a:lstStyle/>
                    <a:p>
                      <a:r>
                        <a:rPr lang="en-US" dirty="0" smtClean="0"/>
                        <a:t>Realistic</a:t>
                      </a:r>
                      <a:endParaRPr lang="en-US" dirty="0"/>
                    </a:p>
                  </a:txBody>
                  <a:tcPr/>
                </a:tc>
                <a:tc>
                  <a:txBody>
                    <a:bodyPr/>
                    <a:lstStyle/>
                    <a:p>
                      <a:r>
                        <a:rPr lang="en-US" dirty="0" smtClean="0"/>
                        <a:t>Investigative</a:t>
                      </a:r>
                      <a:endParaRPr lang="en-US" dirty="0"/>
                    </a:p>
                  </a:txBody>
                  <a:tcPr/>
                </a:tc>
                <a:tc>
                  <a:txBody>
                    <a:bodyPr/>
                    <a:lstStyle/>
                    <a:p>
                      <a:r>
                        <a:rPr lang="en-US" dirty="0" smtClean="0"/>
                        <a:t>Enterprising</a:t>
                      </a:r>
                      <a:endParaRPr lang="en-US" dirty="0"/>
                    </a:p>
                  </a:txBody>
                  <a:tcPr/>
                </a:tc>
                <a:tc>
                  <a:txBody>
                    <a:bodyPr/>
                    <a:lstStyle/>
                    <a:p>
                      <a:r>
                        <a:rPr lang="en-US" dirty="0" smtClean="0"/>
                        <a:t>Social</a:t>
                      </a:r>
                      <a:endParaRPr lang="en-US" dirty="0"/>
                    </a:p>
                  </a:txBody>
                  <a:tcPr/>
                </a:tc>
              </a:tr>
            </a:tbl>
          </a:graphicData>
        </a:graphic>
      </p:graphicFrame>
      <p:sp>
        <p:nvSpPr>
          <p:cNvPr id="2" name="Title 1"/>
          <p:cNvSpPr>
            <a:spLocks noGrp="1"/>
          </p:cNvSpPr>
          <p:nvPr>
            <p:ph type="title"/>
          </p:nvPr>
        </p:nvSpPr>
        <p:spPr/>
        <p:txBody>
          <a:bodyPr/>
          <a:lstStyle/>
          <a:p>
            <a:r>
              <a:rPr lang="en-US" dirty="0" smtClean="0"/>
              <a:t>Input - HASHED TABLE 2</a:t>
            </a:r>
            <a:endParaRPr lang="en-US" dirty="0"/>
          </a:p>
        </p:txBody>
      </p:sp>
      <p:graphicFrame>
        <p:nvGraphicFramePr>
          <p:cNvPr id="5" name="Table 4"/>
          <p:cNvGraphicFramePr>
            <a:graphicFrameLocks noGrp="1"/>
          </p:cNvGraphicFramePr>
          <p:nvPr/>
        </p:nvGraphicFramePr>
        <p:xfrm>
          <a:off x="152399" y="1981200"/>
          <a:ext cx="8839202" cy="3835400"/>
        </p:xfrm>
        <a:graphic>
          <a:graphicData uri="http://schemas.openxmlformats.org/drawingml/2006/table">
            <a:tbl>
              <a:tblPr firstRow="1" bandRow="1">
                <a:tableStyleId>{5C22544A-7EE6-4342-B048-85BDC9FD1C3A}</a:tableStyleId>
              </a:tblPr>
              <a:tblGrid>
                <a:gridCol w="920755"/>
                <a:gridCol w="447218"/>
                <a:gridCol w="526139"/>
                <a:gridCol w="631372"/>
                <a:gridCol w="631372"/>
                <a:gridCol w="631372"/>
                <a:gridCol w="631372"/>
                <a:gridCol w="631372"/>
                <a:gridCol w="631372"/>
                <a:gridCol w="631372"/>
                <a:gridCol w="499838"/>
                <a:gridCol w="491066"/>
                <a:gridCol w="613833"/>
                <a:gridCol w="920749"/>
              </a:tblGrid>
              <a:tr h="584200">
                <a:tc>
                  <a:txBody>
                    <a:bodyPr/>
                    <a:lstStyle/>
                    <a:p>
                      <a:endParaRPr lang="en-US" sz="1200" dirty="0"/>
                    </a:p>
                  </a:txBody>
                  <a:tcPr/>
                </a:tc>
                <a:tc>
                  <a:txBody>
                    <a:bodyPr/>
                    <a:lstStyle/>
                    <a:p>
                      <a:r>
                        <a:rPr lang="en-US" sz="1200" dirty="0" smtClean="0"/>
                        <a:t>Wt1</a:t>
                      </a:r>
                      <a:endParaRPr lang="en-US" sz="1200" dirty="0"/>
                    </a:p>
                  </a:txBody>
                  <a:tcPr/>
                </a:tc>
                <a:tc>
                  <a:txBody>
                    <a:bodyPr/>
                    <a:lstStyle/>
                    <a:p>
                      <a:r>
                        <a:rPr lang="en-US" sz="1200" dirty="0" smtClean="0"/>
                        <a:t>f1(x)</a:t>
                      </a:r>
                      <a:endParaRPr lang="en-US" sz="1200" dirty="0"/>
                    </a:p>
                  </a:txBody>
                  <a:tcPr/>
                </a:tc>
                <a:tc>
                  <a:txBody>
                    <a:bodyPr/>
                    <a:lstStyle/>
                    <a:p>
                      <a:r>
                        <a:rPr lang="en-US" sz="1200" dirty="0" smtClean="0"/>
                        <a:t>Wt2</a:t>
                      </a:r>
                      <a:endParaRPr lang="en-US" sz="1200" dirty="0"/>
                    </a:p>
                  </a:txBody>
                  <a:tcPr/>
                </a:tc>
                <a:tc>
                  <a:txBody>
                    <a:bodyPr/>
                    <a:lstStyle/>
                    <a:p>
                      <a:r>
                        <a:rPr lang="en-US" sz="1200" dirty="0" smtClean="0"/>
                        <a:t>f2(x)</a:t>
                      </a:r>
                      <a:endParaRPr lang="en-US" sz="1200" dirty="0"/>
                    </a:p>
                  </a:txBody>
                  <a:tcPr/>
                </a:tc>
                <a:tc>
                  <a:txBody>
                    <a:bodyPr/>
                    <a:lstStyle/>
                    <a:p>
                      <a:r>
                        <a:rPr lang="en-US" sz="1200" dirty="0" smtClean="0"/>
                        <a:t>Wt3</a:t>
                      </a:r>
                      <a:endParaRPr lang="en-US" sz="1200" dirty="0"/>
                    </a:p>
                  </a:txBody>
                  <a:tcPr/>
                </a:tc>
                <a:tc>
                  <a:txBody>
                    <a:bodyPr/>
                    <a:lstStyle/>
                    <a:p>
                      <a:r>
                        <a:rPr lang="en-US" sz="1200" dirty="0" smtClean="0"/>
                        <a:t>f3(x)</a:t>
                      </a:r>
                      <a:endParaRPr lang="en-US" sz="1200" dirty="0"/>
                    </a:p>
                  </a:txBody>
                  <a:tcPr/>
                </a:tc>
                <a:tc>
                  <a:txBody>
                    <a:bodyPr/>
                    <a:lstStyle/>
                    <a:p>
                      <a:r>
                        <a:rPr lang="en-US" sz="1200" dirty="0" smtClean="0"/>
                        <a:t>Wt4</a:t>
                      </a:r>
                      <a:endParaRPr lang="en-US" sz="1200" dirty="0"/>
                    </a:p>
                  </a:txBody>
                  <a:tcPr/>
                </a:tc>
                <a:tc>
                  <a:txBody>
                    <a:bodyPr/>
                    <a:lstStyle/>
                    <a:p>
                      <a:r>
                        <a:rPr lang="en-US" sz="1200" dirty="0" smtClean="0"/>
                        <a:t>f4(x)</a:t>
                      </a:r>
                      <a:endParaRPr lang="en-US" sz="1200" dirty="0"/>
                    </a:p>
                  </a:txBody>
                  <a:tcPr/>
                </a:tc>
                <a:tc>
                  <a:txBody>
                    <a:bodyPr/>
                    <a:lstStyle/>
                    <a:p>
                      <a:r>
                        <a:rPr lang="en-US" sz="1200" dirty="0" smtClean="0"/>
                        <a:t>Wt5</a:t>
                      </a:r>
                      <a:endParaRPr lang="en-US" sz="1200" dirty="0"/>
                    </a:p>
                  </a:txBody>
                  <a:tcPr/>
                </a:tc>
                <a:tc>
                  <a:txBody>
                    <a:bodyPr/>
                    <a:lstStyle/>
                    <a:p>
                      <a:r>
                        <a:rPr lang="en-US" sz="1200" dirty="0" smtClean="0"/>
                        <a:t>f5(x)</a:t>
                      </a:r>
                      <a:endParaRPr lang="en-US" sz="1200" dirty="0"/>
                    </a:p>
                  </a:txBody>
                  <a:tcPr/>
                </a:tc>
                <a:tc>
                  <a:txBody>
                    <a:bodyPr/>
                    <a:lstStyle/>
                    <a:p>
                      <a:r>
                        <a:rPr lang="en-US" sz="1200" dirty="0" smtClean="0"/>
                        <a:t>Wt6</a:t>
                      </a:r>
                      <a:endParaRPr lang="en-US" sz="1200" dirty="0"/>
                    </a:p>
                  </a:txBody>
                  <a:tcPr/>
                </a:tc>
                <a:tc>
                  <a:txBody>
                    <a:bodyPr/>
                    <a:lstStyle/>
                    <a:p>
                      <a:r>
                        <a:rPr lang="en-US" sz="1200" dirty="0" smtClean="0"/>
                        <a:t>f6(x)</a:t>
                      </a:r>
                      <a:endParaRPr lang="en-US" sz="1200" dirty="0"/>
                    </a:p>
                  </a:txBody>
                  <a:tcPr/>
                </a:tc>
                <a:tc>
                  <a:txBody>
                    <a:bodyPr/>
                    <a:lstStyle/>
                    <a:p>
                      <a:r>
                        <a:rPr lang="en-US" sz="1200" dirty="0" smtClean="0"/>
                        <a:t>Tot</a:t>
                      </a:r>
                      <a:endParaRPr lang="en-US" sz="1200" dirty="0"/>
                    </a:p>
                  </a:txBody>
                  <a:tcPr/>
                </a:tc>
              </a:tr>
              <a:tr h="584200">
                <a:tc>
                  <a:txBody>
                    <a:bodyPr/>
                    <a:lstStyle/>
                    <a:p>
                      <a:r>
                        <a:rPr lang="en-US" sz="1200" dirty="0" smtClean="0"/>
                        <a:t>JOB</a:t>
                      </a:r>
                      <a:endParaRPr lang="en-US" sz="1200" dirty="0"/>
                    </a:p>
                  </a:txBody>
                  <a:tcPr/>
                </a:tc>
                <a:tc>
                  <a:txBody>
                    <a:bodyPr/>
                    <a:lstStyle/>
                    <a:p>
                      <a:endParaRPr lang="en-US" sz="1200" dirty="0"/>
                    </a:p>
                  </a:txBody>
                  <a:tcPr/>
                </a:tc>
                <a:tc>
                  <a:txBody>
                    <a:bodyPr/>
                    <a:lstStyle/>
                    <a:p>
                      <a:r>
                        <a:rPr lang="en-US" sz="1200" dirty="0" smtClean="0"/>
                        <a:t>257</a:t>
                      </a:r>
                      <a:endParaRPr lang="en-US" sz="1200" dirty="0"/>
                    </a:p>
                  </a:txBody>
                  <a:tcPr/>
                </a:tc>
                <a:tc>
                  <a:txBody>
                    <a:bodyPr/>
                    <a:lstStyle/>
                    <a:p>
                      <a:endParaRPr lang="en-US" sz="1200" dirty="0"/>
                    </a:p>
                  </a:txBody>
                  <a:tcPr/>
                </a:tc>
                <a:tc>
                  <a:txBody>
                    <a:bodyPr/>
                    <a:lstStyle/>
                    <a:p>
                      <a:r>
                        <a:rPr lang="en-US" sz="1200" dirty="0" smtClean="0"/>
                        <a:t>277</a:t>
                      </a:r>
                      <a:endParaRPr lang="en-US" sz="1200" dirty="0"/>
                    </a:p>
                  </a:txBody>
                  <a:tcPr/>
                </a:tc>
                <a:tc>
                  <a:txBody>
                    <a:bodyPr/>
                    <a:lstStyle/>
                    <a:p>
                      <a:endParaRPr lang="en-US" sz="1200" dirty="0"/>
                    </a:p>
                  </a:txBody>
                  <a:tcPr/>
                </a:tc>
                <a:tc>
                  <a:txBody>
                    <a:bodyPr/>
                    <a:lstStyle/>
                    <a:p>
                      <a:r>
                        <a:rPr lang="en-US" sz="1200" dirty="0" smtClean="0"/>
                        <a:t>299</a:t>
                      </a:r>
                      <a:endParaRPr lang="en-US" sz="1200" dirty="0"/>
                    </a:p>
                  </a:txBody>
                  <a:tcPr/>
                </a:tc>
                <a:tc>
                  <a:txBody>
                    <a:bodyPr/>
                    <a:lstStyle/>
                    <a:p>
                      <a:endParaRPr lang="en-US" sz="1200" dirty="0"/>
                    </a:p>
                  </a:txBody>
                  <a:tcPr/>
                </a:tc>
                <a:tc>
                  <a:txBody>
                    <a:bodyPr/>
                    <a:lstStyle/>
                    <a:p>
                      <a:r>
                        <a:rPr lang="en-US" sz="1200" dirty="0" smtClean="0"/>
                        <a:t>263</a:t>
                      </a:r>
                      <a:endParaRPr lang="en-US" sz="1200" dirty="0"/>
                    </a:p>
                  </a:txBody>
                  <a:tcPr/>
                </a:tc>
                <a:tc>
                  <a:txBody>
                    <a:bodyPr/>
                    <a:lstStyle/>
                    <a:p>
                      <a:endParaRPr lang="en-US" sz="1200" dirty="0"/>
                    </a:p>
                  </a:txBody>
                  <a:tcPr/>
                </a:tc>
                <a:tc>
                  <a:txBody>
                    <a:bodyPr/>
                    <a:lstStyle/>
                    <a:p>
                      <a:r>
                        <a:rPr lang="en-US" sz="1200" dirty="0" smtClean="0"/>
                        <a:t>320</a:t>
                      </a:r>
                      <a:endParaRPr lang="en-US" sz="1200" dirty="0"/>
                    </a:p>
                  </a:txBody>
                  <a:tcPr/>
                </a:tc>
                <a:tc>
                  <a:txBody>
                    <a:bodyPr/>
                    <a:lstStyle/>
                    <a:p>
                      <a:endParaRPr lang="en-US" sz="1200" dirty="0"/>
                    </a:p>
                  </a:txBody>
                  <a:tcPr/>
                </a:tc>
                <a:tc>
                  <a:txBody>
                    <a:bodyPr/>
                    <a:lstStyle/>
                    <a:p>
                      <a:r>
                        <a:rPr lang="en-US" sz="1200" dirty="0" smtClean="0"/>
                        <a:t>245</a:t>
                      </a:r>
                      <a:endParaRPr lang="en-US" sz="1200" dirty="0"/>
                    </a:p>
                  </a:txBody>
                  <a:tcPr/>
                </a:tc>
                <a:tc>
                  <a:txBody>
                    <a:bodyPr/>
                    <a:lstStyle/>
                    <a:p>
                      <a:r>
                        <a:rPr lang="en-US" sz="1200" dirty="0" smtClean="0">
                          <a:latin typeface="Times New Roman"/>
                          <a:cs typeface="Times New Roman"/>
                        </a:rPr>
                        <a:t>⅀</a:t>
                      </a:r>
                      <a:r>
                        <a:rPr lang="en-US" sz="1200" dirty="0" err="1" smtClean="0">
                          <a:latin typeface="Times New Roman"/>
                          <a:cs typeface="Times New Roman"/>
                        </a:rPr>
                        <a:t>fj</a:t>
                      </a:r>
                      <a:r>
                        <a:rPr lang="en-US" sz="1200" dirty="0" smtClean="0">
                          <a:latin typeface="Times New Roman"/>
                          <a:cs typeface="Times New Roman"/>
                        </a:rPr>
                        <a:t>(x)</a:t>
                      </a:r>
                      <a:r>
                        <a:rPr lang="en-US" sz="1200" dirty="0" err="1" smtClean="0">
                          <a:latin typeface="Times New Roman"/>
                          <a:cs typeface="Times New Roman"/>
                        </a:rPr>
                        <a:t>Wtj</a:t>
                      </a:r>
                      <a:endParaRPr lang="en-US" sz="1200" dirty="0"/>
                    </a:p>
                  </a:txBody>
                  <a:tcPr/>
                </a:tc>
              </a:tr>
              <a:tr h="370840">
                <a:tc>
                  <a:txBody>
                    <a:bodyPr/>
                    <a:lstStyle/>
                    <a:p>
                      <a:r>
                        <a:rPr lang="en-US" sz="1200" dirty="0" smtClean="0"/>
                        <a:t>Research</a:t>
                      </a:r>
                      <a:endParaRPr lang="en-US" sz="1200" dirty="0"/>
                    </a:p>
                  </a:txBody>
                  <a:tcPr/>
                </a:tc>
                <a:tc>
                  <a:txBody>
                    <a:bodyPr/>
                    <a:lstStyle/>
                    <a:p>
                      <a:r>
                        <a:rPr lang="en-US" sz="1200" dirty="0" smtClean="0"/>
                        <a:t>.1</a:t>
                      </a:r>
                      <a:endParaRPr lang="en-US" sz="1200" dirty="0"/>
                    </a:p>
                  </a:txBody>
                  <a:tcPr/>
                </a:tc>
                <a:tc>
                  <a:txBody>
                    <a:bodyPr/>
                    <a:lstStyle/>
                    <a:p>
                      <a:r>
                        <a:rPr lang="en-US" sz="1200" dirty="0" smtClean="0"/>
                        <a:t>25.7</a:t>
                      </a:r>
                      <a:endParaRPr lang="en-US" sz="1200" dirty="0"/>
                    </a:p>
                  </a:txBody>
                  <a:tcPr/>
                </a:tc>
                <a:tc>
                  <a:txBody>
                    <a:bodyPr/>
                    <a:lstStyle/>
                    <a:p>
                      <a:r>
                        <a:rPr lang="en-US" sz="1200" dirty="0" smtClean="0"/>
                        <a:t>.1</a:t>
                      </a:r>
                      <a:endParaRPr lang="en-US" sz="1200" dirty="0"/>
                    </a:p>
                  </a:txBody>
                  <a:tcPr/>
                </a:tc>
                <a:tc>
                  <a:txBody>
                    <a:bodyPr/>
                    <a:lstStyle/>
                    <a:p>
                      <a:r>
                        <a:rPr lang="en-US" sz="1200" dirty="0" smtClean="0"/>
                        <a:t>27.7</a:t>
                      </a:r>
                      <a:endParaRPr lang="en-US" sz="1200" dirty="0"/>
                    </a:p>
                  </a:txBody>
                  <a:tcPr/>
                </a:tc>
                <a:tc>
                  <a:txBody>
                    <a:bodyPr/>
                    <a:lstStyle/>
                    <a:p>
                      <a:r>
                        <a:rPr lang="en-US" sz="1200" dirty="0" smtClean="0"/>
                        <a:t>.2</a:t>
                      </a:r>
                      <a:endParaRPr lang="en-US" sz="1200" dirty="0"/>
                    </a:p>
                  </a:txBody>
                  <a:tcPr/>
                </a:tc>
                <a:tc>
                  <a:txBody>
                    <a:bodyPr/>
                    <a:lstStyle/>
                    <a:p>
                      <a:r>
                        <a:rPr lang="en-US" sz="1200" dirty="0" smtClean="0"/>
                        <a:t>59.8</a:t>
                      </a:r>
                      <a:endParaRPr lang="en-US" sz="1200" dirty="0"/>
                    </a:p>
                  </a:txBody>
                  <a:tcPr/>
                </a:tc>
                <a:tc>
                  <a:txBody>
                    <a:bodyPr/>
                    <a:lstStyle/>
                    <a:p>
                      <a:r>
                        <a:rPr lang="en-US" sz="1200" dirty="0" smtClean="0"/>
                        <a:t>.3</a:t>
                      </a:r>
                      <a:endParaRPr lang="en-US" sz="1200" dirty="0"/>
                    </a:p>
                  </a:txBody>
                  <a:tcPr/>
                </a:tc>
                <a:tc>
                  <a:txBody>
                    <a:bodyPr/>
                    <a:lstStyle/>
                    <a:p>
                      <a:r>
                        <a:rPr lang="en-US" sz="1200" dirty="0" smtClean="0"/>
                        <a:t>78.9</a:t>
                      </a:r>
                      <a:endParaRPr lang="en-US" sz="1200" dirty="0"/>
                    </a:p>
                  </a:txBody>
                  <a:tcPr/>
                </a:tc>
                <a:tc>
                  <a:txBody>
                    <a:bodyPr/>
                    <a:lstStyle/>
                    <a:p>
                      <a:r>
                        <a:rPr lang="en-US" sz="1200" dirty="0" smtClean="0"/>
                        <a:t>.15</a:t>
                      </a:r>
                      <a:endParaRPr lang="en-US" sz="1200" dirty="0"/>
                    </a:p>
                  </a:txBody>
                  <a:tcPr/>
                </a:tc>
                <a:tc>
                  <a:txBody>
                    <a:bodyPr/>
                    <a:lstStyle/>
                    <a:p>
                      <a:r>
                        <a:rPr lang="en-US" sz="1200" dirty="0" smtClean="0"/>
                        <a:t>48</a:t>
                      </a:r>
                      <a:endParaRPr lang="en-US" sz="1200" dirty="0"/>
                    </a:p>
                  </a:txBody>
                  <a:tcPr/>
                </a:tc>
                <a:tc>
                  <a:txBody>
                    <a:bodyPr/>
                    <a:lstStyle/>
                    <a:p>
                      <a:r>
                        <a:rPr lang="en-US" sz="1200" dirty="0" smtClean="0"/>
                        <a:t>.05</a:t>
                      </a:r>
                      <a:endParaRPr lang="en-US" sz="1200" dirty="0"/>
                    </a:p>
                  </a:txBody>
                  <a:tcPr/>
                </a:tc>
                <a:tc>
                  <a:txBody>
                    <a:bodyPr/>
                    <a:lstStyle/>
                    <a:p>
                      <a:r>
                        <a:rPr lang="en-US" sz="1200" dirty="0" smtClean="0"/>
                        <a:t>12.25</a:t>
                      </a:r>
                      <a:endParaRPr lang="en-US" sz="1200" dirty="0"/>
                    </a:p>
                  </a:txBody>
                  <a:tcPr/>
                </a:tc>
                <a:tc>
                  <a:txBody>
                    <a:bodyPr/>
                    <a:lstStyle/>
                    <a:p>
                      <a:r>
                        <a:rPr lang="en-US" sz="1200" dirty="0" smtClean="0"/>
                        <a:t>252.35</a:t>
                      </a:r>
                      <a:endParaRPr lang="en-US" sz="1200" dirty="0"/>
                    </a:p>
                  </a:txBody>
                  <a:tcPr/>
                </a:tc>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Architecture</a:t>
                      </a:r>
                      <a:endParaRPr lang="en-US" sz="1200" dirty="0"/>
                    </a:p>
                  </a:txBody>
                  <a:tcPr/>
                </a:tc>
                <a:tc>
                  <a:txBody>
                    <a:bodyPr/>
                    <a:lstStyle/>
                    <a:p>
                      <a:r>
                        <a:rPr lang="en-US" sz="1200" dirty="0" smtClean="0"/>
                        <a:t>.2</a:t>
                      </a:r>
                      <a:endParaRPr lang="en-US" sz="1200" dirty="0"/>
                    </a:p>
                  </a:txBody>
                  <a:tcPr/>
                </a:tc>
                <a:tc>
                  <a:txBody>
                    <a:bodyPr/>
                    <a:lstStyle/>
                    <a:p>
                      <a:r>
                        <a:rPr lang="en-US" sz="1200" dirty="0" smtClean="0"/>
                        <a:t>51.4</a:t>
                      </a:r>
                      <a:endParaRPr lang="en-US" sz="1200" dirty="0"/>
                    </a:p>
                  </a:txBody>
                  <a:tcPr/>
                </a:tc>
                <a:tc>
                  <a:txBody>
                    <a:bodyPr/>
                    <a:lstStyle/>
                    <a:p>
                      <a:r>
                        <a:rPr lang="en-US" sz="1200" dirty="0" smtClean="0"/>
                        <a:t>.4</a:t>
                      </a:r>
                      <a:endParaRPr lang="en-US" sz="1200" dirty="0"/>
                    </a:p>
                  </a:txBody>
                  <a:tcPr/>
                </a:tc>
                <a:tc>
                  <a:txBody>
                    <a:bodyPr/>
                    <a:lstStyle/>
                    <a:p>
                      <a:r>
                        <a:rPr lang="en-US" sz="1200" dirty="0" smtClean="0"/>
                        <a:t>110.8</a:t>
                      </a:r>
                      <a:endParaRPr lang="en-US" sz="1200" dirty="0"/>
                    </a:p>
                  </a:txBody>
                  <a:tcPr/>
                </a:tc>
                <a:tc>
                  <a:txBody>
                    <a:bodyPr/>
                    <a:lstStyle/>
                    <a:p>
                      <a:r>
                        <a:rPr lang="en-US" sz="1200" dirty="0" smtClean="0"/>
                        <a:t>.2</a:t>
                      </a:r>
                      <a:endParaRPr lang="en-US" sz="1200" dirty="0"/>
                    </a:p>
                  </a:txBody>
                  <a:tcPr/>
                </a:tc>
                <a:tc>
                  <a:txBody>
                    <a:bodyPr/>
                    <a:lstStyle/>
                    <a:p>
                      <a:r>
                        <a:rPr lang="en-US" sz="1200" dirty="0" smtClean="0"/>
                        <a:t>59.8</a:t>
                      </a:r>
                      <a:endParaRPr lang="en-US" sz="1200" dirty="0"/>
                    </a:p>
                  </a:txBody>
                  <a:tcPr/>
                </a:tc>
                <a:tc>
                  <a:txBody>
                    <a:bodyPr/>
                    <a:lstStyle/>
                    <a:p>
                      <a:r>
                        <a:rPr lang="en-US" sz="1200" dirty="0" smtClean="0"/>
                        <a:t>.1</a:t>
                      </a:r>
                      <a:endParaRPr lang="en-US" sz="1200" dirty="0"/>
                    </a:p>
                  </a:txBody>
                  <a:tcPr/>
                </a:tc>
                <a:tc>
                  <a:txBody>
                    <a:bodyPr/>
                    <a:lstStyle/>
                    <a:p>
                      <a:r>
                        <a:rPr lang="en-US" sz="1200" dirty="0" smtClean="0"/>
                        <a:t>26.3</a:t>
                      </a:r>
                      <a:endParaRPr lang="en-US" sz="1200" dirty="0"/>
                    </a:p>
                  </a:txBody>
                  <a:tcPr/>
                </a:tc>
                <a:tc>
                  <a:txBody>
                    <a:bodyPr/>
                    <a:lstStyle/>
                    <a:p>
                      <a:r>
                        <a:rPr lang="en-US" sz="1200" dirty="0" smtClean="0"/>
                        <a:t>0.05</a:t>
                      </a:r>
                      <a:endParaRPr lang="en-US" sz="1200" dirty="0"/>
                    </a:p>
                  </a:txBody>
                  <a:tcPr/>
                </a:tc>
                <a:tc>
                  <a:txBody>
                    <a:bodyPr/>
                    <a:lstStyle/>
                    <a:p>
                      <a:r>
                        <a:rPr lang="en-US" sz="1200" dirty="0" smtClean="0"/>
                        <a:t>16</a:t>
                      </a:r>
                      <a:endParaRPr lang="en-US" sz="1200" dirty="0"/>
                    </a:p>
                  </a:txBody>
                  <a:tcPr/>
                </a:tc>
                <a:tc>
                  <a:txBody>
                    <a:bodyPr/>
                    <a:lstStyle/>
                    <a:p>
                      <a:r>
                        <a:rPr lang="en-US" sz="1200" dirty="0" smtClean="0"/>
                        <a:t>0.05</a:t>
                      </a:r>
                      <a:endParaRPr lang="en-US" sz="1200" dirty="0"/>
                    </a:p>
                  </a:txBody>
                  <a:tcPr/>
                </a:tc>
                <a:tc>
                  <a:txBody>
                    <a:bodyPr/>
                    <a:lstStyle/>
                    <a:p>
                      <a:r>
                        <a:rPr lang="en-US" sz="1200" dirty="0" smtClean="0"/>
                        <a:t>12.25</a:t>
                      </a:r>
                      <a:endParaRPr lang="en-US" sz="1200" dirty="0"/>
                    </a:p>
                  </a:txBody>
                  <a:tcPr/>
                </a:tc>
                <a:tc>
                  <a:txBody>
                    <a:bodyPr/>
                    <a:lstStyle/>
                    <a:p>
                      <a:r>
                        <a:rPr lang="en-US" sz="1200" dirty="0" smtClean="0"/>
                        <a:t>276.55</a:t>
                      </a:r>
                      <a:endParaRPr lang="en-US" sz="1200" dirty="0"/>
                    </a:p>
                  </a:txBody>
                  <a:tcPr/>
                </a:tc>
              </a:tr>
              <a:tr h="370840">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Marketing Executive</a:t>
                      </a:r>
                      <a:endParaRPr lang="en-US" sz="1200" dirty="0"/>
                    </a:p>
                  </a:txBody>
                  <a:tcPr/>
                </a:tc>
                <a:tc>
                  <a:txBody>
                    <a:bodyPr/>
                    <a:lstStyle/>
                    <a:p>
                      <a:r>
                        <a:rPr lang="en-US" sz="1200" dirty="0" smtClean="0"/>
                        <a:t>.1</a:t>
                      </a:r>
                      <a:endParaRPr lang="en-US" sz="1200" dirty="0"/>
                    </a:p>
                  </a:txBody>
                  <a:tcPr/>
                </a:tc>
                <a:tc>
                  <a:txBody>
                    <a:bodyPr/>
                    <a:lstStyle/>
                    <a:p>
                      <a:r>
                        <a:rPr lang="en-US" sz="1200" dirty="0" smtClean="0"/>
                        <a:t>25.7</a:t>
                      </a:r>
                      <a:endParaRPr lang="en-US" sz="1200" dirty="0"/>
                    </a:p>
                  </a:txBody>
                  <a:tcPr/>
                </a:tc>
                <a:tc>
                  <a:txBody>
                    <a:bodyPr/>
                    <a:lstStyle/>
                    <a:p>
                      <a:r>
                        <a:rPr lang="en-US" sz="1200" dirty="0" smtClean="0"/>
                        <a:t>.1</a:t>
                      </a:r>
                      <a:endParaRPr lang="en-US" sz="1200" dirty="0"/>
                    </a:p>
                  </a:txBody>
                  <a:tcPr/>
                </a:tc>
                <a:tc>
                  <a:txBody>
                    <a:bodyPr/>
                    <a:lstStyle/>
                    <a:p>
                      <a:r>
                        <a:rPr lang="en-US" sz="1200" dirty="0" smtClean="0"/>
                        <a:t>277</a:t>
                      </a:r>
                      <a:endParaRPr lang="en-US" sz="1200" dirty="0"/>
                    </a:p>
                  </a:txBody>
                  <a:tcPr/>
                </a:tc>
                <a:tc>
                  <a:txBody>
                    <a:bodyPr/>
                    <a:lstStyle/>
                    <a:p>
                      <a:r>
                        <a:rPr lang="en-US" sz="1200" dirty="0" smtClean="0"/>
                        <a:t>.1</a:t>
                      </a:r>
                      <a:endParaRPr lang="en-US" sz="1200" dirty="0"/>
                    </a:p>
                  </a:txBody>
                  <a:tcPr/>
                </a:tc>
                <a:tc>
                  <a:txBody>
                    <a:bodyPr/>
                    <a:lstStyle/>
                    <a:p>
                      <a:r>
                        <a:rPr lang="en-US" sz="1200" dirty="0" smtClean="0"/>
                        <a:t>27.2</a:t>
                      </a:r>
                      <a:endParaRPr lang="en-US" sz="1200" dirty="0"/>
                    </a:p>
                  </a:txBody>
                  <a:tcPr/>
                </a:tc>
                <a:tc>
                  <a:txBody>
                    <a:bodyPr/>
                    <a:lstStyle/>
                    <a:p>
                      <a:r>
                        <a:rPr lang="en-US" sz="1200" dirty="0" smtClean="0"/>
                        <a:t>.2</a:t>
                      </a:r>
                      <a:endParaRPr lang="en-US" sz="1200" dirty="0"/>
                    </a:p>
                  </a:txBody>
                  <a:tcPr/>
                </a:tc>
                <a:tc>
                  <a:txBody>
                    <a:bodyPr/>
                    <a:lstStyle/>
                    <a:p>
                      <a:r>
                        <a:rPr lang="en-US" sz="1200" dirty="0" smtClean="0"/>
                        <a:t>52.6</a:t>
                      </a:r>
                      <a:endParaRPr lang="en-US" sz="1200" dirty="0"/>
                    </a:p>
                  </a:txBody>
                  <a:tcPr/>
                </a:tc>
                <a:tc>
                  <a:txBody>
                    <a:bodyPr/>
                    <a:lstStyle/>
                    <a:p>
                      <a:r>
                        <a:rPr lang="en-US" sz="1200" dirty="0" smtClean="0"/>
                        <a:t>.25</a:t>
                      </a:r>
                      <a:endParaRPr lang="en-US" sz="1200" dirty="0"/>
                    </a:p>
                  </a:txBody>
                  <a:tcPr/>
                </a:tc>
                <a:tc>
                  <a:txBody>
                    <a:bodyPr/>
                    <a:lstStyle/>
                    <a:p>
                      <a:r>
                        <a:rPr lang="en-US" sz="1200" dirty="0" smtClean="0"/>
                        <a:t>80</a:t>
                      </a:r>
                      <a:endParaRPr lang="en-US" sz="1200" dirty="0"/>
                    </a:p>
                  </a:txBody>
                  <a:tcPr/>
                </a:tc>
                <a:tc>
                  <a:txBody>
                    <a:bodyPr/>
                    <a:lstStyle/>
                    <a:p>
                      <a:r>
                        <a:rPr lang="en-US" sz="1200" dirty="0" smtClean="0"/>
                        <a:t>.25</a:t>
                      </a:r>
                      <a:endParaRPr lang="en-US" sz="1200" dirty="0"/>
                    </a:p>
                  </a:txBody>
                  <a:tcPr/>
                </a:tc>
                <a:tc>
                  <a:txBody>
                    <a:bodyPr/>
                    <a:lstStyle/>
                    <a:p>
                      <a:r>
                        <a:rPr lang="en-US" sz="1200" dirty="0" smtClean="0"/>
                        <a:t>61.25</a:t>
                      </a:r>
                      <a:endParaRPr lang="en-US" sz="1200" dirty="0"/>
                    </a:p>
                  </a:txBody>
                  <a:tcPr/>
                </a:tc>
                <a:tc>
                  <a:txBody>
                    <a:bodyPr/>
                    <a:lstStyle/>
                    <a:p>
                      <a:r>
                        <a:rPr lang="en-US" sz="1200" dirty="0" smtClean="0"/>
                        <a:t>247.25</a:t>
                      </a:r>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png"/>
          <p:cNvPicPr>
            <a:picLocks noGrp="1" noChangeAspect="1"/>
          </p:cNvPicPr>
          <p:nvPr>
            <p:ph idx="1"/>
          </p:nvPr>
        </p:nvPicPr>
        <p:blipFill>
          <a:blip r:embed="rId2"/>
          <a:stretch>
            <a:fillRect/>
          </a:stretch>
        </p:blipFill>
        <p:spPr>
          <a:xfrm>
            <a:off x="609600" y="990600"/>
            <a:ext cx="7315200" cy="5135563"/>
          </a:xfrm>
        </p:spPr>
      </p:pic>
      <p:sp>
        <p:nvSpPr>
          <p:cNvPr id="2" name="Title 1"/>
          <p:cNvSpPr>
            <a:spLocks noGrp="1"/>
          </p:cNvSpPr>
          <p:nvPr>
            <p:ph type="title"/>
          </p:nvPr>
        </p:nvSpPr>
        <p:spPr>
          <a:xfrm>
            <a:off x="457200" y="274638"/>
            <a:ext cx="8229600" cy="944562"/>
          </a:xfrm>
        </p:spPr>
        <p:txBody>
          <a:bodyPr>
            <a:normAutofit fontScale="90000"/>
          </a:bodyPr>
          <a:lstStyle/>
          <a:p>
            <a:r>
              <a:rPr lang="en-US" dirty="0" smtClean="0"/>
              <a:t>Relation between  skill sets &amp;  scores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Our </a:t>
            </a:r>
            <a:r>
              <a:rPr lang="en-US" dirty="0" smtClean="0"/>
              <a:t>Android app aims for a fresh mind to explore his interests, to check his excel area &amp; to pursue a profession what is most suitable </a:t>
            </a:r>
            <a:r>
              <a:rPr lang="en-US" dirty="0" smtClean="0"/>
              <a:t>profession </a:t>
            </a:r>
            <a:r>
              <a:rPr lang="en-US" dirty="0" smtClean="0"/>
              <a:t>the behalf of the score &amp; types of answers given by the individual app will suggest suitable professions in the second </a:t>
            </a:r>
            <a:r>
              <a:rPr lang="en-US" dirty="0" smtClean="0"/>
              <a:t>layer according </a:t>
            </a:r>
            <a:r>
              <a:rPr lang="en-US" dirty="0" smtClean="0"/>
              <a:t>to his interests.</a:t>
            </a:r>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85000" lnSpcReduction="20000"/>
          </a:bodyPr>
          <a:lstStyle/>
          <a:p>
            <a:pPr>
              <a:buNone/>
            </a:pPr>
            <a:r>
              <a:rPr lang="en-US" sz="2400" dirty="0"/>
              <a:t>	</a:t>
            </a:r>
            <a:endParaRPr lang="en-US" sz="2400" dirty="0" smtClean="0"/>
          </a:p>
          <a:p>
            <a:pPr>
              <a:buNone/>
            </a:pPr>
            <a:r>
              <a:rPr lang="en-US" sz="2400" b="1" u="sng" dirty="0" smtClean="0"/>
              <a:t>STEP 1:</a:t>
            </a:r>
          </a:p>
          <a:p>
            <a:pPr>
              <a:buNone/>
            </a:pPr>
            <a:r>
              <a:rPr lang="en-US" dirty="0" smtClean="0"/>
              <a:t>((*) Generalized Formula</a:t>
            </a:r>
          </a:p>
          <a:p>
            <a:pPr>
              <a:buNone/>
            </a:pPr>
            <a:r>
              <a:rPr lang="en-US" dirty="0" smtClean="0"/>
              <a:t>G(x)= </a:t>
            </a:r>
            <a:r>
              <a:rPr lang="en-US" dirty="0" smtClean="0">
                <a:latin typeface="Times New Roman"/>
                <a:cs typeface="Times New Roman"/>
              </a:rPr>
              <a:t>⅀f </a:t>
            </a:r>
            <a:r>
              <a:rPr lang="en-US" baseline="-25000" dirty="0">
                <a:latin typeface="Times New Roman"/>
                <a:cs typeface="Times New Roman"/>
              </a:rPr>
              <a:t>j</a:t>
            </a:r>
            <a:r>
              <a:rPr lang="en-US" dirty="0" smtClean="0">
                <a:latin typeface="Times New Roman"/>
                <a:cs typeface="Times New Roman"/>
              </a:rPr>
              <a:t>(X) * </a:t>
            </a:r>
            <a:r>
              <a:rPr lang="en-US" dirty="0" err="1" smtClean="0">
                <a:latin typeface="Times New Roman"/>
                <a:cs typeface="Times New Roman"/>
              </a:rPr>
              <a:t>Wt</a:t>
            </a:r>
            <a:r>
              <a:rPr lang="en-US" dirty="0" err="1">
                <a:latin typeface="Adobe Arabic" pitchFamily="18" charset="-78"/>
                <a:cs typeface="Adobe Arabic" pitchFamily="18" charset="-78"/>
              </a:rPr>
              <a:t>j</a:t>
            </a:r>
            <a:r>
              <a:rPr lang="en-US" dirty="0" smtClean="0">
                <a:latin typeface="Adobe Arabic" pitchFamily="18" charset="-78"/>
                <a:cs typeface="Adobe Arabic" pitchFamily="18" charset="-78"/>
              </a:rPr>
              <a:t> </a:t>
            </a:r>
          </a:p>
          <a:p>
            <a:pPr>
              <a:buNone/>
            </a:pPr>
            <a:r>
              <a:rPr lang="en-US" dirty="0" smtClean="0">
                <a:latin typeface="Adobe Arabic" pitchFamily="18" charset="-78"/>
                <a:cs typeface="Adobe Arabic" pitchFamily="18" charset="-78"/>
              </a:rPr>
              <a:t>F(x)= Weighted Sum of each column of Hashed Table 1</a:t>
            </a:r>
          </a:p>
          <a:p>
            <a:pPr>
              <a:buNone/>
            </a:pPr>
            <a:r>
              <a:rPr lang="en-US" dirty="0" smtClean="0">
                <a:latin typeface="Adobe Arabic" pitchFamily="18" charset="-78"/>
                <a:cs typeface="Adobe Arabic" pitchFamily="18" charset="-78"/>
              </a:rPr>
              <a:t>Wt= Weight of each attribute according to job profession</a:t>
            </a:r>
          </a:p>
          <a:p>
            <a:pPr>
              <a:buNone/>
            </a:pPr>
            <a:r>
              <a:rPr lang="en-US" dirty="0">
                <a:latin typeface="Adobe Arabic" pitchFamily="18" charset="-78"/>
                <a:cs typeface="Adobe Arabic" pitchFamily="18" charset="-78"/>
              </a:rPr>
              <a:t>j</a:t>
            </a:r>
            <a:r>
              <a:rPr lang="en-US" dirty="0" smtClean="0">
                <a:latin typeface="Adobe Arabic" pitchFamily="18" charset="-78"/>
                <a:cs typeface="Adobe Arabic" pitchFamily="18" charset="-78"/>
              </a:rPr>
              <a:t>= Attribute Number</a:t>
            </a:r>
          </a:p>
          <a:p>
            <a:pPr>
              <a:buNone/>
            </a:pPr>
            <a:endParaRPr lang="en-US" dirty="0" smtClean="0">
              <a:latin typeface="Adobe Arabic" pitchFamily="18" charset="-78"/>
              <a:cs typeface="Adobe Arabic" pitchFamily="18" charset="-78"/>
            </a:endParaRPr>
          </a:p>
          <a:p>
            <a:pPr>
              <a:buNone/>
            </a:pPr>
            <a:r>
              <a:rPr lang="en-US" dirty="0" smtClean="0"/>
              <a:t>(*) Specific Example  for </a:t>
            </a:r>
            <a:r>
              <a:rPr lang="en-US" dirty="0" smtClean="0">
                <a:latin typeface="Adobe Arabic" pitchFamily="18" charset="-78"/>
                <a:cs typeface="Adobe Arabic" pitchFamily="18" charset="-78"/>
              </a:rPr>
              <a:t>J=1 to 6</a:t>
            </a:r>
          </a:p>
          <a:p>
            <a:pPr>
              <a:buNone/>
            </a:pPr>
            <a:endParaRPr lang="en-US" dirty="0" smtClean="0"/>
          </a:p>
          <a:p>
            <a:pPr>
              <a:buNone/>
            </a:pPr>
            <a:r>
              <a:rPr lang="en-US" dirty="0" smtClean="0"/>
              <a:t>G(x)= f1(x)wt +f2(x)wt +f3(x)wt + f4(x)wt +f5(x)wt +f6(x)wt</a:t>
            </a:r>
          </a:p>
          <a:p>
            <a:pPr>
              <a:buNone/>
            </a:pPr>
            <a:endParaRPr lang="en-US" dirty="0" smtClean="0">
              <a:latin typeface="Adobe Arabic" pitchFamily="18" charset="-78"/>
              <a:cs typeface="Adobe Arabic" pitchFamily="18" charset="-78"/>
            </a:endParaRPr>
          </a:p>
          <a:p>
            <a:pPr>
              <a:buNone/>
            </a:pPr>
            <a:endParaRPr lang="en-US" dirty="0" smtClean="0">
              <a:latin typeface="Times New Roman"/>
              <a:cs typeface="Times New Roman"/>
            </a:endParaRPr>
          </a:p>
          <a:p>
            <a:pPr>
              <a:buNone/>
            </a:pPr>
            <a:r>
              <a:rPr lang="en-US" dirty="0" smtClean="0"/>
              <a:t> </a:t>
            </a:r>
            <a:endParaRPr lang="en-US" dirty="0"/>
          </a:p>
        </p:txBody>
      </p:sp>
      <p:sp>
        <p:nvSpPr>
          <p:cNvPr id="2" name="Title 1"/>
          <p:cNvSpPr>
            <a:spLocks noGrp="1"/>
          </p:cNvSpPr>
          <p:nvPr>
            <p:ph type="title"/>
          </p:nvPr>
        </p:nvSpPr>
        <p:spPr/>
        <p:txBody>
          <a:bodyPr/>
          <a:lstStyle/>
          <a:p>
            <a:r>
              <a:rPr lang="en-US" dirty="0" smtClean="0"/>
              <a:t>AGGREGATION ALOGRITHM</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u="sng" dirty="0" smtClean="0"/>
              <a:t>STEP 2: </a:t>
            </a:r>
            <a:r>
              <a:rPr lang="en-US" dirty="0" smtClean="0"/>
              <a:t>Calculate MAX value</a:t>
            </a:r>
          </a:p>
          <a:p>
            <a:pPr>
              <a:buNone/>
            </a:pPr>
            <a:r>
              <a:rPr lang="en-US" dirty="0" smtClean="0"/>
              <a:t>G(x) is calculated for all the three professions</a:t>
            </a:r>
          </a:p>
          <a:p>
            <a:pPr>
              <a:buNone/>
            </a:pPr>
            <a:r>
              <a:rPr lang="en-US" dirty="0" smtClean="0"/>
              <a:t>Max(G1,G2,G3)</a:t>
            </a:r>
          </a:p>
          <a:p>
            <a:pPr>
              <a:buNone/>
            </a:pPr>
            <a:r>
              <a:rPr lang="en-US" dirty="0" smtClean="0"/>
              <a:t>It gives the desired profession.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err="1" smtClean="0"/>
              <a:t>SNAPshots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smtClean="0"/>
              <a:t>SNAPSHOTS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fontAlgn="base"/>
            <a:r>
              <a:rPr lang="en-US" sz="2000" u="sng" dirty="0" smtClean="0">
                <a:hlinkClick r:id="rId2"/>
              </a:rPr>
              <a:t>www.targetstudy.com</a:t>
            </a:r>
            <a:endParaRPr lang="en-US" sz="2000" dirty="0" smtClean="0"/>
          </a:p>
          <a:p>
            <a:pPr fontAlgn="base"/>
            <a:r>
              <a:rPr lang="en-US" sz="2000" u="sng" dirty="0" smtClean="0">
                <a:hlinkClick r:id="rId3"/>
              </a:rPr>
              <a:t>www.careerguide.com</a:t>
            </a:r>
            <a:endParaRPr lang="en-US" sz="2000" dirty="0" smtClean="0"/>
          </a:p>
          <a:p>
            <a:pPr fontAlgn="base"/>
            <a:r>
              <a:rPr lang="en-US" sz="2000" dirty="0" smtClean="0"/>
              <a:t>Book- ‘Harvard Business Essentials: Decision Making’</a:t>
            </a:r>
          </a:p>
          <a:p>
            <a:pPr fontAlgn="base"/>
            <a:r>
              <a:rPr lang="en-US" sz="2000" dirty="0" smtClean="0"/>
              <a:t>Blog - </a:t>
            </a:r>
            <a:r>
              <a:rPr lang="en-US" sz="2000" u="sng" dirty="0" smtClean="0">
                <a:hlinkClick r:id="rId4"/>
              </a:rPr>
              <a:t>http://blog.penelopetrunk.com/category/finding-a-career/</a:t>
            </a:r>
            <a:r>
              <a:rPr lang="en-US" sz="2000" dirty="0" smtClean="0"/>
              <a:t> </a:t>
            </a:r>
          </a:p>
          <a:p>
            <a:pPr fontAlgn="base"/>
            <a:r>
              <a:rPr lang="en-US" sz="2000" dirty="0" smtClean="0"/>
              <a:t>Times of India Article - </a:t>
            </a:r>
            <a:r>
              <a:rPr lang="en-US" sz="2000" u="sng" dirty="0" smtClean="0">
                <a:hlinkClick r:id="rId5"/>
              </a:rPr>
              <a:t>http://timesofindia.indiatimes.com/life-style/relationships/work/How-to-choose-the-right-career-option/articleshow/47766122.cms</a:t>
            </a:r>
            <a:endParaRPr lang="en-US" sz="2000" dirty="0" smtClean="0"/>
          </a:p>
          <a:p>
            <a:endParaRPr lang="en-US" sz="2000" dirty="0"/>
          </a:p>
        </p:txBody>
      </p:sp>
      <p:sp>
        <p:nvSpPr>
          <p:cNvPr id="2" name="Title 1"/>
          <p:cNvSpPr>
            <a:spLocks noGrp="1"/>
          </p:cNvSpPr>
          <p:nvPr>
            <p:ph type="title"/>
          </p:nvPr>
        </p:nvSpPr>
        <p:spPr/>
        <p:txBody>
          <a:bodyPr/>
          <a:lstStyle/>
          <a:p>
            <a:r>
              <a:rPr lang="en-US"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Present day websites conducts a demo test</a:t>
            </a:r>
          </a:p>
          <a:p>
            <a:r>
              <a:rPr lang="en-US" dirty="0" smtClean="0"/>
              <a:t>On behalf of the demo test, it suggests rating of some soft &amp; hard skills</a:t>
            </a:r>
          </a:p>
          <a:p>
            <a:r>
              <a:rPr lang="en-US" dirty="0" smtClean="0"/>
              <a:t> </a:t>
            </a:r>
            <a:r>
              <a:rPr lang="en-US" dirty="0" smtClean="0"/>
              <a:t>These ratings shows what is a suitable profession for any individual</a:t>
            </a:r>
            <a:endParaRPr lang="en-US" dirty="0"/>
          </a:p>
        </p:txBody>
      </p:sp>
      <p:sp>
        <p:nvSpPr>
          <p:cNvPr id="2" name="Title 1"/>
          <p:cNvSpPr>
            <a:spLocks noGrp="1"/>
          </p:cNvSpPr>
          <p:nvPr>
            <p:ph type="title"/>
          </p:nvPr>
        </p:nvSpPr>
        <p:spPr/>
        <p:txBody>
          <a:bodyPr/>
          <a:lstStyle/>
          <a:p>
            <a:r>
              <a:rPr lang="en-US" dirty="0" smtClean="0"/>
              <a:t>Existing Solutions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Many websites &amp; apps suggested which kind of profession one must pursue</a:t>
            </a:r>
          </a:p>
          <a:p>
            <a:r>
              <a:rPr lang="en-US" dirty="0" smtClean="0"/>
              <a:t>Some websites are meant for providing detailed information about how to get admitted in a certain profession</a:t>
            </a:r>
          </a:p>
          <a:p>
            <a:r>
              <a:rPr lang="en-US" dirty="0" smtClean="0"/>
              <a:t>Our App aimed at bridging this gap</a:t>
            </a:r>
          </a:p>
          <a:p>
            <a:r>
              <a:rPr lang="en-US" dirty="0" smtClean="0"/>
              <a:t>It first evaluates on behalf of demo test &amp; then suggest a complete of steps to get admitted</a:t>
            </a:r>
          </a:p>
          <a:p>
            <a:r>
              <a:rPr lang="en-US" dirty="0" smtClean="0"/>
              <a:t>It includes colleges name, entrance tests etc</a:t>
            </a:r>
            <a:endParaRPr lang="en-US" dirty="0"/>
          </a:p>
        </p:txBody>
      </p:sp>
      <p:sp>
        <p:nvSpPr>
          <p:cNvPr id="2" name="Title 1"/>
          <p:cNvSpPr>
            <a:spLocks noGrp="1"/>
          </p:cNvSpPr>
          <p:nvPr>
            <p:ph type="title"/>
          </p:nvPr>
        </p:nvSpPr>
        <p:spPr/>
        <p:txBody>
          <a:bodyPr>
            <a:normAutofit fontScale="90000"/>
          </a:bodyPr>
          <a:lstStyle/>
          <a:p>
            <a:r>
              <a:rPr lang="en-US" dirty="0" smtClean="0"/>
              <a:t>Identified Gaps in </a:t>
            </a:r>
            <a:r>
              <a:rPr lang="en-US" dirty="0" smtClean="0"/>
              <a:t>Existing </a:t>
            </a:r>
            <a:r>
              <a:rPr lang="en-US" dirty="0" smtClean="0"/>
              <a:t>Solutions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The Project aims at guiding the right career options for an individual</a:t>
            </a:r>
            <a:r>
              <a:rPr lang="en-US" dirty="0"/>
              <a:t> </a:t>
            </a:r>
            <a:r>
              <a:rPr lang="en-US" dirty="0" smtClean="0"/>
              <a:t>on behalf of the test conduct and then it will provide a detailed database of the chosen profession. It will include all the necessary steps required to get admitted like how to prepare for the relevant exam, prestigious colleges in that domain, etc. </a:t>
            </a:r>
            <a:endParaRPr lang="en-US" dirty="0" smtClean="0"/>
          </a:p>
        </p:txBody>
      </p:sp>
      <p:sp>
        <p:nvSpPr>
          <p:cNvPr id="2" name="Title 1"/>
          <p:cNvSpPr>
            <a:spLocks noGrp="1"/>
          </p:cNvSpPr>
          <p:nvPr>
            <p:ph type="title"/>
          </p:nvPr>
        </p:nvSpPr>
        <p:spPr/>
        <p:txBody>
          <a:bodyPr/>
          <a:lstStyle/>
          <a:p>
            <a:r>
              <a:rPr lang="en-US" dirty="0" smtClean="0"/>
              <a:t>Problem Statement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smtClean="0"/>
              <a:t>Functional Diagram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Part - 1</a:t>
            </a:r>
            <a:endParaRPr lang="en-US" dirty="0"/>
          </a:p>
        </p:txBody>
      </p:sp>
      <p:sp>
        <p:nvSpPr>
          <p:cNvPr id="5" name="Subtitle 4"/>
          <p:cNvSpPr>
            <a:spLocks noGrp="1"/>
          </p:cNvSpPr>
          <p:nvPr>
            <p:ph type="subTitle" idx="1"/>
          </p:nvPr>
        </p:nvSpPr>
        <p:spPr/>
        <p:txBody>
          <a:bodyPr/>
          <a:lstStyle/>
          <a:p>
            <a:r>
              <a:rPr lang="en-US" dirty="0" smtClean="0"/>
              <a:t>Direct Searching by the User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project is divided into two parts</a:t>
            </a:r>
          </a:p>
          <a:p>
            <a:r>
              <a:rPr lang="en-US" dirty="0" smtClean="0"/>
              <a:t>First part is meant for an intelligent user</a:t>
            </a:r>
          </a:p>
          <a:p>
            <a:r>
              <a:rPr lang="en-US" dirty="0" smtClean="0"/>
              <a:t>It is focused for those individuals who have a clear idea about their future profession</a:t>
            </a:r>
          </a:p>
          <a:p>
            <a:r>
              <a:rPr lang="en-US" dirty="0" smtClean="0"/>
              <a:t>A user can directly search the name of their desired profession</a:t>
            </a:r>
          </a:p>
          <a:p>
            <a:r>
              <a:rPr lang="en-US" dirty="0" smtClean="0"/>
              <a:t>Our database will provide them a step by step to pursue their desired course/profession</a:t>
            </a:r>
            <a:endParaRPr lang="en-US" dirty="0"/>
          </a:p>
        </p:txBody>
      </p:sp>
      <p:sp>
        <p:nvSpPr>
          <p:cNvPr id="2" name="Title 1"/>
          <p:cNvSpPr>
            <a:spLocks noGrp="1"/>
          </p:cNvSpPr>
          <p:nvPr>
            <p:ph type="title"/>
          </p:nvPr>
        </p:nvSpPr>
        <p:spPr/>
        <p:txBody>
          <a:bodyPr/>
          <a:lstStyle/>
          <a:p>
            <a:r>
              <a:rPr lang="en-US" dirty="0" smtClean="0"/>
              <a:t>Part - I</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Part – 2 </a:t>
            </a:r>
            <a:br>
              <a:rPr lang="en-US" dirty="0" smtClean="0"/>
            </a:br>
            <a:endParaRPr lang="en-US" dirty="0"/>
          </a:p>
        </p:txBody>
      </p:sp>
      <p:sp>
        <p:nvSpPr>
          <p:cNvPr id="5" name="Subtitle 4"/>
          <p:cNvSpPr>
            <a:spLocks noGrp="1"/>
          </p:cNvSpPr>
          <p:nvPr>
            <p:ph type="subTitle" idx="1"/>
          </p:nvPr>
        </p:nvSpPr>
        <p:spPr/>
        <p:txBody>
          <a:bodyPr/>
          <a:lstStyle/>
          <a:p>
            <a:r>
              <a:rPr lang="en-US" dirty="0" smtClean="0"/>
              <a:t>Test BASED Profession Guidance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188</TotalTime>
  <Words>637</Words>
  <Application>Microsoft Office PowerPoint</Application>
  <PresentationFormat>On-screen Show (4:3)</PresentationFormat>
  <Paragraphs>217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MAJOR PROJECT</vt:lpstr>
      <vt:lpstr>Introduction</vt:lpstr>
      <vt:lpstr>Existing Solutions</vt:lpstr>
      <vt:lpstr>Identified Gaps in Existing Solutions</vt:lpstr>
      <vt:lpstr>Problem Statement</vt:lpstr>
      <vt:lpstr>Functional Diagram</vt:lpstr>
      <vt:lpstr>Part - 1</vt:lpstr>
      <vt:lpstr>Part - I</vt:lpstr>
      <vt:lpstr>Part – 2  </vt:lpstr>
      <vt:lpstr>Part - 2</vt:lpstr>
      <vt:lpstr>Part -2</vt:lpstr>
      <vt:lpstr>HASHED TABLE 1</vt:lpstr>
      <vt:lpstr>Slide 13</vt:lpstr>
      <vt:lpstr>Considering Artistic Attribute</vt:lpstr>
      <vt:lpstr>FORMULATION</vt:lpstr>
      <vt:lpstr>Values required for a Profession </vt:lpstr>
      <vt:lpstr>Hash Algorithm - II</vt:lpstr>
      <vt:lpstr>Input - HASHED TABLE 2</vt:lpstr>
      <vt:lpstr>Relation between  skill sets &amp;  scores</vt:lpstr>
      <vt:lpstr>AGGREGATION ALOGRITHM</vt:lpstr>
      <vt:lpstr>Slide 21</vt:lpstr>
      <vt:lpstr>SNAPshots</vt:lpstr>
      <vt:lpstr>SNAPSHOTS</vt:lpstr>
      <vt:lpstr>References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dc:title>
  <dc:creator>Sakshi</dc:creator>
  <cp:lastModifiedBy>Sakshi</cp:lastModifiedBy>
  <cp:revision>13</cp:revision>
  <dcterms:created xsi:type="dcterms:W3CDTF">2016-10-20T08:32:57Z</dcterms:created>
  <dcterms:modified xsi:type="dcterms:W3CDTF">2016-10-21T03:15:57Z</dcterms:modified>
</cp:coreProperties>
</file>