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ADDA531-4E03-46C1-A9C5-322A9B8B61B3}">
  <a:tblStyle styleId="{3ADDA531-4E03-46C1-A9C5-322A9B8B61B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07600"/>
            <a:ext cx="8520600" cy="106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algn="l">
              <a:spcBef>
                <a:spcPts val="0"/>
              </a:spcBef>
              <a:buNone/>
            </a:pPr>
            <a:r>
              <a:rPr lang="en" b="1"/>
              <a:t>GATOR COMPANION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1571025"/>
            <a:ext cx="8520600" cy="33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GRAD 13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DUBEY SAKSHI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GUPTA ANUSHKA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SIKRI RICHA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07600"/>
            <a:ext cx="8520600" cy="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b="1"/>
              <a:t>Existing System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72875" y="10942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000000"/>
                </a:solidFill>
              </a:rPr>
              <a:t>BackPackr				</a:t>
            </a:r>
            <a:r>
              <a:rPr lang="en" b="1" i="1" dirty="0" smtClean="0">
                <a:solidFill>
                  <a:srgbClr val="000000"/>
                </a:solidFill>
              </a:rPr>
              <a:t>TripTogether</a:t>
            </a:r>
            <a:endParaRPr lang="en" b="1" i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i="1" dirty="0">
                <a:solidFill>
                  <a:schemeClr val="tx1"/>
                </a:solidFill>
              </a:rPr>
              <a:t>In BackPackr, one can not update their profile once it’s been made and it is not intuitive as one can not figure out how to proceed.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i="1" dirty="0">
                <a:solidFill>
                  <a:schemeClr val="tx1"/>
                </a:solidFill>
              </a:rPr>
              <a:t>TripTogether does not let you delete your account and there are a lot of fake profiles thus a major safety concern.</a:t>
            </a:r>
          </a:p>
        </p:txBody>
      </p:sp>
      <p:pic>
        <p:nvPicPr>
          <p:cNvPr id="62" name="Shape 62" descr="Screenshot (22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" y="810150"/>
            <a:ext cx="3992124" cy="243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 descr="Screenshot (22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150" y="810150"/>
            <a:ext cx="4205874" cy="24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Our System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Screenshot (22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00" y="491387"/>
            <a:ext cx="7596876" cy="34928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950" y="3984200"/>
            <a:ext cx="9080100" cy="76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>
              <a:spcBef>
                <a:spcPts val="0"/>
              </a:spcBef>
              <a:buChar char="●"/>
            </a:pPr>
            <a:r>
              <a:rPr lang="en"/>
              <a:t>The Matching Algorithm works perfectly and gives the output of the match instantaneously.</a:t>
            </a:r>
          </a:p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en"/>
              <a:t>For safety issues we also incorporated the Terms and Conditions agreement before signing up for the application. </a:t>
            </a:r>
          </a:p>
          <a:p>
            <a:pPr marL="457200" lvl="0" indent="-228600" algn="just">
              <a:spcBef>
                <a:spcPts val="0"/>
              </a:spcBef>
              <a:buChar char="●"/>
            </a:pPr>
            <a:r>
              <a:rPr lang="en"/>
              <a:t>The places tab informs the user of various tourist spots already in Gainesville.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08225"/>
            <a:ext cx="8520600" cy="57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User Study Conditions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839325"/>
            <a:ext cx="8520600" cy="37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POPULATION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No. of participants: 32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Target Population: Living in Gainesville for short Duration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Age Group: 20-24 years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Procedure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We explained about our study and asked them to sign the consent form and then let the participants explore our interface and the existing interface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Conducted SUS and Qualtrics Surveys after </a:t>
            </a:r>
            <a:r>
              <a:rPr lang="en" b="1">
                <a:solidFill>
                  <a:schemeClr val="dk1"/>
                </a:solidFill>
              </a:rPr>
              <a:t>one week</a:t>
            </a:r>
            <a:r>
              <a:rPr lang="en">
                <a:solidFill>
                  <a:schemeClr val="dk1"/>
                </a:solidFill>
              </a:rPr>
              <a:t> trial period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Interviewed after one week trial period to see if they are actually successful in making trips through our system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372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Result and Analysis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8650" y="415575"/>
            <a:ext cx="8906700" cy="46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Primary Hypothesis:</a:t>
            </a:r>
            <a:r>
              <a:rPr lang="en" sz="1200" b="1">
                <a:solidFill>
                  <a:srgbClr val="000000"/>
                </a:solidFill>
              </a:rPr>
              <a:t>T</a:t>
            </a:r>
            <a:r>
              <a:rPr lang="en" sz="1200" b="1">
                <a:solidFill>
                  <a:schemeClr val="dk1"/>
                </a:solidFill>
              </a:rPr>
              <a:t>he usability rate of our interface for planning trips by a participant will be more than that of existing interface like Backpacker and Trip Together, for planning trips in Gainesville.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Secondary Hypothesis: </a:t>
            </a:r>
            <a:r>
              <a:rPr lang="en" sz="1200" b="1">
                <a:solidFill>
                  <a:schemeClr val="dk1"/>
                </a:solidFill>
              </a:rPr>
              <a:t>The different matches found from our interface will be better than the  matched suggestions of existing interface like Backpackr and Trip Together for planning trips in Gainesville.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Primary: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310500" y="1840930"/>
          <a:ext cx="3924800" cy="1616255"/>
        </p:xfrm>
        <a:graphic>
          <a:graphicData uri="http://schemas.openxmlformats.org/drawingml/2006/table">
            <a:tbl>
              <a:tblPr>
                <a:noFill/>
                <a:tableStyleId>{3ADDA531-4E03-46C1-A9C5-322A9B8B61B3}</a:tableStyleId>
              </a:tblPr>
              <a:tblGrid>
                <a:gridCol w="900525"/>
                <a:gridCol w="1265300"/>
                <a:gridCol w="1758975"/>
              </a:tblGrid>
              <a:tr h="3727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BackPackr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Gator Companion</a:t>
                      </a:r>
                    </a:p>
                  </a:txBody>
                  <a:tcPr marL="91425" marR="91425" marT="91425" marB="91425"/>
                </a:tc>
              </a:tr>
              <a:tr h="326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6.3125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7.8125</a:t>
                      </a:r>
                    </a:p>
                  </a:txBody>
                  <a:tcPr marL="91425" marR="91425" marT="91425" marB="91425"/>
                </a:tc>
              </a:tr>
              <a:tr h="326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1.0906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1.7121</a:t>
                      </a:r>
                    </a:p>
                  </a:txBody>
                  <a:tcPr marL="91425" marR="91425" marT="91425" marB="91425"/>
                </a:tc>
              </a:tr>
              <a:tr h="427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Variance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1.1895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2.9314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310500" y="3374175"/>
            <a:ext cx="4192500" cy="4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P (one-tailed) &lt;0.0001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 (Two-tailed) = 0.00110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b="1"/>
              <a:t>Accepting Primary Hypothesis &amp; thus rejecting NULL hypothesis!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4552950" y="1769342"/>
          <a:ext cx="4070375" cy="1616255"/>
        </p:xfrm>
        <a:graphic>
          <a:graphicData uri="http://schemas.openxmlformats.org/drawingml/2006/table">
            <a:tbl>
              <a:tblPr>
                <a:noFill/>
                <a:tableStyleId>{3ADDA531-4E03-46C1-A9C5-322A9B8B61B3}</a:tableStyleId>
              </a:tblPr>
              <a:tblGrid>
                <a:gridCol w="1046100"/>
                <a:gridCol w="1265300"/>
                <a:gridCol w="1758975"/>
              </a:tblGrid>
              <a:tr h="372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Secondary: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BackPackr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Gator Companion</a:t>
                      </a:r>
                    </a:p>
                  </a:txBody>
                  <a:tcPr marL="91425" marR="91425" marT="91425" marB="91425"/>
                </a:tc>
              </a:tr>
              <a:tr h="326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6.125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6.7188</a:t>
                      </a:r>
                    </a:p>
                  </a:txBody>
                  <a:tcPr marL="91425" marR="91425" marT="91425" marB="91425"/>
                </a:tc>
              </a:tr>
              <a:tr h="326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1.1476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1.474</a:t>
                      </a:r>
                    </a:p>
                  </a:txBody>
                  <a:tcPr marL="91425" marR="91425" marT="91425" marB="91425"/>
                </a:tc>
              </a:tr>
              <a:tr h="42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Variance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1.3171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2.173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7" name="Shape 87"/>
          <p:cNvSpPr txBox="1"/>
          <p:nvPr/>
        </p:nvSpPr>
        <p:spPr>
          <a:xfrm>
            <a:off x="4301600" y="3333125"/>
            <a:ext cx="4456200" cy="95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 (one-tailed) =0.0290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 (two-tailed) = 0.048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b="1">
                <a:solidFill>
                  <a:schemeClr val="dk1"/>
                </a:solidFill>
              </a:rPr>
              <a:t>Accepting Secondary Hypothesis &amp; rejecting NULL hypothesis!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60150" y="4289525"/>
            <a:ext cx="8423700" cy="7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Since, in the both primary and secondary cases, our p-value is less than 0.05 making it statistically significant and through this we derived the above conclusions regarding hypothesis.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68775" y="165125"/>
            <a:ext cx="8142300" cy="7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    </a:t>
            </a:r>
            <a:r>
              <a:rPr lang="en" sz="2400" b="1" u="sng" dirty="0"/>
              <a:t>What we learnt</a:t>
            </a:r>
            <a:r>
              <a:rPr lang="en" sz="2400" b="1" dirty="0"/>
              <a:t>			</a:t>
            </a:r>
            <a:r>
              <a:rPr lang="en" sz="2400" b="1" u="sng" dirty="0" smtClean="0"/>
              <a:t>How </a:t>
            </a:r>
            <a:r>
              <a:rPr lang="en" sz="2400" b="1" u="sng" dirty="0"/>
              <a:t>it helps?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20250" y="582275"/>
            <a:ext cx="3901200" cy="9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Users prefer Gator Companion’s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intuitive and straightforward interface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221450" y="582275"/>
            <a:ext cx="4289700" cy="14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Experimenting with different interfaces and conducting user testing during each phase with different users is a good decision before finalizing a design, because the effect that the interface have on the user is intense.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6750" y="1989475"/>
            <a:ext cx="8841000" cy="68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i="1">
                <a:solidFill>
                  <a:srgbClr val="073763"/>
                </a:solidFill>
                <a:highlight>
                  <a:srgbClr val="EFEFEF"/>
                </a:highlight>
                <a:latin typeface="Proxima Nova"/>
                <a:ea typeface="Proxima Nova"/>
                <a:cs typeface="Proxima Nova"/>
                <a:sym typeface="Proxima Nova"/>
              </a:rPr>
              <a:t>HCI Guideline #1: Design should be consistent and analysed using a user’s  initial instinct </a:t>
            </a:r>
          </a:p>
          <a:p>
            <a:pPr lvl="0">
              <a:spcBef>
                <a:spcPts val="0"/>
              </a:spcBef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20250" y="2678500"/>
            <a:ext cx="8384700" cy="22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/>
          </a:p>
          <a:p>
            <a:pPr lvl="0" algn="ctr" rtl="0">
              <a:spcBef>
                <a:spcPts val="0"/>
              </a:spcBef>
              <a:buNone/>
            </a:pPr>
            <a:endParaRPr sz="1800"/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Thus, we can </a:t>
            </a:r>
            <a:r>
              <a:rPr lang="en" sz="1800" b="1" u="sng"/>
              <a:t>conclude</a:t>
            </a:r>
            <a:r>
              <a:rPr lang="en" sz="1800"/>
              <a:t> that people would use Gator Companions more often than the other available applications for planning trips.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A better match would be made available to the users.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PresentationFormat>On-screen Show (16:9)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Proxima Nova</vt:lpstr>
      <vt:lpstr>simple-light-2</vt:lpstr>
      <vt:lpstr>GATOR COMPANION</vt:lpstr>
      <vt:lpstr>Existing System</vt:lpstr>
      <vt:lpstr>Our System</vt:lpstr>
      <vt:lpstr>User Study Conditions</vt:lpstr>
      <vt:lpstr>Result and Analysis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GATOR COMPANION</dc:title>
  <cp:lastModifiedBy>Sakshi</cp:lastModifiedBy>
  <cp:revision>2</cp:revision>
  <dcterms:modified xsi:type="dcterms:W3CDTF">2017-04-19T02:31:13Z</dcterms:modified>
</cp:coreProperties>
</file>