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69" r:id="rId6"/>
    <p:sldId id="270" r:id="rId7"/>
    <p:sldId id="271" r:id="rId8"/>
    <p:sldId id="272" r:id="rId9"/>
    <p:sldId id="273" r:id="rId10"/>
    <p:sldId id="274" r:id="rId11"/>
    <p:sldId id="275" r:id="rId12"/>
    <p:sldId id="276" r:id="rId13"/>
    <p:sldId id="259" r:id="rId14"/>
    <p:sldId id="260" r:id="rId15"/>
    <p:sldId id="265" r:id="rId16"/>
    <p:sldId id="261" r:id="rId17"/>
    <p:sldId id="262" r:id="rId18"/>
    <p:sldId id="263" r:id="rId19"/>
    <p:sldId id="264" r:id="rId20"/>
    <p:sldId id="26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9" d="100"/>
          <a:sy n="79" d="100"/>
        </p:scale>
        <p:origin x="-95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5/9/2016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5/9/2016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6000" r="-4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1828800"/>
          </a:xfrm>
        </p:spPr>
        <p:txBody>
          <a:bodyPr>
            <a:noAutofit/>
          </a:bodyPr>
          <a:lstStyle/>
          <a:p>
            <a:r>
              <a:rPr lang="en-US" sz="8000" dirty="0" smtClean="0">
                <a:solidFill>
                  <a:schemeClr val="bg1"/>
                </a:solidFill>
              </a:rPr>
              <a:t/>
            </a:r>
            <a:br>
              <a:rPr lang="en-US" sz="8000" dirty="0" smtClean="0">
                <a:solidFill>
                  <a:schemeClr val="bg1"/>
                </a:solidFill>
              </a:rPr>
            </a:br>
            <a:r>
              <a:rPr lang="en-US" sz="8000" dirty="0" smtClean="0">
                <a:solidFill>
                  <a:schemeClr val="bg1"/>
                </a:solidFill>
              </a:rPr>
              <a:t/>
            </a:r>
            <a:br>
              <a:rPr lang="en-US" sz="8000" dirty="0" smtClean="0">
                <a:solidFill>
                  <a:schemeClr val="bg1"/>
                </a:solidFill>
              </a:rPr>
            </a:br>
            <a:r>
              <a:rPr lang="en-US" sz="8000" dirty="0" smtClean="0">
                <a:solidFill>
                  <a:schemeClr val="bg1"/>
                </a:solidFill>
              </a:rPr>
              <a:t/>
            </a:r>
            <a:br>
              <a:rPr lang="en-US" sz="8000" dirty="0" smtClean="0">
                <a:solidFill>
                  <a:schemeClr val="bg1"/>
                </a:solidFill>
              </a:rPr>
            </a:br>
            <a:r>
              <a:rPr lang="en-US" sz="8000" dirty="0" smtClean="0">
                <a:solidFill>
                  <a:schemeClr val="bg1"/>
                </a:solidFill>
              </a:rPr>
              <a:t/>
            </a:r>
            <a:br>
              <a:rPr lang="en-US" sz="8000" dirty="0" smtClean="0">
                <a:solidFill>
                  <a:schemeClr val="bg1"/>
                </a:solidFill>
              </a:rPr>
            </a:br>
            <a:r>
              <a:rPr lang="en-US" sz="8000" dirty="0" smtClean="0">
                <a:solidFill>
                  <a:schemeClr val="bg1"/>
                </a:solidFill>
              </a:rPr>
              <a:t/>
            </a:r>
            <a:br>
              <a:rPr lang="en-US" sz="8000" dirty="0" smtClean="0">
                <a:solidFill>
                  <a:schemeClr val="bg1"/>
                </a:solidFill>
              </a:rPr>
            </a:br>
            <a:r>
              <a:rPr lang="en-US" sz="8000" dirty="0" smtClean="0">
                <a:solidFill>
                  <a:schemeClr val="bg1"/>
                </a:solidFill>
              </a:rPr>
              <a:t/>
            </a:r>
            <a:br>
              <a:rPr lang="en-US" sz="8000" dirty="0" smtClean="0">
                <a:solidFill>
                  <a:schemeClr val="bg1"/>
                </a:solidFill>
              </a:rPr>
            </a:br>
            <a:r>
              <a:rPr lang="en-US" sz="8000" dirty="0" smtClean="0">
                <a:solidFill>
                  <a:schemeClr val="bg1"/>
                </a:solidFill>
              </a:rPr>
              <a:t/>
            </a:r>
            <a:br>
              <a:rPr lang="en-US" sz="8000" dirty="0" smtClean="0">
                <a:solidFill>
                  <a:schemeClr val="bg1"/>
                </a:solidFill>
              </a:rPr>
            </a:br>
            <a:r>
              <a:rPr lang="en-US" sz="8000" dirty="0" smtClean="0">
                <a:solidFill>
                  <a:schemeClr val="bg1"/>
                </a:solidFill>
              </a:rPr>
              <a:t/>
            </a:r>
            <a:br>
              <a:rPr lang="en-US" sz="8000" dirty="0" smtClean="0">
                <a:solidFill>
                  <a:schemeClr val="bg1"/>
                </a:solidFill>
              </a:rPr>
            </a:br>
            <a:r>
              <a:rPr lang="en-US" sz="8000" dirty="0" smtClean="0">
                <a:solidFill>
                  <a:schemeClr val="bg1"/>
                </a:solidFill>
              </a:rPr>
              <a:t/>
            </a:r>
            <a:br>
              <a:rPr lang="en-US" sz="8000" dirty="0" smtClean="0">
                <a:solidFill>
                  <a:schemeClr val="bg1"/>
                </a:solidFill>
              </a:rPr>
            </a:br>
            <a:r>
              <a:rPr lang="en-US" sz="8000" dirty="0" smtClean="0">
                <a:solidFill>
                  <a:schemeClr val="bg1"/>
                </a:solidFill>
              </a:rPr>
              <a:t/>
            </a:r>
            <a:br>
              <a:rPr lang="en-US" sz="8000" dirty="0" smtClean="0">
                <a:solidFill>
                  <a:schemeClr val="bg1"/>
                </a:solidFill>
              </a:rPr>
            </a:br>
            <a:r>
              <a:rPr lang="en-US" sz="8000" dirty="0" smtClean="0">
                <a:solidFill>
                  <a:schemeClr val="bg1"/>
                </a:solidFill>
              </a:rPr>
              <a:t/>
            </a:r>
            <a:br>
              <a:rPr lang="en-US" sz="8000" dirty="0" smtClean="0">
                <a:solidFill>
                  <a:schemeClr val="bg1"/>
                </a:solidFill>
              </a:rPr>
            </a:br>
            <a:r>
              <a:rPr lang="en-US" sz="8000" dirty="0" smtClean="0">
                <a:solidFill>
                  <a:schemeClr val="bg1"/>
                </a:solidFill>
              </a:rPr>
              <a:t/>
            </a:r>
            <a:br>
              <a:rPr lang="en-US" sz="8000" dirty="0" smtClean="0">
                <a:solidFill>
                  <a:schemeClr val="bg1"/>
                </a:solidFill>
              </a:rPr>
            </a:br>
            <a:r>
              <a:rPr lang="en-US" sz="8000" dirty="0" smtClean="0">
                <a:solidFill>
                  <a:schemeClr val="bg1"/>
                </a:solidFill>
              </a:rPr>
              <a:t/>
            </a:r>
            <a:br>
              <a:rPr lang="en-US" sz="8000" dirty="0" smtClean="0">
                <a:solidFill>
                  <a:schemeClr val="bg1"/>
                </a:solidFill>
              </a:rPr>
            </a:br>
            <a:r>
              <a:rPr lang="en-US" sz="8000" dirty="0" smtClean="0">
                <a:solidFill>
                  <a:schemeClr val="bg1"/>
                </a:solidFill>
              </a:rPr>
              <a:t/>
            </a:r>
            <a:br>
              <a:rPr lang="en-US" sz="8000" dirty="0" smtClean="0">
                <a:solidFill>
                  <a:schemeClr val="bg1"/>
                </a:solidFill>
              </a:rPr>
            </a:br>
            <a:r>
              <a:rPr lang="en-US" sz="8000" dirty="0" smtClean="0">
                <a:solidFill>
                  <a:schemeClr val="bg1"/>
                </a:solidFill>
              </a:rPr>
              <a:t/>
            </a:r>
            <a:br>
              <a:rPr lang="en-US" sz="8000" dirty="0" smtClean="0">
                <a:solidFill>
                  <a:schemeClr val="bg1"/>
                </a:solidFill>
              </a:rPr>
            </a:br>
            <a:r>
              <a:rPr lang="en-US" sz="8000" dirty="0" smtClean="0">
                <a:solidFill>
                  <a:schemeClr val="bg1"/>
                </a:solidFill>
              </a:rPr>
              <a:t/>
            </a:r>
            <a:br>
              <a:rPr lang="en-US" sz="8000" dirty="0" smtClean="0">
                <a:solidFill>
                  <a:schemeClr val="bg1"/>
                </a:solidFill>
              </a:rPr>
            </a:br>
            <a:endParaRPr lang="en-US" sz="8000" dirty="0">
              <a:solidFill>
                <a:schemeClr val="bg1"/>
              </a:solidFill>
            </a:endParaRPr>
          </a:p>
        </p:txBody>
      </p:sp>
      <p:sp>
        <p:nvSpPr>
          <p:cNvPr id="3" name="Subtitle 2"/>
          <p:cNvSpPr>
            <a:spLocks noGrp="1"/>
          </p:cNvSpPr>
          <p:nvPr>
            <p:ph type="subTitle" idx="1"/>
          </p:nvPr>
        </p:nvSpPr>
        <p:spPr>
          <a:xfrm>
            <a:off x="533400" y="1066800"/>
            <a:ext cx="7854696" cy="3914336"/>
          </a:xfrm>
        </p:spPr>
        <p:txBody>
          <a:bodyPr>
            <a:normAutofit/>
          </a:bodyPr>
          <a:lstStyle/>
          <a:p>
            <a:r>
              <a:rPr lang="en-US" sz="9600" dirty="0" smtClean="0"/>
              <a:t>INTERNET OF THINGS </a:t>
            </a:r>
            <a:endParaRPr lang="en-US" sz="9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Mobile Operated Bluetooth Sensor</a:t>
            </a:r>
            <a:endParaRPr lang="en-US" dirty="0"/>
          </a:p>
        </p:txBody>
      </p:sp>
      <p:sp>
        <p:nvSpPr>
          <p:cNvPr id="3" name="Content Placeholder 2"/>
          <p:cNvSpPr>
            <a:spLocks noGrp="1"/>
          </p:cNvSpPr>
          <p:nvPr>
            <p:ph idx="1"/>
          </p:nvPr>
        </p:nvSpPr>
        <p:spPr/>
        <p:txBody>
          <a:bodyPr/>
          <a:lstStyle/>
          <a:p>
            <a:r>
              <a:rPr lang="en-US" dirty="0" smtClean="0"/>
              <a:t>Works on Bluetooth sensor</a:t>
            </a:r>
          </a:p>
          <a:p>
            <a:r>
              <a:rPr lang="en-US" dirty="0" smtClean="0"/>
              <a:t>Only cell is required for operation</a:t>
            </a:r>
          </a:p>
          <a:p>
            <a:r>
              <a:rPr lang="en-US" dirty="0" smtClean="0"/>
              <a:t>Sends 2 bits</a:t>
            </a:r>
          </a:p>
          <a:p>
            <a:r>
              <a:rPr lang="en-US" dirty="0" smtClean="0"/>
              <a:t>Bit 0</a:t>
            </a:r>
          </a:p>
          <a:p>
            <a:r>
              <a:rPr lang="en-US" dirty="0" smtClean="0"/>
              <a:t>Bit 1</a:t>
            </a:r>
          </a:p>
          <a:p>
            <a:r>
              <a:rPr lang="en-US" dirty="0" smtClean="0"/>
              <a:t>It can signify at home if something is serious during morning </a:t>
            </a:r>
          </a:p>
          <a:p>
            <a:endParaRPr lang="en-US" dirty="0" smtClean="0"/>
          </a:p>
          <a:p>
            <a:r>
              <a:rPr lang="en-US" dirty="0" smtClean="0"/>
              <a:t>walk or nearby places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Bluetooth Module Hardware Implementation</a:t>
            </a:r>
            <a:endParaRPr lang="en-US" dirty="0"/>
          </a:p>
        </p:txBody>
      </p:sp>
      <p:pic>
        <p:nvPicPr>
          <p:cNvPr id="4" name="Content Placeholder 3" descr="IMG-20160508-WA0002.jpg"/>
          <p:cNvPicPr>
            <a:picLocks noGrp="1" noChangeAspect="1"/>
          </p:cNvPicPr>
          <p:nvPr>
            <p:ph idx="1"/>
          </p:nvPr>
        </p:nvPicPr>
        <p:blipFill>
          <a:blip r:embed="rId2"/>
          <a:stretch>
            <a:fillRect/>
          </a:stretch>
        </p:blipFill>
        <p:spPr>
          <a:xfrm>
            <a:off x="1645708" y="1935163"/>
            <a:ext cx="6431492" cy="438943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signal via Phone</a:t>
            </a:r>
            <a:endParaRPr lang="en-US" dirty="0"/>
          </a:p>
        </p:txBody>
      </p:sp>
      <p:pic>
        <p:nvPicPr>
          <p:cNvPr id="4" name="Content Placeholder 3" descr="9.png"/>
          <p:cNvPicPr>
            <a:picLocks noGrp="1" noChangeAspect="1"/>
          </p:cNvPicPr>
          <p:nvPr>
            <p:ph idx="1"/>
          </p:nvPr>
        </p:nvPicPr>
        <p:blipFill>
          <a:blip r:embed="rId2"/>
          <a:stretch>
            <a:fillRect/>
          </a:stretch>
        </p:blipFill>
        <p:spPr>
          <a:xfrm>
            <a:off x="3337471" y="1935163"/>
            <a:ext cx="2469058" cy="438943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t>3. Temperature Sensor</a:t>
            </a:r>
            <a:endParaRPr lang="en-US" dirty="0"/>
          </a:p>
        </p:txBody>
      </p:sp>
      <p:pic>
        <p:nvPicPr>
          <p:cNvPr id="4" name="Content Placeholder 3" descr="Hardware.jpg"/>
          <p:cNvPicPr>
            <a:picLocks noGrp="1" noChangeAspect="1"/>
          </p:cNvPicPr>
          <p:nvPr>
            <p:ph idx="1"/>
          </p:nvPr>
        </p:nvPicPr>
        <p:blipFill>
          <a:blip r:embed="rId2" cstate="print"/>
          <a:stretch>
            <a:fillRect/>
          </a:stretch>
        </p:blipFill>
        <p:spPr>
          <a:xfrm>
            <a:off x="1645708" y="2438400"/>
            <a:ext cx="5852583" cy="38862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 ???</a:t>
            </a:r>
            <a:endParaRPr lang="en-US" dirty="0"/>
          </a:p>
        </p:txBody>
      </p:sp>
      <p:sp>
        <p:nvSpPr>
          <p:cNvPr id="3" name="Content Placeholder 2"/>
          <p:cNvSpPr>
            <a:spLocks noGrp="1"/>
          </p:cNvSpPr>
          <p:nvPr>
            <p:ph idx="1"/>
          </p:nvPr>
        </p:nvSpPr>
        <p:spPr/>
        <p:txBody>
          <a:bodyPr/>
          <a:lstStyle/>
          <a:p>
            <a:pPr>
              <a:buNone/>
            </a:pPr>
            <a:r>
              <a:rPr lang="en-US" dirty="0" smtClean="0"/>
              <a:t>                          Basic </a:t>
            </a:r>
            <a:r>
              <a:rPr lang="en-US" dirty="0" err="1" smtClean="0"/>
              <a:t>Componenets</a:t>
            </a:r>
            <a:r>
              <a:rPr lang="en-US" dirty="0" smtClean="0"/>
              <a:t> :</a:t>
            </a:r>
          </a:p>
          <a:p>
            <a:endParaRPr lang="en-US" dirty="0" smtClean="0"/>
          </a:p>
          <a:p>
            <a:r>
              <a:rPr lang="en-US" dirty="0" err="1" smtClean="0"/>
              <a:t>Aurdino</a:t>
            </a:r>
            <a:endParaRPr lang="en-US" dirty="0" smtClean="0"/>
          </a:p>
          <a:p>
            <a:r>
              <a:rPr lang="en-US" dirty="0" smtClean="0"/>
              <a:t>Temperature Sensor</a:t>
            </a:r>
          </a:p>
          <a:p>
            <a:r>
              <a:rPr lang="en-US" dirty="0" smtClean="0"/>
              <a:t>Bluetooth Module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IMG_20160401_083503.JPG"/>
          <p:cNvPicPr>
            <a:picLocks noGrp="1" noChangeAspect="1"/>
          </p:cNvPicPr>
          <p:nvPr>
            <p:ph idx="1"/>
          </p:nvPr>
        </p:nvPicPr>
        <p:blipFill>
          <a:blip r:embed="rId2"/>
          <a:stretch>
            <a:fillRect/>
          </a:stretch>
        </p:blipFill>
        <p:spPr>
          <a:xfrm>
            <a:off x="1066801" y="838200"/>
            <a:ext cx="6629400" cy="54864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Aurdino</a:t>
            </a:r>
            <a:endParaRPr lang="en-US" dirty="0"/>
          </a:p>
        </p:txBody>
      </p:sp>
      <p:sp>
        <p:nvSpPr>
          <p:cNvPr id="3" name="Content Placeholder 2"/>
          <p:cNvSpPr>
            <a:spLocks noGrp="1"/>
          </p:cNvSpPr>
          <p:nvPr>
            <p:ph idx="1"/>
          </p:nvPr>
        </p:nvSpPr>
        <p:spPr>
          <a:xfrm>
            <a:off x="457200" y="2895600"/>
            <a:ext cx="8229600" cy="3429000"/>
          </a:xfrm>
        </p:spPr>
        <p:txBody>
          <a:bodyPr/>
          <a:lstStyle/>
          <a:p>
            <a:r>
              <a:rPr lang="en-US" dirty="0" err="1" smtClean="0"/>
              <a:t>Aurdino</a:t>
            </a:r>
            <a:r>
              <a:rPr lang="en-US" dirty="0" smtClean="0"/>
              <a:t> provides an interface for the working of temperature sensor. It provides a platform through which we can transfer desired code into the component and can work accordingly.</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35 Temperature Sensor</a:t>
            </a:r>
            <a:endParaRPr lang="en-US" dirty="0"/>
          </a:p>
        </p:txBody>
      </p:sp>
      <p:sp>
        <p:nvSpPr>
          <p:cNvPr id="3" name="Content Placeholder 2"/>
          <p:cNvSpPr>
            <a:spLocks noGrp="1"/>
          </p:cNvSpPr>
          <p:nvPr>
            <p:ph idx="1"/>
          </p:nvPr>
        </p:nvSpPr>
        <p:spPr>
          <a:xfrm>
            <a:off x="457200" y="1981200"/>
            <a:ext cx="8229600" cy="4343400"/>
          </a:xfrm>
        </p:spPr>
        <p:txBody>
          <a:bodyPr/>
          <a:lstStyle/>
          <a:p>
            <a:r>
              <a:rPr lang="en-US" dirty="0" smtClean="0"/>
              <a:t>It’s a 3 pin </a:t>
            </a:r>
            <a:r>
              <a:rPr lang="en-US" dirty="0" err="1" smtClean="0"/>
              <a:t>tempertaure</a:t>
            </a:r>
            <a:r>
              <a:rPr lang="en-US" dirty="0" smtClean="0"/>
              <a:t> sensor</a:t>
            </a:r>
          </a:p>
          <a:p>
            <a:r>
              <a:rPr lang="en-US" dirty="0" smtClean="0"/>
              <a:t>It gives readings in 1000 </a:t>
            </a:r>
          </a:p>
          <a:p>
            <a:r>
              <a:rPr lang="en-US" dirty="0" smtClean="0"/>
              <a:t>Proper reading in </a:t>
            </a:r>
            <a:r>
              <a:rPr lang="en-US" dirty="0" err="1" smtClean="0"/>
              <a:t>Celcius</a:t>
            </a:r>
            <a:r>
              <a:rPr lang="en-US" dirty="0" smtClean="0"/>
              <a:t> &amp; </a:t>
            </a:r>
            <a:r>
              <a:rPr lang="en-US" dirty="0" err="1" smtClean="0"/>
              <a:t>Fahrenheits</a:t>
            </a:r>
            <a:r>
              <a:rPr lang="en-US" dirty="0" smtClean="0"/>
              <a:t> can be achieved using formula in the implemented code</a:t>
            </a:r>
          </a:p>
          <a:p>
            <a:endParaRPr lang="en-US" dirty="0" smtClean="0"/>
          </a:p>
          <a:p>
            <a:endParaRPr lang="en-US" dirty="0"/>
          </a:p>
        </p:txBody>
      </p:sp>
      <p:pic>
        <p:nvPicPr>
          <p:cNvPr id="4" name="Picture 3" descr="FE0DHQ4HV2AIB01.MEDIUM.jpg"/>
          <p:cNvPicPr>
            <a:picLocks noChangeAspect="1"/>
          </p:cNvPicPr>
          <p:nvPr/>
        </p:nvPicPr>
        <p:blipFill>
          <a:blip r:embed="rId2"/>
          <a:stretch>
            <a:fillRect/>
          </a:stretch>
        </p:blipFill>
        <p:spPr>
          <a:xfrm>
            <a:off x="2590800" y="3962400"/>
            <a:ext cx="3276600" cy="20447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Bluetooth Module</a:t>
            </a:r>
            <a:endParaRPr lang="en-US" dirty="0"/>
          </a:p>
        </p:txBody>
      </p:sp>
      <p:sp>
        <p:nvSpPr>
          <p:cNvPr id="3" name="Content Placeholder 2"/>
          <p:cNvSpPr>
            <a:spLocks noGrp="1"/>
          </p:cNvSpPr>
          <p:nvPr>
            <p:ph idx="1"/>
          </p:nvPr>
        </p:nvSpPr>
        <p:spPr/>
        <p:txBody>
          <a:bodyPr>
            <a:normAutofit/>
          </a:bodyPr>
          <a:lstStyle/>
          <a:p>
            <a:r>
              <a:rPr lang="en-US" dirty="0" smtClean="0"/>
              <a:t>BlueTooth-HC05-HC06-Modules</a:t>
            </a:r>
          </a:p>
          <a:p>
            <a:pPr fontAlgn="ctr">
              <a:buNone/>
            </a:pPr>
            <a:endParaRPr lang="en-US" dirty="0" smtClean="0"/>
          </a:p>
          <a:p>
            <a:r>
              <a:rPr lang="en-US" b="1" dirty="0" smtClean="0"/>
              <a:t>BlueTooth-HC05-Modules-How-To</a:t>
            </a:r>
            <a:r>
              <a:rPr lang="en-US" dirty="0" smtClean="0"/>
              <a:t/>
            </a:r>
            <a:br>
              <a:rPr lang="en-US" dirty="0" smtClean="0"/>
            </a:br>
            <a:r>
              <a:rPr lang="en-US" b="1" i="1" dirty="0" smtClean="0"/>
              <a:t>Bluetooth</a:t>
            </a:r>
            <a:r>
              <a:rPr lang="en-US" dirty="0" smtClean="0"/>
              <a:t>  is a wireless technology standard for exchanging data over short distances (using short-wavelength UHF radio waves in the ISM band from 2.4 to 2.485 GHz) from fixed and mobile devices, and building personal area networks (PANs). Range is approximately 10 Meters (30 feet).</a:t>
            </a:r>
            <a:br>
              <a:rPr lang="en-US" dirty="0" smtClean="0"/>
            </a:b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C 05 Bluetooth Sensor.jpg"/>
          <p:cNvPicPr>
            <a:picLocks noGrp="1" noChangeAspect="1"/>
          </p:cNvPicPr>
          <p:nvPr>
            <p:ph idx="1"/>
          </p:nvPr>
        </p:nvPicPr>
        <p:blipFill>
          <a:blip r:embed="rId2"/>
          <a:stretch>
            <a:fillRect/>
          </a:stretch>
        </p:blipFill>
        <p:spPr>
          <a:xfrm>
            <a:off x="1295400" y="2895600"/>
            <a:ext cx="6324600" cy="297179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watch.jpg"/>
          <p:cNvPicPr>
            <a:picLocks noGrp="1" noChangeAspect="1"/>
          </p:cNvPicPr>
          <p:nvPr>
            <p:ph idx="1"/>
          </p:nvPr>
        </p:nvPicPr>
        <p:blipFill>
          <a:blip r:embed="rId2"/>
          <a:stretch>
            <a:fillRect/>
          </a:stretch>
        </p:blipFill>
        <p:spPr>
          <a:xfrm>
            <a:off x="0" y="0"/>
            <a:ext cx="4724400" cy="3276600"/>
          </a:xfrm>
        </p:spPr>
      </p:pic>
      <p:pic>
        <p:nvPicPr>
          <p:cNvPr id="5" name="Picture 4" descr="cough.jpg"/>
          <p:cNvPicPr>
            <a:picLocks noChangeAspect="1"/>
          </p:cNvPicPr>
          <p:nvPr/>
        </p:nvPicPr>
        <p:blipFill>
          <a:blip r:embed="rId3"/>
          <a:stretch>
            <a:fillRect/>
          </a:stretch>
        </p:blipFill>
        <p:spPr>
          <a:xfrm>
            <a:off x="4724400" y="0"/>
            <a:ext cx="4419600" cy="3200400"/>
          </a:xfrm>
          <a:prstGeom prst="rect">
            <a:avLst/>
          </a:prstGeom>
        </p:spPr>
      </p:pic>
      <p:pic>
        <p:nvPicPr>
          <p:cNvPr id="7" name="Picture 6" descr="temp.jpeg"/>
          <p:cNvPicPr>
            <a:picLocks noChangeAspect="1"/>
          </p:cNvPicPr>
          <p:nvPr/>
        </p:nvPicPr>
        <p:blipFill>
          <a:blip r:embed="rId4"/>
          <a:stretch>
            <a:fillRect/>
          </a:stretch>
        </p:blipFill>
        <p:spPr>
          <a:xfrm>
            <a:off x="0" y="3276600"/>
            <a:ext cx="4724400" cy="3581400"/>
          </a:xfrm>
          <a:prstGeom prst="rect">
            <a:avLst/>
          </a:prstGeom>
        </p:spPr>
      </p:pic>
      <p:pic>
        <p:nvPicPr>
          <p:cNvPr id="8" name="Picture 7" descr="dr.gif"/>
          <p:cNvPicPr>
            <a:picLocks noChangeAspect="1"/>
          </p:cNvPicPr>
          <p:nvPr/>
        </p:nvPicPr>
        <p:blipFill>
          <a:blip r:embed="rId5"/>
          <a:stretch>
            <a:fillRect/>
          </a:stretch>
        </p:blipFill>
        <p:spPr>
          <a:xfrm>
            <a:off x="4724400" y="3276600"/>
            <a:ext cx="4419600" cy="3581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watch.jpg"/>
          <p:cNvPicPr>
            <a:picLocks noGrp="1" noChangeAspect="1"/>
          </p:cNvPicPr>
          <p:nvPr>
            <p:ph idx="1"/>
          </p:nvPr>
        </p:nvPicPr>
        <p:blipFill>
          <a:blip r:embed="rId2"/>
          <a:stretch>
            <a:fillRect/>
          </a:stretch>
        </p:blipFill>
        <p:spPr>
          <a:xfrm>
            <a:off x="0" y="0"/>
            <a:ext cx="4724400" cy="3276600"/>
          </a:xfrm>
        </p:spPr>
      </p:pic>
      <p:pic>
        <p:nvPicPr>
          <p:cNvPr id="5" name="Picture 4" descr="cough.jpg"/>
          <p:cNvPicPr>
            <a:picLocks noChangeAspect="1"/>
          </p:cNvPicPr>
          <p:nvPr/>
        </p:nvPicPr>
        <p:blipFill>
          <a:blip r:embed="rId3"/>
          <a:stretch>
            <a:fillRect/>
          </a:stretch>
        </p:blipFill>
        <p:spPr>
          <a:xfrm>
            <a:off x="4724400" y="0"/>
            <a:ext cx="4419600" cy="3200400"/>
          </a:xfrm>
          <a:prstGeom prst="rect">
            <a:avLst/>
          </a:prstGeom>
        </p:spPr>
      </p:pic>
      <p:pic>
        <p:nvPicPr>
          <p:cNvPr id="7" name="Picture 6" descr="temp.jpeg"/>
          <p:cNvPicPr>
            <a:picLocks noChangeAspect="1"/>
          </p:cNvPicPr>
          <p:nvPr/>
        </p:nvPicPr>
        <p:blipFill>
          <a:blip r:embed="rId4"/>
          <a:stretch>
            <a:fillRect/>
          </a:stretch>
        </p:blipFill>
        <p:spPr>
          <a:xfrm>
            <a:off x="0" y="3276600"/>
            <a:ext cx="4724400" cy="3581400"/>
          </a:xfrm>
          <a:prstGeom prst="rect">
            <a:avLst/>
          </a:prstGeom>
        </p:spPr>
      </p:pic>
      <p:pic>
        <p:nvPicPr>
          <p:cNvPr id="8" name="Picture 7" descr="dr.gif"/>
          <p:cNvPicPr>
            <a:picLocks noChangeAspect="1"/>
          </p:cNvPicPr>
          <p:nvPr/>
        </p:nvPicPr>
        <p:blipFill>
          <a:blip r:embed="rId5"/>
          <a:stretch>
            <a:fillRect/>
          </a:stretch>
        </p:blipFill>
        <p:spPr>
          <a:xfrm>
            <a:off x="4724400" y="3276600"/>
            <a:ext cx="4419600" cy="3581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App “ Heal O India”</a:t>
            </a:r>
            <a:endParaRPr lang="en-US" dirty="0"/>
          </a:p>
        </p:txBody>
      </p:sp>
      <p:pic>
        <p:nvPicPr>
          <p:cNvPr id="4" name="Content Placeholder 3" descr="4.png"/>
          <p:cNvPicPr>
            <a:picLocks noGrp="1" noChangeAspect="1"/>
          </p:cNvPicPr>
          <p:nvPr>
            <p:ph idx="1"/>
          </p:nvPr>
        </p:nvPicPr>
        <p:blipFill>
          <a:blip r:embed="rId2"/>
          <a:stretch>
            <a:fillRect/>
          </a:stretch>
        </p:blipFill>
        <p:spPr>
          <a:xfrm>
            <a:off x="3337471" y="1935163"/>
            <a:ext cx="2469058" cy="4389437"/>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4" name="Content Placeholder 3" descr="5.png"/>
          <p:cNvPicPr>
            <a:picLocks noGrp="1" noChangeAspect="1"/>
          </p:cNvPicPr>
          <p:nvPr>
            <p:ph idx="1"/>
          </p:nvPr>
        </p:nvPicPr>
        <p:blipFill>
          <a:blip r:embed="rId2"/>
          <a:stretch>
            <a:fillRect/>
          </a:stretch>
        </p:blipFill>
        <p:spPr>
          <a:xfrm>
            <a:off x="3337471" y="1935163"/>
            <a:ext cx="2469058" cy="4389437"/>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Medical Help</a:t>
            </a:r>
            <a:endParaRPr lang="en-US" dirty="0"/>
          </a:p>
        </p:txBody>
      </p:sp>
      <p:pic>
        <p:nvPicPr>
          <p:cNvPr id="5" name="Content Placeholder 4" descr="8.png"/>
          <p:cNvPicPr>
            <a:picLocks noGrp="1" noChangeAspect="1"/>
          </p:cNvPicPr>
          <p:nvPr>
            <p:ph idx="1"/>
          </p:nvPr>
        </p:nvPicPr>
        <p:blipFill>
          <a:blip r:embed="rId2"/>
          <a:stretch>
            <a:fillRect/>
          </a:stretch>
        </p:blipFill>
        <p:spPr>
          <a:xfrm>
            <a:off x="3337471" y="1935163"/>
            <a:ext cx="2469058" cy="4389437"/>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Medical Fitness</a:t>
            </a:r>
            <a:endParaRPr lang="en-US" dirty="0"/>
          </a:p>
        </p:txBody>
      </p:sp>
      <p:pic>
        <p:nvPicPr>
          <p:cNvPr id="4" name="Content Placeholder 3" descr="7.png"/>
          <p:cNvPicPr>
            <a:picLocks noGrp="1" noChangeAspect="1"/>
          </p:cNvPicPr>
          <p:nvPr>
            <p:ph idx="1"/>
          </p:nvPr>
        </p:nvPicPr>
        <p:blipFill>
          <a:blip r:embed="rId2"/>
          <a:stretch>
            <a:fillRect/>
          </a:stretch>
        </p:blipFill>
        <p:spPr>
          <a:xfrm>
            <a:off x="3337471" y="1935163"/>
            <a:ext cx="2469058" cy="4389437"/>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i="1" dirty="0" smtClean="0"/>
              <a:t>The </a:t>
            </a:r>
            <a:r>
              <a:rPr lang="en-US" b="1" i="1" dirty="0" smtClean="0"/>
              <a:t>Internet of Things</a:t>
            </a:r>
            <a:r>
              <a:rPr lang="en-US" i="1" dirty="0" smtClean="0"/>
              <a:t> (</a:t>
            </a:r>
            <a:r>
              <a:rPr lang="en-US" i="1" dirty="0" err="1" smtClean="0"/>
              <a:t>IoT</a:t>
            </a:r>
            <a:r>
              <a:rPr lang="en-US" i="1" dirty="0" smtClean="0"/>
              <a:t>) is the network of physical objects—devices, vehicles, buildings and other items which are embedded with electronics, software, sensors, and network connectivity, which enables these objects to collect and exchange data.</a:t>
            </a:r>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requirement of </a:t>
            </a:r>
            <a:r>
              <a:rPr lang="en-US" dirty="0" err="1" smtClean="0"/>
              <a:t>IoT</a:t>
            </a:r>
            <a:r>
              <a:rPr lang="en-US" dirty="0" smtClean="0"/>
              <a:t> in this project ?</a:t>
            </a:r>
            <a:endParaRPr lang="en-US" dirty="0"/>
          </a:p>
        </p:txBody>
      </p:sp>
      <p:sp>
        <p:nvSpPr>
          <p:cNvPr id="3" name="Content Placeholder 2"/>
          <p:cNvSpPr>
            <a:spLocks noGrp="1"/>
          </p:cNvSpPr>
          <p:nvPr>
            <p:ph idx="1"/>
          </p:nvPr>
        </p:nvSpPr>
        <p:spPr/>
        <p:txBody>
          <a:bodyPr>
            <a:normAutofit/>
          </a:bodyPr>
          <a:lstStyle/>
          <a:p>
            <a:pPr>
              <a:buNone/>
            </a:pPr>
            <a:r>
              <a:rPr lang="en-US" sz="2800" dirty="0" smtClean="0"/>
              <a:t>In a Healing Management System , it works sort of a  hospital, hence it senses the </a:t>
            </a:r>
            <a:r>
              <a:rPr lang="en-US" sz="2800" dirty="0" err="1" smtClean="0"/>
              <a:t>tempertaure</a:t>
            </a:r>
            <a:r>
              <a:rPr lang="en-US" sz="2800" dirty="0" smtClean="0"/>
              <a:t> of a patient &amp; this record is send to the server on doctor.</a:t>
            </a:r>
          </a:p>
          <a:p>
            <a:pPr>
              <a:buNone/>
            </a:pPr>
            <a:r>
              <a:rPr lang="en-US" sz="2800" dirty="0" smtClean="0"/>
              <a:t>We aspire that if there is sudden increase in the temperature then it will immediately come in notice of doctor. Doctor can instruct medicine without any delay. This will help in putting a check on patients even if they are out of reach.</a:t>
            </a:r>
          </a:p>
          <a:p>
            <a:pPr>
              <a:buNone/>
            </a:pPr>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of Hardware</a:t>
            </a:r>
            <a:endParaRPr lang="en-US" dirty="0"/>
          </a:p>
        </p:txBody>
      </p:sp>
      <p:sp>
        <p:nvSpPr>
          <p:cNvPr id="3" name="Content Placeholder 2"/>
          <p:cNvSpPr>
            <a:spLocks noGrp="1"/>
          </p:cNvSpPr>
          <p:nvPr>
            <p:ph idx="1"/>
          </p:nvPr>
        </p:nvSpPr>
        <p:spPr/>
        <p:txBody>
          <a:bodyPr/>
          <a:lstStyle/>
          <a:p>
            <a:r>
              <a:rPr lang="en-US" dirty="0" smtClean="0"/>
              <a:t>1. Transmitter &amp; Receiver using RF Module</a:t>
            </a:r>
          </a:p>
          <a:p>
            <a:r>
              <a:rPr lang="en-US" dirty="0" smtClean="0"/>
              <a:t>2. Mobile Operated Bluetooth Sensor</a:t>
            </a:r>
          </a:p>
          <a:p>
            <a:r>
              <a:rPr lang="en-US" dirty="0" smtClean="0"/>
              <a:t>3. Temperature Measurement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Transmitter &amp; Receiver</a:t>
            </a:r>
            <a:endParaRPr lang="en-US" dirty="0"/>
          </a:p>
        </p:txBody>
      </p:sp>
      <p:pic>
        <p:nvPicPr>
          <p:cNvPr id="4" name="Content Placeholder 3" descr="IMG-20160505-WA0001.jpg"/>
          <p:cNvPicPr>
            <a:picLocks noGrp="1" noChangeAspect="1"/>
          </p:cNvPicPr>
          <p:nvPr>
            <p:ph idx="1"/>
          </p:nvPr>
        </p:nvPicPr>
        <p:blipFill>
          <a:blip r:embed="rId2"/>
          <a:stretch>
            <a:fillRect/>
          </a:stretch>
        </p:blipFill>
        <p:spPr>
          <a:xfrm>
            <a:off x="762000" y="1935163"/>
            <a:ext cx="6934200" cy="43894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RF Module connects both modules</a:t>
            </a:r>
            <a:endParaRPr lang="en-US" dirty="0"/>
          </a:p>
        </p:txBody>
      </p:sp>
      <p:sp>
        <p:nvSpPr>
          <p:cNvPr id="3" name="Content Placeholder 2"/>
          <p:cNvSpPr>
            <a:spLocks noGrp="1"/>
          </p:cNvSpPr>
          <p:nvPr>
            <p:ph idx="1"/>
          </p:nvPr>
        </p:nvSpPr>
        <p:spPr/>
        <p:txBody>
          <a:bodyPr/>
          <a:lstStyle/>
          <a:p>
            <a:r>
              <a:rPr lang="en-US" dirty="0" smtClean="0"/>
              <a:t>Transmitter remains with Patient Side</a:t>
            </a:r>
          </a:p>
          <a:p>
            <a:r>
              <a:rPr lang="en-US" dirty="0" smtClean="0"/>
              <a:t>Receiver remains at Doctor side</a:t>
            </a:r>
          </a:p>
          <a:p>
            <a:r>
              <a:rPr lang="en-US" dirty="0" smtClean="0"/>
              <a:t>Consists of trigger buttons</a:t>
            </a:r>
          </a:p>
          <a:p>
            <a:r>
              <a:rPr lang="en-US" dirty="0" smtClean="0"/>
              <a:t>Helpful in immediate sending of signal in case of strokes</a:t>
            </a:r>
          </a:p>
          <a:p>
            <a:r>
              <a:rPr lang="en-US" dirty="0" smtClean="0"/>
              <a:t>4 </a:t>
            </a:r>
            <a:r>
              <a:rPr lang="en-US" dirty="0" err="1" smtClean="0"/>
              <a:t>leds</a:t>
            </a:r>
            <a:r>
              <a:rPr lang="en-US" dirty="0" smtClean="0"/>
              <a:t> hence we can have 16 bits</a:t>
            </a:r>
          </a:p>
          <a:p>
            <a:r>
              <a:rPr lang="en-US" dirty="0" smtClean="0"/>
              <a:t>16 varieties of signals can be transmitted</a:t>
            </a:r>
          </a:p>
          <a:p>
            <a:endParaRPr lang="en-US" dirty="0" smtClean="0"/>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Implementation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00             Everything is fine</a:t>
            </a:r>
          </a:p>
          <a:p>
            <a:r>
              <a:rPr lang="en-US" dirty="0" smtClean="0"/>
              <a:t>01		Fever</a:t>
            </a:r>
          </a:p>
          <a:p>
            <a:r>
              <a:rPr lang="en-US" dirty="0" smtClean="0"/>
              <a:t>10		Pulse Rate High</a:t>
            </a:r>
          </a:p>
          <a:p>
            <a:r>
              <a:rPr lang="en-US" dirty="0" smtClean="0"/>
              <a:t>11		Stroke/ Emergency Situation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G-20160509-WA0000.jpg"/>
          <p:cNvPicPr>
            <a:picLocks noGrp="1" noChangeAspect="1"/>
          </p:cNvPicPr>
          <p:nvPr>
            <p:ph idx="1"/>
          </p:nvPr>
        </p:nvPicPr>
        <p:blipFill>
          <a:blip r:embed="rId2"/>
          <a:stretch>
            <a:fillRect/>
          </a:stretch>
        </p:blipFill>
        <p:spPr>
          <a:xfrm>
            <a:off x="1663884" y="1935163"/>
            <a:ext cx="5816231" cy="438943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TotalTime>
  <Words>315</Words>
  <Application>Microsoft Office PowerPoint</Application>
  <PresentationFormat>On-screen Show (4:3)</PresentationFormat>
  <Paragraphs>60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                </vt:lpstr>
      <vt:lpstr>Slide 2</vt:lpstr>
      <vt:lpstr>Definition</vt:lpstr>
      <vt:lpstr>What is the requirement of IoT in this project ?</vt:lpstr>
      <vt:lpstr>Modules of Hardware</vt:lpstr>
      <vt:lpstr>1. Transmitter &amp; Receiver</vt:lpstr>
      <vt:lpstr>RF Module connects both modules</vt:lpstr>
      <vt:lpstr>Practical Implementation</vt:lpstr>
      <vt:lpstr>Slide 9</vt:lpstr>
      <vt:lpstr>2. Mobile Operated Bluetooth Sensor</vt:lpstr>
      <vt:lpstr>Bluetooth Module Hardware Implementation</vt:lpstr>
      <vt:lpstr>Sending signal via Phone</vt:lpstr>
      <vt:lpstr>                    3. Temperature Sensor</vt:lpstr>
      <vt:lpstr>How it works ???</vt:lpstr>
      <vt:lpstr>Slide 15</vt:lpstr>
      <vt:lpstr>Aurdino</vt:lpstr>
      <vt:lpstr>LM 35 Temperature Sensor</vt:lpstr>
      <vt:lpstr>Wireless Bluetooth Module</vt:lpstr>
      <vt:lpstr>Slide 19</vt:lpstr>
      <vt:lpstr>Slide 20</vt:lpstr>
      <vt:lpstr>Android App “ Heal O India”</vt:lpstr>
      <vt:lpstr>Login page</vt:lpstr>
      <vt:lpstr>Online Medical Help</vt:lpstr>
      <vt:lpstr>Daily Medical Fitness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dc:creator>Sakshi Dubey</dc:creator>
  <cp:lastModifiedBy>Sakshi</cp:lastModifiedBy>
  <cp:revision>10</cp:revision>
  <dcterms:created xsi:type="dcterms:W3CDTF">2006-08-16T00:00:00Z</dcterms:created>
  <dcterms:modified xsi:type="dcterms:W3CDTF">2016-05-09T03:17:27Z</dcterms:modified>
</cp:coreProperties>
</file>