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95" r:id="rId1"/>
  </p:sldMasterIdLst>
  <p:sldIdLst>
    <p:sldId id="256" r:id="rId2"/>
    <p:sldId id="257" r:id="rId3"/>
    <p:sldId id="258" r:id="rId4"/>
    <p:sldId id="259" r:id="rId5"/>
    <p:sldId id="260" r:id="rId6"/>
    <p:sldId id="267" r:id="rId7"/>
    <p:sldId id="262" r:id="rId8"/>
    <p:sldId id="263" r:id="rId9"/>
    <p:sldId id="265" r:id="rId10"/>
    <p:sldId id="266"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E9462EF3-3C4F-43EE-ACEE-D4B806740EA3}" type="datetimeFigureOut">
              <a:rPr lang="en-US" smtClean="0"/>
              <a:pPr/>
              <a:t>3/15/2022</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888817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smtClean="0"/>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6245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smtClean="0"/>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184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6C0EF2-9919-473B-8215-8616BAF10692}" type="datetimeFigureOut">
              <a:rPr lang="en-US" smtClean="0"/>
              <a:t>3/15/2022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499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A09472EB-AC54-4713-BFC2-BEB621108C63}" type="datetimeFigureOut">
              <a:rPr lang="en-US" smtClean="0"/>
              <a:t>3/15/2022</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35260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smtClean="0"/>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6070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786BE5-D2A3-4BF0-8B30-D7403E61B3DC}" type="datetimeFigureOut">
              <a:rPr lang="en-US" smtClean="0"/>
              <a:t>3/15/2022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872834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smtClean="0"/>
              <a:t>3/15/2022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4175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smtClean="0"/>
              <a:t>3/15/2022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1034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6ED06B6-C816-4861-964D-15A98395707D}" type="datetimeFigureOut">
              <a:rPr lang="en-US" smtClean="0"/>
              <a:t>3/15/2022</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D57F1E4F-1CFF-5643-939E-217C01CDF565}"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99151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00B1A8AB-EA7C-4B1B-9D73-E2551851FABE}" type="datetimeFigureOut">
              <a:rPr lang="en-US" smtClean="0"/>
              <a:t>3/15/2022</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D57F1E4F-1CFF-5643-939E-217C01CDF565}" type="slidenum">
              <a:rPr lang="en-US" smtClean="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68064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90786BE5-D2A3-4BF0-8B30-D7403E61B3DC}" type="datetimeFigureOut">
              <a:rPr lang="en-US" smtClean="0"/>
              <a:t>3/15/2022</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9396842"/>
      </p:ext>
    </p:extLst>
  </p:cSld>
  <p:clrMap bg1="lt1" tx1="dk1" bg2="lt2" tx2="dk2" accent1="accent1" accent2="accent2" accent3="accent3" accent4="accent4" accent5="accent5" accent6="accent6" hlink="hlink" folHlink="folHlink"/>
  <p:sldLayoutIdLst>
    <p:sldLayoutId id="2147484096" r:id="rId1"/>
    <p:sldLayoutId id="2147484097" r:id="rId2"/>
    <p:sldLayoutId id="2147484098" r:id="rId3"/>
    <p:sldLayoutId id="2147484099" r:id="rId4"/>
    <p:sldLayoutId id="2147484100" r:id="rId5"/>
    <p:sldLayoutId id="2147484101" r:id="rId6"/>
    <p:sldLayoutId id="2147484102" r:id="rId7"/>
    <p:sldLayoutId id="2147484103" r:id="rId8"/>
    <p:sldLayoutId id="2147484104" r:id="rId9"/>
    <p:sldLayoutId id="2147484105" r:id="rId10"/>
    <p:sldLayoutId id="2147484106"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xmlns="" id="{5DB0431E-0B04-44A1-9C51-531E28D18A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       </a:t>
            </a:r>
            <a:r>
              <a:rPr lang="en-US" b="1" dirty="0" err="1"/>
              <a:t>Exposys</a:t>
            </a:r>
            <a:r>
              <a:rPr lang="en-US" b="1"/>
              <a:t> Data Lab Internship</a:t>
            </a:r>
            <a:endParaRPr lang="en-IN" b="1" dirty="0"/>
          </a:p>
        </p:txBody>
      </p:sp>
      <p:sp>
        <p:nvSpPr>
          <p:cNvPr id="3" name="Content Placeholder 2"/>
          <p:cNvSpPr>
            <a:spLocks noGrp="1"/>
          </p:cNvSpPr>
          <p:nvPr>
            <p:ph idx="1"/>
          </p:nvPr>
        </p:nvSpPr>
        <p:spPr>
          <a:xfrm>
            <a:off x="1261872" y="1953715"/>
            <a:ext cx="8717280" cy="4313237"/>
          </a:xfrm>
        </p:spPr>
        <p:txBody>
          <a:bodyPr>
            <a:normAutofit/>
          </a:bodyPr>
          <a:lstStyle/>
          <a:p>
            <a:pPr marL="0" indent="0" algn="ctr">
              <a:buNone/>
            </a:pPr>
            <a:r>
              <a:rPr lang="en-US" sz="2400" b="1" dirty="0">
                <a:latin typeface="Amasis MT Pro Black" panose="02040A04050005020304" pitchFamily="18" charset="0"/>
              </a:rPr>
              <a:t>Video Chatting Web Application</a:t>
            </a:r>
          </a:p>
          <a:p>
            <a:pPr marL="0" indent="0" algn="ctr">
              <a:buNone/>
            </a:pPr>
            <a:r>
              <a:rPr lang="en-US" sz="2400" b="1" dirty="0">
                <a:latin typeface="Amasis MT Pro" panose="020B0604020202020204" pitchFamily="18" charset="0"/>
              </a:rPr>
              <a:t>Web Development</a:t>
            </a:r>
          </a:p>
          <a:p>
            <a:pPr marL="0" indent="0">
              <a:buNone/>
            </a:pPr>
            <a:endParaRPr lang="en-US" dirty="0"/>
          </a:p>
          <a:p>
            <a:pPr marL="0" indent="0">
              <a:buNone/>
            </a:pPr>
            <a:endParaRPr lang="en-US" dirty="0"/>
          </a:p>
          <a:p>
            <a:pPr marL="0" indent="0" algn="r">
              <a:buNone/>
            </a:pPr>
            <a:r>
              <a:rPr lang="en-US" dirty="0"/>
              <a:t> - By </a:t>
            </a:r>
            <a:r>
              <a:rPr lang="en-US" dirty="0" err="1" smtClean="0"/>
              <a:t>Sakshi</a:t>
            </a:r>
            <a:r>
              <a:rPr lang="en-US" dirty="0" smtClean="0"/>
              <a:t> Dalvi</a:t>
            </a:r>
            <a:endParaRPr lang="en-IN" dirty="0"/>
          </a:p>
        </p:txBody>
      </p:sp>
      <p:sp>
        <p:nvSpPr>
          <p:cNvPr id="22" name="Rectangle 9">
            <a:extLst>
              <a:ext uri="{FF2B5EF4-FFF2-40B4-BE49-F238E27FC236}">
                <a16:creationId xmlns:a16="http://schemas.microsoft.com/office/drawing/2014/main" xmlns="" id="{6B424749-EEE0-49C9-9ABF-97B171A3EA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226961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DB0431E-0B04-44A1-9C51-531E28D18A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FC28E8EF-465A-4089-875B-C33A7044A5A7}"/>
              </a:ext>
            </a:extLst>
          </p:cNvPr>
          <p:cNvSpPr txBox="1"/>
          <p:nvPr/>
        </p:nvSpPr>
        <p:spPr>
          <a:xfrm>
            <a:off x="1261872" y="262393"/>
            <a:ext cx="9692640" cy="1428929"/>
          </a:xfrm>
          <a:prstGeom prst="rect">
            <a:avLst/>
          </a:prstGeom>
        </p:spPr>
        <p:txBody>
          <a:bodyPr vert="horz" lIns="91440" tIns="27432" rIns="91440" bIns="45720" rtlCol="0" anchor="b">
            <a:normAutofit/>
          </a:bodyPr>
          <a:lstStyle/>
          <a:p>
            <a:pPr defTabSz="914400">
              <a:lnSpc>
                <a:spcPct val="90000"/>
              </a:lnSpc>
              <a:spcBef>
                <a:spcPct val="0"/>
              </a:spcBef>
              <a:spcAft>
                <a:spcPts val="600"/>
              </a:spcAft>
            </a:pPr>
            <a:r>
              <a:rPr lang="en-US" sz="4400" b="1" spc="-50">
                <a:solidFill>
                  <a:schemeClr val="accent1"/>
                </a:solidFill>
                <a:latin typeface="+mj-lt"/>
                <a:ea typeface="+mj-ea"/>
                <a:cs typeface="+mj-cs"/>
              </a:rPr>
              <a:t>Methodology</a:t>
            </a:r>
          </a:p>
        </p:txBody>
      </p:sp>
      <p:sp>
        <p:nvSpPr>
          <p:cNvPr id="3" name="Content Placeholder 2">
            <a:extLst>
              <a:ext uri="{FF2B5EF4-FFF2-40B4-BE49-F238E27FC236}">
                <a16:creationId xmlns:a16="http://schemas.microsoft.com/office/drawing/2014/main" xmlns="" id="{769B290F-C872-4291-99A4-CFFFE821BDA5}"/>
              </a:ext>
            </a:extLst>
          </p:cNvPr>
          <p:cNvSpPr>
            <a:spLocks noGrp="1"/>
          </p:cNvSpPr>
          <p:nvPr>
            <p:ph idx="1"/>
          </p:nvPr>
        </p:nvSpPr>
        <p:spPr/>
        <p:txBody>
          <a:bodyPr vert="horz" lIns="91440" tIns="45720" rIns="91440" bIns="45720" rtlCol="0">
            <a:normAutofit/>
          </a:bodyPr>
          <a:lstStyle/>
          <a:p>
            <a:pPr marL="0">
              <a:buNone/>
            </a:pPr>
            <a:r>
              <a:rPr lang="en-US" dirty="0"/>
              <a:t>Front End development </a:t>
            </a:r>
          </a:p>
          <a:p>
            <a:r>
              <a:rPr lang="en-US" dirty="0"/>
              <a:t>The front end has been developed using HTML, CSS, JavaScript. I have made it highly user friendly so that any one is able to use it</a:t>
            </a:r>
          </a:p>
          <a:p>
            <a:pPr marR="36195">
              <a:spcAft>
                <a:spcPts val="860"/>
              </a:spcAft>
            </a:pPr>
            <a:r>
              <a:rPr lang="en-US" dirty="0"/>
              <a:t>Scenarios: </a:t>
            </a:r>
          </a:p>
          <a:p>
            <a:pPr marL="219075" marR="36195">
              <a:spcAft>
                <a:spcPts val="795"/>
              </a:spcAft>
              <a:buNone/>
            </a:pPr>
            <a:r>
              <a:rPr lang="en-US" dirty="0"/>
              <a:t>a) Join meet </a:t>
            </a:r>
          </a:p>
          <a:p>
            <a:pPr marL="219075" marR="36195">
              <a:spcAft>
                <a:spcPts val="795"/>
              </a:spcAft>
              <a:buNone/>
            </a:pPr>
            <a:r>
              <a:rPr lang="en-US" dirty="0"/>
              <a:t>b) Allow Mic and Camera access</a:t>
            </a:r>
          </a:p>
          <a:p>
            <a:pPr marL="219075" marR="36195">
              <a:spcAft>
                <a:spcPts val="795"/>
              </a:spcAft>
              <a:buNone/>
            </a:pPr>
            <a:r>
              <a:rPr lang="en-US" dirty="0"/>
              <a:t>c) Start Chatting page </a:t>
            </a:r>
          </a:p>
          <a:p>
            <a:pPr marL="219075" marR="36195">
              <a:spcAft>
                <a:spcPts val="795"/>
              </a:spcAft>
              <a:buNone/>
            </a:pPr>
            <a:r>
              <a:rPr lang="en-US" dirty="0"/>
              <a:t>d) End meet </a:t>
            </a:r>
          </a:p>
          <a:p>
            <a:endParaRPr lang="en-US" dirty="0"/>
          </a:p>
        </p:txBody>
      </p:sp>
      <p:sp>
        <p:nvSpPr>
          <p:cNvPr id="12" name="Rectangle 11">
            <a:extLst>
              <a:ext uri="{FF2B5EF4-FFF2-40B4-BE49-F238E27FC236}">
                <a16:creationId xmlns:a16="http://schemas.microsoft.com/office/drawing/2014/main" xmlns="" id="{6B424749-EEE0-49C9-9ABF-97B171A3EA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4372093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xmlns="" id="{5DB0431E-0B04-44A1-9C51-531E28D18A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b="1"/>
              <a:t>Conclusion</a:t>
            </a:r>
            <a:endParaRPr lang="en-IN" b="1" dirty="0"/>
          </a:p>
        </p:txBody>
      </p:sp>
      <p:sp>
        <p:nvSpPr>
          <p:cNvPr id="3" name="Content Placeholder 2"/>
          <p:cNvSpPr>
            <a:spLocks noGrp="1"/>
          </p:cNvSpPr>
          <p:nvPr>
            <p:ph idx="1"/>
          </p:nvPr>
        </p:nvSpPr>
        <p:spPr/>
        <p:txBody>
          <a:bodyPr>
            <a:normAutofit/>
          </a:bodyPr>
          <a:lstStyle/>
          <a:p>
            <a:r>
              <a:rPr lang="en-US" dirty="0">
                <a:latin typeface="Calibri" panose="020F0502020204030204" pitchFamily="34" charset="0"/>
                <a:cs typeface="Calibri" panose="020F0502020204030204" pitchFamily="34" charset="0"/>
              </a:rPr>
              <a:t>The Website is developed based on real life. It is very helpful in business applications and individual users too. This website will help users to communicate with friends by video and chat with them easily.</a:t>
            </a:r>
          </a:p>
          <a:p>
            <a:endParaRPr lang="en-IN" dirty="0">
              <a:latin typeface="Calibri" panose="020F0502020204030204" pitchFamily="34" charset="0"/>
              <a:cs typeface="Calibri" panose="020F0502020204030204" pitchFamily="34" charset="0"/>
            </a:endParaRPr>
          </a:p>
          <a:p>
            <a:endParaRPr lang="en-IN" dirty="0"/>
          </a:p>
        </p:txBody>
      </p:sp>
      <p:sp>
        <p:nvSpPr>
          <p:cNvPr id="13" name="Rectangle 9">
            <a:extLst>
              <a:ext uri="{FF2B5EF4-FFF2-40B4-BE49-F238E27FC236}">
                <a16:creationId xmlns:a16="http://schemas.microsoft.com/office/drawing/2014/main" xmlns="" id="{6B424749-EEE0-49C9-9ABF-97B171A3EA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8521521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xmlns="" id="{5DB0431E-0B04-44A1-9C51-531E28D18A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b="1" dirty="0"/>
              <a:t>Contents</a:t>
            </a:r>
            <a:endParaRPr lang="en-IN" b="1" dirty="0"/>
          </a:p>
        </p:txBody>
      </p:sp>
      <p:sp>
        <p:nvSpPr>
          <p:cNvPr id="3" name="Content Placeholder 2"/>
          <p:cNvSpPr>
            <a:spLocks noGrp="1"/>
          </p:cNvSpPr>
          <p:nvPr>
            <p:ph idx="1"/>
          </p:nvPr>
        </p:nvSpPr>
        <p:spPr/>
        <p:txBody>
          <a:bodyPr>
            <a:normAutofit/>
          </a:bodyPr>
          <a:lstStyle/>
          <a:p>
            <a:r>
              <a:rPr lang="en-US" dirty="0">
                <a:latin typeface="Calibri" panose="020F0502020204030204" pitchFamily="34" charset="0"/>
                <a:cs typeface="Calibri" panose="020F0502020204030204" pitchFamily="34" charset="0"/>
              </a:rPr>
              <a:t>Abstract</a:t>
            </a:r>
          </a:p>
          <a:p>
            <a:r>
              <a:rPr lang="en-US" dirty="0">
                <a:latin typeface="Calibri" panose="020F0502020204030204" pitchFamily="34" charset="0"/>
                <a:cs typeface="Calibri" panose="020F0502020204030204" pitchFamily="34" charset="0"/>
              </a:rPr>
              <a:t>Introduction</a:t>
            </a:r>
          </a:p>
          <a:p>
            <a:r>
              <a:rPr lang="en-US" dirty="0">
                <a:latin typeface="Calibri" panose="020F0502020204030204" pitchFamily="34" charset="0"/>
                <a:cs typeface="Calibri" panose="020F0502020204030204" pitchFamily="34" charset="0"/>
              </a:rPr>
              <a:t>Implementation Details</a:t>
            </a:r>
          </a:p>
          <a:p>
            <a:r>
              <a:rPr lang="en-US" dirty="0">
                <a:latin typeface="Calibri" panose="020F0502020204030204" pitchFamily="34" charset="0"/>
                <a:ea typeface="Times New Roman" panose="02020603050405020304" pitchFamily="18" charset="0"/>
                <a:cs typeface="Calibri" panose="020F0502020204030204" pitchFamily="34" charset="0"/>
              </a:rPr>
              <a:t>Existing Method</a:t>
            </a:r>
          </a:p>
          <a:p>
            <a:r>
              <a:rPr lang="en-US" dirty="0">
                <a:latin typeface="Calibri" panose="020F0502020204030204" pitchFamily="34" charset="0"/>
                <a:ea typeface="Times New Roman" panose="02020603050405020304" pitchFamily="18" charset="0"/>
                <a:cs typeface="Calibri" panose="020F0502020204030204" pitchFamily="34" charset="0"/>
              </a:rPr>
              <a:t>Proposed method with Architecture</a:t>
            </a:r>
            <a:endParaRPr lang="en-IN" dirty="0">
              <a:latin typeface="Calibri" panose="020F0502020204030204" pitchFamily="34" charset="0"/>
              <a:ea typeface="Times New Roman" panose="02020603050405020304" pitchFamily="18" charset="0"/>
              <a:cs typeface="Calibri" panose="020F0502020204030204" pitchFamily="34" charset="0"/>
            </a:endParaRPr>
          </a:p>
          <a:p>
            <a:r>
              <a:rPr lang="en-IN" dirty="0">
                <a:latin typeface="Calibri" panose="020F0502020204030204" pitchFamily="34" charset="0"/>
                <a:ea typeface="Times New Roman" panose="02020603050405020304" pitchFamily="18" charset="0"/>
                <a:cs typeface="Calibri" panose="020F0502020204030204" pitchFamily="34" charset="0"/>
              </a:rPr>
              <a:t> </a:t>
            </a:r>
            <a:r>
              <a:rPr lang="en-US" dirty="0">
                <a:latin typeface="Calibri" panose="020F0502020204030204" pitchFamily="34" charset="0"/>
                <a:ea typeface="Times New Roman" panose="02020603050405020304" pitchFamily="18" charset="0"/>
                <a:cs typeface="Calibri" panose="020F0502020204030204" pitchFamily="34" charset="0"/>
              </a:rPr>
              <a:t>Conclusion</a:t>
            </a:r>
            <a:endParaRPr lang="en-IN" dirty="0">
              <a:latin typeface="Calibri" panose="020F0502020204030204" pitchFamily="34" charset="0"/>
              <a:cs typeface="Calibri" panose="020F0502020204030204" pitchFamily="34" charset="0"/>
            </a:endParaRPr>
          </a:p>
          <a:p>
            <a:pPr marL="0" indent="0">
              <a:buNone/>
            </a:pPr>
            <a:endParaRPr lang="en-IN" dirty="0"/>
          </a:p>
        </p:txBody>
      </p:sp>
      <p:sp>
        <p:nvSpPr>
          <p:cNvPr id="19" name="Rectangle 18">
            <a:extLst>
              <a:ext uri="{FF2B5EF4-FFF2-40B4-BE49-F238E27FC236}">
                <a16:creationId xmlns:a16="http://schemas.microsoft.com/office/drawing/2014/main" xmlns="" id="{6B424749-EEE0-49C9-9ABF-97B171A3EA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796800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5DB0431E-0B04-44A1-9C51-531E28D18A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49680" y="-124469"/>
            <a:ext cx="9692640" cy="1428929"/>
          </a:xfrm>
        </p:spPr>
        <p:txBody>
          <a:bodyPr>
            <a:normAutofit/>
          </a:bodyPr>
          <a:lstStyle/>
          <a:p>
            <a:r>
              <a:rPr lang="en-US" b="1" dirty="0"/>
              <a:t>Abstract</a:t>
            </a:r>
            <a:endParaRPr lang="en-IN" b="1" dirty="0"/>
          </a:p>
        </p:txBody>
      </p:sp>
      <p:sp>
        <p:nvSpPr>
          <p:cNvPr id="3" name="Content Placeholder 2"/>
          <p:cNvSpPr>
            <a:spLocks noGrp="1"/>
          </p:cNvSpPr>
          <p:nvPr>
            <p:ph idx="1"/>
          </p:nvPr>
        </p:nvSpPr>
        <p:spPr>
          <a:xfrm>
            <a:off x="1261872" y="1556238"/>
            <a:ext cx="8595360" cy="4623899"/>
          </a:xfrm>
        </p:spPr>
        <p:txBody>
          <a:bodyPr>
            <a:normAutofit/>
          </a:bodyPr>
          <a:lstStyle/>
          <a:p>
            <a:pPr marL="0" indent="0">
              <a:buNone/>
            </a:pPr>
            <a:r>
              <a:rPr lang="en-US" dirty="0"/>
              <a:t>Studies of video conferencing systems generally focus on scenarios where users communicate using an audio channel. However, text chat serves users in a wide variety of contexts and is commonly included in multimedia conferencing systems as a complement to the audio channel. Video Conferencing Tool is a web-based video chat application that allows users anywhere in the world to join real-time streaming video chat rooms. Online distance learning allows students and teachers to meet in a virtual classroom without the need to waste time and money on commuting. Among interactive video applications, use of video chat is on the rise in both the enterprise and consumer worlds. video chats are resource-constrained and heterogenous with varying display sizes, processing powers, network conditions, and battery levels, and pose real-time delivery constraints unlike traditional video streaming applications. </a:t>
            </a:r>
          </a:p>
          <a:p>
            <a:pPr marL="0" indent="0">
              <a:buNone/>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r>
              <a:rPr lang="en-IN" sz="1800" dirty="0">
                <a:effectLst/>
                <a:latin typeface="Calibri" panose="020F0502020204030204" pitchFamily="34" charset="0"/>
                <a:ea typeface="Calibri" panose="020F0502020204030204" pitchFamily="34" charset="0"/>
                <a:cs typeface="Mangal" panose="02040503050203030202" pitchFamily="18" charset="0"/>
              </a:rPr>
              <a:t>Key Words – Conferencing Tool, ReactJS, CSS, Video </a:t>
            </a:r>
            <a:r>
              <a:rPr lang="en-IN" sz="1800" dirty="0" err="1" smtClean="0">
                <a:effectLst/>
                <a:latin typeface="Calibri" panose="020F0502020204030204" pitchFamily="34" charset="0"/>
                <a:ea typeface="Calibri" panose="020F0502020204030204" pitchFamily="34" charset="0"/>
                <a:cs typeface="Mangal" panose="02040503050203030202" pitchFamily="18" charset="0"/>
              </a:rPr>
              <a:t>chats,Nodejs</a:t>
            </a:r>
            <a:r>
              <a:rPr lang="en-IN" sz="1800" dirty="0" smtClean="0">
                <a:effectLst/>
                <a:latin typeface="Calibri" panose="020F0502020204030204" pitchFamily="34" charset="0"/>
                <a:ea typeface="Calibri" panose="020F0502020204030204" pitchFamily="34" charset="0"/>
                <a:cs typeface="Mangal" panose="02040503050203030202" pitchFamily="18" charset="0"/>
              </a:rPr>
              <a:t>, Video </a:t>
            </a:r>
            <a:r>
              <a:rPr lang="en-IN" sz="1800" dirty="0">
                <a:effectLst/>
                <a:latin typeface="Calibri" panose="020F0502020204030204" pitchFamily="34" charset="0"/>
                <a:ea typeface="Calibri" panose="020F0502020204030204" pitchFamily="34" charset="0"/>
                <a:cs typeface="Mangal" panose="02040503050203030202" pitchFamily="18" charset="0"/>
              </a:rPr>
              <a:t>Streaming.</a:t>
            </a:r>
          </a:p>
          <a:p>
            <a:pPr marL="0" indent="0">
              <a:buNone/>
            </a:pPr>
            <a:endParaRPr lang="en-US" dirty="0"/>
          </a:p>
        </p:txBody>
      </p:sp>
      <p:sp>
        <p:nvSpPr>
          <p:cNvPr id="10" name="Rectangle 9">
            <a:extLst>
              <a:ext uri="{FF2B5EF4-FFF2-40B4-BE49-F238E27FC236}">
                <a16:creationId xmlns:a16="http://schemas.microsoft.com/office/drawing/2014/main" xmlns="" id="{6B424749-EEE0-49C9-9ABF-97B171A3EA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6432850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5DB0431E-0B04-44A1-9C51-531E28D18A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b="1" dirty="0"/>
              <a:t>Introduction</a:t>
            </a:r>
            <a:endParaRPr lang="en-IN" b="1" dirty="0"/>
          </a:p>
        </p:txBody>
      </p:sp>
      <p:sp>
        <p:nvSpPr>
          <p:cNvPr id="3" name="Content Placeholder 2"/>
          <p:cNvSpPr>
            <a:spLocks noGrp="1"/>
          </p:cNvSpPr>
          <p:nvPr>
            <p:ph idx="1"/>
          </p:nvPr>
        </p:nvSpPr>
        <p:spPr/>
        <p:txBody>
          <a:bodyPr>
            <a:normAutofit/>
          </a:bodyPr>
          <a:lstStyle/>
          <a:p>
            <a:pPr marL="0" indent="0">
              <a:buNone/>
            </a:pPr>
            <a:r>
              <a:rPr lang="en-US" dirty="0">
                <a:latin typeface="+mj-lt"/>
              </a:rPr>
              <a:t>The demand for social networking sites is increasing day by day. A social networking site that allows you to video chat online is the primary inspiration for my project. The goal of my project is to build an online video chatting tool that enables users to join real-time streaming video chat rooms where users can share their video users.</a:t>
            </a:r>
            <a:endParaRPr lang="en-IN" dirty="0">
              <a:latin typeface="+mj-lt"/>
            </a:endParaRPr>
          </a:p>
        </p:txBody>
      </p:sp>
      <p:sp>
        <p:nvSpPr>
          <p:cNvPr id="10" name="Rectangle 9">
            <a:extLst>
              <a:ext uri="{FF2B5EF4-FFF2-40B4-BE49-F238E27FC236}">
                <a16:creationId xmlns:a16="http://schemas.microsoft.com/office/drawing/2014/main" xmlns="" id="{6B424749-EEE0-49C9-9ABF-97B171A3EA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553981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5DB0431E-0B04-44A1-9C51-531E28D18A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3100">
                <a:latin typeface="Calibri" panose="020F0502020204030204" pitchFamily="34" charset="0"/>
                <a:cs typeface="Calibri" panose="020F0502020204030204" pitchFamily="34" charset="0"/>
              </a:rPr>
              <a:t/>
            </a:r>
            <a:br>
              <a:rPr lang="en-US" sz="3100">
                <a:latin typeface="Calibri" panose="020F0502020204030204" pitchFamily="34" charset="0"/>
                <a:cs typeface="Calibri" panose="020F0502020204030204" pitchFamily="34" charset="0"/>
              </a:rPr>
            </a:br>
            <a:r>
              <a:rPr lang="en-US" sz="3100" b="1">
                <a:latin typeface="Calibri" panose="020F0502020204030204" pitchFamily="34" charset="0"/>
                <a:cs typeface="Calibri" panose="020F0502020204030204" pitchFamily="34" charset="0"/>
              </a:rPr>
              <a:t>Implementation Details</a:t>
            </a:r>
            <a:r>
              <a:rPr lang="en-US" sz="3100">
                <a:latin typeface="Calibri" panose="020F0502020204030204" pitchFamily="34" charset="0"/>
                <a:cs typeface="Calibri" panose="020F0502020204030204" pitchFamily="34" charset="0"/>
              </a:rPr>
              <a:t/>
            </a:r>
            <a:br>
              <a:rPr lang="en-US" sz="3100">
                <a:latin typeface="Calibri" panose="020F0502020204030204" pitchFamily="34" charset="0"/>
                <a:cs typeface="Calibri" panose="020F0502020204030204" pitchFamily="34" charset="0"/>
              </a:rPr>
            </a:br>
            <a:endParaRPr lang="en-IN" sz="3100"/>
          </a:p>
        </p:txBody>
      </p:sp>
      <p:sp>
        <p:nvSpPr>
          <p:cNvPr id="3" name="Content Placeholder 2"/>
          <p:cNvSpPr>
            <a:spLocks noGrp="1"/>
          </p:cNvSpPr>
          <p:nvPr>
            <p:ph idx="1"/>
          </p:nvPr>
        </p:nvSpPr>
        <p:spPr/>
        <p:txBody>
          <a:bodyPr>
            <a:normAutofit/>
          </a:bodyPr>
          <a:lstStyle/>
          <a:p>
            <a:r>
              <a:rPr lang="en-US">
                <a:latin typeface="Calibri" panose="020F0502020204030204" pitchFamily="34" charset="0"/>
                <a:cs typeface="Calibri" panose="020F0502020204030204" pitchFamily="34" charset="0"/>
              </a:rPr>
              <a:t>System Requirements</a:t>
            </a:r>
          </a:p>
          <a:p>
            <a:pPr marL="360" indent="0">
              <a:spcBef>
                <a:spcPts val="1001"/>
              </a:spcBef>
              <a:buClr>
                <a:srgbClr val="B31166"/>
              </a:buClr>
              <a:buNone/>
            </a:pPr>
            <a:r>
              <a:rPr lang="en-US" spc="-1">
                <a:latin typeface="Calibri" panose="020F0502020204030204" pitchFamily="34" charset="0"/>
                <a:cs typeface="Calibri" panose="020F0502020204030204" pitchFamily="34" charset="0"/>
              </a:rPr>
              <a:t>Hardware Requirements</a:t>
            </a:r>
          </a:p>
          <a:p>
            <a:pPr marL="0" indent="0">
              <a:spcBef>
                <a:spcPts val="1001"/>
              </a:spcBef>
              <a:buNone/>
              <a:tabLst>
                <a:tab pos="0" algn="l"/>
              </a:tabLst>
            </a:pPr>
            <a:r>
              <a:rPr lang="en-US" spc="-1">
                <a:latin typeface="Calibri" panose="020F0502020204030204" pitchFamily="34" charset="0"/>
                <a:cs typeface="Calibri" panose="020F0502020204030204" pitchFamily="34" charset="0"/>
              </a:rPr>
              <a:t>       1) PC with 250 GB or more Hard Disk</a:t>
            </a:r>
          </a:p>
          <a:p>
            <a:pPr marL="0" indent="0">
              <a:spcBef>
                <a:spcPts val="1001"/>
              </a:spcBef>
              <a:buNone/>
              <a:tabLst>
                <a:tab pos="0" algn="l"/>
              </a:tabLst>
            </a:pPr>
            <a:r>
              <a:rPr lang="en-US" spc="-1">
                <a:latin typeface="Calibri" panose="020F0502020204030204" pitchFamily="34" charset="0"/>
                <a:cs typeface="Calibri" panose="020F0502020204030204" pitchFamily="34" charset="0"/>
              </a:rPr>
              <a:t>       2) PC with </a:t>
            </a:r>
            <a:r>
              <a:rPr lang="en-US" spc="-1" err="1">
                <a:latin typeface="Calibri" panose="020F0502020204030204" pitchFamily="34" charset="0"/>
                <a:cs typeface="Calibri" panose="020F0502020204030204" pitchFamily="34" charset="0"/>
              </a:rPr>
              <a:t>atleast</a:t>
            </a:r>
            <a:r>
              <a:rPr lang="en-US" spc="-1">
                <a:latin typeface="Calibri" panose="020F0502020204030204" pitchFamily="34" charset="0"/>
                <a:cs typeface="Calibri" panose="020F0502020204030204" pitchFamily="34" charset="0"/>
              </a:rPr>
              <a:t> 2 GB RAM</a:t>
            </a:r>
          </a:p>
          <a:p>
            <a:pPr marL="360" indent="0">
              <a:spcBef>
                <a:spcPts val="1001"/>
              </a:spcBef>
              <a:buClr>
                <a:srgbClr val="B31166"/>
              </a:buClr>
              <a:buNone/>
              <a:tabLst>
                <a:tab pos="0" algn="l"/>
              </a:tabLst>
            </a:pPr>
            <a:r>
              <a:rPr lang="en-US" spc="-1">
                <a:latin typeface="Calibri" panose="020F0502020204030204" pitchFamily="34" charset="0"/>
                <a:cs typeface="Calibri" panose="020F0502020204030204" pitchFamily="34" charset="0"/>
              </a:rPr>
              <a:t> Software Requirements</a:t>
            </a:r>
          </a:p>
          <a:p>
            <a:pPr marL="360" indent="0">
              <a:spcBef>
                <a:spcPts val="1001"/>
              </a:spcBef>
              <a:buClr>
                <a:srgbClr val="B31166"/>
              </a:buClr>
              <a:buNone/>
              <a:tabLst>
                <a:tab pos="0" algn="l"/>
              </a:tabLst>
            </a:pPr>
            <a:r>
              <a:rPr lang="en-US" spc="-1">
                <a:latin typeface="Calibri" panose="020F0502020204030204" pitchFamily="34" charset="0"/>
                <a:cs typeface="Calibri" panose="020F0502020204030204" pitchFamily="34" charset="0"/>
              </a:rPr>
              <a:t>        1) Operating System-windows/Linux</a:t>
            </a:r>
          </a:p>
          <a:p>
            <a:pPr marL="360" indent="0">
              <a:spcBef>
                <a:spcPts val="1001"/>
              </a:spcBef>
              <a:buClr>
                <a:srgbClr val="B31166"/>
              </a:buClr>
              <a:buNone/>
              <a:tabLst>
                <a:tab pos="0" algn="l"/>
              </a:tabLst>
            </a:pPr>
            <a:r>
              <a:rPr lang="en-US" spc="-1">
                <a:latin typeface="Calibri" panose="020F0502020204030204" pitchFamily="34" charset="0"/>
                <a:cs typeface="Calibri" panose="020F0502020204030204" pitchFamily="34" charset="0"/>
              </a:rPr>
              <a:t>        2) IDE-visual code/sublime</a:t>
            </a:r>
          </a:p>
          <a:p>
            <a:pPr marL="360" indent="0">
              <a:spcBef>
                <a:spcPts val="1001"/>
              </a:spcBef>
              <a:buClr>
                <a:srgbClr val="B31166"/>
              </a:buClr>
              <a:buNone/>
              <a:tabLst>
                <a:tab pos="0" algn="l"/>
              </a:tabLst>
            </a:pPr>
            <a:r>
              <a:rPr lang="en-US" spc="-1">
                <a:latin typeface="Calibri" panose="020F0502020204030204" pitchFamily="34" charset="0"/>
                <a:cs typeface="Calibri" panose="020F0502020204030204" pitchFamily="34" charset="0"/>
              </a:rPr>
              <a:t>        3) Browser-</a:t>
            </a:r>
            <a:r>
              <a:rPr lang="en-US" spc="-1" err="1">
                <a:latin typeface="Calibri" panose="020F0502020204030204" pitchFamily="34" charset="0"/>
                <a:cs typeface="Calibri" panose="020F0502020204030204" pitchFamily="34" charset="0"/>
              </a:rPr>
              <a:t>google</a:t>
            </a:r>
            <a:r>
              <a:rPr lang="en-US" spc="-1">
                <a:latin typeface="Calibri" panose="020F0502020204030204" pitchFamily="34" charset="0"/>
                <a:cs typeface="Calibri" panose="020F0502020204030204" pitchFamily="34" charset="0"/>
              </a:rPr>
              <a:t> chrome</a:t>
            </a:r>
          </a:p>
          <a:p>
            <a:pPr marL="360" indent="0">
              <a:spcBef>
                <a:spcPts val="1001"/>
              </a:spcBef>
              <a:buClr>
                <a:srgbClr val="B31166"/>
              </a:buClr>
              <a:buNone/>
              <a:tabLst>
                <a:tab pos="0" algn="l"/>
              </a:tabLst>
            </a:pPr>
            <a:r>
              <a:rPr lang="en-US" spc="-1">
                <a:latin typeface="Calibri" panose="020F0502020204030204" pitchFamily="34" charset="0"/>
                <a:cs typeface="Calibri" panose="020F0502020204030204" pitchFamily="34" charset="0"/>
              </a:rPr>
              <a:t>        4) Technologies-Frontend: </a:t>
            </a:r>
            <a:r>
              <a:rPr lang="en-US" spc="-1" err="1">
                <a:latin typeface="Calibri" panose="020F0502020204030204" pitchFamily="34" charset="0"/>
                <a:cs typeface="Calibri" panose="020F0502020204030204" pitchFamily="34" charset="0"/>
              </a:rPr>
              <a:t>ReactJs</a:t>
            </a:r>
            <a:endParaRPr lang="en-US" spc="-1">
              <a:latin typeface="Calibri" panose="020F0502020204030204" pitchFamily="34" charset="0"/>
              <a:cs typeface="Calibri" panose="020F0502020204030204" pitchFamily="34" charset="0"/>
            </a:endParaRPr>
          </a:p>
          <a:p>
            <a:pPr marL="0" indent="0">
              <a:buNone/>
            </a:pPr>
            <a:endParaRPr lang="en-IN" dirty="0"/>
          </a:p>
        </p:txBody>
      </p:sp>
      <p:sp>
        <p:nvSpPr>
          <p:cNvPr id="10" name="Rectangle 9">
            <a:extLst>
              <a:ext uri="{FF2B5EF4-FFF2-40B4-BE49-F238E27FC236}">
                <a16:creationId xmlns:a16="http://schemas.microsoft.com/office/drawing/2014/main" xmlns="" id="{6B424749-EEE0-49C9-9ABF-97B171A3EA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9170086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5DB0431E-0B04-44A1-9C51-531E28D18A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08629DD6-AE6B-430B-9176-5F6E460D85FE}"/>
              </a:ext>
            </a:extLst>
          </p:cNvPr>
          <p:cNvSpPr>
            <a:spLocks noGrp="1"/>
          </p:cNvSpPr>
          <p:nvPr>
            <p:ph idx="1"/>
          </p:nvPr>
        </p:nvSpPr>
        <p:spPr>
          <a:xfrm>
            <a:off x="1025716" y="378070"/>
            <a:ext cx="8837324" cy="5740522"/>
          </a:xfrm>
        </p:spPr>
        <p:txBody>
          <a:bodyPr>
            <a:normAutofit/>
          </a:bodyPr>
          <a:lstStyle/>
          <a:p>
            <a:endParaRPr lang="en-US" dirty="0"/>
          </a:p>
          <a:p>
            <a:r>
              <a:rPr lang="en-US" b="1" dirty="0"/>
              <a:t>Dataflow Diagram</a:t>
            </a:r>
            <a:endParaRPr lang="en-IN" dirty="0"/>
          </a:p>
        </p:txBody>
      </p:sp>
      <p:sp>
        <p:nvSpPr>
          <p:cNvPr id="10" name="Rectangle 9">
            <a:extLst>
              <a:ext uri="{FF2B5EF4-FFF2-40B4-BE49-F238E27FC236}">
                <a16:creationId xmlns:a16="http://schemas.microsoft.com/office/drawing/2014/main" xmlns="" id="{6B424749-EEE0-49C9-9ABF-97B171A3EA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Rounded Corners 5">
            <a:extLst>
              <a:ext uri="{FF2B5EF4-FFF2-40B4-BE49-F238E27FC236}">
                <a16:creationId xmlns:a16="http://schemas.microsoft.com/office/drawing/2014/main" xmlns="" id="{03D85635-194B-425A-A1F3-DE156DF22C9E}"/>
              </a:ext>
            </a:extLst>
          </p:cNvPr>
          <p:cNvSpPr/>
          <p:nvPr/>
        </p:nvSpPr>
        <p:spPr>
          <a:xfrm>
            <a:off x="4448737" y="1941328"/>
            <a:ext cx="1991282" cy="10550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link to share</a:t>
            </a:r>
            <a:endParaRPr lang="en-IN" dirty="0"/>
          </a:p>
        </p:txBody>
      </p:sp>
      <p:sp>
        <p:nvSpPr>
          <p:cNvPr id="7" name="Rectangle: Rounded Corners 6">
            <a:extLst>
              <a:ext uri="{FF2B5EF4-FFF2-40B4-BE49-F238E27FC236}">
                <a16:creationId xmlns:a16="http://schemas.microsoft.com/office/drawing/2014/main" xmlns="" id="{FCC8499D-4D8B-45DE-BC9C-47185DFEA3F5}"/>
              </a:ext>
            </a:extLst>
          </p:cNvPr>
          <p:cNvSpPr/>
          <p:nvPr/>
        </p:nvSpPr>
        <p:spPr>
          <a:xfrm>
            <a:off x="7354018" y="1948647"/>
            <a:ext cx="2154115" cy="10550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Allow Camera and Mic Access</a:t>
            </a:r>
            <a:endParaRPr lang="en-IN" dirty="0"/>
          </a:p>
        </p:txBody>
      </p:sp>
      <p:sp>
        <p:nvSpPr>
          <p:cNvPr id="9" name="Rectangle: Rounded Corners 8">
            <a:extLst>
              <a:ext uri="{FF2B5EF4-FFF2-40B4-BE49-F238E27FC236}">
                <a16:creationId xmlns:a16="http://schemas.microsoft.com/office/drawing/2014/main" xmlns="" id="{F7223EB9-98E0-4F4F-BF6D-6B4D29F630DE}"/>
              </a:ext>
            </a:extLst>
          </p:cNvPr>
          <p:cNvSpPr/>
          <p:nvPr/>
        </p:nvSpPr>
        <p:spPr>
          <a:xfrm>
            <a:off x="7354018" y="3967956"/>
            <a:ext cx="1991282" cy="10550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 Chat</a:t>
            </a:r>
            <a:endParaRPr lang="en-IN" dirty="0"/>
          </a:p>
        </p:txBody>
      </p:sp>
      <p:sp>
        <p:nvSpPr>
          <p:cNvPr id="11" name="Rectangle: Rounded Corners 10">
            <a:extLst>
              <a:ext uri="{FF2B5EF4-FFF2-40B4-BE49-F238E27FC236}">
                <a16:creationId xmlns:a16="http://schemas.microsoft.com/office/drawing/2014/main" xmlns="" id="{65973BF7-004B-4F8B-A4E9-BFC727DC816B}"/>
              </a:ext>
            </a:extLst>
          </p:cNvPr>
          <p:cNvSpPr/>
          <p:nvPr/>
        </p:nvSpPr>
        <p:spPr>
          <a:xfrm>
            <a:off x="1543456" y="4038295"/>
            <a:ext cx="1991282" cy="10550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Exit meet</a:t>
            </a:r>
            <a:endParaRPr lang="en-IN" dirty="0"/>
          </a:p>
        </p:txBody>
      </p:sp>
      <p:sp>
        <p:nvSpPr>
          <p:cNvPr id="12" name="Rectangle: Rounded Corners 11">
            <a:extLst>
              <a:ext uri="{FF2B5EF4-FFF2-40B4-BE49-F238E27FC236}">
                <a16:creationId xmlns:a16="http://schemas.microsoft.com/office/drawing/2014/main" xmlns="" id="{1B967A0C-26D6-4184-8BC4-C6758AD78051}"/>
              </a:ext>
            </a:extLst>
          </p:cNvPr>
          <p:cNvSpPr/>
          <p:nvPr/>
        </p:nvSpPr>
        <p:spPr>
          <a:xfrm>
            <a:off x="4448737" y="3967957"/>
            <a:ext cx="1991282" cy="10550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 Chat and Receive Chat</a:t>
            </a:r>
            <a:endParaRPr lang="en-IN" dirty="0"/>
          </a:p>
        </p:txBody>
      </p:sp>
      <p:sp>
        <p:nvSpPr>
          <p:cNvPr id="13" name="Rectangle: Rounded Corners 12">
            <a:extLst>
              <a:ext uri="{FF2B5EF4-FFF2-40B4-BE49-F238E27FC236}">
                <a16:creationId xmlns:a16="http://schemas.microsoft.com/office/drawing/2014/main" xmlns="" id="{3487D77E-4F9B-4BCF-8BBF-BEEFD7738FAF}"/>
              </a:ext>
            </a:extLst>
          </p:cNvPr>
          <p:cNvSpPr/>
          <p:nvPr/>
        </p:nvSpPr>
        <p:spPr>
          <a:xfrm>
            <a:off x="1626379" y="1941327"/>
            <a:ext cx="1991282" cy="10550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Join Chat</a:t>
            </a:r>
            <a:endParaRPr lang="en-IN" dirty="0"/>
          </a:p>
        </p:txBody>
      </p:sp>
      <p:cxnSp>
        <p:nvCxnSpPr>
          <p:cNvPr id="14" name="Straight Arrow Connector 13">
            <a:extLst>
              <a:ext uri="{FF2B5EF4-FFF2-40B4-BE49-F238E27FC236}">
                <a16:creationId xmlns:a16="http://schemas.microsoft.com/office/drawing/2014/main" xmlns="" id="{3F10F807-B510-4B7D-A71A-E4A1D19D0FCA}"/>
              </a:ext>
            </a:extLst>
          </p:cNvPr>
          <p:cNvCxnSpPr>
            <a:stCxn id="13" idx="3"/>
            <a:endCxn id="6" idx="1"/>
          </p:cNvCxnSpPr>
          <p:nvPr/>
        </p:nvCxnSpPr>
        <p:spPr>
          <a:xfrm>
            <a:off x="3617661" y="2468866"/>
            <a:ext cx="831076"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xmlns="" id="{39DE4BAB-5B10-4177-9F6C-F5D8459C97FD}"/>
              </a:ext>
            </a:extLst>
          </p:cNvPr>
          <p:cNvCxnSpPr>
            <a:cxnSpLocks/>
          </p:cNvCxnSpPr>
          <p:nvPr/>
        </p:nvCxnSpPr>
        <p:spPr>
          <a:xfrm flipV="1">
            <a:off x="6440019" y="2472525"/>
            <a:ext cx="913999" cy="731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xmlns="" id="{A975CD83-D90D-4AA5-8774-7BE61045ECE6}"/>
              </a:ext>
            </a:extLst>
          </p:cNvPr>
          <p:cNvCxnSpPr>
            <a:cxnSpLocks/>
            <a:stCxn id="7" idx="2"/>
          </p:cNvCxnSpPr>
          <p:nvPr/>
        </p:nvCxnSpPr>
        <p:spPr>
          <a:xfrm>
            <a:off x="8431076" y="3003724"/>
            <a:ext cx="0" cy="96423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xmlns="" id="{4A509288-69E5-4562-A176-4BC64214AFC6}"/>
              </a:ext>
            </a:extLst>
          </p:cNvPr>
          <p:cNvCxnSpPr>
            <a:cxnSpLocks/>
            <a:stCxn id="9" idx="1"/>
            <a:endCxn id="12" idx="3"/>
          </p:cNvCxnSpPr>
          <p:nvPr/>
        </p:nvCxnSpPr>
        <p:spPr>
          <a:xfrm flipH="1">
            <a:off x="6440019" y="4495495"/>
            <a:ext cx="913999"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xmlns="" id="{BCAFBFCA-4102-49CB-9209-47486427DAFF}"/>
              </a:ext>
            </a:extLst>
          </p:cNvPr>
          <p:cNvCxnSpPr>
            <a:cxnSpLocks/>
          </p:cNvCxnSpPr>
          <p:nvPr/>
        </p:nvCxnSpPr>
        <p:spPr>
          <a:xfrm flipH="1">
            <a:off x="3534738" y="4495493"/>
            <a:ext cx="913999"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919477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5DB0431E-0B04-44A1-9C51-531E28D18A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3100">
                <a:latin typeface="Calibri" panose="020F0502020204030204" pitchFamily="34" charset="0"/>
                <a:ea typeface="Times New Roman" panose="02020603050405020304" pitchFamily="18" charset="0"/>
                <a:cs typeface="Calibri" panose="020F0502020204030204" pitchFamily="34" charset="0"/>
              </a:rPr>
              <a:t/>
            </a:r>
            <a:br>
              <a:rPr lang="en-US" sz="3100">
                <a:latin typeface="Calibri" panose="020F0502020204030204" pitchFamily="34" charset="0"/>
                <a:ea typeface="Times New Roman" panose="02020603050405020304" pitchFamily="18" charset="0"/>
                <a:cs typeface="Calibri" panose="020F0502020204030204" pitchFamily="34" charset="0"/>
              </a:rPr>
            </a:br>
            <a:r>
              <a:rPr lang="en-US" sz="3100">
                <a:latin typeface="Calibri" panose="020F0502020204030204" pitchFamily="34" charset="0"/>
                <a:ea typeface="Times New Roman" panose="02020603050405020304" pitchFamily="18" charset="0"/>
                <a:cs typeface="Calibri" panose="020F0502020204030204" pitchFamily="34" charset="0"/>
              </a:rPr>
              <a:t>Existing Method</a:t>
            </a:r>
            <a:br>
              <a:rPr lang="en-US" sz="3100">
                <a:latin typeface="Calibri" panose="020F0502020204030204" pitchFamily="34" charset="0"/>
                <a:ea typeface="Times New Roman" panose="02020603050405020304" pitchFamily="18" charset="0"/>
                <a:cs typeface="Calibri" panose="020F0502020204030204" pitchFamily="34" charset="0"/>
              </a:rPr>
            </a:br>
            <a:endParaRPr lang="en-IN" sz="3100"/>
          </a:p>
        </p:txBody>
      </p:sp>
      <p:sp>
        <p:nvSpPr>
          <p:cNvPr id="3" name="Content Placeholder 2"/>
          <p:cNvSpPr>
            <a:spLocks noGrp="1"/>
          </p:cNvSpPr>
          <p:nvPr>
            <p:ph idx="1"/>
          </p:nvPr>
        </p:nvSpPr>
        <p:spPr/>
        <p:txBody>
          <a:bodyPr>
            <a:normAutofit/>
          </a:bodyPr>
          <a:lstStyle/>
          <a:p>
            <a:r>
              <a:rPr lang="en-US" b="0" i="0" dirty="0">
                <a:effectLst/>
                <a:latin typeface="arial" panose="020B0604020202020204" pitchFamily="34" charset="0"/>
              </a:rPr>
              <a:t>Online chat includes </a:t>
            </a:r>
            <a:r>
              <a:rPr lang="en-US" i="0" dirty="0">
                <a:effectLst/>
                <a:latin typeface="arial" panose="020B0604020202020204" pitchFamily="34" charset="0"/>
              </a:rPr>
              <a:t>web-based applications that allow communication </a:t>
            </a:r>
            <a:r>
              <a:rPr lang="en-US" dirty="0">
                <a:latin typeface="arial" panose="020B0604020202020204" pitchFamily="34" charset="0"/>
              </a:rPr>
              <a:t> </a:t>
            </a:r>
            <a:r>
              <a:rPr lang="en-US" b="0" i="0" dirty="0">
                <a:effectLst/>
                <a:latin typeface="arial" panose="020B0604020202020204" pitchFamily="34" charset="0"/>
              </a:rPr>
              <a:t>often directly addressed, but anonymous between users in a multi-user environment. Web conferencing is a more specific online service, that is often sold as a service, hosted on a web server controlled by the vendor.</a:t>
            </a:r>
            <a:endParaRPr lang="en-IN" dirty="0"/>
          </a:p>
        </p:txBody>
      </p:sp>
      <p:sp>
        <p:nvSpPr>
          <p:cNvPr id="10" name="Rectangle 9">
            <a:extLst>
              <a:ext uri="{FF2B5EF4-FFF2-40B4-BE49-F238E27FC236}">
                <a16:creationId xmlns:a16="http://schemas.microsoft.com/office/drawing/2014/main" xmlns="" id="{6B424749-EEE0-49C9-9ABF-97B171A3EA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6848106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5DB0431E-0B04-44A1-9C51-531E28D18A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3100">
                <a:latin typeface="Calibri" panose="020F0502020204030204" pitchFamily="34" charset="0"/>
                <a:ea typeface="Times New Roman" panose="02020603050405020304" pitchFamily="18" charset="0"/>
                <a:cs typeface="Calibri" panose="020F0502020204030204" pitchFamily="34" charset="0"/>
              </a:rPr>
              <a:t/>
            </a:r>
            <a:br>
              <a:rPr lang="en-US" sz="3100">
                <a:latin typeface="Calibri" panose="020F0502020204030204" pitchFamily="34" charset="0"/>
                <a:ea typeface="Times New Roman" panose="02020603050405020304" pitchFamily="18" charset="0"/>
                <a:cs typeface="Calibri" panose="020F0502020204030204" pitchFamily="34" charset="0"/>
              </a:rPr>
            </a:br>
            <a:r>
              <a:rPr lang="en-US" sz="3100">
                <a:latin typeface="Calibri" panose="020F0502020204030204" pitchFamily="34" charset="0"/>
                <a:ea typeface="Times New Roman" panose="02020603050405020304" pitchFamily="18" charset="0"/>
                <a:cs typeface="Calibri" panose="020F0502020204030204" pitchFamily="34" charset="0"/>
              </a:rPr>
              <a:t>Proposed method with Architecture</a:t>
            </a:r>
            <a:r>
              <a:rPr lang="en-IN" sz="3100">
                <a:latin typeface="Calibri" panose="020F0502020204030204" pitchFamily="34" charset="0"/>
                <a:ea typeface="Times New Roman" panose="02020603050405020304" pitchFamily="18" charset="0"/>
                <a:cs typeface="Calibri" panose="020F0502020204030204" pitchFamily="34" charset="0"/>
              </a:rPr>
              <a:t/>
            </a:r>
            <a:br>
              <a:rPr lang="en-IN" sz="3100">
                <a:latin typeface="Calibri" panose="020F0502020204030204" pitchFamily="34" charset="0"/>
                <a:ea typeface="Times New Roman" panose="02020603050405020304" pitchFamily="18" charset="0"/>
                <a:cs typeface="Calibri" panose="020F0502020204030204" pitchFamily="34" charset="0"/>
              </a:rPr>
            </a:br>
            <a:endParaRPr lang="en-IN" sz="3100"/>
          </a:p>
        </p:txBody>
      </p:sp>
      <p:sp>
        <p:nvSpPr>
          <p:cNvPr id="3" name="Content Placeholder 2"/>
          <p:cNvSpPr>
            <a:spLocks noGrp="1"/>
          </p:cNvSpPr>
          <p:nvPr>
            <p:ph idx="1"/>
          </p:nvPr>
        </p:nvSpPr>
        <p:spPr/>
        <p:txBody>
          <a:bodyPr>
            <a:normAutofit/>
          </a:bodyPr>
          <a:lstStyle/>
          <a:p>
            <a:r>
              <a:rPr lang="en-US" dirty="0">
                <a:latin typeface="Calibri" panose="020F0502020204030204" pitchFamily="34" charset="0"/>
                <a:cs typeface="Calibri" panose="020F0502020204030204" pitchFamily="34" charset="0"/>
              </a:rPr>
              <a:t>The aim of the proposed method is to develop system of improved facilities. The proposed system can overcome all the limitations of existing method. This system provides proper security and reduces manual work.</a:t>
            </a:r>
          </a:p>
          <a:p>
            <a:r>
              <a:rPr lang="en-US" dirty="0">
                <a:latin typeface="Calibri" panose="020F0502020204030204" pitchFamily="34" charset="0"/>
                <a:cs typeface="Calibri" panose="020F0502020204030204" pitchFamily="34" charset="0"/>
              </a:rPr>
              <a:t>The video and chatting is the part of the sample application that provides users to communicate online with friends. Through a Web browser, a customer can  join on the websites and then the chatting can be start. For video and mic, the access should be asked at the time of joining.</a:t>
            </a:r>
            <a:endParaRPr lang="en-IN" dirty="0">
              <a:latin typeface="Calibri" panose="020F0502020204030204" pitchFamily="34" charset="0"/>
              <a:cs typeface="Calibri" panose="020F0502020204030204" pitchFamily="34" charset="0"/>
            </a:endParaRPr>
          </a:p>
          <a:p>
            <a:endParaRPr lang="en-IN" dirty="0"/>
          </a:p>
        </p:txBody>
      </p:sp>
      <p:sp>
        <p:nvSpPr>
          <p:cNvPr id="10" name="Rectangle 9">
            <a:extLst>
              <a:ext uri="{FF2B5EF4-FFF2-40B4-BE49-F238E27FC236}">
                <a16:creationId xmlns:a16="http://schemas.microsoft.com/office/drawing/2014/main" xmlns="" id="{6B424749-EEE0-49C9-9ABF-97B171A3EA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941006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5DB0431E-0B04-44A1-9C51-531E28D18A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4187EFBF-924D-4591-AD81-F1330D89D0A5}"/>
              </a:ext>
            </a:extLst>
          </p:cNvPr>
          <p:cNvSpPr>
            <a:spLocks noGrp="1"/>
          </p:cNvSpPr>
          <p:nvPr>
            <p:ph idx="1"/>
          </p:nvPr>
        </p:nvSpPr>
        <p:spPr>
          <a:xfrm>
            <a:off x="875011" y="650631"/>
            <a:ext cx="8595360" cy="4351337"/>
          </a:xfrm>
        </p:spPr>
        <p:txBody>
          <a:bodyPr>
            <a:normAutofit/>
          </a:bodyPr>
          <a:lstStyle/>
          <a:p>
            <a:pPr marL="0" marR="0" indent="0">
              <a:lnSpc>
                <a:spcPct val="107000"/>
              </a:lnSpc>
              <a:spcBef>
                <a:spcPts val="0"/>
              </a:spcBef>
              <a:spcAft>
                <a:spcPts val="800"/>
              </a:spcAft>
              <a:buNone/>
            </a:pPr>
            <a:r>
              <a:rPr lang="en-US" b="1" dirty="0">
                <a:effectLst/>
                <a:latin typeface="Calibri" panose="020F0502020204030204" pitchFamily="34" charset="0"/>
                <a:ea typeface="Calibri" panose="020F0502020204030204" pitchFamily="34" charset="0"/>
                <a:cs typeface="Mangal" panose="02040503050203030202" pitchFamily="18" charset="0"/>
              </a:rPr>
              <a:t>System Requirements:-</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Hardware Requirements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Mangal" panose="02040503050203030202" pitchFamily="18" charset="0"/>
              </a:rPr>
              <a:t>       1) PC with 250 GB or more Hard Disk</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Mangal" panose="02040503050203030202" pitchFamily="18" charset="0"/>
              </a:rPr>
              <a:t>       2) PC with at least 2 GB RAM</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Software Requirements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Mangal" panose="02040503050203030202" pitchFamily="18" charset="0"/>
              </a:rPr>
              <a:t>        1) Operating System-windows/Linux</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Mangal" panose="02040503050203030202" pitchFamily="18" charset="0"/>
              </a:rPr>
              <a:t>        2) IDE-visual code/sublime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Mangal" panose="02040503050203030202" pitchFamily="18" charset="0"/>
              </a:rPr>
              <a:t>        3) Browser-google chrome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Mangal" panose="02040503050203030202" pitchFamily="18" charset="0"/>
              </a:rPr>
              <a:t>        4) Technologies-Frontend: </a:t>
            </a:r>
            <a:r>
              <a:rPr lang="en-US" sz="1800" dirty="0">
                <a:latin typeface="Calibri" panose="020F0502020204030204" pitchFamily="34" charset="0"/>
                <a:ea typeface="Calibri" panose="020F0502020204030204" pitchFamily="34" charset="0"/>
                <a:cs typeface="Mangal" panose="02040503050203030202" pitchFamily="18" charset="0"/>
              </a:rPr>
              <a:t>HTML</a:t>
            </a:r>
            <a:r>
              <a:rPr lang="en-US" sz="1800" dirty="0">
                <a:effectLst/>
                <a:latin typeface="Calibri" panose="020F0502020204030204" pitchFamily="34" charset="0"/>
                <a:ea typeface="Calibri" panose="020F0502020204030204" pitchFamily="34" charset="0"/>
                <a:cs typeface="Mangal" panose="02040503050203030202" pitchFamily="18" charset="0"/>
              </a:rPr>
              <a:t>, CSS, </a:t>
            </a:r>
            <a:r>
              <a:rPr lang="en-US" sz="1800" dirty="0">
                <a:latin typeface="Calibri" panose="020F0502020204030204" pitchFamily="34" charset="0"/>
                <a:ea typeface="Calibri" panose="020F0502020204030204" pitchFamily="34" charset="0"/>
                <a:cs typeface="Mangal" panose="02040503050203030202" pitchFamily="18" charset="0"/>
              </a:rPr>
              <a:t>JavaScript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10" name="Rectangle 9">
            <a:extLst>
              <a:ext uri="{FF2B5EF4-FFF2-40B4-BE49-F238E27FC236}">
                <a16:creationId xmlns:a16="http://schemas.microsoft.com/office/drawing/2014/main" xmlns="" id="{6B424749-EEE0-49C9-9ABF-97B171A3EA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1243007"/>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229</TotalTime>
  <Words>567</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Amasis MT Pro</vt:lpstr>
      <vt:lpstr>Amasis MT Pro Black</vt:lpstr>
      <vt:lpstr>arial</vt:lpstr>
      <vt:lpstr>Calibri</vt:lpstr>
      <vt:lpstr>Century Gothic</vt:lpstr>
      <vt:lpstr>Garamond</vt:lpstr>
      <vt:lpstr>Mangal</vt:lpstr>
      <vt:lpstr>Symbol</vt:lpstr>
      <vt:lpstr>Times New Roman</vt:lpstr>
      <vt:lpstr>Savon</vt:lpstr>
      <vt:lpstr>       Exposys Data Lab Internship</vt:lpstr>
      <vt:lpstr>Contents</vt:lpstr>
      <vt:lpstr>Abstract</vt:lpstr>
      <vt:lpstr>Introduction</vt:lpstr>
      <vt:lpstr> Implementation Details </vt:lpstr>
      <vt:lpstr>PowerPoint Presentation</vt:lpstr>
      <vt:lpstr> Existing Method </vt:lpstr>
      <vt:lpstr> Proposed method with Architecture </vt:lpstr>
      <vt:lpstr>PowerPoint Presentation</vt:lpstr>
      <vt:lpstr>PowerPoint Presentation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Exposys Data Lab                        Internship</dc:title>
  <dc:creator>Admin</dc:creator>
  <cp:lastModifiedBy>Microsoft account</cp:lastModifiedBy>
  <cp:revision>11</cp:revision>
  <dcterms:created xsi:type="dcterms:W3CDTF">2022-03-04T13:35:41Z</dcterms:created>
  <dcterms:modified xsi:type="dcterms:W3CDTF">2022-03-15T14:45:02Z</dcterms:modified>
</cp:coreProperties>
</file>