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Libre Baskerville" panose="02000000000000000000" pitchFamily="2" charset="0"/>
      <p:regular r:id="rId21"/>
    </p:embeddedFont>
    <p:embeddedFont>
      <p:font typeface="Libre Baskerville Bold" panose="020000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3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29584" y="3055957"/>
            <a:ext cx="8428831" cy="1330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Libre Baskerville"/>
              </a:rPr>
              <a:t>PROJECT-4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67887" y="6623050"/>
            <a:ext cx="5591413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NAME: SAKSHI</a:t>
            </a:r>
          </a:p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USN: 21BTRCL088</a:t>
            </a:r>
          </a:p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SECTION: AIML-B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15950" y="4611962"/>
            <a:ext cx="14256097" cy="1330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Libre Baskerville"/>
              </a:rPr>
              <a:t>PANDEMIC PULSE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99602" y="5455836"/>
            <a:ext cx="9288398" cy="4831164"/>
          </a:xfrm>
          <a:custGeom>
            <a:avLst/>
            <a:gdLst/>
            <a:ahLst/>
            <a:cxnLst/>
            <a:rect l="l" t="t" r="r" b="b"/>
            <a:pathLst>
              <a:path w="9288398" h="4831164">
                <a:moveTo>
                  <a:pt x="0" y="0"/>
                </a:moveTo>
                <a:lnTo>
                  <a:pt x="9288398" y="0"/>
                </a:lnTo>
                <a:lnTo>
                  <a:pt x="9288398" y="4831164"/>
                </a:lnTo>
                <a:lnTo>
                  <a:pt x="0" y="4831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997018" cy="5455836"/>
          </a:xfrm>
          <a:custGeom>
            <a:avLst/>
            <a:gdLst/>
            <a:ahLst/>
            <a:cxnLst/>
            <a:rect l="l" t="t" r="r" b="b"/>
            <a:pathLst>
              <a:path w="9997018" h="5455836">
                <a:moveTo>
                  <a:pt x="0" y="0"/>
                </a:moveTo>
                <a:lnTo>
                  <a:pt x="9997018" y="0"/>
                </a:lnTo>
                <a:lnTo>
                  <a:pt x="9997018" y="5455836"/>
                </a:lnTo>
                <a:lnTo>
                  <a:pt x="0" y="5455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0000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81321" y="3041650"/>
            <a:ext cx="9125358" cy="6216650"/>
          </a:xfrm>
          <a:custGeom>
            <a:avLst/>
            <a:gdLst/>
            <a:ahLst/>
            <a:cxnLst/>
            <a:rect l="l" t="t" r="r" b="b"/>
            <a:pathLst>
              <a:path w="9125358" h="6216650">
                <a:moveTo>
                  <a:pt x="0" y="0"/>
                </a:moveTo>
                <a:lnTo>
                  <a:pt x="9125358" y="0"/>
                </a:lnTo>
                <a:lnTo>
                  <a:pt x="9125358" y="6216650"/>
                </a:lnTo>
                <a:lnTo>
                  <a:pt x="0" y="6216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52500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Q5) WHAT ARE THE CUMULATIVE CONFIRMED CASES, DEATHS, AND RECOVERIES FOR THE TOP 10 MOST AFFECTED COUNTRIES?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1623060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Q6) HOW DOES THE RECOVERY RATE COMPARE ACROSS DIFFERENT COUNTRIES?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FAEE3-4183-9909-1282-029441B1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71" y="2342243"/>
            <a:ext cx="11345858" cy="73733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05694" y="3041650"/>
            <a:ext cx="8676613" cy="6216650"/>
          </a:xfrm>
          <a:custGeom>
            <a:avLst/>
            <a:gdLst/>
            <a:ahLst/>
            <a:cxnLst/>
            <a:rect l="l" t="t" r="r" b="b"/>
            <a:pathLst>
              <a:path w="8676613" h="6216650">
                <a:moveTo>
                  <a:pt x="0" y="0"/>
                </a:moveTo>
                <a:lnTo>
                  <a:pt x="8676612" y="0"/>
                </a:lnTo>
                <a:lnTo>
                  <a:pt x="8676612" y="6216650"/>
                </a:lnTo>
                <a:lnTo>
                  <a:pt x="0" y="62166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Q7) WHAT IS THE CORRELATION BETWEEN CONFIRMED CASES, DEATHS, AND RECOVERIES GLOBALLY?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27055" y="3041650"/>
            <a:ext cx="10433891" cy="6216650"/>
          </a:xfrm>
          <a:custGeom>
            <a:avLst/>
            <a:gdLst/>
            <a:ahLst/>
            <a:cxnLst/>
            <a:rect l="l" t="t" r="r" b="b"/>
            <a:pathLst>
              <a:path w="10433891" h="6216650">
                <a:moveTo>
                  <a:pt x="0" y="0"/>
                </a:moveTo>
                <a:lnTo>
                  <a:pt x="10433890" y="0"/>
                </a:lnTo>
                <a:lnTo>
                  <a:pt x="10433890" y="6216650"/>
                </a:lnTo>
                <a:lnTo>
                  <a:pt x="0" y="62166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Q8) HOW DOES THE NUMBER OF TESTS CONDUCTED RELATE TO THE NUMBER OF CONFIRMED CASES IN VARIOUS COUNTRIES?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06846" y="3041650"/>
            <a:ext cx="13474308" cy="6050565"/>
          </a:xfrm>
          <a:custGeom>
            <a:avLst/>
            <a:gdLst/>
            <a:ahLst/>
            <a:cxnLst/>
            <a:rect l="l" t="t" r="r" b="b"/>
            <a:pathLst>
              <a:path w="13474308" h="6050565">
                <a:moveTo>
                  <a:pt x="0" y="0"/>
                </a:moveTo>
                <a:lnTo>
                  <a:pt x="13474308" y="0"/>
                </a:lnTo>
                <a:lnTo>
                  <a:pt x="13474308" y="6050565"/>
                </a:lnTo>
                <a:lnTo>
                  <a:pt x="0" y="60505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Q9) HOW DOES THE NUMBER OF TESTS CONDUCTED RELATE TO THE NUMBER OF CONFIRMED CASES IN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VARIOUS COUNTRIES?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21299" y="2472416"/>
            <a:ext cx="11445401" cy="6785884"/>
          </a:xfrm>
          <a:custGeom>
            <a:avLst/>
            <a:gdLst/>
            <a:ahLst/>
            <a:cxnLst/>
            <a:rect l="l" t="t" r="r" b="b"/>
            <a:pathLst>
              <a:path w="11445401" h="6785884">
                <a:moveTo>
                  <a:pt x="0" y="0"/>
                </a:moveTo>
                <a:lnTo>
                  <a:pt x="11445402" y="0"/>
                </a:lnTo>
                <a:lnTo>
                  <a:pt x="11445402" y="6785884"/>
                </a:lnTo>
                <a:lnTo>
                  <a:pt x="0" y="67858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623060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Q10) WHAT IS THE DISTRIBUTION OF CONFIRMED CASES, DEATHS, AND RECOVERIES BY CONTINENT?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541146"/>
          </a:xfrm>
          <a:custGeom>
            <a:avLst/>
            <a:gdLst/>
            <a:ahLst/>
            <a:cxnLst/>
            <a:rect l="l" t="t" r="r" b="b"/>
            <a:pathLst>
              <a:path w="9144000" h="5541146">
                <a:moveTo>
                  <a:pt x="0" y="0"/>
                </a:moveTo>
                <a:lnTo>
                  <a:pt x="9144000" y="0"/>
                </a:lnTo>
                <a:lnTo>
                  <a:pt x="9144000" y="5541146"/>
                </a:lnTo>
                <a:lnTo>
                  <a:pt x="0" y="5541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0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4745854"/>
            <a:ext cx="9144000" cy="5541146"/>
          </a:xfrm>
          <a:custGeom>
            <a:avLst/>
            <a:gdLst/>
            <a:ahLst/>
            <a:cxnLst/>
            <a:rect l="l" t="t" r="r" b="b"/>
            <a:pathLst>
              <a:path w="9144000" h="5541146">
                <a:moveTo>
                  <a:pt x="0" y="0"/>
                </a:moveTo>
                <a:lnTo>
                  <a:pt x="9144000" y="0"/>
                </a:lnTo>
                <a:lnTo>
                  <a:pt x="9144000" y="5541146"/>
                </a:lnTo>
                <a:lnTo>
                  <a:pt x="0" y="5541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00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4151" y="2787942"/>
            <a:ext cx="11721636" cy="518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0"/>
              </a:lnSpc>
            </a:pPr>
            <a:r>
              <a:rPr lang="en-US" sz="20000">
                <a:solidFill>
                  <a:srgbClr val="000000"/>
                </a:solidFill>
                <a:latin typeface="Libre Baskerville"/>
              </a:rPr>
              <a:t>Thank</a:t>
            </a:r>
          </a:p>
          <a:p>
            <a:pPr algn="ctr">
              <a:lnSpc>
                <a:spcPts val="20000"/>
              </a:lnSpc>
            </a:pPr>
            <a:r>
              <a:rPr lang="en-US" sz="20000">
                <a:solidFill>
                  <a:srgbClr val="000000"/>
                </a:solidFill>
                <a:latin typeface="Libre Baskerville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90072" y="866775"/>
            <a:ext cx="5707856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Libre Baskerville Bold"/>
              </a:rPr>
              <a:t>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603F3F-66E0-5DDF-8540-A4CE82615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825" y="3124042"/>
            <a:ext cx="4296375" cy="4925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67E5C2-9E1A-BF52-B9A6-F2EEDBD2C2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8200" y="2225958"/>
            <a:ext cx="394335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2401727"/>
            <a:ext cx="16230600" cy="6369745"/>
          </a:xfrm>
          <a:custGeom>
            <a:avLst/>
            <a:gdLst/>
            <a:ahLst/>
            <a:cxnLst/>
            <a:rect l="l" t="t" r="r" b="b"/>
            <a:pathLst>
              <a:path w="16230600" h="6369745">
                <a:moveTo>
                  <a:pt x="0" y="0"/>
                </a:moveTo>
                <a:lnTo>
                  <a:pt x="16230600" y="0"/>
                </a:lnTo>
                <a:lnTo>
                  <a:pt x="16230600" y="6369745"/>
                </a:lnTo>
                <a:lnTo>
                  <a:pt x="0" y="63697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5636" y="895350"/>
            <a:ext cx="1757672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Libre Baskerville Bold"/>
              </a:rPr>
              <a:t>LOADING AND 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27646" y="1928999"/>
            <a:ext cx="6298872" cy="7315200"/>
          </a:xfrm>
          <a:custGeom>
            <a:avLst/>
            <a:gdLst/>
            <a:ahLst/>
            <a:cxnLst/>
            <a:rect l="l" t="t" r="r" b="b"/>
            <a:pathLst>
              <a:path w="6298872" h="7315200">
                <a:moveTo>
                  <a:pt x="0" y="0"/>
                </a:moveTo>
                <a:lnTo>
                  <a:pt x="6298871" y="0"/>
                </a:lnTo>
                <a:lnTo>
                  <a:pt x="629887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304106" y="1943100"/>
            <a:ext cx="5190596" cy="7315200"/>
          </a:xfrm>
          <a:custGeom>
            <a:avLst/>
            <a:gdLst/>
            <a:ahLst/>
            <a:cxnLst/>
            <a:rect l="l" t="t" r="r" b="b"/>
            <a:pathLst>
              <a:path w="5190596" h="7315200">
                <a:moveTo>
                  <a:pt x="0" y="0"/>
                </a:moveTo>
                <a:lnTo>
                  <a:pt x="5190597" y="0"/>
                </a:lnTo>
                <a:lnTo>
                  <a:pt x="5190597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5009" y="914400"/>
            <a:ext cx="1737798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ibre Baskerville Bold"/>
              </a:rPr>
              <a:t>DATA EXPLORATION AND CLEANING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37321" y="3282081"/>
            <a:ext cx="10813357" cy="4609034"/>
          </a:xfrm>
          <a:custGeom>
            <a:avLst/>
            <a:gdLst/>
            <a:ahLst/>
            <a:cxnLst/>
            <a:rect l="l" t="t" r="r" b="b"/>
            <a:pathLst>
              <a:path w="10813357" h="4609034">
                <a:moveTo>
                  <a:pt x="0" y="0"/>
                </a:moveTo>
                <a:lnTo>
                  <a:pt x="10813357" y="0"/>
                </a:lnTo>
                <a:lnTo>
                  <a:pt x="10813357" y="4609034"/>
                </a:lnTo>
                <a:lnTo>
                  <a:pt x="0" y="46090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19633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Q1) WHAT IS THE TREND OF CONFIRMED CASES, DEATHS, AND RECOVERIES GLOBALLY OVER TIME? DRAW PLOTS SEPARATELY.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004766" cy="5143500"/>
          </a:xfrm>
          <a:custGeom>
            <a:avLst/>
            <a:gdLst/>
            <a:ahLst/>
            <a:cxnLst/>
            <a:rect l="l" t="t" r="r" b="b"/>
            <a:pathLst>
              <a:path w="12004766" h="5143500">
                <a:moveTo>
                  <a:pt x="0" y="0"/>
                </a:moveTo>
                <a:lnTo>
                  <a:pt x="12004766" y="0"/>
                </a:lnTo>
                <a:lnTo>
                  <a:pt x="120047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628" b="-981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55585" y="5261545"/>
            <a:ext cx="11632415" cy="5025455"/>
          </a:xfrm>
          <a:custGeom>
            <a:avLst/>
            <a:gdLst/>
            <a:ahLst/>
            <a:cxnLst/>
            <a:rect l="l" t="t" r="r" b="b"/>
            <a:pathLst>
              <a:path w="11632415" h="5025455">
                <a:moveTo>
                  <a:pt x="0" y="0"/>
                </a:moveTo>
                <a:lnTo>
                  <a:pt x="11632415" y="0"/>
                </a:lnTo>
                <a:lnTo>
                  <a:pt x="11632415" y="5025455"/>
                </a:lnTo>
                <a:lnTo>
                  <a:pt x="0" y="5025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2363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4272296"/>
            <a:ext cx="16230600" cy="2628606"/>
          </a:xfrm>
          <a:custGeom>
            <a:avLst/>
            <a:gdLst/>
            <a:ahLst/>
            <a:cxnLst/>
            <a:rect l="l" t="t" r="r" b="b"/>
            <a:pathLst>
              <a:path w="16230600" h="2628606">
                <a:moveTo>
                  <a:pt x="0" y="0"/>
                </a:moveTo>
                <a:lnTo>
                  <a:pt x="16230600" y="0"/>
                </a:lnTo>
                <a:lnTo>
                  <a:pt x="16230600" y="2628606"/>
                </a:lnTo>
                <a:lnTo>
                  <a:pt x="0" y="26286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Q2) WHICH COUNTRY HAS THE HIGHEST NUMBER OF CONFIRMED CASES, DEATHS, AND RECOVERIES AS OF THE LATEST DATE IN THE DATASET?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111739" y="3041650"/>
            <a:ext cx="10064523" cy="6216650"/>
          </a:xfrm>
          <a:custGeom>
            <a:avLst/>
            <a:gdLst/>
            <a:ahLst/>
            <a:cxnLst/>
            <a:rect l="l" t="t" r="r" b="b"/>
            <a:pathLst>
              <a:path w="10064523" h="6216650">
                <a:moveTo>
                  <a:pt x="0" y="0"/>
                </a:moveTo>
                <a:lnTo>
                  <a:pt x="10064522" y="0"/>
                </a:lnTo>
                <a:lnTo>
                  <a:pt x="10064522" y="6216650"/>
                </a:lnTo>
                <a:lnTo>
                  <a:pt x="0" y="62166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Q3) HOW DO THE TRENDS OF CONFIRMED CASES DIFFER BETWEEN THE TOP 5 MOST AFFECTED COUNTRIES?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681557" y="2565083"/>
            <a:ext cx="10924887" cy="6043032"/>
          </a:xfrm>
          <a:custGeom>
            <a:avLst/>
            <a:gdLst/>
            <a:ahLst/>
            <a:cxnLst/>
            <a:rect l="l" t="t" r="r" b="b"/>
            <a:pathLst>
              <a:path w="10924887" h="6043032">
                <a:moveTo>
                  <a:pt x="0" y="0"/>
                </a:moveTo>
                <a:lnTo>
                  <a:pt x="10924886" y="0"/>
                </a:lnTo>
                <a:lnTo>
                  <a:pt x="10924886" y="6043032"/>
                </a:lnTo>
                <a:lnTo>
                  <a:pt x="0" y="60430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9732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623060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ibre Baskerville Bold"/>
              </a:rPr>
              <a:t>Q4) WHAT IS THE GROWTH RATE OF CONFIRMED CASES, DEATHS, AND RECOVERIES GLOBALLY?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210</Words>
  <Application>Microsoft Office PowerPoint</Application>
  <PresentationFormat>Custom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Canva Sans</vt:lpstr>
      <vt:lpstr>Libre Baskerville</vt:lpstr>
      <vt:lpstr>Libre Baskerville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Pulse (21BTRCL088)</dc:title>
  <cp:lastModifiedBy>Tushar Shinde</cp:lastModifiedBy>
  <cp:revision>6</cp:revision>
  <dcterms:created xsi:type="dcterms:W3CDTF">2006-08-16T00:00:00Z</dcterms:created>
  <dcterms:modified xsi:type="dcterms:W3CDTF">2024-06-30T09:19:28Z</dcterms:modified>
  <dc:identifier>DAGJWVc54_U</dc:identifier>
</cp:coreProperties>
</file>