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71" r:id="rId5"/>
    <p:sldId id="259" r:id="rId6"/>
    <p:sldId id="261" r:id="rId7"/>
    <p:sldId id="262" r:id="rId8"/>
    <p:sldId id="263" r:id="rId9"/>
    <p:sldId id="264" r:id="rId10"/>
    <p:sldId id="265" r:id="rId11"/>
    <p:sldId id="266" r:id="rId12"/>
    <p:sldId id="267" r:id="rId13"/>
    <p:sldId id="268" r:id="rId14"/>
    <p:sldId id="269" r:id="rId15"/>
    <p:sldId id="272"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B639F0-4B1E-4174-AECD-EC936788BFD4}"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91A0DD-6F43-4C0F-A22F-57FC8A1C66D7}" type="slidenum">
              <a:rPr lang="en-US" smtClean="0"/>
              <a:t>‹#›</a:t>
            </a:fld>
            <a:endParaRPr lang="en-US" dirty="0"/>
          </a:p>
        </p:txBody>
      </p:sp>
    </p:spTree>
    <p:extLst>
      <p:ext uri="{BB962C8B-B14F-4D97-AF65-F5344CB8AC3E}">
        <p14:creationId xmlns:p14="http://schemas.microsoft.com/office/powerpoint/2010/main" val="2161997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639F0-4B1E-4174-AECD-EC936788BFD4}"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91A0DD-6F43-4C0F-A22F-57FC8A1C66D7}" type="slidenum">
              <a:rPr lang="en-US" smtClean="0"/>
              <a:t>‹#›</a:t>
            </a:fld>
            <a:endParaRPr lang="en-US" dirty="0"/>
          </a:p>
        </p:txBody>
      </p:sp>
    </p:spTree>
    <p:extLst>
      <p:ext uri="{BB962C8B-B14F-4D97-AF65-F5344CB8AC3E}">
        <p14:creationId xmlns:p14="http://schemas.microsoft.com/office/powerpoint/2010/main" val="1819424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B639F0-4B1E-4174-AECD-EC936788BFD4}"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91A0DD-6F43-4C0F-A22F-57FC8A1C66D7}" type="slidenum">
              <a:rPr lang="en-US" smtClean="0"/>
              <a:t>‹#›</a:t>
            </a:fld>
            <a:endParaRPr lang="en-US" dirty="0"/>
          </a:p>
        </p:txBody>
      </p:sp>
    </p:spTree>
    <p:extLst>
      <p:ext uri="{BB962C8B-B14F-4D97-AF65-F5344CB8AC3E}">
        <p14:creationId xmlns:p14="http://schemas.microsoft.com/office/powerpoint/2010/main" val="3481083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B639F0-4B1E-4174-AECD-EC936788BFD4}"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91A0DD-6F43-4C0F-A22F-57FC8A1C66D7}"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42826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639F0-4B1E-4174-AECD-EC936788BFD4}"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91A0DD-6F43-4C0F-A22F-57FC8A1C66D7}" type="slidenum">
              <a:rPr lang="en-US" smtClean="0"/>
              <a:t>‹#›</a:t>
            </a:fld>
            <a:endParaRPr lang="en-US" dirty="0"/>
          </a:p>
        </p:txBody>
      </p:sp>
    </p:spTree>
    <p:extLst>
      <p:ext uri="{BB962C8B-B14F-4D97-AF65-F5344CB8AC3E}">
        <p14:creationId xmlns:p14="http://schemas.microsoft.com/office/powerpoint/2010/main" val="3187820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B639F0-4B1E-4174-AECD-EC936788BFD4}" type="datetimeFigureOut">
              <a:rPr lang="en-US" smtClean="0"/>
              <a:t>12/2/2024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91A0DD-6F43-4C0F-A22F-57FC8A1C66D7}" type="slidenum">
              <a:rPr lang="en-US" smtClean="0"/>
              <a:t>‹#›</a:t>
            </a:fld>
            <a:endParaRPr lang="en-US" dirty="0"/>
          </a:p>
        </p:txBody>
      </p:sp>
    </p:spTree>
    <p:extLst>
      <p:ext uri="{BB962C8B-B14F-4D97-AF65-F5344CB8AC3E}">
        <p14:creationId xmlns:p14="http://schemas.microsoft.com/office/powerpoint/2010/main" val="214804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B639F0-4B1E-4174-AECD-EC936788BFD4}" type="datetimeFigureOut">
              <a:rPr lang="en-US" smtClean="0"/>
              <a:t>12/2/2024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91A0DD-6F43-4C0F-A22F-57FC8A1C66D7}" type="slidenum">
              <a:rPr lang="en-US" smtClean="0"/>
              <a:t>‹#›</a:t>
            </a:fld>
            <a:endParaRPr lang="en-US" dirty="0"/>
          </a:p>
        </p:txBody>
      </p:sp>
    </p:spTree>
    <p:extLst>
      <p:ext uri="{BB962C8B-B14F-4D97-AF65-F5344CB8AC3E}">
        <p14:creationId xmlns:p14="http://schemas.microsoft.com/office/powerpoint/2010/main" val="4066326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639F0-4B1E-4174-AECD-EC936788BFD4}"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91A0DD-6F43-4C0F-A22F-57FC8A1C66D7}" type="slidenum">
              <a:rPr lang="en-US" smtClean="0"/>
              <a:t>‹#›</a:t>
            </a:fld>
            <a:endParaRPr lang="en-US" dirty="0"/>
          </a:p>
        </p:txBody>
      </p:sp>
    </p:spTree>
    <p:extLst>
      <p:ext uri="{BB962C8B-B14F-4D97-AF65-F5344CB8AC3E}">
        <p14:creationId xmlns:p14="http://schemas.microsoft.com/office/powerpoint/2010/main" val="2037108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639F0-4B1E-4174-AECD-EC936788BFD4}"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91A0DD-6F43-4C0F-A22F-57FC8A1C66D7}" type="slidenum">
              <a:rPr lang="en-US" smtClean="0"/>
              <a:t>‹#›</a:t>
            </a:fld>
            <a:endParaRPr lang="en-US" dirty="0"/>
          </a:p>
        </p:txBody>
      </p:sp>
    </p:spTree>
    <p:extLst>
      <p:ext uri="{BB962C8B-B14F-4D97-AF65-F5344CB8AC3E}">
        <p14:creationId xmlns:p14="http://schemas.microsoft.com/office/powerpoint/2010/main" val="378433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0B639F0-4B1E-4174-AECD-EC936788BFD4}"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91A0DD-6F43-4C0F-A22F-57FC8A1C66D7}" type="slidenum">
              <a:rPr lang="en-US" smtClean="0"/>
              <a:t>‹#›</a:t>
            </a:fld>
            <a:endParaRPr lang="en-US" dirty="0"/>
          </a:p>
        </p:txBody>
      </p:sp>
    </p:spTree>
    <p:extLst>
      <p:ext uri="{BB962C8B-B14F-4D97-AF65-F5344CB8AC3E}">
        <p14:creationId xmlns:p14="http://schemas.microsoft.com/office/powerpoint/2010/main" val="219720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639F0-4B1E-4174-AECD-EC936788BFD4}"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91A0DD-6F43-4C0F-A22F-57FC8A1C66D7}" type="slidenum">
              <a:rPr lang="en-US" smtClean="0"/>
              <a:t>‹#›</a:t>
            </a:fld>
            <a:endParaRPr lang="en-US" dirty="0"/>
          </a:p>
        </p:txBody>
      </p:sp>
    </p:spTree>
    <p:extLst>
      <p:ext uri="{BB962C8B-B14F-4D97-AF65-F5344CB8AC3E}">
        <p14:creationId xmlns:p14="http://schemas.microsoft.com/office/powerpoint/2010/main" val="35791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B639F0-4B1E-4174-AECD-EC936788BFD4}"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91A0DD-6F43-4C0F-A22F-57FC8A1C66D7}" type="slidenum">
              <a:rPr lang="en-US" smtClean="0"/>
              <a:t>‹#›</a:t>
            </a:fld>
            <a:endParaRPr lang="en-US" dirty="0"/>
          </a:p>
        </p:txBody>
      </p:sp>
    </p:spTree>
    <p:extLst>
      <p:ext uri="{BB962C8B-B14F-4D97-AF65-F5344CB8AC3E}">
        <p14:creationId xmlns:p14="http://schemas.microsoft.com/office/powerpoint/2010/main" val="393196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B639F0-4B1E-4174-AECD-EC936788BFD4}" type="datetimeFigureOut">
              <a:rPr lang="en-US" smtClean="0"/>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891A0DD-6F43-4C0F-A22F-57FC8A1C66D7}" type="slidenum">
              <a:rPr lang="en-US" smtClean="0"/>
              <a:t>‹#›</a:t>
            </a:fld>
            <a:endParaRPr lang="en-US" dirty="0"/>
          </a:p>
        </p:txBody>
      </p:sp>
    </p:spTree>
    <p:extLst>
      <p:ext uri="{BB962C8B-B14F-4D97-AF65-F5344CB8AC3E}">
        <p14:creationId xmlns:p14="http://schemas.microsoft.com/office/powerpoint/2010/main" val="97516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0B639F0-4B1E-4174-AECD-EC936788BFD4}" type="datetimeFigureOut">
              <a:rPr lang="en-US" smtClean="0"/>
              <a:t>12/2/2024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891A0DD-6F43-4C0F-A22F-57FC8A1C66D7}" type="slidenum">
              <a:rPr lang="en-US" smtClean="0"/>
              <a:t>‹#›</a:t>
            </a:fld>
            <a:endParaRPr lang="en-US" dirty="0"/>
          </a:p>
        </p:txBody>
      </p:sp>
    </p:spTree>
    <p:extLst>
      <p:ext uri="{BB962C8B-B14F-4D97-AF65-F5344CB8AC3E}">
        <p14:creationId xmlns:p14="http://schemas.microsoft.com/office/powerpoint/2010/main" val="42358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0B639F0-4B1E-4174-AECD-EC936788BFD4}" type="datetimeFigureOut">
              <a:rPr lang="en-US" smtClean="0"/>
              <a:t>12/2/2024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891A0DD-6F43-4C0F-A22F-57FC8A1C66D7}" type="slidenum">
              <a:rPr lang="en-US" smtClean="0"/>
              <a:t>‹#›</a:t>
            </a:fld>
            <a:endParaRPr lang="en-US" dirty="0"/>
          </a:p>
        </p:txBody>
      </p:sp>
    </p:spTree>
    <p:extLst>
      <p:ext uri="{BB962C8B-B14F-4D97-AF65-F5344CB8AC3E}">
        <p14:creationId xmlns:p14="http://schemas.microsoft.com/office/powerpoint/2010/main" val="275017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0B639F0-4B1E-4174-AECD-EC936788BFD4}" type="datetimeFigureOut">
              <a:rPr lang="en-US" smtClean="0"/>
              <a:t>12/2/2024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891A0DD-6F43-4C0F-A22F-57FC8A1C66D7}" type="slidenum">
              <a:rPr lang="en-US" smtClean="0"/>
              <a:t>‹#›</a:t>
            </a:fld>
            <a:endParaRPr lang="en-US" dirty="0"/>
          </a:p>
        </p:txBody>
      </p:sp>
    </p:spTree>
    <p:extLst>
      <p:ext uri="{BB962C8B-B14F-4D97-AF65-F5344CB8AC3E}">
        <p14:creationId xmlns:p14="http://schemas.microsoft.com/office/powerpoint/2010/main" val="190709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639F0-4B1E-4174-AECD-EC936788BFD4}"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91A0DD-6F43-4C0F-A22F-57FC8A1C66D7}" type="slidenum">
              <a:rPr lang="en-US" smtClean="0"/>
              <a:t>‹#›</a:t>
            </a:fld>
            <a:endParaRPr lang="en-US" dirty="0"/>
          </a:p>
        </p:txBody>
      </p:sp>
    </p:spTree>
    <p:extLst>
      <p:ext uri="{BB962C8B-B14F-4D97-AF65-F5344CB8AC3E}">
        <p14:creationId xmlns:p14="http://schemas.microsoft.com/office/powerpoint/2010/main" val="347937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0B639F0-4B1E-4174-AECD-EC936788BFD4}" type="datetimeFigureOut">
              <a:rPr lang="en-US" smtClean="0"/>
              <a:t>12/2/2024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891A0DD-6F43-4C0F-A22F-57FC8A1C66D7}" type="slidenum">
              <a:rPr lang="en-US" smtClean="0"/>
              <a:t>‹#›</a:t>
            </a:fld>
            <a:endParaRPr lang="en-US" dirty="0"/>
          </a:p>
        </p:txBody>
      </p:sp>
    </p:spTree>
    <p:extLst>
      <p:ext uri="{BB962C8B-B14F-4D97-AF65-F5344CB8AC3E}">
        <p14:creationId xmlns:p14="http://schemas.microsoft.com/office/powerpoint/2010/main" val="18670733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d.wikipedia.org/wiki/Instagram"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lcodigok.blogspot.com/2016/05/solucion-got-error-145-de-mysqldump.html"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B835-8DA9-4341-820F-66D14A2FDE94}"/>
              </a:ext>
            </a:extLst>
          </p:cNvPr>
          <p:cNvSpPr>
            <a:spLocks noGrp="1"/>
          </p:cNvSpPr>
          <p:nvPr>
            <p:ph type="ctrTitle"/>
          </p:nvPr>
        </p:nvSpPr>
        <p:spPr>
          <a:xfrm>
            <a:off x="1184988" y="839756"/>
            <a:ext cx="9483012" cy="3396342"/>
          </a:xfrm>
        </p:spPr>
        <p:txBody>
          <a:bodyPr>
            <a:normAutofit fontScale="90000"/>
          </a:bodyPr>
          <a:lstStyle/>
          <a:p>
            <a:r>
              <a:rPr lang="en-US" dirty="0">
                <a:latin typeface="Times New Roman" panose="02020603050405020304" pitchFamily="18" charset="0"/>
                <a:cs typeface="Times New Roman" panose="02020603050405020304" pitchFamily="18" charset="0"/>
              </a:rPr>
              <a:t>           Instagram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User Engagement Analysis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Using SQL</a:t>
            </a:r>
            <a:endParaRPr lang="en-US" dirty="0"/>
          </a:p>
        </p:txBody>
      </p:sp>
      <p:sp>
        <p:nvSpPr>
          <p:cNvPr id="3" name="Subtitle 2">
            <a:extLst>
              <a:ext uri="{FF2B5EF4-FFF2-40B4-BE49-F238E27FC236}">
                <a16:creationId xmlns:a16="http://schemas.microsoft.com/office/drawing/2014/main" id="{FD529B4A-4278-4C4A-9456-BB882EBDA144}"/>
              </a:ext>
            </a:extLst>
          </p:cNvPr>
          <p:cNvSpPr>
            <a:spLocks noGrp="1"/>
          </p:cNvSpPr>
          <p:nvPr>
            <p:ph type="subTitle" idx="1"/>
          </p:nvPr>
        </p:nvSpPr>
        <p:spPr>
          <a:xfrm>
            <a:off x="7203233" y="5943600"/>
            <a:ext cx="3814391" cy="573742"/>
          </a:xfrm>
        </p:spPr>
        <p:txBody>
          <a:bodyPr>
            <a:noAutofit/>
          </a:bodyPr>
          <a:lstStyle/>
          <a:p>
            <a:r>
              <a:rPr lang="en-US" dirty="0">
                <a:latin typeface="Times New Roman" panose="02020603050405020304" pitchFamily="18" charset="0"/>
                <a:cs typeface="Times New Roman" panose="02020603050405020304" pitchFamily="18" charset="0"/>
              </a:rPr>
              <a:t>Created By : Sakshi Dive </a:t>
            </a:r>
          </a:p>
        </p:txBody>
      </p:sp>
      <p:pic>
        <p:nvPicPr>
          <p:cNvPr id="5" name="Picture 4">
            <a:extLst>
              <a:ext uri="{FF2B5EF4-FFF2-40B4-BE49-F238E27FC236}">
                <a16:creationId xmlns:a16="http://schemas.microsoft.com/office/drawing/2014/main" id="{09D8A718-1389-06E3-6641-505C1188877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44615" y="1177464"/>
            <a:ext cx="1085152" cy="1066274"/>
          </a:xfrm>
          <a:prstGeom prst="rect">
            <a:avLst/>
          </a:prstGeom>
        </p:spPr>
      </p:pic>
    </p:spTree>
    <p:extLst>
      <p:ext uri="{BB962C8B-B14F-4D97-AF65-F5344CB8AC3E}">
        <p14:creationId xmlns:p14="http://schemas.microsoft.com/office/powerpoint/2010/main" val="586825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AD54-FD93-44DC-808A-8AE20CB5D463}"/>
              </a:ext>
            </a:extLst>
          </p:cNvPr>
          <p:cNvSpPr>
            <a:spLocks noGrp="1"/>
          </p:cNvSpPr>
          <p:nvPr>
            <p:ph type="title"/>
          </p:nvPr>
        </p:nvSpPr>
        <p:spPr>
          <a:xfrm>
            <a:off x="475129" y="161364"/>
            <a:ext cx="9781894" cy="1568825"/>
          </a:xfrm>
        </p:spPr>
        <p:txBody>
          <a:bodyPr/>
          <a:lstStyle/>
          <a:p>
            <a:r>
              <a:rPr lang="en-US" dirty="0">
                <a:latin typeface="Times New Roman" panose="02020603050405020304" pitchFamily="18" charset="0"/>
                <a:cs typeface="Times New Roman" panose="02020603050405020304" pitchFamily="18" charset="0"/>
              </a:rPr>
              <a:t>Users who have Never Posted </a:t>
            </a:r>
            <a:r>
              <a:rPr lang="en-US" sz="4400" dirty="0">
                <a:latin typeface="Times New Roman" panose="02020603050405020304" pitchFamily="18" charset="0"/>
                <a:cs typeface="Times New Roman" panose="02020603050405020304" pitchFamily="18" charset="0"/>
              </a:rPr>
              <a:t>to understand </a:t>
            </a:r>
            <a:r>
              <a:rPr lang="en-US" sz="4400" b="1" dirty="0">
                <a:latin typeface="Times New Roman" panose="02020603050405020304" pitchFamily="18" charset="0"/>
                <a:cs typeface="Times New Roman" panose="02020603050405020304" pitchFamily="18" charset="0"/>
              </a:rPr>
              <a:t>Inactive</a:t>
            </a:r>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or Passive User </a:t>
            </a:r>
            <a:r>
              <a:rPr lang="en-US" sz="4400" dirty="0">
                <a:latin typeface="Times New Roman" panose="02020603050405020304" pitchFamily="18" charset="0"/>
                <a:cs typeface="Times New Roman" panose="02020603050405020304" pitchFamily="18" charset="0"/>
              </a:rPr>
              <a:t>behavior.</a:t>
            </a:r>
            <a:r>
              <a:rPr lang="en-US" dirty="0">
                <a:latin typeface="Times New Roman" panose="02020603050405020304" pitchFamily="18" charset="0"/>
                <a:cs typeface="Times New Roman" panose="02020603050405020304" pitchFamily="18" charset="0"/>
              </a:rPr>
              <a:t> </a:t>
            </a:r>
          </a:p>
        </p:txBody>
      </p:sp>
      <p:sp>
        <p:nvSpPr>
          <p:cNvPr id="7" name="Content Placeholder 6">
            <a:extLst>
              <a:ext uri="{FF2B5EF4-FFF2-40B4-BE49-F238E27FC236}">
                <a16:creationId xmlns:a16="http://schemas.microsoft.com/office/drawing/2014/main" id="{F445B777-9A2A-401A-8EFC-FE80538541E7}"/>
              </a:ext>
            </a:extLst>
          </p:cNvPr>
          <p:cNvSpPr>
            <a:spLocks noGrp="1"/>
          </p:cNvSpPr>
          <p:nvPr>
            <p:ph sz="half" idx="1"/>
          </p:nvPr>
        </p:nvSpPr>
        <p:spPr>
          <a:xfrm>
            <a:off x="681318" y="1703295"/>
            <a:ext cx="4818333" cy="4553044"/>
          </a:xfrm>
        </p:spPr>
        <p:txBody>
          <a:bodyPr>
            <a:normAutofit/>
          </a:bodyPr>
          <a:lstStyle/>
          <a:p>
            <a:pPr marL="0" indent="0">
              <a:buNone/>
            </a:pPr>
            <a:r>
              <a:rPr lang="en-US" sz="3200" dirty="0"/>
              <a:t>           </a:t>
            </a:r>
            <a:r>
              <a:rPr lang="en-US" sz="3600" b="1" dirty="0">
                <a:latin typeface="Times New Roman" panose="02020603050405020304" pitchFamily="18" charset="0"/>
                <a:cs typeface="Times New Roman" panose="02020603050405020304" pitchFamily="18" charset="0"/>
              </a:rPr>
              <a:t>Query   </a:t>
            </a:r>
          </a:p>
          <a:p>
            <a:pPr marL="0" indent="0">
              <a:buNone/>
            </a:pPr>
            <a:endParaRPr lang="en-US" sz="3200" dirty="0"/>
          </a:p>
          <a:p>
            <a:pPr marL="0" indent="0">
              <a:buNone/>
            </a:pPr>
            <a:endParaRPr lang="en-US" sz="3200" dirty="0"/>
          </a:p>
          <a:p>
            <a:pPr marL="0" indent="0">
              <a:buNone/>
            </a:pPr>
            <a:endParaRPr lang="en-US" sz="3200" dirty="0"/>
          </a:p>
          <a:p>
            <a:pPr marL="0" indent="0">
              <a:buNone/>
            </a:pPr>
            <a:r>
              <a:rPr lang="en-US" sz="3200" b="1" dirty="0">
                <a:latin typeface="Times New Roman" panose="02020603050405020304" pitchFamily="18" charset="0"/>
                <a:cs typeface="Times New Roman" panose="02020603050405020304" pitchFamily="18" charset="0"/>
              </a:rPr>
              <a:t>             </a:t>
            </a:r>
          </a:p>
          <a:p>
            <a:pPr marL="0" indent="0">
              <a:buNone/>
            </a:pPr>
            <a:r>
              <a:rPr lang="en-US" sz="3200" b="1"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D4C2CE2-D36E-41DD-96D2-7C2AF56E61F2}"/>
              </a:ext>
            </a:extLst>
          </p:cNvPr>
          <p:cNvSpPr>
            <a:spLocks noGrp="1"/>
          </p:cNvSpPr>
          <p:nvPr>
            <p:ph sz="half" idx="2"/>
          </p:nvPr>
        </p:nvSpPr>
        <p:spPr>
          <a:xfrm>
            <a:off x="5525651" y="1595718"/>
            <a:ext cx="5651514" cy="5100918"/>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               Output</a:t>
            </a:r>
            <a:endParaRPr lang="en-US" sz="3600" b="1" dirty="0"/>
          </a:p>
        </p:txBody>
      </p:sp>
      <p:pic>
        <p:nvPicPr>
          <p:cNvPr id="4" name="Picture 3">
            <a:extLst>
              <a:ext uri="{FF2B5EF4-FFF2-40B4-BE49-F238E27FC236}">
                <a16:creationId xmlns:a16="http://schemas.microsoft.com/office/drawing/2014/main" id="{55FC4209-501D-4BD0-BB47-CCC9058B5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20" y="2659883"/>
            <a:ext cx="4907980" cy="2234848"/>
          </a:xfrm>
          <a:prstGeom prst="rect">
            <a:avLst/>
          </a:prstGeom>
        </p:spPr>
      </p:pic>
      <p:pic>
        <p:nvPicPr>
          <p:cNvPr id="10" name="Picture 9">
            <a:extLst>
              <a:ext uri="{FF2B5EF4-FFF2-40B4-BE49-F238E27FC236}">
                <a16:creationId xmlns:a16="http://schemas.microsoft.com/office/drawing/2014/main" id="{834AA350-9EF5-4D36-817A-90CF8DE72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6627" y="2246129"/>
            <a:ext cx="2569172" cy="4450507"/>
          </a:xfrm>
          <a:prstGeom prst="rect">
            <a:avLst/>
          </a:prstGeom>
        </p:spPr>
      </p:pic>
      <p:pic>
        <p:nvPicPr>
          <p:cNvPr id="6" name="Picture 5">
            <a:extLst>
              <a:ext uri="{FF2B5EF4-FFF2-40B4-BE49-F238E27FC236}">
                <a16:creationId xmlns:a16="http://schemas.microsoft.com/office/drawing/2014/main" id="{770D4E2B-75BF-48E7-9D01-4F9979A644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1553" y="2249116"/>
            <a:ext cx="2569172" cy="4447520"/>
          </a:xfrm>
          <a:prstGeom prst="rect">
            <a:avLst/>
          </a:prstGeom>
        </p:spPr>
      </p:pic>
    </p:spTree>
    <p:extLst>
      <p:ext uri="{BB962C8B-B14F-4D97-AF65-F5344CB8AC3E}">
        <p14:creationId xmlns:p14="http://schemas.microsoft.com/office/powerpoint/2010/main" val="402535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AD54-FD93-44DC-808A-8AE20CB5D46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Users exhibiting Bot-like or Fake Account behavior</a:t>
            </a:r>
          </a:p>
        </p:txBody>
      </p:sp>
      <p:sp>
        <p:nvSpPr>
          <p:cNvPr id="7" name="Content Placeholder 6">
            <a:extLst>
              <a:ext uri="{FF2B5EF4-FFF2-40B4-BE49-F238E27FC236}">
                <a16:creationId xmlns:a16="http://schemas.microsoft.com/office/drawing/2014/main" id="{F445B777-9A2A-401A-8EFC-FE80538541E7}"/>
              </a:ext>
            </a:extLst>
          </p:cNvPr>
          <p:cNvSpPr>
            <a:spLocks noGrp="1"/>
          </p:cNvSpPr>
          <p:nvPr>
            <p:ph sz="half" idx="1"/>
          </p:nvPr>
        </p:nvSpPr>
        <p:spPr>
          <a:xfrm>
            <a:off x="1103312" y="1730188"/>
            <a:ext cx="4396339" cy="4526150"/>
          </a:xfrm>
        </p:spPr>
        <p:txBody>
          <a:bodyPr>
            <a:normAutofit/>
          </a:bodyPr>
          <a:lstStyle/>
          <a:p>
            <a:pPr marL="0" indent="0">
              <a:buNone/>
            </a:pPr>
            <a:r>
              <a:rPr lang="en-US" sz="3200" dirty="0"/>
              <a:t>       </a:t>
            </a:r>
            <a:r>
              <a:rPr lang="en-US" sz="3600" b="1" dirty="0">
                <a:latin typeface="Times New Roman" panose="02020603050405020304" pitchFamily="18" charset="0"/>
                <a:cs typeface="Times New Roman" panose="02020603050405020304" pitchFamily="18" charset="0"/>
              </a:rPr>
              <a:t>Query</a:t>
            </a:r>
          </a:p>
          <a:p>
            <a:pPr marL="0" indent="0">
              <a:buNone/>
            </a:pPr>
            <a:endParaRPr lang="en-US" sz="3200" dirty="0"/>
          </a:p>
          <a:p>
            <a:pPr marL="0" indent="0">
              <a:buNone/>
            </a:pPr>
            <a:endParaRPr lang="en-US" sz="3200" dirty="0"/>
          </a:p>
          <a:p>
            <a:pPr marL="0" indent="0">
              <a:buNone/>
            </a:pPr>
            <a:endParaRPr lang="en-US" sz="3200" dirty="0"/>
          </a:p>
          <a:p>
            <a:pPr marL="0" indent="0">
              <a:buNone/>
            </a:pPr>
            <a:r>
              <a:rPr lang="en-US" sz="3200" b="1"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DCDAC2-3941-4807-BFB4-CFA003BCF5E2}"/>
              </a:ext>
            </a:extLst>
          </p:cNvPr>
          <p:cNvSpPr>
            <a:spLocks noGrp="1"/>
          </p:cNvSpPr>
          <p:nvPr>
            <p:ph sz="half" idx="2"/>
          </p:nvPr>
        </p:nvSpPr>
        <p:spPr>
          <a:xfrm>
            <a:off x="6849035" y="1523999"/>
            <a:ext cx="3962399" cy="5118847"/>
          </a:xfrm>
        </p:spPr>
        <p:txBody>
          <a:bodyPr/>
          <a:lstStyle/>
          <a:p>
            <a:pPr marL="0" indent="0">
              <a:buNone/>
            </a:pPr>
            <a:r>
              <a:rPr lang="en-US" sz="1600"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Output</a:t>
            </a:r>
            <a:r>
              <a:rPr lang="en-US" sz="3600" dirty="0">
                <a:latin typeface="Times New Roman" panose="02020603050405020304" pitchFamily="18" charset="0"/>
                <a:cs typeface="Times New Roman" panose="02020603050405020304" pitchFamily="18" charset="0"/>
              </a:rPr>
              <a:t> </a:t>
            </a:r>
            <a:endParaRPr lang="en-US" sz="3600" dirty="0"/>
          </a:p>
        </p:txBody>
      </p:sp>
      <p:pic>
        <p:nvPicPr>
          <p:cNvPr id="6" name="Picture 5">
            <a:extLst>
              <a:ext uri="{FF2B5EF4-FFF2-40B4-BE49-F238E27FC236}">
                <a16:creationId xmlns:a16="http://schemas.microsoft.com/office/drawing/2014/main" id="{068ADD6F-A29B-43A1-9E39-C0FEC0EF5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848" y="2396022"/>
            <a:ext cx="5979458" cy="3350353"/>
          </a:xfrm>
          <a:prstGeom prst="rect">
            <a:avLst/>
          </a:prstGeom>
        </p:spPr>
      </p:pic>
      <p:pic>
        <p:nvPicPr>
          <p:cNvPr id="10" name="Picture 9">
            <a:extLst>
              <a:ext uri="{FF2B5EF4-FFF2-40B4-BE49-F238E27FC236}">
                <a16:creationId xmlns:a16="http://schemas.microsoft.com/office/drawing/2014/main" id="{56A2E82A-7254-4504-872F-986484270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9210" y="2171495"/>
            <a:ext cx="3286584" cy="4552034"/>
          </a:xfrm>
          <a:prstGeom prst="rect">
            <a:avLst/>
          </a:prstGeom>
        </p:spPr>
      </p:pic>
    </p:spTree>
    <p:extLst>
      <p:ext uri="{BB962C8B-B14F-4D97-AF65-F5344CB8AC3E}">
        <p14:creationId xmlns:p14="http://schemas.microsoft.com/office/powerpoint/2010/main" val="4248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770BC0-2795-427B-A435-22A85932C3E1}"/>
              </a:ext>
            </a:extLst>
          </p:cNvPr>
          <p:cNvSpPr>
            <a:spLocks noGrp="1"/>
          </p:cNvSpPr>
          <p:nvPr>
            <p:ph type="title"/>
          </p:nvPr>
        </p:nvSpPr>
        <p:spPr>
          <a:xfrm>
            <a:off x="797531" y="376518"/>
            <a:ext cx="8947522" cy="1004047"/>
          </a:xfrm>
        </p:spPr>
        <p:txBody>
          <a:bodyPr/>
          <a:lstStyle/>
          <a:p>
            <a:r>
              <a:rPr lang="en-US" dirty="0">
                <a:latin typeface="Times New Roman" panose="02020603050405020304" pitchFamily="18" charset="0"/>
                <a:cs typeface="Times New Roman" panose="02020603050405020304" pitchFamily="18" charset="0"/>
              </a:rPr>
              <a:t>                         Insights</a:t>
            </a:r>
            <a:r>
              <a:rPr lang="en-US" dirty="0"/>
              <a:t>  </a:t>
            </a:r>
          </a:p>
        </p:txBody>
      </p:sp>
      <p:sp>
        <p:nvSpPr>
          <p:cNvPr id="6" name="Content Placeholder 5">
            <a:extLst>
              <a:ext uri="{FF2B5EF4-FFF2-40B4-BE49-F238E27FC236}">
                <a16:creationId xmlns:a16="http://schemas.microsoft.com/office/drawing/2014/main" id="{4E7B9D08-1C0D-4787-ACC5-E23EBBEB78B3}"/>
              </a:ext>
            </a:extLst>
          </p:cNvPr>
          <p:cNvSpPr>
            <a:spLocks noGrp="1"/>
          </p:cNvSpPr>
          <p:nvPr>
            <p:ph idx="1"/>
          </p:nvPr>
        </p:nvSpPr>
        <p:spPr>
          <a:xfrm>
            <a:off x="905906" y="1380565"/>
            <a:ext cx="9423082" cy="4966448"/>
          </a:xfrm>
        </p:spPr>
        <p:txBody>
          <a:bodyPr>
            <a:normAutofit/>
          </a:bodyPr>
          <a:lstStyle/>
          <a:p>
            <a:r>
              <a:rPr lang="en-US" b="1" dirty="0">
                <a:latin typeface="Times New Roman" panose="02020603050405020304" pitchFamily="18" charset="0"/>
                <a:cs typeface="Times New Roman" panose="02020603050405020304" pitchFamily="18" charset="0"/>
              </a:rPr>
              <a:t>User Engagement</a:t>
            </a:r>
            <a:r>
              <a:rPr lang="en-US" dirty="0">
                <a:latin typeface="Times New Roman" panose="02020603050405020304" pitchFamily="18" charset="0"/>
                <a:cs typeface="Times New Roman" panose="02020603050405020304" pitchFamily="18" charset="0"/>
              </a:rPr>
              <a:t>: Identified the </a:t>
            </a:r>
            <a:r>
              <a:rPr lang="en-US" b="1" dirty="0">
                <a:latin typeface="Times New Roman" panose="02020603050405020304" pitchFamily="18" charset="0"/>
                <a:cs typeface="Times New Roman" panose="02020603050405020304" pitchFamily="18" charset="0"/>
              </a:rPr>
              <a:t>5 Most Active Users </a:t>
            </a:r>
            <a:r>
              <a:rPr lang="en-US" dirty="0">
                <a:latin typeface="Times New Roman" panose="02020603050405020304" pitchFamily="18" charset="0"/>
                <a:cs typeface="Times New Roman" panose="02020603050405020304" pitchFamily="18" charset="0"/>
              </a:rPr>
              <a:t>contributing significantly to platform engagement, suggesting potential influencers or brand ambassadors.</a:t>
            </a:r>
          </a:p>
          <a:p>
            <a:r>
              <a:rPr lang="en-US" b="1" dirty="0">
                <a:latin typeface="Times New Roman" panose="02020603050405020304" pitchFamily="18" charset="0"/>
                <a:cs typeface="Times New Roman" panose="02020603050405020304" pitchFamily="18" charset="0"/>
              </a:rPr>
              <a:t>Content Trends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Smile, Fun, Party, Concert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Drunk</a:t>
            </a:r>
            <a:r>
              <a:rPr lang="en-US" dirty="0">
                <a:latin typeface="Times New Roman" panose="02020603050405020304" pitchFamily="18" charset="0"/>
                <a:cs typeface="Times New Roman" panose="02020603050405020304" pitchFamily="18" charset="0"/>
              </a:rPr>
              <a:t> are the tags associated with most liked photo whereas </a:t>
            </a:r>
            <a:r>
              <a:rPr lang="en-US" b="1" dirty="0">
                <a:latin typeface="Times New Roman" panose="02020603050405020304" pitchFamily="18" charset="0"/>
                <a:cs typeface="Times New Roman" panose="02020603050405020304" pitchFamily="18" charset="0"/>
              </a:rPr>
              <a:t>Smile, Beach, Party, Fun </a:t>
            </a:r>
            <a:r>
              <a:rPr lang="en-US" dirty="0">
                <a:latin typeface="Times New Roman" panose="02020603050405020304" pitchFamily="18" charset="0"/>
                <a:cs typeface="Times New Roman" panose="02020603050405020304" pitchFamily="18" charset="0"/>
              </a:rPr>
              <a:t>&amp;</a:t>
            </a:r>
            <a:r>
              <a:rPr lang="en-US" b="1" dirty="0">
                <a:latin typeface="Times New Roman" panose="02020603050405020304" pitchFamily="18" charset="0"/>
                <a:cs typeface="Times New Roman" panose="02020603050405020304" pitchFamily="18" charset="0"/>
              </a:rPr>
              <a:t> Concert </a:t>
            </a:r>
            <a:r>
              <a:rPr lang="en-US" dirty="0">
                <a:latin typeface="Times New Roman" panose="02020603050405020304" pitchFamily="18" charset="0"/>
                <a:cs typeface="Times New Roman" panose="02020603050405020304" pitchFamily="18" charset="0"/>
              </a:rPr>
              <a:t>are 5 most commonly used tags  which highlights trends in user preferences which can be actionable insights for content optimization.</a:t>
            </a:r>
          </a:p>
          <a:p>
            <a:r>
              <a:rPr lang="en-US" b="1" dirty="0">
                <a:latin typeface="Times New Roman" panose="02020603050405020304" pitchFamily="18" charset="0"/>
                <a:cs typeface="Times New Roman" panose="02020603050405020304" pitchFamily="18" charset="0"/>
              </a:rPr>
              <a:t>User Behavior</a:t>
            </a:r>
            <a:r>
              <a:rPr lang="en-US" dirty="0">
                <a:latin typeface="Times New Roman" panose="02020603050405020304" pitchFamily="18" charset="0"/>
                <a:cs typeface="Times New Roman" panose="02020603050405020304" pitchFamily="18" charset="0"/>
              </a:rPr>
              <a:t>: Detected </a:t>
            </a:r>
            <a:r>
              <a:rPr lang="en-US" b="1" dirty="0">
                <a:latin typeface="Times New Roman" panose="02020603050405020304" pitchFamily="18" charset="0"/>
                <a:cs typeface="Times New Roman" panose="02020603050405020304" pitchFamily="18" charset="0"/>
              </a:rPr>
              <a:t>13 Users </a:t>
            </a:r>
            <a:r>
              <a:rPr lang="en-US" dirty="0">
                <a:latin typeface="Times New Roman" panose="02020603050405020304" pitchFamily="18" charset="0"/>
                <a:cs typeface="Times New Roman" panose="02020603050405020304" pitchFamily="18" charset="0"/>
              </a:rPr>
              <a:t>exhibiting </a:t>
            </a:r>
            <a:r>
              <a:rPr lang="en-US" b="1" dirty="0">
                <a:latin typeface="Times New Roman" panose="02020603050405020304" pitchFamily="18" charset="0"/>
                <a:cs typeface="Times New Roman" panose="02020603050405020304" pitchFamily="18" charset="0"/>
              </a:rPr>
              <a:t>Bot-like or Fake Account Behavior </a:t>
            </a:r>
            <a:r>
              <a:rPr lang="en-US" dirty="0">
                <a:latin typeface="Times New Roman" panose="02020603050405020304" pitchFamily="18" charset="0"/>
                <a:cs typeface="Times New Roman" panose="02020603050405020304" pitchFamily="18" charset="0"/>
              </a:rPr>
              <a:t>enabling the platform to take action against fake accounts which can help to maintain the platform's integrity.</a:t>
            </a:r>
          </a:p>
          <a:p>
            <a:r>
              <a:rPr lang="en-US" b="1" dirty="0">
                <a:latin typeface="Times New Roman" panose="02020603050405020304" pitchFamily="18" charset="0"/>
                <a:cs typeface="Times New Roman" panose="02020603050405020304" pitchFamily="18" charset="0"/>
              </a:rPr>
              <a:t>Registration Trends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Thursday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Sunday</a:t>
            </a:r>
            <a:r>
              <a:rPr lang="en-US" dirty="0">
                <a:latin typeface="Times New Roman" panose="02020603050405020304" pitchFamily="18" charset="0"/>
                <a:cs typeface="Times New Roman" panose="02020603050405020304" pitchFamily="18" charset="0"/>
              </a:rPr>
              <a:t> are the peak days for registrations informing targeted marketing campaigns and opportunities for growth.</a:t>
            </a:r>
          </a:p>
          <a:p>
            <a:r>
              <a:rPr lang="en-US" b="1" dirty="0">
                <a:latin typeface="Times New Roman" panose="02020603050405020304" pitchFamily="18" charset="0"/>
                <a:cs typeface="Times New Roman" panose="02020603050405020304" pitchFamily="18" charset="0"/>
              </a:rPr>
              <a:t>Inactive Users</a:t>
            </a:r>
            <a:r>
              <a:rPr lang="en-US" dirty="0">
                <a:latin typeface="Times New Roman" panose="02020603050405020304" pitchFamily="18" charset="0"/>
                <a:cs typeface="Times New Roman" panose="02020603050405020304" pitchFamily="18" charset="0"/>
              </a:rPr>
              <a:t>: Identified </a:t>
            </a:r>
            <a:r>
              <a:rPr lang="en-US" b="1" dirty="0">
                <a:latin typeface="Times New Roman" panose="02020603050405020304" pitchFamily="18" charset="0"/>
                <a:cs typeface="Times New Roman" panose="02020603050405020304" pitchFamily="18" charset="0"/>
              </a:rPr>
              <a:t>26 Inactive Users</a:t>
            </a:r>
            <a:r>
              <a:rPr lang="en-US" dirty="0">
                <a:latin typeface="Times New Roman" panose="02020603050405020304" pitchFamily="18" charset="0"/>
                <a:cs typeface="Times New Roman" panose="02020603050405020304" pitchFamily="18" charset="0"/>
              </a:rPr>
              <a:t>, revealing opportunities for reactivation to encourage user sig-ups. </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51644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770BC0-2795-427B-A435-22A85932C3E1}"/>
              </a:ext>
            </a:extLst>
          </p:cNvPr>
          <p:cNvSpPr>
            <a:spLocks noGrp="1"/>
          </p:cNvSpPr>
          <p:nvPr>
            <p:ph type="title"/>
          </p:nvPr>
        </p:nvSpPr>
        <p:spPr>
          <a:xfrm>
            <a:off x="798512" y="717176"/>
            <a:ext cx="8947522" cy="896471"/>
          </a:xfrm>
        </p:spPr>
        <p:txBody>
          <a:bodyPr/>
          <a:lstStyle/>
          <a:p>
            <a:r>
              <a:rPr lang="en-US" dirty="0">
                <a:latin typeface="Times New Roman" panose="02020603050405020304" pitchFamily="18" charset="0"/>
                <a:cs typeface="Times New Roman" panose="02020603050405020304" pitchFamily="18" charset="0"/>
              </a:rPr>
              <a:t>                Recommendations</a:t>
            </a:r>
            <a:endParaRPr lang="en-US" dirty="0"/>
          </a:p>
        </p:txBody>
      </p:sp>
      <p:sp>
        <p:nvSpPr>
          <p:cNvPr id="6" name="Content Placeholder 5">
            <a:extLst>
              <a:ext uri="{FF2B5EF4-FFF2-40B4-BE49-F238E27FC236}">
                <a16:creationId xmlns:a16="http://schemas.microsoft.com/office/drawing/2014/main" id="{4E7B9D08-1C0D-4787-ACC5-E23EBBEB78B3}"/>
              </a:ext>
            </a:extLst>
          </p:cNvPr>
          <p:cNvSpPr>
            <a:spLocks noGrp="1"/>
          </p:cNvSpPr>
          <p:nvPr>
            <p:ph idx="1"/>
          </p:nvPr>
        </p:nvSpPr>
        <p:spPr>
          <a:xfrm>
            <a:off x="1103312" y="1685364"/>
            <a:ext cx="8946541" cy="4563035"/>
          </a:xfrm>
        </p:spPr>
        <p:txBody>
          <a:bodyPr/>
          <a:lstStyle/>
          <a:p>
            <a:r>
              <a:rPr lang="en-US" b="1" dirty="0">
                <a:latin typeface="Times New Roman" panose="02020603050405020304" pitchFamily="18" charset="0"/>
                <a:cs typeface="Times New Roman" panose="02020603050405020304" pitchFamily="18" charset="0"/>
              </a:rPr>
              <a:t>Leverage Influencers</a:t>
            </a:r>
            <a:r>
              <a:rPr lang="en-US" dirty="0">
                <a:latin typeface="Times New Roman" panose="02020603050405020304" pitchFamily="18" charset="0"/>
                <a:cs typeface="Times New Roman" panose="02020603050405020304" pitchFamily="18" charset="0"/>
              </a:rPr>
              <a:t>: Engage the most active users through exclusive features, rewards, or collaborations to promote content and maintain their activity and leverage their influence..</a:t>
            </a:r>
          </a:p>
          <a:p>
            <a:r>
              <a:rPr lang="en-US" b="1" dirty="0">
                <a:latin typeface="Times New Roman" panose="02020603050405020304" pitchFamily="18" charset="0"/>
                <a:cs typeface="Times New Roman" panose="02020603050405020304" pitchFamily="18" charset="0"/>
              </a:rPr>
              <a:t>Optimize Content Strategy</a:t>
            </a:r>
            <a:r>
              <a:rPr lang="en-US" dirty="0">
                <a:latin typeface="Times New Roman" panose="02020603050405020304" pitchFamily="18" charset="0"/>
                <a:cs typeface="Times New Roman" panose="02020603050405020304" pitchFamily="18" charset="0"/>
              </a:rPr>
              <a:t>: Encourage the use of popular tags and themes to boost engagement.</a:t>
            </a:r>
          </a:p>
          <a:p>
            <a:r>
              <a:rPr lang="en-US" b="1" dirty="0">
                <a:latin typeface="Times New Roman" panose="02020603050405020304" pitchFamily="18" charset="0"/>
                <a:cs typeface="Times New Roman" panose="02020603050405020304" pitchFamily="18" charset="0"/>
              </a:rPr>
              <a:t>Mitigate Fake Accounts</a:t>
            </a:r>
            <a:r>
              <a:rPr lang="en-US" dirty="0">
                <a:latin typeface="Times New Roman" panose="02020603050405020304" pitchFamily="18" charset="0"/>
                <a:cs typeface="Times New Roman" panose="02020603050405020304" pitchFamily="18" charset="0"/>
              </a:rPr>
              <a:t>: Implement stricter bot detection mechanisms or verification processes to maintain platform authenticity.</a:t>
            </a:r>
          </a:p>
          <a:p>
            <a:r>
              <a:rPr lang="en-US" b="1" dirty="0">
                <a:latin typeface="Times New Roman" panose="02020603050405020304" pitchFamily="18" charset="0"/>
                <a:cs typeface="Times New Roman" panose="02020603050405020304" pitchFamily="18" charset="0"/>
              </a:rPr>
              <a:t>Enhance User Activation</a:t>
            </a:r>
            <a:r>
              <a:rPr lang="en-US" dirty="0">
                <a:latin typeface="Times New Roman" panose="02020603050405020304" pitchFamily="18" charset="0"/>
                <a:cs typeface="Times New Roman" panose="02020603050405020304" pitchFamily="18" charset="0"/>
              </a:rPr>
              <a:t>: Design campaigns targeting inactive users to encourage participation reach out to them with engagement prompts, tutorials, or incentives to encourage their activity.</a:t>
            </a:r>
          </a:p>
          <a:p>
            <a:r>
              <a:rPr lang="en-US" dirty="0">
                <a:latin typeface="Times New Roman" panose="02020603050405020304" pitchFamily="18" charset="0"/>
                <a:cs typeface="Times New Roman" panose="02020603050405020304" pitchFamily="18" charset="0"/>
              </a:rPr>
              <a:t>Schedule promotional ad campaigns and onboarding processes around the peak registration days.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677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770BC0-2795-427B-A435-22A85932C3E1}"/>
              </a:ext>
            </a:extLst>
          </p:cNvPr>
          <p:cNvSpPr>
            <a:spLocks noGrp="1"/>
          </p:cNvSpPr>
          <p:nvPr>
            <p:ph type="title"/>
          </p:nvPr>
        </p:nvSpPr>
        <p:spPr>
          <a:xfrm>
            <a:off x="1022629" y="367554"/>
            <a:ext cx="8947522" cy="941294"/>
          </a:xfrm>
        </p:spPr>
        <p:txBody>
          <a:bodyPr/>
          <a:lstStyle/>
          <a:p>
            <a:r>
              <a:rPr lang="en-US" dirty="0">
                <a:latin typeface="Times New Roman" panose="02020603050405020304" pitchFamily="18" charset="0"/>
                <a:cs typeface="Times New Roman" panose="02020603050405020304" pitchFamily="18" charset="0"/>
              </a:rPr>
              <a:t>                         Impacts</a:t>
            </a:r>
            <a:endParaRPr lang="en-US" dirty="0"/>
          </a:p>
        </p:txBody>
      </p:sp>
      <p:sp>
        <p:nvSpPr>
          <p:cNvPr id="6" name="Content Placeholder 5">
            <a:extLst>
              <a:ext uri="{FF2B5EF4-FFF2-40B4-BE49-F238E27FC236}">
                <a16:creationId xmlns:a16="http://schemas.microsoft.com/office/drawing/2014/main" id="{4E7B9D08-1C0D-4787-ACC5-E23EBBEB78B3}"/>
              </a:ext>
            </a:extLst>
          </p:cNvPr>
          <p:cNvSpPr>
            <a:spLocks noGrp="1"/>
          </p:cNvSpPr>
          <p:nvPr>
            <p:ph idx="1"/>
          </p:nvPr>
        </p:nvSpPr>
        <p:spPr>
          <a:xfrm>
            <a:off x="1102331" y="1539550"/>
            <a:ext cx="8946541" cy="4843319"/>
          </a:xfrm>
        </p:spPr>
        <p:txBody>
          <a:bodyPr>
            <a:noAutofit/>
          </a:bodyPr>
          <a:lstStyle/>
          <a:p>
            <a:r>
              <a:rPr lang="en-US" sz="1950" b="1" dirty="0">
                <a:latin typeface="Times New Roman" panose="02020603050405020304" pitchFamily="18" charset="0"/>
                <a:cs typeface="Times New Roman" panose="02020603050405020304" pitchFamily="18" charset="0"/>
              </a:rPr>
              <a:t>Actionable Business Insights</a:t>
            </a:r>
            <a:r>
              <a:rPr lang="en-US" sz="1950" dirty="0">
                <a:latin typeface="Times New Roman" panose="02020603050405020304" pitchFamily="18" charset="0"/>
                <a:cs typeface="Times New Roman" panose="02020603050405020304" pitchFamily="18" charset="0"/>
              </a:rPr>
              <a:t>: Insights derived empowers </a:t>
            </a:r>
            <a:r>
              <a:rPr lang="en-US" sz="1950" b="1" dirty="0">
                <a:latin typeface="Times New Roman" panose="02020603050405020304" pitchFamily="18" charset="0"/>
                <a:cs typeface="Times New Roman" panose="02020603050405020304" pitchFamily="18" charset="0"/>
              </a:rPr>
              <a:t>Marketing, Product, and Development teams</a:t>
            </a:r>
            <a:r>
              <a:rPr lang="en-US" sz="1950" dirty="0">
                <a:latin typeface="Times New Roman" panose="02020603050405020304" pitchFamily="18" charset="0"/>
                <a:cs typeface="Times New Roman" panose="02020603050405020304" pitchFamily="18" charset="0"/>
              </a:rPr>
              <a:t> to launch targeted campaigns, introduce new features, and enhance user experience, driving business growth.</a:t>
            </a:r>
          </a:p>
          <a:p>
            <a:r>
              <a:rPr lang="en-US" sz="1950" b="1" dirty="0">
                <a:latin typeface="Times New Roman" panose="02020603050405020304" pitchFamily="18" charset="0"/>
                <a:cs typeface="Times New Roman" panose="02020603050405020304" pitchFamily="18" charset="0"/>
              </a:rPr>
              <a:t>Improved User Engagement</a:t>
            </a:r>
            <a:r>
              <a:rPr lang="en-US" sz="1950" dirty="0">
                <a:latin typeface="Times New Roman" panose="02020603050405020304" pitchFamily="18" charset="0"/>
                <a:cs typeface="Times New Roman" panose="02020603050405020304" pitchFamily="18" charset="0"/>
              </a:rPr>
              <a:t>: Detailed analysis of user activity and tag trends help to </a:t>
            </a:r>
            <a:r>
              <a:rPr lang="en-US" sz="1950" b="1" dirty="0">
                <a:latin typeface="Times New Roman" panose="02020603050405020304" pitchFamily="18" charset="0"/>
                <a:cs typeface="Times New Roman" panose="02020603050405020304" pitchFamily="18" charset="0"/>
              </a:rPr>
              <a:t>optimize content strategies</a:t>
            </a:r>
            <a:r>
              <a:rPr lang="en-US" sz="1950" dirty="0">
                <a:latin typeface="Times New Roman" panose="02020603050405020304" pitchFamily="18" charset="0"/>
                <a:cs typeface="Times New Roman" panose="02020603050405020304" pitchFamily="18" charset="0"/>
              </a:rPr>
              <a:t>, boosting user interaction and engagement.</a:t>
            </a:r>
          </a:p>
          <a:p>
            <a:r>
              <a:rPr lang="en-US" sz="1950" b="1" dirty="0">
                <a:latin typeface="Times New Roman" panose="02020603050405020304" pitchFamily="18" charset="0"/>
                <a:cs typeface="Times New Roman" panose="02020603050405020304" pitchFamily="18" charset="0"/>
              </a:rPr>
              <a:t>Enhanced Platform Trust</a:t>
            </a:r>
            <a:r>
              <a:rPr lang="en-US" sz="1950" dirty="0">
                <a:latin typeface="Times New Roman" panose="02020603050405020304" pitchFamily="18" charset="0"/>
                <a:cs typeface="Times New Roman" panose="02020603050405020304" pitchFamily="18" charset="0"/>
              </a:rPr>
              <a:t>: Detecting and addressing </a:t>
            </a:r>
            <a:r>
              <a:rPr lang="en-US" sz="1950" b="1" dirty="0">
                <a:latin typeface="Times New Roman" panose="02020603050405020304" pitchFamily="18" charset="0"/>
                <a:cs typeface="Times New Roman" panose="02020603050405020304" pitchFamily="18" charset="0"/>
              </a:rPr>
              <a:t>bot-like behavior</a:t>
            </a:r>
            <a:r>
              <a:rPr lang="en-US" sz="1950" dirty="0">
                <a:latin typeface="Times New Roman" panose="02020603050405020304" pitchFamily="18" charset="0"/>
                <a:cs typeface="Times New Roman" panose="02020603050405020304" pitchFamily="18" charset="0"/>
              </a:rPr>
              <a:t> ensures accurate engagement metrics, fostering </a:t>
            </a:r>
            <a:r>
              <a:rPr lang="en-US" sz="1950" b="1" dirty="0">
                <a:latin typeface="Times New Roman" panose="02020603050405020304" pitchFamily="18" charset="0"/>
                <a:cs typeface="Times New Roman" panose="02020603050405020304" pitchFamily="18" charset="0"/>
              </a:rPr>
              <a:t>trust among users.</a:t>
            </a:r>
            <a:endParaRPr lang="en-US" sz="1950" dirty="0">
              <a:latin typeface="Times New Roman" panose="02020603050405020304" pitchFamily="18" charset="0"/>
              <a:cs typeface="Times New Roman" panose="02020603050405020304" pitchFamily="18" charset="0"/>
            </a:endParaRPr>
          </a:p>
          <a:p>
            <a:r>
              <a:rPr lang="en-US" sz="1950" b="1" dirty="0">
                <a:latin typeface="Times New Roman" panose="02020603050405020304" pitchFamily="18" charset="0"/>
                <a:cs typeface="Times New Roman" panose="02020603050405020304" pitchFamily="18" charset="0"/>
              </a:rPr>
              <a:t>Higher User Satisfaction</a:t>
            </a:r>
            <a:r>
              <a:rPr lang="en-US" sz="1950" dirty="0">
                <a:latin typeface="Times New Roman" panose="02020603050405020304" pitchFamily="18" charset="0"/>
                <a:cs typeface="Times New Roman" panose="02020603050405020304" pitchFamily="18" charset="0"/>
              </a:rPr>
              <a:t>: Data-driven content optimization makes posts more relevant, increasing </a:t>
            </a:r>
            <a:r>
              <a:rPr lang="en-US" sz="1950" b="1" dirty="0">
                <a:latin typeface="Times New Roman" panose="02020603050405020304" pitchFamily="18" charset="0"/>
                <a:cs typeface="Times New Roman" panose="02020603050405020304" pitchFamily="18" charset="0"/>
              </a:rPr>
              <a:t>engagement rates</a:t>
            </a:r>
            <a:r>
              <a:rPr lang="en-US" sz="1950" dirty="0">
                <a:latin typeface="Times New Roman" panose="02020603050405020304" pitchFamily="18" charset="0"/>
                <a:cs typeface="Times New Roman" panose="02020603050405020304" pitchFamily="18" charset="0"/>
              </a:rPr>
              <a:t> and user satisfaction.</a:t>
            </a:r>
          </a:p>
          <a:p>
            <a:r>
              <a:rPr lang="en-US" sz="1950" b="1" dirty="0">
                <a:latin typeface="Times New Roman" panose="02020603050405020304" pitchFamily="18" charset="0"/>
                <a:cs typeface="Times New Roman" panose="02020603050405020304" pitchFamily="18" charset="0"/>
              </a:rPr>
              <a:t>Strategic Growth Opportunities</a:t>
            </a:r>
            <a:r>
              <a:rPr lang="en-US" sz="1950" dirty="0">
                <a:latin typeface="Times New Roman" panose="02020603050405020304" pitchFamily="18" charset="0"/>
                <a:cs typeface="Times New Roman" panose="02020603050405020304" pitchFamily="18" charset="0"/>
              </a:rPr>
              <a:t>: Leveraging registration trends and influencer partnership supports </a:t>
            </a:r>
            <a:r>
              <a:rPr lang="en-US" sz="1950" b="1" dirty="0">
                <a:latin typeface="Times New Roman" panose="02020603050405020304" pitchFamily="18" charset="0"/>
                <a:cs typeface="Times New Roman" panose="02020603050405020304" pitchFamily="18" charset="0"/>
              </a:rPr>
              <a:t>marketing campaigns</a:t>
            </a:r>
            <a:r>
              <a:rPr lang="en-US" sz="1950" dirty="0">
                <a:latin typeface="Times New Roman" panose="02020603050405020304" pitchFamily="18" charset="0"/>
                <a:cs typeface="Times New Roman" panose="02020603050405020304" pitchFamily="18" charset="0"/>
              </a:rPr>
              <a:t>, driving </a:t>
            </a:r>
            <a:r>
              <a:rPr lang="en-US" sz="1950" b="1" dirty="0">
                <a:latin typeface="Times New Roman" panose="02020603050405020304" pitchFamily="18" charset="0"/>
                <a:cs typeface="Times New Roman" panose="02020603050405020304" pitchFamily="18" charset="0"/>
              </a:rPr>
              <a:t>user acquisition</a:t>
            </a:r>
            <a:r>
              <a:rPr lang="en-US" sz="1950" dirty="0">
                <a:latin typeface="Times New Roman" panose="02020603050405020304" pitchFamily="18" charset="0"/>
                <a:cs typeface="Times New Roman" panose="02020603050405020304" pitchFamily="18" charset="0"/>
              </a:rPr>
              <a:t> and retention.</a:t>
            </a:r>
          </a:p>
          <a:p>
            <a:pPr marL="0" indent="0">
              <a:buNone/>
            </a:pPr>
            <a:endParaRPr lang="en-US" sz="1950" dirty="0">
              <a:latin typeface="Times New Roman" panose="02020603050405020304" pitchFamily="18" charset="0"/>
              <a:cs typeface="Times New Roman" panose="02020603050405020304" pitchFamily="18" charset="0"/>
            </a:endParaRPr>
          </a:p>
          <a:p>
            <a:endParaRPr lang="en-US" sz="19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945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687A-D498-4DD4-2CA8-84BB21D7813B}"/>
              </a:ext>
            </a:extLst>
          </p:cNvPr>
          <p:cNvSpPr>
            <a:spLocks noGrp="1"/>
          </p:cNvSpPr>
          <p:nvPr>
            <p:ph type="title"/>
          </p:nvPr>
        </p:nvSpPr>
        <p:spPr>
          <a:xfrm>
            <a:off x="1233941" y="774441"/>
            <a:ext cx="8947522" cy="886408"/>
          </a:xfrm>
        </p:spPr>
        <p:txBody>
          <a:bodyPr/>
          <a:lstStyle/>
          <a:p>
            <a:r>
              <a:rPr lang="en-US" dirty="0">
                <a:latin typeface="Times New Roman" panose="02020603050405020304" pitchFamily="18" charset="0"/>
                <a:cs typeface="Times New Roman" panose="02020603050405020304" pitchFamily="18" charset="0"/>
              </a:rPr>
              <a:t>                      Conclusion </a:t>
            </a:r>
          </a:p>
        </p:txBody>
      </p:sp>
      <p:sp>
        <p:nvSpPr>
          <p:cNvPr id="3" name="Content Placeholder 2">
            <a:extLst>
              <a:ext uri="{FF2B5EF4-FFF2-40B4-BE49-F238E27FC236}">
                <a16:creationId xmlns:a16="http://schemas.microsoft.com/office/drawing/2014/main" id="{31F2D920-BCDC-47D5-4C9C-E305E47846DE}"/>
              </a:ext>
            </a:extLst>
          </p:cNvPr>
          <p:cNvSpPr>
            <a:spLocks noGrp="1"/>
          </p:cNvSpPr>
          <p:nvPr>
            <p:ph idx="1"/>
          </p:nvPr>
        </p:nvSpPr>
        <p:spPr>
          <a:xfrm>
            <a:off x="1233941" y="1819469"/>
            <a:ext cx="8815912" cy="4428930"/>
          </a:xfrm>
        </p:spPr>
        <p:txBody>
          <a:bodyPr/>
          <a:lstStyle/>
          <a:p>
            <a:pPr marL="0" indent="0">
              <a:buNone/>
            </a:pPr>
            <a:r>
              <a:rPr lang="en-US" dirty="0">
                <a:latin typeface="Times New Roman" panose="02020603050405020304" pitchFamily="18" charset="0"/>
                <a:cs typeface="Times New Roman" panose="02020603050405020304" pitchFamily="18" charset="0"/>
              </a:rPr>
              <a:t>                 This project demonstrates how SQL can extract actionable insights to optimize engagement, content strategies, and platform integrity. By analyzing user behavior and trends, we identified growth opportunities and highlighted the critical role of data-driven decisions in enhancing user experience and supporting business success.</a:t>
            </a:r>
          </a:p>
          <a:p>
            <a:pPr marL="0" indent="0">
              <a:buNone/>
            </a:pPr>
            <a:r>
              <a:rPr lang="en-US" dirty="0">
                <a:latin typeface="Times New Roman" panose="02020603050405020304" pitchFamily="18" charset="0"/>
                <a:cs typeface="Times New Roman" panose="02020603050405020304" pitchFamily="18" charset="0"/>
              </a:rPr>
              <a:t>                  This analysis showcases my ability to use SQL to deliver meaningful insights that supports data-driven decisions and business growth. </a:t>
            </a:r>
          </a:p>
          <a:p>
            <a:pPr marL="0" indent="0">
              <a:buNone/>
            </a:pP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4105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F0F0-A51E-46C0-B66C-4CCFA59C3CEA}"/>
              </a:ext>
            </a:extLst>
          </p:cNvPr>
          <p:cNvSpPr>
            <a:spLocks noGrp="1"/>
          </p:cNvSpPr>
          <p:nvPr>
            <p:ph type="title"/>
          </p:nvPr>
        </p:nvSpPr>
        <p:spPr>
          <a:xfrm>
            <a:off x="1393638" y="2407298"/>
            <a:ext cx="9404723" cy="1642188"/>
          </a:xfrm>
        </p:spPr>
        <p:txBody>
          <a:bodyPr/>
          <a:lstStyle/>
          <a:p>
            <a:r>
              <a:rPr lang="en-US" sz="8000" dirty="0">
                <a:latin typeface="Times New Roman" panose="02020603050405020304" pitchFamily="18" charset="0"/>
                <a:cs typeface="Times New Roman" panose="02020603050405020304" pitchFamily="18" charset="0"/>
              </a:rPr>
              <a:t>        Thank  You ! </a:t>
            </a:r>
          </a:p>
        </p:txBody>
      </p:sp>
    </p:spTree>
    <p:extLst>
      <p:ext uri="{BB962C8B-B14F-4D97-AF65-F5344CB8AC3E}">
        <p14:creationId xmlns:p14="http://schemas.microsoft.com/office/powerpoint/2010/main" val="1244582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4F29-B79F-4E15-AC67-44C1E461E341}"/>
              </a:ext>
            </a:extLst>
          </p:cNvPr>
          <p:cNvSpPr>
            <a:spLocks noGrp="1"/>
          </p:cNvSpPr>
          <p:nvPr>
            <p:ph type="title"/>
          </p:nvPr>
        </p:nvSpPr>
        <p:spPr>
          <a:xfrm>
            <a:off x="1103312" y="797858"/>
            <a:ext cx="8947522" cy="842683"/>
          </a:xfrm>
        </p:spPr>
        <p:txBody>
          <a:bodyPr/>
          <a:lstStyle/>
          <a:p>
            <a:r>
              <a:rPr lang="en-US" dirty="0">
                <a:latin typeface="Times New Roman" panose="02020603050405020304" pitchFamily="18" charset="0"/>
                <a:cs typeface="Times New Roman" panose="02020603050405020304" pitchFamily="18" charset="0"/>
              </a:rPr>
              <a:t>                     Project Overview</a:t>
            </a:r>
          </a:p>
        </p:txBody>
      </p:sp>
      <p:sp>
        <p:nvSpPr>
          <p:cNvPr id="3" name="Content Placeholder 2">
            <a:extLst>
              <a:ext uri="{FF2B5EF4-FFF2-40B4-BE49-F238E27FC236}">
                <a16:creationId xmlns:a16="http://schemas.microsoft.com/office/drawing/2014/main" id="{AE5B19EA-9C8B-4969-89F5-B976A0D8EF4E}"/>
              </a:ext>
            </a:extLst>
          </p:cNvPr>
          <p:cNvSpPr>
            <a:spLocks noGrp="1"/>
          </p:cNvSpPr>
          <p:nvPr>
            <p:ph idx="1"/>
          </p:nvPr>
        </p:nvSpPr>
        <p:spPr>
          <a:xfrm>
            <a:off x="1103312" y="1882588"/>
            <a:ext cx="8811653" cy="4365811"/>
          </a:xfrm>
        </p:spPr>
        <p:txBody>
          <a:bodyPr/>
          <a:lstStyle/>
          <a:p>
            <a:pPr marL="0" indent="0" algn="just">
              <a:buNone/>
            </a:pPr>
            <a:r>
              <a:rPr lang="en-US" dirty="0">
                <a:latin typeface="Times New Roman" panose="02020603050405020304" pitchFamily="18" charset="0"/>
                <a:cs typeface="Times New Roman" panose="02020603050405020304" pitchFamily="18" charset="0"/>
              </a:rPr>
              <a:t>                     This project focuses on analyzing user interactions and engagement on Instagram to extract actionable insights that can drive business growth. User analysis tracks how individuals interact with the app helping businesses make data-driven decisions across various teams such as  marketing , product and development to enhance user experience and drive business growth. </a:t>
            </a:r>
          </a:p>
          <a:p>
            <a:pPr marL="0" indent="0" algn="just">
              <a:buNone/>
            </a:pPr>
            <a:r>
              <a:rPr lang="en-US" dirty="0">
                <a:latin typeface="Times New Roman" panose="02020603050405020304" pitchFamily="18" charset="0"/>
                <a:cs typeface="Times New Roman" panose="02020603050405020304" pitchFamily="18" charset="0"/>
              </a:rPr>
              <a:t>                   Using </a:t>
            </a:r>
            <a:r>
              <a:rPr lang="en-US" b="1" dirty="0">
                <a:latin typeface="Times New Roman" panose="02020603050405020304" pitchFamily="18" charset="0"/>
                <a:cs typeface="Times New Roman" panose="02020603050405020304" pitchFamily="18" charset="0"/>
              </a:rPr>
              <a:t>SQL</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Workbench</a:t>
            </a:r>
            <a:r>
              <a:rPr lang="en-US" dirty="0">
                <a:latin typeface="Times New Roman" panose="02020603050405020304" pitchFamily="18" charset="0"/>
                <a:cs typeface="Times New Roman" panose="02020603050405020304" pitchFamily="18" charset="0"/>
              </a:rPr>
              <a:t>, this analysis answers key management questions providing valuable insights to shape the app's future direction.</a:t>
            </a:r>
          </a:p>
          <a:p>
            <a:pPr marL="0" indent="0">
              <a:buNone/>
            </a:pPr>
            <a:r>
              <a:rPr lang="en-US" dirty="0"/>
              <a:t>          </a:t>
            </a:r>
          </a:p>
        </p:txBody>
      </p:sp>
    </p:spTree>
    <p:extLst>
      <p:ext uri="{BB962C8B-B14F-4D97-AF65-F5344CB8AC3E}">
        <p14:creationId xmlns:p14="http://schemas.microsoft.com/office/powerpoint/2010/main" val="323832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1607-4376-47AF-99F6-21562E8D544A}"/>
              </a:ext>
            </a:extLst>
          </p:cNvPr>
          <p:cNvSpPr>
            <a:spLocks noGrp="1"/>
          </p:cNvSpPr>
          <p:nvPr>
            <p:ph type="title"/>
          </p:nvPr>
        </p:nvSpPr>
        <p:spPr>
          <a:xfrm>
            <a:off x="1103312" y="609602"/>
            <a:ext cx="8947522" cy="672352"/>
          </a:xfrm>
        </p:spPr>
        <p:txBody>
          <a:bodyPr/>
          <a:lstStyle/>
          <a:p>
            <a:r>
              <a:rPr lang="en-US" dirty="0">
                <a:latin typeface="Times New Roman" panose="02020603050405020304" pitchFamily="18" charset="0"/>
                <a:cs typeface="Times New Roman" panose="02020603050405020304" pitchFamily="18" charset="0"/>
              </a:rPr>
              <a:t>                       Objectives</a:t>
            </a:r>
          </a:p>
        </p:txBody>
      </p:sp>
      <p:sp>
        <p:nvSpPr>
          <p:cNvPr id="3" name="Content Placeholder 2">
            <a:extLst>
              <a:ext uri="{FF2B5EF4-FFF2-40B4-BE49-F238E27FC236}">
                <a16:creationId xmlns:a16="http://schemas.microsoft.com/office/drawing/2014/main" id="{5D14586A-3F14-45DC-A12E-8F3EE0A59B8C}"/>
              </a:ext>
            </a:extLst>
          </p:cNvPr>
          <p:cNvSpPr>
            <a:spLocks noGrp="1"/>
          </p:cNvSpPr>
          <p:nvPr>
            <p:ph idx="1"/>
          </p:nvPr>
        </p:nvSpPr>
        <p:spPr>
          <a:xfrm>
            <a:off x="1103312" y="1541930"/>
            <a:ext cx="9206100" cy="4858870"/>
          </a:xfrm>
        </p:spPr>
        <p:txBody>
          <a:bodyPr>
            <a:normAutofit fontScale="92500" lnSpcReduction="20000"/>
          </a:bodyPr>
          <a:lstStyle/>
          <a:p>
            <a:r>
              <a:rPr lang="en-US" sz="2200" dirty="0">
                <a:latin typeface="Times New Roman" panose="02020603050405020304" pitchFamily="18" charset="0"/>
                <a:cs typeface="Times New Roman" panose="02020603050405020304" pitchFamily="18" charset="0"/>
              </a:rPr>
              <a:t>The primary goal of this project is to utilize SQL to analyze Instagram user data and derive meaningful insights that can support strategic decision-making. Specifically, this project aims to answer following questions:</a:t>
            </a:r>
          </a:p>
          <a:p>
            <a:pPr>
              <a:buFont typeface="+mj-lt"/>
              <a:buAutoNum type="arabicPeriod"/>
            </a:pPr>
            <a:r>
              <a:rPr lang="en-US" sz="2200" dirty="0">
                <a:latin typeface="Times New Roman" panose="02020603050405020304" pitchFamily="18" charset="0"/>
                <a:cs typeface="Times New Roman" panose="02020603050405020304" pitchFamily="18" charset="0"/>
              </a:rPr>
              <a:t>Identify the </a:t>
            </a:r>
            <a:r>
              <a:rPr lang="en-US" sz="2200" b="1" dirty="0">
                <a:latin typeface="Times New Roman" panose="02020603050405020304" pitchFamily="18" charset="0"/>
                <a:cs typeface="Times New Roman" panose="02020603050405020304" pitchFamily="18" charset="0"/>
              </a:rPr>
              <a:t>5 Most Active Users</a:t>
            </a:r>
            <a:r>
              <a:rPr lang="en-US" sz="2200" dirty="0">
                <a:latin typeface="Times New Roman" panose="02020603050405020304" pitchFamily="18" charset="0"/>
                <a:cs typeface="Times New Roman" panose="02020603050405020304" pitchFamily="18" charset="0"/>
              </a:rPr>
              <a:t> on the platform based on their posting activity.</a:t>
            </a:r>
          </a:p>
          <a:p>
            <a:pPr>
              <a:buFont typeface="+mj-lt"/>
              <a:buAutoNum type="arabicPeriod"/>
            </a:pPr>
            <a:r>
              <a:rPr lang="en-US" sz="2200" dirty="0">
                <a:latin typeface="Times New Roman" panose="02020603050405020304" pitchFamily="18" charset="0"/>
                <a:cs typeface="Times New Roman" panose="02020603050405020304" pitchFamily="18" charset="0"/>
              </a:rPr>
              <a:t>Determine</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which</a:t>
            </a:r>
            <a:r>
              <a:rPr lang="en-US" sz="2200" b="1" dirty="0">
                <a:latin typeface="Times New Roman" panose="02020603050405020304" pitchFamily="18" charset="0"/>
                <a:cs typeface="Times New Roman" panose="02020603050405020304" pitchFamily="18" charset="0"/>
              </a:rPr>
              <a:t> User</a:t>
            </a:r>
            <a:r>
              <a:rPr lang="en-US" sz="2200" dirty="0">
                <a:latin typeface="Times New Roman" panose="02020603050405020304" pitchFamily="18" charset="0"/>
                <a:cs typeface="Times New Roman" panose="02020603050405020304" pitchFamily="18" charset="0"/>
              </a:rPr>
              <a:t> received the </a:t>
            </a:r>
            <a:r>
              <a:rPr lang="en-US" sz="2200" b="1" dirty="0">
                <a:latin typeface="Times New Roman" panose="02020603050405020304" pitchFamily="18" charset="0"/>
                <a:cs typeface="Times New Roman" panose="02020603050405020304" pitchFamily="18" charset="0"/>
              </a:rPr>
              <a:t>Highest Number of Likes</a:t>
            </a:r>
            <a:r>
              <a:rPr lang="en-US" sz="2200" dirty="0">
                <a:latin typeface="Times New Roman" panose="02020603050405020304" pitchFamily="18" charset="0"/>
                <a:cs typeface="Times New Roman" panose="02020603050405020304" pitchFamily="18" charset="0"/>
              </a:rPr>
              <a:t> on a single photo.</a:t>
            </a:r>
          </a:p>
          <a:p>
            <a:pPr>
              <a:buFont typeface="+mj-lt"/>
              <a:buAutoNum type="arabicPeriod"/>
            </a:pPr>
            <a:r>
              <a:rPr lang="en-US" sz="2200" dirty="0">
                <a:latin typeface="Times New Roman" panose="02020603050405020304" pitchFamily="18" charset="0"/>
                <a:cs typeface="Times New Roman" panose="02020603050405020304" pitchFamily="18" charset="0"/>
              </a:rPr>
              <a:t>Analyze the </a:t>
            </a:r>
            <a:r>
              <a:rPr lang="en-US" sz="2200" b="1" dirty="0">
                <a:latin typeface="Times New Roman" panose="02020603050405020304" pitchFamily="18" charset="0"/>
                <a:cs typeface="Times New Roman" panose="02020603050405020304" pitchFamily="18" charset="0"/>
              </a:rPr>
              <a:t>Tags</a:t>
            </a:r>
            <a:r>
              <a:rPr lang="en-US" sz="2200" dirty="0">
                <a:latin typeface="Times New Roman" panose="02020603050405020304" pitchFamily="18" charset="0"/>
                <a:cs typeface="Times New Roman" panose="02020603050405020304" pitchFamily="18" charset="0"/>
              </a:rPr>
              <a:t> associated with the </a:t>
            </a:r>
            <a:r>
              <a:rPr lang="en-US" sz="2200" b="1" dirty="0">
                <a:latin typeface="Times New Roman" panose="02020603050405020304" pitchFamily="18" charset="0"/>
                <a:cs typeface="Times New Roman" panose="02020603050405020304" pitchFamily="18" charset="0"/>
              </a:rPr>
              <a:t>Most Liked Photo</a:t>
            </a:r>
            <a:r>
              <a:rPr lang="en-US" sz="2200" dirty="0">
                <a:latin typeface="Times New Roman" panose="02020603050405020304" pitchFamily="18" charset="0"/>
                <a:cs typeface="Times New Roman" panose="02020603050405020304" pitchFamily="18" charset="0"/>
              </a:rPr>
              <a:t> to identify trends in user preferences.</a:t>
            </a:r>
          </a:p>
          <a:p>
            <a:pPr>
              <a:buFont typeface="+mj-lt"/>
              <a:buAutoNum type="arabicPeriod"/>
            </a:pPr>
            <a:r>
              <a:rPr lang="en-US" sz="2200" dirty="0">
                <a:latin typeface="Times New Roman" panose="02020603050405020304" pitchFamily="18" charset="0"/>
                <a:cs typeface="Times New Roman" panose="02020603050405020304" pitchFamily="18" charset="0"/>
              </a:rPr>
              <a:t>Discover and recommend the </a:t>
            </a:r>
            <a:r>
              <a:rPr lang="en-US" sz="2200" b="1" dirty="0">
                <a:latin typeface="Times New Roman" panose="02020603050405020304" pitchFamily="18" charset="0"/>
                <a:cs typeface="Times New Roman" panose="02020603050405020304" pitchFamily="18" charset="0"/>
              </a:rPr>
              <a:t>5 most commonly used Tags</a:t>
            </a:r>
            <a:r>
              <a:rPr lang="en-US" sz="2200" dirty="0">
                <a:latin typeface="Times New Roman" panose="02020603050405020304" pitchFamily="18" charset="0"/>
                <a:cs typeface="Times New Roman" panose="02020603050405020304" pitchFamily="18" charset="0"/>
              </a:rPr>
              <a:t> on the platform to enhance engagement.</a:t>
            </a:r>
          </a:p>
          <a:p>
            <a:pPr>
              <a:buFont typeface="+mj-lt"/>
              <a:buAutoNum type="arabicPeriod"/>
            </a:pPr>
            <a:r>
              <a:rPr lang="en-US" sz="2200" dirty="0">
                <a:latin typeface="Times New Roman" panose="02020603050405020304" pitchFamily="18" charset="0"/>
                <a:cs typeface="Times New Roman" panose="02020603050405020304" pitchFamily="18" charset="0"/>
              </a:rPr>
              <a:t>Examine user registration trends to determine the </a:t>
            </a:r>
            <a:r>
              <a:rPr lang="en-US" sz="2200" b="1" dirty="0">
                <a:latin typeface="Times New Roman" panose="02020603050405020304" pitchFamily="18" charset="0"/>
                <a:cs typeface="Times New Roman" panose="02020603050405020304" pitchFamily="18" charset="0"/>
              </a:rPr>
              <a:t>Day of the Week with the Highest Registrations.</a:t>
            </a:r>
            <a:endParaRPr lang="en-US" sz="2200" dirty="0">
              <a:latin typeface="Times New Roman" panose="02020603050405020304" pitchFamily="18" charset="0"/>
              <a:cs typeface="Times New Roman" panose="02020603050405020304" pitchFamily="18" charset="0"/>
            </a:endParaRPr>
          </a:p>
          <a:p>
            <a:pPr>
              <a:buFont typeface="+mj-lt"/>
              <a:buAutoNum type="arabicPeriod"/>
            </a:pPr>
            <a:r>
              <a:rPr lang="en-US" sz="2200" dirty="0">
                <a:latin typeface="Times New Roman" panose="02020603050405020304" pitchFamily="18" charset="0"/>
                <a:cs typeface="Times New Roman" panose="02020603050405020304" pitchFamily="18" charset="0"/>
              </a:rPr>
              <a:t>Identify users who have </a:t>
            </a:r>
            <a:r>
              <a:rPr lang="en-US" sz="2200" b="1" dirty="0">
                <a:latin typeface="Times New Roman" panose="02020603050405020304" pitchFamily="18" charset="0"/>
                <a:cs typeface="Times New Roman" panose="02020603050405020304" pitchFamily="18" charset="0"/>
              </a:rPr>
              <a:t>Never posted</a:t>
            </a:r>
            <a:r>
              <a:rPr lang="en-US" sz="2200" dirty="0">
                <a:latin typeface="Times New Roman" panose="02020603050405020304" pitchFamily="18" charset="0"/>
                <a:cs typeface="Times New Roman" panose="02020603050405020304" pitchFamily="18" charset="0"/>
              </a:rPr>
              <a:t> to understand </a:t>
            </a:r>
            <a:r>
              <a:rPr lang="en-US" sz="2200" b="1" dirty="0">
                <a:latin typeface="Times New Roman" panose="02020603050405020304" pitchFamily="18" charset="0"/>
                <a:cs typeface="Times New Roman" panose="02020603050405020304" pitchFamily="18" charset="0"/>
              </a:rPr>
              <a:t>Inactive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or Passive user</a:t>
            </a:r>
            <a:r>
              <a:rPr lang="en-US" sz="2200" dirty="0">
                <a:latin typeface="Times New Roman" panose="02020603050405020304" pitchFamily="18" charset="0"/>
                <a:cs typeface="Times New Roman" panose="02020603050405020304" pitchFamily="18" charset="0"/>
              </a:rPr>
              <a:t> behavior.</a:t>
            </a:r>
          </a:p>
          <a:p>
            <a:pPr>
              <a:buFont typeface="+mj-lt"/>
              <a:buAutoNum type="arabicPeriod"/>
            </a:pPr>
            <a:r>
              <a:rPr lang="en-US" sz="2200" dirty="0">
                <a:latin typeface="Times New Roman" panose="02020603050405020304" pitchFamily="18" charset="0"/>
                <a:cs typeface="Times New Roman" panose="02020603050405020304" pitchFamily="18" charset="0"/>
              </a:rPr>
              <a:t>Detect users exhibiting </a:t>
            </a:r>
            <a:r>
              <a:rPr lang="en-US" sz="2200" b="1" dirty="0">
                <a:latin typeface="Times New Roman" panose="02020603050405020304" pitchFamily="18" charset="0"/>
                <a:cs typeface="Times New Roman" panose="02020603050405020304" pitchFamily="18" charset="0"/>
              </a:rPr>
              <a:t>Bot-like or Fake Account Behavior</a:t>
            </a:r>
            <a:r>
              <a:rPr lang="en-US" sz="2200" dirty="0">
                <a:latin typeface="Times New Roman" panose="02020603050405020304" pitchFamily="18" charset="0"/>
                <a:cs typeface="Times New Roman" panose="02020603050405020304" pitchFamily="18" charset="0"/>
              </a:rPr>
              <a:t> through patterns of excessive or automated engagement, such as liking every photo</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19645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B4A7-238F-F1CC-D9DA-7B1196CFFC70}"/>
              </a:ext>
            </a:extLst>
          </p:cNvPr>
          <p:cNvSpPr>
            <a:spLocks noGrp="1"/>
          </p:cNvSpPr>
          <p:nvPr>
            <p:ph type="title"/>
          </p:nvPr>
        </p:nvSpPr>
        <p:spPr>
          <a:xfrm>
            <a:off x="690465" y="452718"/>
            <a:ext cx="9360369" cy="853568"/>
          </a:xfrm>
        </p:spPr>
        <p:txBody>
          <a:bodyPr/>
          <a:lstStyle/>
          <a:p>
            <a:r>
              <a:rPr lang="en-US" dirty="0">
                <a:latin typeface="Times New Roman" panose="02020603050405020304" pitchFamily="18" charset="0"/>
                <a:cs typeface="Times New Roman" panose="02020603050405020304" pitchFamily="18" charset="0"/>
              </a:rPr>
              <a:t>               Dataset and Tools Used </a:t>
            </a:r>
            <a:br>
              <a:rPr lang="en-US" dirty="0"/>
            </a:br>
            <a:endParaRPr lang="en-US" dirty="0"/>
          </a:p>
        </p:txBody>
      </p:sp>
      <p:sp>
        <p:nvSpPr>
          <p:cNvPr id="3" name="Content Placeholder 2">
            <a:extLst>
              <a:ext uri="{FF2B5EF4-FFF2-40B4-BE49-F238E27FC236}">
                <a16:creationId xmlns:a16="http://schemas.microsoft.com/office/drawing/2014/main" id="{8C602FCF-A887-34EB-6351-F59CF4813112}"/>
              </a:ext>
            </a:extLst>
          </p:cNvPr>
          <p:cNvSpPr>
            <a:spLocks noGrp="1"/>
          </p:cNvSpPr>
          <p:nvPr>
            <p:ph idx="1"/>
          </p:nvPr>
        </p:nvSpPr>
        <p:spPr>
          <a:xfrm>
            <a:off x="1371600" y="1679510"/>
            <a:ext cx="8679234" cy="4568890"/>
          </a:xfrm>
        </p:spPr>
        <p:txBody>
          <a:bodyPr>
            <a:normAutofit fontScale="92500" lnSpcReduction="20000"/>
          </a:bodyPr>
          <a:lstStyle/>
          <a:p>
            <a:r>
              <a:rPr lang="en-US" sz="2400" b="1" dirty="0">
                <a:latin typeface="Times New Roman" panose="02020603050405020304" pitchFamily="18" charset="0"/>
                <a:cs typeface="Times New Roman" panose="02020603050405020304" pitchFamily="18" charset="0"/>
              </a:rPr>
              <a:t>Dataset </a:t>
            </a: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dataset “</a:t>
            </a:r>
            <a:r>
              <a:rPr lang="en-US" b="1" dirty="0">
                <a:latin typeface="Times New Roman" panose="02020603050405020304" pitchFamily="18" charset="0"/>
                <a:cs typeface="Times New Roman" panose="02020603050405020304" pitchFamily="18" charset="0"/>
              </a:rPr>
              <a:t>instagram_db</a:t>
            </a:r>
            <a:r>
              <a:rPr lang="en-US" dirty="0">
                <a:latin typeface="Times New Roman" panose="02020603050405020304" pitchFamily="18" charset="0"/>
                <a:cs typeface="Times New Roman" panose="02020603050405020304" pitchFamily="18" charset="0"/>
              </a:rPr>
              <a:t>” consist of 6 tables </a:t>
            </a:r>
          </a:p>
          <a:p>
            <a:pPr marL="0" indent="0">
              <a:buNone/>
            </a:pPr>
            <a:r>
              <a:rPr lang="en-US" dirty="0">
                <a:latin typeface="Times New Roman" panose="02020603050405020304" pitchFamily="18" charset="0"/>
                <a:cs typeface="Times New Roman" panose="02020603050405020304" pitchFamily="18" charset="0"/>
              </a:rPr>
              <a:t>                1. </a:t>
            </a:r>
            <a:r>
              <a:rPr lang="en-US" b="1" dirty="0">
                <a:latin typeface="Times New Roman" panose="02020603050405020304" pitchFamily="18" charset="0"/>
                <a:cs typeface="Times New Roman" panose="02020603050405020304" pitchFamily="18" charset="0"/>
              </a:rPr>
              <a:t>Users : </a:t>
            </a:r>
            <a:r>
              <a:rPr lang="en-US" dirty="0">
                <a:latin typeface="Times New Roman" panose="02020603050405020304" pitchFamily="18" charset="0"/>
                <a:cs typeface="Times New Roman" panose="02020603050405020304" pitchFamily="18" charset="0"/>
              </a:rPr>
              <a:t>Information about users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2. Photos: </a:t>
            </a:r>
            <a:r>
              <a:rPr lang="en-US" dirty="0">
                <a:latin typeface="Times New Roman" panose="02020603050405020304" pitchFamily="18" charset="0"/>
                <a:cs typeface="Times New Roman" panose="02020603050405020304" pitchFamily="18" charset="0"/>
              </a:rPr>
              <a:t>Data about photos posted by users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3. Likes: </a:t>
            </a:r>
            <a:r>
              <a:rPr lang="en-US" dirty="0">
                <a:latin typeface="Times New Roman" panose="02020603050405020304" pitchFamily="18" charset="0"/>
                <a:cs typeface="Times New Roman" panose="02020603050405020304" pitchFamily="18" charset="0"/>
              </a:rPr>
              <a:t>Records of which users liked which photos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4</a:t>
            </a:r>
            <a:r>
              <a:rPr lang="en-US" b="1" dirty="0">
                <a:latin typeface="Times New Roman" panose="02020603050405020304" pitchFamily="18" charset="0"/>
                <a:cs typeface="Times New Roman" panose="02020603050405020304" pitchFamily="18" charset="0"/>
              </a:rPr>
              <a:t>. Follows: </a:t>
            </a:r>
            <a:r>
              <a:rPr lang="en-US" dirty="0">
                <a:latin typeface="Times New Roman" panose="02020603050405020304" pitchFamily="18" charset="0"/>
                <a:cs typeface="Times New Roman" panose="02020603050405020304" pitchFamily="18" charset="0"/>
              </a:rPr>
              <a:t>Follower-followee relationships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Tags: </a:t>
            </a:r>
            <a:r>
              <a:rPr lang="en-US" dirty="0">
                <a:latin typeface="Times New Roman" panose="02020603050405020304" pitchFamily="18" charset="0"/>
                <a:cs typeface="Times New Roman" panose="02020603050405020304" pitchFamily="18" charset="0"/>
              </a:rPr>
              <a:t>Information about tags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6</a:t>
            </a:r>
            <a:r>
              <a:rPr lang="en-US" b="1" dirty="0">
                <a:latin typeface="Times New Roman" panose="02020603050405020304" pitchFamily="18" charset="0"/>
                <a:cs typeface="Times New Roman" panose="02020603050405020304" pitchFamily="18" charset="0"/>
              </a:rPr>
              <a:t>. Photo Tags</a:t>
            </a:r>
            <a:r>
              <a:rPr lang="en-US" dirty="0">
                <a:latin typeface="Times New Roman" panose="02020603050405020304" pitchFamily="18" charset="0"/>
                <a:cs typeface="Times New Roman" panose="02020603050405020304" pitchFamily="18" charset="0"/>
              </a:rPr>
              <a:t>: Tags associated with photos</a:t>
            </a:r>
          </a:p>
          <a:p>
            <a:pPr marL="0" indent="0">
              <a:buNone/>
            </a:pPr>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Tools Used </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SQL  : </a:t>
            </a:r>
            <a:r>
              <a:rPr lang="en-US" dirty="0">
                <a:latin typeface="Times New Roman" panose="02020603050405020304" pitchFamily="18" charset="0"/>
                <a:cs typeface="Times New Roman" panose="02020603050405020304" pitchFamily="18" charset="0"/>
              </a:rPr>
              <a:t>Querying and Analyzing the data</a:t>
            </a:r>
          </a:p>
          <a:p>
            <a:pPr marL="0" indent="0">
              <a:buNone/>
            </a:pP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MySQL Workbench : </a:t>
            </a:r>
            <a:r>
              <a:rPr lang="en-US" dirty="0">
                <a:latin typeface="Times New Roman" panose="02020603050405020304" pitchFamily="18" charset="0"/>
                <a:cs typeface="Times New Roman" panose="02020603050405020304" pitchFamily="18" charset="0"/>
              </a:rPr>
              <a:t>Managing database and executing queries.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350AC0B-E086-24D6-C8A5-4F83EB73002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78294" y="4855324"/>
            <a:ext cx="1460913" cy="646331"/>
          </a:xfrm>
          <a:prstGeom prst="rect">
            <a:avLst/>
          </a:prstGeom>
        </p:spPr>
      </p:pic>
      <p:sp>
        <p:nvSpPr>
          <p:cNvPr id="12" name="TextBox 11">
            <a:extLst>
              <a:ext uri="{FF2B5EF4-FFF2-40B4-BE49-F238E27FC236}">
                <a16:creationId xmlns:a16="http://schemas.microsoft.com/office/drawing/2014/main" id="{7A5B2F75-3E22-55EF-9803-9D74BB9C1570}"/>
              </a:ext>
            </a:extLst>
          </p:cNvPr>
          <p:cNvSpPr txBox="1"/>
          <p:nvPr/>
        </p:nvSpPr>
        <p:spPr>
          <a:xfrm>
            <a:off x="492757" y="5776153"/>
            <a:ext cx="1196083" cy="646331"/>
          </a:xfrm>
          <a:prstGeom prst="rect">
            <a:avLst/>
          </a:prstGeom>
          <a:noFill/>
        </p:spPr>
        <p:txBody>
          <a:bodyPr wrap="square" rtlCol="0">
            <a:spAutoFit/>
          </a:bodyPr>
          <a:lstStyle/>
          <a:p>
            <a:r>
              <a:rPr lang="en-US" sz="900">
                <a:hlinkClick r:id="rId3" tooltip="https://elcodigok.blogspot.com/2016/05/solucion-got-error-145-de-mysqldump.html"/>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362797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AD54-FD93-44DC-808A-8AE20CB5D463}"/>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5 Most Active Users on the platform based on posting photos</a:t>
            </a:r>
            <a:r>
              <a:rPr lang="en-US" dirty="0"/>
              <a:t>. </a:t>
            </a:r>
          </a:p>
        </p:txBody>
      </p:sp>
      <p:sp>
        <p:nvSpPr>
          <p:cNvPr id="7" name="Content Placeholder 6">
            <a:extLst>
              <a:ext uri="{FF2B5EF4-FFF2-40B4-BE49-F238E27FC236}">
                <a16:creationId xmlns:a16="http://schemas.microsoft.com/office/drawing/2014/main" id="{F445B777-9A2A-401A-8EFC-FE80538541E7}"/>
              </a:ext>
            </a:extLst>
          </p:cNvPr>
          <p:cNvSpPr>
            <a:spLocks noGrp="1"/>
          </p:cNvSpPr>
          <p:nvPr>
            <p:ph idx="1"/>
          </p:nvPr>
        </p:nvSpPr>
        <p:spPr>
          <a:xfrm>
            <a:off x="789547" y="1853248"/>
            <a:ext cx="9260306" cy="4798564"/>
          </a:xfrm>
        </p:spPr>
        <p:txBody>
          <a:bodyPr>
            <a:normAutofit/>
          </a:bodyPr>
          <a:lstStyle/>
          <a:p>
            <a:pPr marL="0" indent="0">
              <a:buNone/>
            </a:pPr>
            <a:r>
              <a:rPr lang="en-US" sz="3200" dirty="0"/>
              <a:t>                               </a:t>
            </a:r>
            <a:r>
              <a:rPr lang="en-US" sz="3600" b="1" dirty="0">
                <a:latin typeface="Times New Roman" panose="02020603050405020304" pitchFamily="18" charset="0"/>
                <a:cs typeface="Times New Roman" panose="02020603050405020304" pitchFamily="18" charset="0"/>
              </a:rPr>
              <a:t>Query</a:t>
            </a:r>
          </a:p>
          <a:p>
            <a:pPr marL="0" indent="0">
              <a:buNone/>
            </a:pPr>
            <a:endParaRPr lang="en-US" sz="3200" dirty="0"/>
          </a:p>
          <a:p>
            <a:pPr marL="0" indent="0">
              <a:buNone/>
            </a:pPr>
            <a:endParaRPr lang="en-US" sz="3200" dirty="0"/>
          </a:p>
          <a:p>
            <a:pPr marL="0" indent="0">
              <a:buNone/>
            </a:pPr>
            <a:endParaRPr lang="en-US" sz="3200" dirty="0"/>
          </a:p>
          <a:p>
            <a:pPr marL="0" indent="0">
              <a:buNone/>
            </a:pPr>
            <a:r>
              <a:rPr lang="en-US" sz="32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Output</a:t>
            </a:r>
            <a:r>
              <a:rPr lang="en-US" sz="32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5C152373-4121-4BF6-BAE9-865C97364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684" y="2509502"/>
            <a:ext cx="7557575" cy="1488552"/>
          </a:xfrm>
          <a:prstGeom prst="rect">
            <a:avLst/>
          </a:prstGeom>
        </p:spPr>
      </p:pic>
      <p:pic>
        <p:nvPicPr>
          <p:cNvPr id="6" name="Picture 5">
            <a:extLst>
              <a:ext uri="{FF2B5EF4-FFF2-40B4-BE49-F238E27FC236}">
                <a16:creationId xmlns:a16="http://schemas.microsoft.com/office/drawing/2014/main" id="{CA8FAEB1-CCB0-4521-A94E-A897DB6269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4747" y="4401671"/>
            <a:ext cx="5582429" cy="2250141"/>
          </a:xfrm>
          <a:prstGeom prst="rect">
            <a:avLst/>
          </a:prstGeom>
        </p:spPr>
      </p:pic>
    </p:spTree>
    <p:extLst>
      <p:ext uri="{BB962C8B-B14F-4D97-AF65-F5344CB8AC3E}">
        <p14:creationId xmlns:p14="http://schemas.microsoft.com/office/powerpoint/2010/main" val="2956148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AD54-FD93-44DC-808A-8AE20CB5D463}"/>
              </a:ext>
            </a:extLst>
          </p:cNvPr>
          <p:cNvSpPr>
            <a:spLocks noGrp="1"/>
          </p:cNvSpPr>
          <p:nvPr>
            <p:ph type="title"/>
          </p:nvPr>
        </p:nvSpPr>
        <p:spPr>
          <a:xfrm>
            <a:off x="789547" y="452718"/>
            <a:ext cx="9261287" cy="1400530"/>
          </a:xfrm>
        </p:spPr>
        <p:txBody>
          <a:bodyPr/>
          <a:lstStyle/>
          <a:p>
            <a:r>
              <a:rPr lang="en-US" dirty="0">
                <a:latin typeface="Times New Roman" panose="02020603050405020304" pitchFamily="18" charset="0"/>
                <a:cs typeface="Times New Roman" panose="02020603050405020304" pitchFamily="18" charset="0"/>
              </a:rPr>
              <a:t>User who received Highest Number of Likes on a Single Photo </a:t>
            </a:r>
          </a:p>
        </p:txBody>
      </p:sp>
      <p:sp>
        <p:nvSpPr>
          <p:cNvPr id="7" name="Content Placeholder 6">
            <a:extLst>
              <a:ext uri="{FF2B5EF4-FFF2-40B4-BE49-F238E27FC236}">
                <a16:creationId xmlns:a16="http://schemas.microsoft.com/office/drawing/2014/main" id="{F445B777-9A2A-401A-8EFC-FE80538541E7}"/>
              </a:ext>
            </a:extLst>
          </p:cNvPr>
          <p:cNvSpPr>
            <a:spLocks noGrp="1"/>
          </p:cNvSpPr>
          <p:nvPr>
            <p:ph idx="1"/>
          </p:nvPr>
        </p:nvSpPr>
        <p:spPr>
          <a:xfrm>
            <a:off x="789547" y="1783976"/>
            <a:ext cx="9260306" cy="4867836"/>
          </a:xfrm>
        </p:spPr>
        <p:txBody>
          <a:bodyPr>
            <a:normAutofit/>
          </a:bodyPr>
          <a:lstStyle/>
          <a:p>
            <a:pPr marL="0" indent="0">
              <a:buNone/>
            </a:pPr>
            <a:r>
              <a:rPr lang="en-US" sz="3200" dirty="0"/>
              <a:t>                               </a:t>
            </a:r>
            <a:r>
              <a:rPr lang="en-US" sz="3600" b="1" dirty="0">
                <a:latin typeface="Times New Roman" panose="02020603050405020304" pitchFamily="18" charset="0"/>
                <a:cs typeface="Times New Roman" panose="02020603050405020304" pitchFamily="18" charset="0"/>
              </a:rPr>
              <a:t>Query</a:t>
            </a:r>
          </a:p>
          <a:p>
            <a:pPr marL="0" indent="0">
              <a:buNone/>
            </a:pPr>
            <a:endParaRPr lang="en-US" sz="3200" dirty="0"/>
          </a:p>
          <a:p>
            <a:pPr marL="0" indent="0">
              <a:buNone/>
            </a:pPr>
            <a:endParaRPr lang="en-US" sz="3200" dirty="0"/>
          </a:p>
          <a:p>
            <a:pPr marL="0" indent="0">
              <a:buNone/>
            </a:pPr>
            <a:endParaRPr lang="en-US" sz="3200" dirty="0"/>
          </a:p>
          <a:p>
            <a:pPr marL="0" indent="0">
              <a:buNone/>
            </a:pPr>
            <a:r>
              <a:rPr lang="en-US" sz="3200" dirty="0">
                <a:latin typeface="Times New Roman" panose="02020603050405020304" pitchFamily="18" charset="0"/>
                <a:cs typeface="Times New Roman" panose="02020603050405020304" pitchFamily="18" charset="0"/>
              </a:rPr>
              <a:t> </a:t>
            </a:r>
          </a:p>
          <a:p>
            <a:pPr marL="0" indent="0">
              <a:buNone/>
            </a:pPr>
            <a:r>
              <a:rPr lang="en-US" sz="3600" b="1" dirty="0">
                <a:latin typeface="Times New Roman" panose="02020603050405020304" pitchFamily="18" charset="0"/>
                <a:cs typeface="Times New Roman" panose="02020603050405020304" pitchFamily="18" charset="0"/>
              </a:rPr>
              <a:t>   Output</a:t>
            </a:r>
            <a:r>
              <a:rPr lang="en-US" sz="32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E7895340-4A6C-4D7A-9BC7-71803AA8D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318" y="2414446"/>
            <a:ext cx="8029766" cy="2029108"/>
          </a:xfrm>
          <a:prstGeom prst="rect">
            <a:avLst/>
          </a:prstGeom>
        </p:spPr>
      </p:pic>
      <p:pic>
        <p:nvPicPr>
          <p:cNvPr id="8" name="Picture 7">
            <a:extLst>
              <a:ext uri="{FF2B5EF4-FFF2-40B4-BE49-F238E27FC236}">
                <a16:creationId xmlns:a16="http://schemas.microsoft.com/office/drawing/2014/main" id="{4976A56B-84E8-4C4A-8812-D7730511A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4541" y="4903619"/>
            <a:ext cx="5238473" cy="1066949"/>
          </a:xfrm>
          <a:prstGeom prst="rect">
            <a:avLst/>
          </a:prstGeom>
        </p:spPr>
      </p:pic>
    </p:spTree>
    <p:extLst>
      <p:ext uri="{BB962C8B-B14F-4D97-AF65-F5344CB8AC3E}">
        <p14:creationId xmlns:p14="http://schemas.microsoft.com/office/powerpoint/2010/main" val="380599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AD54-FD93-44DC-808A-8AE20CB5D463}"/>
              </a:ext>
            </a:extLst>
          </p:cNvPr>
          <p:cNvSpPr>
            <a:spLocks noGrp="1"/>
          </p:cNvSpPr>
          <p:nvPr>
            <p:ph type="title"/>
          </p:nvPr>
        </p:nvSpPr>
        <p:spPr>
          <a:xfrm>
            <a:off x="789547" y="428166"/>
            <a:ext cx="9261287" cy="963122"/>
          </a:xfrm>
        </p:spPr>
        <p:txBody>
          <a:bodyPr/>
          <a:lstStyle/>
          <a:p>
            <a:r>
              <a:rPr lang="en-US" dirty="0">
                <a:latin typeface="Times New Roman" panose="02020603050405020304" pitchFamily="18" charset="0"/>
                <a:cs typeface="Times New Roman" panose="02020603050405020304" pitchFamily="18" charset="0"/>
              </a:rPr>
              <a:t>Tags associated with Most Liked Photo </a:t>
            </a:r>
          </a:p>
        </p:txBody>
      </p:sp>
      <p:sp>
        <p:nvSpPr>
          <p:cNvPr id="7" name="Content Placeholder 6">
            <a:extLst>
              <a:ext uri="{FF2B5EF4-FFF2-40B4-BE49-F238E27FC236}">
                <a16:creationId xmlns:a16="http://schemas.microsoft.com/office/drawing/2014/main" id="{F445B777-9A2A-401A-8EFC-FE80538541E7}"/>
              </a:ext>
            </a:extLst>
          </p:cNvPr>
          <p:cNvSpPr>
            <a:spLocks noGrp="1"/>
          </p:cNvSpPr>
          <p:nvPr>
            <p:ph idx="1"/>
          </p:nvPr>
        </p:nvSpPr>
        <p:spPr>
          <a:xfrm>
            <a:off x="789547" y="1577788"/>
            <a:ext cx="9260306" cy="5074024"/>
          </a:xfrm>
        </p:spPr>
        <p:txBody>
          <a:bodyPr>
            <a:normAutofit/>
          </a:bodyPr>
          <a:lstStyle/>
          <a:p>
            <a:pPr marL="0" indent="0">
              <a:buNone/>
            </a:pPr>
            <a:r>
              <a:rPr lang="en-US" sz="3200" dirty="0"/>
              <a:t>       </a:t>
            </a:r>
          </a:p>
          <a:p>
            <a:pPr marL="0" indent="0">
              <a:buNone/>
            </a:pPr>
            <a:r>
              <a:rPr lang="en-US" sz="3600" b="1" dirty="0">
                <a:latin typeface="Times New Roman" panose="02020603050405020304" pitchFamily="18" charset="0"/>
                <a:cs typeface="Times New Roman" panose="02020603050405020304" pitchFamily="18" charset="0"/>
              </a:rPr>
              <a:t>Query</a:t>
            </a:r>
          </a:p>
          <a:p>
            <a:pPr marL="0" indent="0">
              <a:buNone/>
            </a:pPr>
            <a:endParaRPr lang="en-US" sz="3200" dirty="0"/>
          </a:p>
          <a:p>
            <a:pPr marL="0" indent="0">
              <a:buNone/>
            </a:pPr>
            <a:endParaRPr lang="en-US" sz="3200" dirty="0"/>
          </a:p>
          <a:p>
            <a:pPr marL="0" indent="0">
              <a:buNone/>
            </a:pPr>
            <a:endParaRPr lang="en-US" sz="3200" dirty="0"/>
          </a:p>
          <a:p>
            <a:pPr marL="0" indent="0">
              <a:buNone/>
            </a:pPr>
            <a:r>
              <a:rPr lang="en-US" sz="3200"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Output</a:t>
            </a:r>
            <a:r>
              <a:rPr lang="en-US" sz="32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55F47686-D690-4E4D-A423-7B3B8C621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586" y="1777421"/>
            <a:ext cx="7469803" cy="1544002"/>
          </a:xfrm>
          <a:prstGeom prst="rect">
            <a:avLst/>
          </a:prstGeom>
        </p:spPr>
      </p:pic>
      <p:pic>
        <p:nvPicPr>
          <p:cNvPr id="8" name="Picture 7">
            <a:extLst>
              <a:ext uri="{FF2B5EF4-FFF2-40B4-BE49-F238E27FC236}">
                <a16:creationId xmlns:a16="http://schemas.microsoft.com/office/drawing/2014/main" id="{DE710207-586B-4929-A454-55F3443408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568" y="3848200"/>
            <a:ext cx="3779409" cy="2581635"/>
          </a:xfrm>
          <a:prstGeom prst="rect">
            <a:avLst/>
          </a:prstGeom>
        </p:spPr>
      </p:pic>
    </p:spTree>
    <p:extLst>
      <p:ext uri="{BB962C8B-B14F-4D97-AF65-F5344CB8AC3E}">
        <p14:creationId xmlns:p14="http://schemas.microsoft.com/office/powerpoint/2010/main" val="1147317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AD54-FD93-44DC-808A-8AE20CB5D463}"/>
              </a:ext>
            </a:extLst>
          </p:cNvPr>
          <p:cNvSpPr>
            <a:spLocks noGrp="1"/>
          </p:cNvSpPr>
          <p:nvPr>
            <p:ph type="title"/>
          </p:nvPr>
        </p:nvSpPr>
        <p:spPr>
          <a:xfrm>
            <a:off x="789547" y="528918"/>
            <a:ext cx="9261287" cy="862370"/>
          </a:xfrm>
        </p:spPr>
        <p:txBody>
          <a:bodyPr/>
          <a:lstStyle/>
          <a:p>
            <a:r>
              <a:rPr lang="en-US" dirty="0">
                <a:latin typeface="Times New Roman" panose="02020603050405020304" pitchFamily="18" charset="0"/>
                <a:cs typeface="Times New Roman" panose="02020603050405020304" pitchFamily="18" charset="0"/>
              </a:rPr>
              <a:t>           5 Most commonly used Tags </a:t>
            </a:r>
          </a:p>
        </p:txBody>
      </p:sp>
      <p:sp>
        <p:nvSpPr>
          <p:cNvPr id="7" name="Content Placeholder 6">
            <a:extLst>
              <a:ext uri="{FF2B5EF4-FFF2-40B4-BE49-F238E27FC236}">
                <a16:creationId xmlns:a16="http://schemas.microsoft.com/office/drawing/2014/main" id="{F445B777-9A2A-401A-8EFC-FE80538541E7}"/>
              </a:ext>
            </a:extLst>
          </p:cNvPr>
          <p:cNvSpPr>
            <a:spLocks noGrp="1"/>
          </p:cNvSpPr>
          <p:nvPr>
            <p:ph idx="1"/>
          </p:nvPr>
        </p:nvSpPr>
        <p:spPr>
          <a:xfrm>
            <a:off x="789547" y="1577788"/>
            <a:ext cx="9260306" cy="5074024"/>
          </a:xfrm>
        </p:spPr>
        <p:txBody>
          <a:bodyPr>
            <a:normAutofit/>
          </a:bodyPr>
          <a:lstStyle/>
          <a:p>
            <a:pPr marL="0" indent="0">
              <a:buNone/>
            </a:pPr>
            <a:r>
              <a:rPr lang="en-US" sz="3200" dirty="0"/>
              <a:t>       </a:t>
            </a:r>
          </a:p>
          <a:p>
            <a:pPr marL="0" indent="0">
              <a:buNone/>
            </a:pPr>
            <a:r>
              <a:rPr lang="en-US" sz="3600" b="1" dirty="0">
                <a:latin typeface="Times New Roman" panose="02020603050405020304" pitchFamily="18" charset="0"/>
                <a:cs typeface="Times New Roman" panose="02020603050405020304" pitchFamily="18" charset="0"/>
              </a:rPr>
              <a:t>   Query</a:t>
            </a:r>
          </a:p>
          <a:p>
            <a:pPr marL="0" indent="0">
              <a:buNone/>
            </a:pPr>
            <a:endParaRPr lang="en-US" sz="3200" dirty="0"/>
          </a:p>
          <a:p>
            <a:pPr marL="0" indent="0">
              <a:buNone/>
            </a:pPr>
            <a:endParaRPr lang="en-US" sz="3200" dirty="0"/>
          </a:p>
          <a:p>
            <a:pPr marL="0" indent="0">
              <a:buNone/>
            </a:pPr>
            <a:endParaRPr lang="en-US" sz="3200" dirty="0"/>
          </a:p>
          <a:p>
            <a:pPr marL="0" indent="0">
              <a:buNone/>
            </a:pPr>
            <a:r>
              <a:rPr lang="en-US" sz="3200"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Output</a:t>
            </a:r>
            <a:r>
              <a:rPr lang="en-US" sz="32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43FF33F9-7D59-42C9-9B7B-361E9582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8034" y="1577788"/>
            <a:ext cx="6830378" cy="2033558"/>
          </a:xfrm>
          <a:prstGeom prst="rect">
            <a:avLst/>
          </a:prstGeom>
        </p:spPr>
      </p:pic>
      <p:pic>
        <p:nvPicPr>
          <p:cNvPr id="9" name="Picture 8">
            <a:extLst>
              <a:ext uri="{FF2B5EF4-FFF2-40B4-BE49-F238E27FC236}">
                <a16:creationId xmlns:a16="http://schemas.microsoft.com/office/drawing/2014/main" id="{0FA3035C-2418-4DF2-BEC2-B28088ACA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3365" y="3886304"/>
            <a:ext cx="2160892" cy="2543530"/>
          </a:xfrm>
          <a:prstGeom prst="rect">
            <a:avLst/>
          </a:prstGeom>
        </p:spPr>
      </p:pic>
    </p:spTree>
    <p:extLst>
      <p:ext uri="{BB962C8B-B14F-4D97-AF65-F5344CB8AC3E}">
        <p14:creationId xmlns:p14="http://schemas.microsoft.com/office/powerpoint/2010/main" val="80061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AD54-FD93-44DC-808A-8AE20CB5D463}"/>
              </a:ext>
            </a:extLst>
          </p:cNvPr>
          <p:cNvSpPr>
            <a:spLocks noGrp="1"/>
          </p:cNvSpPr>
          <p:nvPr>
            <p:ph type="title"/>
          </p:nvPr>
        </p:nvSpPr>
        <p:spPr>
          <a:xfrm>
            <a:off x="636493" y="636494"/>
            <a:ext cx="9735671" cy="878541"/>
          </a:xfrm>
        </p:spPr>
        <p:txBody>
          <a:bodyPr/>
          <a:lstStyle/>
          <a:p>
            <a:r>
              <a:rPr lang="en-US" dirty="0">
                <a:latin typeface="Times New Roman" panose="02020603050405020304" pitchFamily="18" charset="0"/>
                <a:cs typeface="Times New Roman" panose="02020603050405020304" pitchFamily="18" charset="0"/>
              </a:rPr>
              <a:t>Day of the Week with Highest Registrations</a:t>
            </a:r>
          </a:p>
        </p:txBody>
      </p:sp>
      <p:sp>
        <p:nvSpPr>
          <p:cNvPr id="7" name="Content Placeholder 6">
            <a:extLst>
              <a:ext uri="{FF2B5EF4-FFF2-40B4-BE49-F238E27FC236}">
                <a16:creationId xmlns:a16="http://schemas.microsoft.com/office/drawing/2014/main" id="{F445B777-9A2A-401A-8EFC-FE80538541E7}"/>
              </a:ext>
            </a:extLst>
          </p:cNvPr>
          <p:cNvSpPr>
            <a:spLocks noGrp="1"/>
          </p:cNvSpPr>
          <p:nvPr>
            <p:ph idx="1"/>
          </p:nvPr>
        </p:nvSpPr>
        <p:spPr>
          <a:xfrm>
            <a:off x="789547" y="1577788"/>
            <a:ext cx="9260306" cy="5074024"/>
          </a:xfrm>
        </p:spPr>
        <p:txBody>
          <a:bodyPr>
            <a:normAutofit/>
          </a:bodyPr>
          <a:lstStyle/>
          <a:p>
            <a:pPr marL="0" indent="0">
              <a:buNone/>
            </a:pPr>
            <a:r>
              <a:rPr lang="en-US" sz="3600" dirty="0"/>
              <a:t>                                  </a:t>
            </a:r>
            <a:r>
              <a:rPr lang="en-US" sz="3600" b="1" dirty="0">
                <a:latin typeface="Times New Roman" panose="02020603050405020304" pitchFamily="18" charset="0"/>
                <a:cs typeface="Times New Roman" panose="02020603050405020304" pitchFamily="18" charset="0"/>
              </a:rPr>
              <a:t>Query   </a:t>
            </a:r>
          </a:p>
          <a:p>
            <a:pPr marL="0" indent="0">
              <a:buNone/>
            </a:pPr>
            <a:endParaRPr lang="en-US" sz="3200" dirty="0"/>
          </a:p>
          <a:p>
            <a:pPr marL="0" indent="0">
              <a:buNone/>
            </a:pPr>
            <a:endParaRPr lang="en-US" sz="3200" dirty="0"/>
          </a:p>
          <a:p>
            <a:pPr marL="0" indent="0">
              <a:buNone/>
            </a:pPr>
            <a:endParaRPr lang="en-US" sz="3200" dirty="0"/>
          </a:p>
          <a:p>
            <a:pPr marL="0" indent="0">
              <a:buNone/>
            </a:pPr>
            <a:r>
              <a:rPr lang="en-US" sz="3200" b="1" dirty="0">
                <a:latin typeface="Times New Roman" panose="02020603050405020304" pitchFamily="18" charset="0"/>
                <a:cs typeface="Times New Roman" panose="02020603050405020304" pitchFamily="18" charset="0"/>
              </a:rPr>
              <a:t>             </a:t>
            </a:r>
          </a:p>
          <a:p>
            <a:pPr marL="0" indent="0">
              <a:buNone/>
            </a:pPr>
            <a:r>
              <a:rPr lang="en-US" sz="3200"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Output</a:t>
            </a:r>
            <a:r>
              <a:rPr lang="en-US" sz="3200" dirty="0">
                <a:latin typeface="Times New Roman" panose="02020603050405020304" pitchFamily="18" charset="0"/>
                <a:cs typeface="Times New Roman" panose="02020603050405020304" pitchFamily="18" charset="0"/>
              </a:rPr>
              <a:t> </a:t>
            </a:r>
          </a:p>
        </p:txBody>
      </p:sp>
      <p:pic>
        <p:nvPicPr>
          <p:cNvPr id="11" name="Picture 10">
            <a:extLst>
              <a:ext uri="{FF2B5EF4-FFF2-40B4-BE49-F238E27FC236}">
                <a16:creationId xmlns:a16="http://schemas.microsoft.com/office/drawing/2014/main" id="{838116ED-6CA0-44FC-907F-EC52EF783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918" y="2291768"/>
            <a:ext cx="10372164" cy="1778207"/>
          </a:xfrm>
          <a:prstGeom prst="rect">
            <a:avLst/>
          </a:prstGeom>
        </p:spPr>
      </p:pic>
      <p:pic>
        <p:nvPicPr>
          <p:cNvPr id="13" name="Picture 12">
            <a:extLst>
              <a:ext uri="{FF2B5EF4-FFF2-40B4-BE49-F238E27FC236}">
                <a16:creationId xmlns:a16="http://schemas.microsoft.com/office/drawing/2014/main" id="{AABF51EB-8104-4E4A-9C64-F96E98B4F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3017" y="4448266"/>
            <a:ext cx="4563112" cy="1663892"/>
          </a:xfrm>
          <a:prstGeom prst="rect">
            <a:avLst/>
          </a:prstGeom>
        </p:spPr>
      </p:pic>
    </p:spTree>
    <p:extLst>
      <p:ext uri="{BB962C8B-B14F-4D97-AF65-F5344CB8AC3E}">
        <p14:creationId xmlns:p14="http://schemas.microsoft.com/office/powerpoint/2010/main" val="2315978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438</TotalTime>
  <Words>900</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Times New Roman</vt:lpstr>
      <vt:lpstr>Wingdings 3</vt:lpstr>
      <vt:lpstr>Ion</vt:lpstr>
      <vt:lpstr>           Instagram  User Engagement Analysis              Using SQL</vt:lpstr>
      <vt:lpstr>                     Project Overview</vt:lpstr>
      <vt:lpstr>                       Objectives</vt:lpstr>
      <vt:lpstr>               Dataset and Tools Used  </vt:lpstr>
      <vt:lpstr> 5 Most Active Users on the platform based on posting photos. </vt:lpstr>
      <vt:lpstr>User who received Highest Number of Likes on a Single Photo </vt:lpstr>
      <vt:lpstr>Tags associated with Most Liked Photo </vt:lpstr>
      <vt:lpstr>           5 Most commonly used Tags </vt:lpstr>
      <vt:lpstr>Day of the Week with Highest Registrations</vt:lpstr>
      <vt:lpstr>Users who have Never Posted to understand Inactive or Passive User behavior. </vt:lpstr>
      <vt:lpstr>Users exhibiting Bot-like or Fake Account behavior</vt:lpstr>
      <vt:lpstr>                         Insights  </vt:lpstr>
      <vt:lpstr>                Recommendations</vt:lpstr>
      <vt:lpstr>                         Impacts</vt:lpstr>
      <vt:lpstr>                      Conclusion </vt:lpstr>
      <vt:lpstr>        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Engagement Analysis  Using SQL</dc:title>
  <dc:creator>Sakshi Dive</dc:creator>
  <cp:lastModifiedBy>Sakshi Dive</cp:lastModifiedBy>
  <cp:revision>32</cp:revision>
  <dcterms:created xsi:type="dcterms:W3CDTF">2024-11-27T18:34:16Z</dcterms:created>
  <dcterms:modified xsi:type="dcterms:W3CDTF">2024-12-01T20:16:32Z</dcterms:modified>
</cp:coreProperties>
</file>