
<file path=[Content_Types].xml><?xml version="1.0" encoding="utf-8"?>
<Types xmlns="http://schemas.openxmlformats.org/package/2006/content-types">
  <Default Extension="png" ContentType="image/png"/>
  <Default Extension="jpeg" ContentType="image/jpeg"/>
  <Default Extension="JPG" ContentType="image/.jp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0" r:id="rId4"/>
    <p:sldId id="257" r:id="rId5"/>
    <p:sldId id="258" r:id="rId6"/>
    <p:sldId id="261" r:id="rId7"/>
    <p:sldId id="262" r:id="rId8"/>
    <p:sldId id="263" r:id="rId9"/>
    <p:sldId id="264" r:id="rId10"/>
    <p:sldId id="266" r:id="rId11"/>
    <p:sldId id="267" r:id="rId12"/>
    <p:sldId id="268" r:id="rId13"/>
    <p:sldId id="270" r:id="rId14"/>
    <p:sldId id="271" r:id="rId15"/>
    <p:sldId id="272" r:id="rId16"/>
    <p:sldId id="273" r:id="rId17"/>
    <p:sldId id="265" r:id="rId18"/>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6" d="100"/>
          <a:sy n="66" d="100"/>
        </p:scale>
        <p:origin x="1666"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sz="23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showMasterSp="0">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2717292"/>
            <a:ext cx="10058400" cy="3998975"/>
          </a:xfrm>
          <a:prstGeom prst="rect">
            <a:avLst/>
          </a:prstGeom>
        </p:spPr>
      </p:pic>
      <p:sp>
        <p:nvSpPr>
          <p:cNvPr id="17" name="bg object 17"/>
          <p:cNvSpPr/>
          <p:nvPr/>
        </p:nvSpPr>
        <p:spPr>
          <a:xfrm>
            <a:off x="9143" y="1057656"/>
            <a:ext cx="10049510" cy="5659120"/>
          </a:xfrm>
          <a:custGeom>
            <a:avLst/>
            <a:gdLst/>
            <a:ahLst/>
            <a:cxnLst/>
            <a:rect l="l" t="t" r="r" b="b"/>
            <a:pathLst>
              <a:path w="10049510" h="5659120">
                <a:moveTo>
                  <a:pt x="10049256" y="5658611"/>
                </a:moveTo>
                <a:lnTo>
                  <a:pt x="0" y="5658611"/>
                </a:lnTo>
                <a:lnTo>
                  <a:pt x="0" y="0"/>
                </a:lnTo>
                <a:lnTo>
                  <a:pt x="10049256" y="0"/>
                </a:lnTo>
                <a:lnTo>
                  <a:pt x="10049256" y="5658611"/>
                </a:lnTo>
                <a:close/>
              </a:path>
            </a:pathLst>
          </a:custGeom>
          <a:solidFill>
            <a:srgbClr val="FFFFFF"/>
          </a:solidFill>
        </p:spPr>
        <p:txBody>
          <a:bodyPr wrap="square" lIns="0" tIns="0" rIns="0" bIns="0" rtlCol="0"/>
          <a:lstStyle/>
          <a:p/>
        </p:txBody>
      </p:sp>
      <p:sp>
        <p:nvSpPr>
          <p:cNvPr id="18" name="bg object 18"/>
          <p:cNvSpPr/>
          <p:nvPr/>
        </p:nvSpPr>
        <p:spPr>
          <a:xfrm>
            <a:off x="9144" y="1057655"/>
            <a:ext cx="10049510" cy="5659120"/>
          </a:xfrm>
          <a:custGeom>
            <a:avLst/>
            <a:gdLst/>
            <a:ahLst/>
            <a:cxnLst/>
            <a:rect l="l" t="t" r="r" b="b"/>
            <a:pathLst>
              <a:path w="10049510" h="5659120">
                <a:moveTo>
                  <a:pt x="10049256" y="5658612"/>
                </a:moveTo>
                <a:lnTo>
                  <a:pt x="0" y="5658612"/>
                </a:lnTo>
                <a:lnTo>
                  <a:pt x="0" y="0"/>
                </a:lnTo>
                <a:lnTo>
                  <a:pt x="10049256" y="0"/>
                </a:lnTo>
              </a:path>
            </a:pathLst>
          </a:custGeom>
          <a:ln w="7620">
            <a:solidFill>
              <a:srgbClr val="FFFFFF"/>
            </a:solidFill>
          </a:ln>
        </p:spPr>
        <p:txBody>
          <a:bodyPr wrap="square" lIns="0" tIns="0" rIns="0" bIns="0" rtlCol="0"/>
          <a:lstStyle/>
          <a:p/>
        </p:txBody>
      </p:sp>
      <p:pic>
        <p:nvPicPr>
          <p:cNvPr id="19" name="bg object 19"/>
          <p:cNvPicPr/>
          <p:nvPr/>
        </p:nvPicPr>
        <p:blipFill>
          <a:blip r:embed="rId3" cstate="print"/>
          <a:stretch>
            <a:fillRect/>
          </a:stretch>
        </p:blipFill>
        <p:spPr>
          <a:xfrm>
            <a:off x="1801367" y="1207008"/>
            <a:ext cx="6073139" cy="856487"/>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2717292"/>
            <a:ext cx="10058400" cy="3998975"/>
          </a:xfrm>
          <a:prstGeom prst="rect">
            <a:avLst/>
          </a:prstGeom>
        </p:spPr>
      </p:pic>
      <p:sp>
        <p:nvSpPr>
          <p:cNvPr id="2" name="Holder 2"/>
          <p:cNvSpPr>
            <a:spLocks noGrp="1"/>
          </p:cNvSpPr>
          <p:nvPr>
            <p:ph type="title"/>
          </p:nvPr>
        </p:nvSpPr>
        <p:spPr>
          <a:xfrm>
            <a:off x="420166" y="1430524"/>
            <a:ext cx="3661393" cy="550658"/>
          </a:xfrm>
          <a:prstGeom prst="rect">
            <a:avLst/>
          </a:prstGeom>
        </p:spPr>
        <p:txBody>
          <a:bodyPr wrap="square" lIns="0" tIns="0" rIns="0" bIns="0">
            <a:spAutoFit/>
          </a:bodyPr>
          <a:lstStyle>
            <a:lvl1pPr>
              <a:defRPr sz="230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502920" y="1787652"/>
            <a:ext cx="9052560" cy="5129784"/>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6.png"/><Relationship Id="rId3" Type="http://schemas.openxmlformats.org/officeDocument/2006/relationships/tags" Target="../tags/tag1.xml"/><Relationship Id="rId2" Type="http://schemas.microsoft.com/office/2007/relationships/media" Target="../media/media1.mp4"/><Relationship Id="rId1" Type="http://schemas.openxmlformats.org/officeDocument/2006/relationships/video" Target="../media/media1.mp4"/></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63976" y="2306785"/>
            <a:ext cx="6128385" cy="1875155"/>
          </a:xfrm>
          <a:prstGeom prst="rect">
            <a:avLst/>
          </a:prstGeom>
        </p:spPr>
        <p:txBody>
          <a:bodyPr vert="horz" wrap="square" lIns="0" tIns="16510" rIns="0" bIns="0" rtlCol="0">
            <a:spAutoFit/>
          </a:bodyPr>
          <a:lstStyle/>
          <a:p>
            <a:pPr marL="635" algn="ctr">
              <a:lnSpc>
                <a:spcPct val="100000"/>
              </a:lnSpc>
              <a:spcBef>
                <a:spcPts val="130"/>
              </a:spcBef>
            </a:pPr>
            <a:r>
              <a:rPr sz="1950" b="1" spc="-10" dirty="0">
                <a:latin typeface="Times New Roman" panose="02020603050405020304"/>
                <a:cs typeface="Times New Roman" panose="02020603050405020304"/>
              </a:rPr>
              <a:t>GENERATIVE</a:t>
            </a:r>
            <a:r>
              <a:rPr sz="1950" b="1" spc="-25" dirty="0">
                <a:latin typeface="Times New Roman" panose="02020603050405020304"/>
                <a:cs typeface="Times New Roman" panose="02020603050405020304"/>
              </a:rPr>
              <a:t> AI</a:t>
            </a:r>
            <a:endParaRPr sz="1950" dirty="0">
              <a:latin typeface="Times New Roman" panose="02020603050405020304"/>
              <a:cs typeface="Times New Roman" panose="02020603050405020304"/>
            </a:endParaRPr>
          </a:p>
          <a:p>
            <a:pPr marL="635" algn="ctr">
              <a:lnSpc>
                <a:spcPct val="100000"/>
              </a:lnSpc>
              <a:spcBef>
                <a:spcPts val="35"/>
              </a:spcBef>
            </a:pPr>
            <a:r>
              <a:rPr sz="1950" b="1" u="sng" spc="-10" dirty="0">
                <a:uFill>
                  <a:solidFill>
                    <a:srgbClr val="000000"/>
                  </a:solidFill>
                </a:uFill>
                <a:latin typeface="Times New Roman" panose="02020603050405020304"/>
                <a:cs typeface="Times New Roman" panose="02020603050405020304"/>
              </a:rPr>
              <a:t>Title</a:t>
            </a:r>
            <a:endParaRPr sz="1950" dirty="0">
              <a:latin typeface="Times New Roman" panose="02020603050405020304"/>
              <a:cs typeface="Times New Roman" panose="02020603050405020304"/>
            </a:endParaRPr>
          </a:p>
          <a:p>
            <a:pPr algn="ctr">
              <a:lnSpc>
                <a:spcPct val="100000"/>
              </a:lnSpc>
              <a:spcBef>
                <a:spcPts val="80"/>
              </a:spcBef>
            </a:pPr>
            <a:r>
              <a:rPr lang="en-US" sz="2000" dirty="0">
                <a:latin typeface="Times New Roman" panose="02020603050405020304"/>
                <a:cs typeface="Times New Roman" panose="02020603050405020304"/>
              </a:rPr>
              <a:t>         </a:t>
            </a:r>
            <a:r>
              <a:rPr lang="en-IN" altLang="en-US" sz="2000" dirty="0">
                <a:latin typeface="Times New Roman" panose="02020603050405020304"/>
                <a:cs typeface="Times New Roman" panose="02020603050405020304"/>
              </a:rPr>
              <a:t>Generation of Audio and detailed Summery         Report of Forecasted Load</a:t>
            </a:r>
            <a:r>
              <a:rPr lang="en-US" sz="2000" b="1" dirty="0">
                <a:latin typeface="Times New Roman" panose="02020603050405020304"/>
                <a:cs typeface="Times New Roman" panose="02020603050405020304"/>
              </a:rPr>
              <a:t> </a:t>
            </a:r>
            <a:endParaRPr lang="en-US" sz="2000" b="1" dirty="0">
              <a:latin typeface="Times New Roman" panose="02020603050405020304"/>
              <a:cs typeface="Times New Roman" panose="02020603050405020304"/>
            </a:endParaRPr>
          </a:p>
          <a:p>
            <a:pPr>
              <a:lnSpc>
                <a:spcPct val="100000"/>
              </a:lnSpc>
              <a:spcBef>
                <a:spcPts val="80"/>
              </a:spcBef>
            </a:pPr>
            <a:r>
              <a:rPr lang="en-US" sz="2000" b="1" dirty="0">
                <a:latin typeface="Times New Roman" panose="02020603050405020304"/>
                <a:cs typeface="Times New Roman" panose="02020603050405020304"/>
              </a:rPr>
              <a:t>                </a:t>
            </a:r>
            <a:endParaRPr lang="en-US" sz="2000" b="1" dirty="0">
              <a:latin typeface="Times New Roman" panose="02020603050405020304"/>
              <a:cs typeface="Times New Roman" panose="02020603050405020304"/>
            </a:endParaRPr>
          </a:p>
          <a:p>
            <a:pPr>
              <a:lnSpc>
                <a:spcPct val="100000"/>
              </a:lnSpc>
              <a:spcBef>
                <a:spcPts val="80"/>
              </a:spcBef>
            </a:pPr>
            <a:r>
              <a:rPr lang="en-US" sz="1950" b="1" dirty="0">
                <a:latin typeface="Times New Roman" panose="02020603050405020304"/>
                <a:cs typeface="Times New Roman" panose="02020603050405020304"/>
              </a:rPr>
              <a:t>                       </a:t>
            </a:r>
            <a:r>
              <a:rPr sz="1950" b="1" dirty="0">
                <a:latin typeface="Times New Roman" panose="02020603050405020304"/>
                <a:cs typeface="Times New Roman" panose="02020603050405020304"/>
              </a:rPr>
              <a:t>Mentor:-</a:t>
            </a:r>
            <a:r>
              <a:rPr sz="1950" b="1" spc="25" dirty="0">
                <a:latin typeface="Times New Roman" panose="02020603050405020304"/>
                <a:cs typeface="Times New Roman" panose="02020603050405020304"/>
              </a:rPr>
              <a:t> </a:t>
            </a:r>
            <a:r>
              <a:rPr sz="1950" b="1" dirty="0">
                <a:latin typeface="Times New Roman" panose="02020603050405020304"/>
                <a:cs typeface="Times New Roman" panose="02020603050405020304"/>
              </a:rPr>
              <a:t>Prof.</a:t>
            </a:r>
            <a:r>
              <a:rPr sz="1950" b="1" spc="30" dirty="0">
                <a:latin typeface="Times New Roman" panose="02020603050405020304"/>
                <a:cs typeface="Times New Roman" panose="02020603050405020304"/>
              </a:rPr>
              <a:t> </a:t>
            </a:r>
            <a:r>
              <a:rPr sz="1950" b="1" dirty="0">
                <a:latin typeface="Times New Roman" panose="02020603050405020304"/>
                <a:cs typeface="Times New Roman" panose="02020603050405020304"/>
              </a:rPr>
              <a:t>Rakhee</a:t>
            </a:r>
            <a:r>
              <a:rPr sz="1950" b="1" spc="65" dirty="0">
                <a:latin typeface="Times New Roman" panose="02020603050405020304"/>
                <a:cs typeface="Times New Roman" panose="02020603050405020304"/>
              </a:rPr>
              <a:t> </a:t>
            </a:r>
            <a:r>
              <a:rPr sz="1950" b="1" spc="-10" dirty="0">
                <a:latin typeface="Times New Roman" panose="02020603050405020304"/>
                <a:cs typeface="Times New Roman" panose="02020603050405020304"/>
              </a:rPr>
              <a:t>Kallimani</a:t>
            </a:r>
            <a:endParaRPr sz="1950" dirty="0">
              <a:latin typeface="Times New Roman" panose="02020603050405020304"/>
              <a:cs typeface="Times New Roman" panose="02020603050405020304"/>
            </a:endParaRPr>
          </a:p>
        </p:txBody>
      </p:sp>
      <p:graphicFrame>
        <p:nvGraphicFramePr>
          <p:cNvPr id="5" name="Table 4"/>
          <p:cNvGraphicFramePr>
            <a:graphicFrameLocks noGrp="1"/>
          </p:cNvGraphicFramePr>
          <p:nvPr/>
        </p:nvGraphicFramePr>
        <p:xfrm>
          <a:off x="1676400" y="4191000"/>
          <a:ext cx="6705600" cy="1854200"/>
        </p:xfrm>
        <a:graphic>
          <a:graphicData uri="http://schemas.openxmlformats.org/drawingml/2006/table">
            <a:tbl>
              <a:tblPr firstRow="1" bandRow="1">
                <a:tableStyleId>{21E4AEA4-8DFA-4A89-87EB-49C32662AFE0}</a:tableStyleId>
              </a:tblPr>
              <a:tblGrid>
                <a:gridCol w="3352800"/>
                <a:gridCol w="3352800"/>
              </a:tblGrid>
              <a:tr h="370840">
                <a:tc>
                  <a:txBody>
                    <a:bodyPr/>
                    <a:lstStyle/>
                    <a:p>
                      <a:r>
                        <a:rPr lang="en-US" dirty="0"/>
                        <a:t>NAME</a:t>
                      </a:r>
                      <a:endParaRPr lang="en-IN" dirty="0"/>
                    </a:p>
                  </a:txBody>
                  <a:tcPr/>
                </a:tc>
                <a:tc>
                  <a:txBody>
                    <a:bodyPr/>
                    <a:lstStyle/>
                    <a:p>
                      <a:r>
                        <a:rPr lang="en-US" dirty="0"/>
                        <a:t>USN</a:t>
                      </a:r>
                      <a:endParaRPr lang="en-IN" dirty="0"/>
                    </a:p>
                  </a:txBody>
                  <a:tcPr/>
                </a:tc>
              </a:tr>
              <a:tr h="370840">
                <a:tc>
                  <a:txBody>
                    <a:bodyPr/>
                    <a:lstStyle/>
                    <a:p>
                      <a:r>
                        <a:rPr lang="en-US" dirty="0"/>
                        <a:t>Ashmith Shet</a:t>
                      </a:r>
                      <a:endParaRPr lang="en-IN" dirty="0"/>
                    </a:p>
                  </a:txBody>
                  <a:tcPr/>
                </a:tc>
                <a:tc>
                  <a:txBody>
                    <a:bodyPr/>
                    <a:lstStyle/>
                    <a:p>
                      <a:r>
                        <a:rPr lang="en-US" dirty="0"/>
                        <a:t>02FE21BEE009</a:t>
                      </a:r>
                      <a:endParaRPr lang="en-IN" dirty="0"/>
                    </a:p>
                  </a:txBody>
                  <a:tcPr/>
                </a:tc>
              </a:tr>
              <a:tr h="370840">
                <a:tc>
                  <a:txBody>
                    <a:bodyPr/>
                    <a:lstStyle/>
                    <a:p>
                      <a:r>
                        <a:rPr lang="en-US" dirty="0"/>
                        <a:t>Ashwini H Byakod</a:t>
                      </a:r>
                      <a:endParaRPr lang="en-IN" dirty="0"/>
                    </a:p>
                  </a:txBody>
                  <a:tcPr/>
                </a:tc>
                <a:tc>
                  <a:txBody>
                    <a:bodyPr/>
                    <a:lstStyle/>
                    <a:p>
                      <a:r>
                        <a:rPr lang="en-US" dirty="0"/>
                        <a:t>02FE22BEE004</a:t>
                      </a:r>
                      <a:endParaRPr lang="en-IN" dirty="0"/>
                    </a:p>
                  </a:txBody>
                  <a:tcPr/>
                </a:tc>
              </a:tr>
              <a:tr h="370840">
                <a:tc>
                  <a:txBody>
                    <a:bodyPr/>
                    <a:lstStyle/>
                    <a:p>
                      <a:r>
                        <a:rPr lang="en-US" dirty="0" err="1"/>
                        <a:t>Shreesakshi</a:t>
                      </a:r>
                      <a:r>
                        <a:rPr lang="en-US" dirty="0"/>
                        <a:t> </a:t>
                      </a:r>
                      <a:r>
                        <a:rPr lang="en-US" dirty="0" err="1"/>
                        <a:t>Gacchi</a:t>
                      </a:r>
                      <a:endParaRPr lang="en-IN" dirty="0"/>
                    </a:p>
                  </a:txBody>
                  <a:tcPr/>
                </a:tc>
                <a:tc>
                  <a:txBody>
                    <a:bodyPr/>
                    <a:lstStyle/>
                    <a:p>
                      <a:r>
                        <a:rPr lang="en-US" dirty="0"/>
                        <a:t>02FE22BEE034</a:t>
                      </a:r>
                      <a:endParaRPr lang="en-IN" dirty="0"/>
                    </a:p>
                  </a:txBody>
                  <a:tcPr/>
                </a:tc>
              </a:tr>
              <a:tr h="370840">
                <a:tc>
                  <a:txBody>
                    <a:bodyPr/>
                    <a:lstStyle/>
                    <a:p>
                      <a:r>
                        <a:rPr lang="en-US" dirty="0"/>
                        <a:t>Vaishnavi Amasi</a:t>
                      </a:r>
                      <a:endParaRPr lang="en-IN" dirty="0"/>
                    </a:p>
                  </a:txBody>
                  <a:tcPr/>
                </a:tc>
                <a:tc>
                  <a:txBody>
                    <a:bodyPr/>
                    <a:lstStyle/>
                    <a:p>
                      <a:r>
                        <a:rPr lang="en-US" dirty="0"/>
                        <a:t>02FE22BEE052</a:t>
                      </a:r>
                      <a:endParaRPr lang="en-IN" dirty="0"/>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82827" y="609344"/>
            <a:ext cx="3661393" cy="384175"/>
          </a:xfrm>
          <a:prstGeom prst="rect">
            <a:avLst/>
          </a:prstGeom>
        </p:spPr>
        <p:txBody>
          <a:bodyPr vert="horz" wrap="square" lIns="0" tIns="77079" rIns="0" bIns="0" rtlCol="0">
            <a:spAutoFit/>
          </a:bodyPr>
          <a:lstStyle>
            <a:lvl1pPr>
              <a:defRPr sz="2300" b="1" i="0">
                <a:solidFill>
                  <a:schemeClr val="tx1"/>
                </a:solidFill>
                <a:latin typeface="Times New Roman" panose="02020603050405020304"/>
                <a:ea typeface="+mj-ea"/>
                <a:cs typeface="Times New Roman" panose="02020603050405020304"/>
              </a:defRPr>
            </a:lvl1pPr>
          </a:lstStyle>
          <a:p>
            <a:pPr marL="294005">
              <a:spcBef>
                <a:spcPts val="115"/>
              </a:spcBef>
            </a:pPr>
            <a:r>
              <a:rPr lang="en-IN" sz="2000" b="0" spc="-20" dirty="0">
                <a:solidFill>
                  <a:srgbClr val="FF0000"/>
                </a:solidFill>
              </a:rPr>
              <a:t>SYSTEM ARCHITECTURE</a:t>
            </a:r>
            <a:endParaRPr lang="en-IN" sz="2000" b="0" spc="-20" dirty="0">
              <a:solidFill>
                <a:srgbClr val="FF0000"/>
              </a:solidFill>
            </a:endParaRPr>
          </a:p>
        </p:txBody>
      </p:sp>
      <p:sp>
        <p:nvSpPr>
          <p:cNvPr id="2" name="Text Box 1"/>
          <p:cNvSpPr txBox="1"/>
          <p:nvPr/>
        </p:nvSpPr>
        <p:spPr>
          <a:xfrm>
            <a:off x="457200" y="1946275"/>
            <a:ext cx="7112000" cy="3432175"/>
          </a:xfrm>
          <a:prstGeom prst="rect">
            <a:avLst/>
          </a:prstGeom>
        </p:spPr>
        <p:txBody>
          <a:bodyPr wrap="square">
            <a:noAutofit/>
          </a:bodyPr>
          <a:p>
            <a:pPr indent="0" fontAlgn="base">
              <a:spcBef>
                <a:spcPts val="1200"/>
              </a:spcBef>
              <a:spcAft>
                <a:spcPct val="0"/>
              </a:spcAft>
              <a:buFont typeface="Arial" panose="020B0604020202020204"/>
              <a:buNone/>
            </a:pPr>
            <a:endParaRPr lang="en-US" altLang="zh-CN" sz="1600" b="0" i="0">
              <a:solidFill>
                <a:srgbClr val="595959"/>
              </a:solidFill>
              <a:latin typeface="Times New Roman" panose="02020603050405020304"/>
              <a:ea typeface="Times New Roman" panose="02020603050405020304"/>
            </a:endParaRPr>
          </a:p>
        </p:txBody>
      </p:sp>
      <p:pic>
        <p:nvPicPr>
          <p:cNvPr id="4" name="Picture 3"/>
          <p:cNvPicPr>
            <a:picLocks noChangeAspect="1"/>
          </p:cNvPicPr>
          <p:nvPr/>
        </p:nvPicPr>
        <p:blipFill>
          <a:blip r:embed="rId1"/>
          <a:stretch>
            <a:fillRect/>
          </a:stretch>
        </p:blipFill>
        <p:spPr>
          <a:xfrm>
            <a:off x="609600" y="1092835"/>
            <a:ext cx="8261985" cy="46291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82827" y="609344"/>
            <a:ext cx="3661393" cy="384175"/>
          </a:xfrm>
          <a:prstGeom prst="rect">
            <a:avLst/>
          </a:prstGeom>
        </p:spPr>
        <p:txBody>
          <a:bodyPr vert="horz" wrap="square" lIns="0" tIns="77079" rIns="0" bIns="0" rtlCol="0">
            <a:spAutoFit/>
          </a:bodyPr>
          <a:lstStyle>
            <a:lvl1pPr>
              <a:defRPr sz="2300" b="1" i="0">
                <a:solidFill>
                  <a:schemeClr val="tx1"/>
                </a:solidFill>
                <a:latin typeface="Times New Roman" panose="02020603050405020304"/>
                <a:ea typeface="+mj-ea"/>
                <a:cs typeface="Times New Roman" panose="02020603050405020304"/>
              </a:defRPr>
            </a:lvl1pPr>
          </a:lstStyle>
          <a:p>
            <a:pPr marL="294005">
              <a:spcBef>
                <a:spcPts val="115"/>
              </a:spcBef>
            </a:pPr>
            <a:r>
              <a:rPr lang="en-IN" sz="2000" b="0" spc="-20" dirty="0">
                <a:solidFill>
                  <a:srgbClr val="FF0000"/>
                </a:solidFill>
              </a:rPr>
              <a:t>TOOLS &amp;TECHNOLOGIES</a:t>
            </a:r>
            <a:endParaRPr lang="en-IN" sz="2000" b="0" spc="-20" dirty="0">
              <a:solidFill>
                <a:srgbClr val="FF0000"/>
              </a:solidFill>
            </a:endParaRPr>
          </a:p>
        </p:txBody>
      </p:sp>
      <p:sp>
        <p:nvSpPr>
          <p:cNvPr id="2" name="Text Box 1"/>
          <p:cNvSpPr txBox="1"/>
          <p:nvPr/>
        </p:nvSpPr>
        <p:spPr>
          <a:xfrm>
            <a:off x="457200" y="1946275"/>
            <a:ext cx="7112000" cy="3432175"/>
          </a:xfrm>
          <a:prstGeom prst="rect">
            <a:avLst/>
          </a:prstGeom>
        </p:spPr>
        <p:txBody>
          <a:bodyPr wrap="square">
            <a:noAutofit/>
          </a:bodyPr>
          <a:p>
            <a:pPr indent="0" fontAlgn="base">
              <a:spcBef>
                <a:spcPts val="1200"/>
              </a:spcBef>
              <a:spcAft>
                <a:spcPct val="0"/>
              </a:spcAft>
              <a:buFont typeface="Arial" panose="020B0604020202020204"/>
              <a:buNone/>
            </a:pPr>
            <a:endParaRPr lang="en-US" altLang="zh-CN" sz="1600" b="0" i="0">
              <a:solidFill>
                <a:srgbClr val="595959"/>
              </a:solidFill>
              <a:latin typeface="Times New Roman" panose="02020603050405020304"/>
              <a:ea typeface="Times New Roman" panose="02020603050405020304"/>
            </a:endParaRPr>
          </a:p>
        </p:txBody>
      </p:sp>
      <p:sp>
        <p:nvSpPr>
          <p:cNvPr id="5" name="Text Box 4"/>
          <p:cNvSpPr txBox="1"/>
          <p:nvPr/>
        </p:nvSpPr>
        <p:spPr>
          <a:xfrm>
            <a:off x="668655" y="1424305"/>
            <a:ext cx="6900545" cy="3322955"/>
          </a:xfrm>
          <a:prstGeom prst="rect">
            <a:avLst/>
          </a:prstGeom>
        </p:spPr>
        <p:txBody>
          <a:bodyPr>
            <a:noAutofit/>
          </a:bodyPr>
          <a:p>
            <a:pPr fontAlgn="base">
              <a:spcBef>
                <a:spcPts val="1200"/>
              </a:spcBef>
              <a:spcAft>
                <a:spcPct val="0"/>
              </a:spcAft>
              <a:buFont typeface="Arial" panose="020B0604020202020204"/>
              <a:buChar char="•"/>
            </a:pPr>
            <a:r>
              <a:rPr lang="en-IN" altLang="en-US" sz="1600" b="1" i="0">
                <a:solidFill>
                  <a:srgbClr val="000000"/>
                </a:solidFill>
                <a:latin typeface="Times New Roman" panose="02020603050405020304"/>
                <a:ea typeface="Times New Roman" panose="02020603050405020304"/>
              </a:rPr>
              <a:t> </a:t>
            </a:r>
            <a:r>
              <a:rPr lang="en-US" altLang="zh-CN" sz="1600" b="1" i="0">
                <a:solidFill>
                  <a:srgbClr val="000000"/>
                </a:solidFill>
                <a:latin typeface="Times New Roman" panose="02020603050405020304"/>
                <a:ea typeface="Times New Roman" panose="02020603050405020304"/>
              </a:rPr>
              <a:t>Model</a:t>
            </a:r>
            <a:r>
              <a:rPr lang="en-US" altLang="zh-CN" sz="1600" b="0" i="0">
                <a:solidFill>
                  <a:srgbClr val="000000"/>
                </a:solidFill>
                <a:latin typeface="Times New Roman" panose="02020603050405020304"/>
                <a:ea typeface="Times New Roman" panose="02020603050405020304"/>
              </a:rPr>
              <a:t>: LSTM (TensorFlow + Keras)</a:t>
            </a:r>
            <a:endParaRPr lang="en-US" altLang="zh-CN" sz="1600" b="0" i="0">
              <a:solidFill>
                <a:srgbClr val="000000"/>
              </a:solidFill>
              <a:latin typeface="Times New Roman" panose="02020603050405020304"/>
              <a:ea typeface="Times New Roman" panose="02020603050405020304"/>
            </a:endParaRPr>
          </a:p>
          <a:p>
            <a:pPr fontAlgn="base">
              <a:spcBef>
                <a:spcPct val="0"/>
              </a:spcBef>
              <a:spcAft>
                <a:spcPct val="0"/>
              </a:spcAft>
              <a:buFont typeface="Arial" panose="020B0604020202020204"/>
              <a:buChar char="•"/>
            </a:pPr>
            <a:r>
              <a:rPr lang="en-IN" altLang="en-US" sz="1600" b="1" i="0">
                <a:solidFill>
                  <a:srgbClr val="000000"/>
                </a:solidFill>
                <a:latin typeface="Times New Roman" panose="02020603050405020304"/>
                <a:ea typeface="Times New Roman" panose="02020603050405020304"/>
              </a:rPr>
              <a:t> </a:t>
            </a:r>
            <a:r>
              <a:rPr lang="en-US" altLang="zh-CN" sz="1600" b="1" i="0">
                <a:solidFill>
                  <a:srgbClr val="000000"/>
                </a:solidFill>
                <a:latin typeface="Times New Roman" panose="02020603050405020304"/>
                <a:ea typeface="Times New Roman" panose="02020603050405020304"/>
              </a:rPr>
              <a:t>Frontend</a:t>
            </a:r>
            <a:r>
              <a:rPr lang="en-US" altLang="zh-CN" sz="1600" b="0" i="0">
                <a:solidFill>
                  <a:srgbClr val="000000"/>
                </a:solidFill>
                <a:latin typeface="Times New Roman" panose="02020603050405020304"/>
                <a:ea typeface="Times New Roman" panose="02020603050405020304"/>
              </a:rPr>
              <a:t>: Gradio</a:t>
            </a:r>
            <a:endParaRPr lang="en-US" altLang="zh-CN" sz="1600" b="0" i="0">
              <a:solidFill>
                <a:srgbClr val="000000"/>
              </a:solidFill>
              <a:latin typeface="Times New Roman" panose="02020603050405020304"/>
              <a:ea typeface="Times New Roman" panose="02020603050405020304"/>
            </a:endParaRPr>
          </a:p>
          <a:p>
            <a:pPr fontAlgn="base">
              <a:spcBef>
                <a:spcPct val="0"/>
              </a:spcBef>
              <a:spcAft>
                <a:spcPct val="0"/>
              </a:spcAft>
              <a:buFont typeface="Arial" panose="020B0604020202020204"/>
              <a:buChar char="•"/>
            </a:pPr>
            <a:r>
              <a:rPr lang="en-IN" altLang="en-US" sz="1600" b="1" i="0">
                <a:solidFill>
                  <a:srgbClr val="000000"/>
                </a:solidFill>
                <a:latin typeface="Times New Roman" panose="02020603050405020304"/>
                <a:ea typeface="Times New Roman" panose="02020603050405020304"/>
              </a:rPr>
              <a:t> </a:t>
            </a:r>
            <a:r>
              <a:rPr lang="en-US" altLang="zh-CN" sz="1600" b="1" i="0">
                <a:solidFill>
                  <a:srgbClr val="000000"/>
                </a:solidFill>
                <a:latin typeface="Times New Roman" panose="02020603050405020304"/>
                <a:ea typeface="Times New Roman" panose="02020603050405020304"/>
              </a:rPr>
              <a:t>Voice Gen</a:t>
            </a:r>
            <a:r>
              <a:rPr lang="en-US" altLang="zh-CN" sz="1600" b="0" i="0">
                <a:solidFill>
                  <a:srgbClr val="000000"/>
                </a:solidFill>
                <a:latin typeface="Times New Roman" panose="02020603050405020304"/>
                <a:ea typeface="Times New Roman" panose="02020603050405020304"/>
              </a:rPr>
              <a:t>: gTTS (Google Text-to-Speech)</a:t>
            </a:r>
            <a:endParaRPr lang="en-US" altLang="zh-CN" sz="1600" b="0" i="0">
              <a:solidFill>
                <a:srgbClr val="000000"/>
              </a:solidFill>
              <a:latin typeface="Times New Roman" panose="02020603050405020304"/>
              <a:ea typeface="Times New Roman" panose="02020603050405020304"/>
            </a:endParaRPr>
          </a:p>
          <a:p>
            <a:pPr fontAlgn="base">
              <a:spcBef>
                <a:spcPct val="0"/>
              </a:spcBef>
              <a:spcAft>
                <a:spcPct val="0"/>
              </a:spcAft>
              <a:buFont typeface="Arial" panose="020B0604020202020204"/>
              <a:buChar char="•"/>
            </a:pPr>
            <a:r>
              <a:rPr lang="en-IN" altLang="en-US" sz="1600" b="1" i="0">
                <a:solidFill>
                  <a:srgbClr val="000000"/>
                </a:solidFill>
                <a:latin typeface="Times New Roman" panose="02020603050405020304"/>
                <a:ea typeface="Times New Roman" panose="02020603050405020304"/>
              </a:rPr>
              <a:t> </a:t>
            </a:r>
            <a:r>
              <a:rPr lang="en-US" altLang="zh-CN" sz="1600" b="1" i="0">
                <a:solidFill>
                  <a:srgbClr val="000000"/>
                </a:solidFill>
                <a:latin typeface="Times New Roman" panose="02020603050405020304"/>
                <a:ea typeface="Times New Roman" panose="02020603050405020304"/>
              </a:rPr>
              <a:t>Video Creation</a:t>
            </a:r>
            <a:r>
              <a:rPr lang="en-US" altLang="zh-CN" sz="1600" b="0" i="0">
                <a:solidFill>
                  <a:srgbClr val="000000"/>
                </a:solidFill>
                <a:latin typeface="Times New Roman" panose="02020603050405020304"/>
                <a:ea typeface="Times New Roman" panose="02020603050405020304"/>
              </a:rPr>
              <a:t>: MoviePy</a:t>
            </a:r>
            <a:endParaRPr lang="en-US" altLang="zh-CN" sz="1600" b="0" i="0">
              <a:solidFill>
                <a:srgbClr val="000000"/>
              </a:solidFill>
              <a:latin typeface="Times New Roman" panose="02020603050405020304"/>
              <a:ea typeface="Times New Roman" panose="02020603050405020304"/>
            </a:endParaRPr>
          </a:p>
          <a:p>
            <a:pPr fontAlgn="base">
              <a:spcBef>
                <a:spcPct val="0"/>
              </a:spcBef>
              <a:spcAft>
                <a:spcPts val="1200"/>
              </a:spcAft>
              <a:buFont typeface="Arial" panose="020B0604020202020204"/>
              <a:buChar char="•"/>
            </a:pPr>
            <a:r>
              <a:rPr lang="en-IN" altLang="en-US" sz="1600" b="1" i="0">
                <a:solidFill>
                  <a:srgbClr val="000000"/>
                </a:solidFill>
                <a:latin typeface="Times New Roman" panose="02020603050405020304"/>
                <a:ea typeface="Times New Roman" panose="02020603050405020304"/>
              </a:rPr>
              <a:t> </a:t>
            </a:r>
            <a:r>
              <a:rPr lang="en-US" altLang="zh-CN" sz="1600" b="1" i="0">
                <a:solidFill>
                  <a:srgbClr val="000000"/>
                </a:solidFill>
                <a:latin typeface="Times New Roman" panose="02020603050405020304"/>
                <a:ea typeface="Times New Roman" panose="02020603050405020304"/>
              </a:rPr>
              <a:t>Deployment</a:t>
            </a:r>
            <a:r>
              <a:rPr lang="en-US" altLang="zh-CN" sz="1600" b="0" i="0">
                <a:solidFill>
                  <a:srgbClr val="000000"/>
                </a:solidFill>
                <a:latin typeface="Times New Roman" panose="02020603050405020304"/>
                <a:ea typeface="Times New Roman" panose="02020603050405020304"/>
              </a:rPr>
              <a:t>: Hugging Face Spaces</a:t>
            </a:r>
            <a:endParaRPr lang="en-US" altLang="zh-CN" sz="1600" b="0" i="0">
              <a:solidFill>
                <a:srgbClr val="000000"/>
              </a:solidFill>
              <a:latin typeface="Times New Roman" panose="02020603050405020304"/>
              <a:ea typeface="Times New Roman" panose="02020603050405020304"/>
            </a:endParaRPr>
          </a:p>
          <a:p>
            <a:pPr fontAlgn="base">
              <a:spcBef>
                <a:spcPct val="0"/>
              </a:spcBef>
              <a:spcAft>
                <a:spcPts val="1200"/>
              </a:spcAft>
              <a:buFont typeface="Arial" panose="020B0604020202020204"/>
              <a:buChar char="•"/>
            </a:pPr>
            <a:r>
              <a:rPr lang="en-US" altLang="zh-CN" sz="1600" b="1" i="0">
                <a:solidFill>
                  <a:srgbClr val="000000"/>
                </a:solidFill>
                <a:latin typeface="Times New Roman" panose="02020603050405020304"/>
                <a:ea typeface="Times New Roman" panose="02020603050405020304"/>
              </a:rPr>
              <a:t>Languages</a:t>
            </a:r>
            <a:r>
              <a:rPr lang="en-US" altLang="zh-CN" sz="1600" b="0" i="0">
                <a:solidFill>
                  <a:srgbClr val="000000"/>
                </a:solidFill>
                <a:latin typeface="Times New Roman" panose="02020603050405020304"/>
                <a:ea typeface="Times New Roman" panose="02020603050405020304"/>
              </a:rPr>
              <a:t>: Python, Markdown</a:t>
            </a:r>
            <a:endParaRPr lang="en-US" altLang="zh-CN" sz="1600" b="0" i="0">
              <a:solidFill>
                <a:srgbClr val="000000"/>
              </a:solidFill>
              <a:latin typeface="Times New Roman" panose="02020603050405020304"/>
              <a:ea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82827" y="609344"/>
            <a:ext cx="3661393" cy="384175"/>
          </a:xfrm>
          <a:prstGeom prst="rect">
            <a:avLst/>
          </a:prstGeom>
        </p:spPr>
        <p:txBody>
          <a:bodyPr vert="horz" wrap="square" lIns="0" tIns="77079" rIns="0" bIns="0" rtlCol="0">
            <a:spAutoFit/>
          </a:bodyPr>
          <a:lstStyle>
            <a:lvl1pPr>
              <a:defRPr sz="2300" b="1" i="0">
                <a:solidFill>
                  <a:schemeClr val="tx1"/>
                </a:solidFill>
                <a:latin typeface="Times New Roman" panose="02020603050405020304"/>
                <a:ea typeface="+mj-ea"/>
                <a:cs typeface="Times New Roman" panose="02020603050405020304"/>
              </a:defRPr>
            </a:lvl1pPr>
          </a:lstStyle>
          <a:p>
            <a:pPr marL="294005">
              <a:spcBef>
                <a:spcPts val="115"/>
              </a:spcBef>
            </a:pPr>
            <a:r>
              <a:rPr lang="en-IN" sz="2000" b="0" spc="-20" dirty="0">
                <a:solidFill>
                  <a:srgbClr val="FF0000"/>
                </a:solidFill>
              </a:rPr>
              <a:t>OUTCOME AND RESULTS</a:t>
            </a:r>
            <a:endParaRPr lang="en-IN" sz="2000" b="0" spc="-20" dirty="0">
              <a:solidFill>
                <a:srgbClr val="FF0000"/>
              </a:solidFill>
            </a:endParaRPr>
          </a:p>
        </p:txBody>
      </p:sp>
      <p:sp>
        <p:nvSpPr>
          <p:cNvPr id="2" name="Text Box 1"/>
          <p:cNvSpPr txBox="1"/>
          <p:nvPr/>
        </p:nvSpPr>
        <p:spPr>
          <a:xfrm>
            <a:off x="457200" y="1946275"/>
            <a:ext cx="7112000" cy="3432175"/>
          </a:xfrm>
          <a:prstGeom prst="rect">
            <a:avLst/>
          </a:prstGeom>
        </p:spPr>
        <p:txBody>
          <a:bodyPr wrap="square">
            <a:noAutofit/>
          </a:bodyPr>
          <a:p>
            <a:pPr indent="0" fontAlgn="base">
              <a:spcBef>
                <a:spcPts val="1200"/>
              </a:spcBef>
              <a:spcAft>
                <a:spcPct val="0"/>
              </a:spcAft>
              <a:buFont typeface="Arial" panose="020B0604020202020204"/>
              <a:buNone/>
            </a:pPr>
            <a:endParaRPr lang="en-US" altLang="zh-CN" sz="1600" b="0" i="0">
              <a:solidFill>
                <a:srgbClr val="595959"/>
              </a:solidFill>
              <a:latin typeface="Times New Roman" panose="02020603050405020304"/>
              <a:ea typeface="Times New Roman" panose="02020603050405020304"/>
            </a:endParaRPr>
          </a:p>
        </p:txBody>
      </p:sp>
      <p:sp>
        <p:nvSpPr>
          <p:cNvPr id="5" name="Text Box 4"/>
          <p:cNvSpPr txBox="1"/>
          <p:nvPr/>
        </p:nvSpPr>
        <p:spPr>
          <a:xfrm>
            <a:off x="668655" y="1424305"/>
            <a:ext cx="6900545" cy="3322955"/>
          </a:xfrm>
          <a:prstGeom prst="rect">
            <a:avLst/>
          </a:prstGeom>
        </p:spPr>
        <p:txBody>
          <a:bodyPr>
            <a:noAutofit/>
          </a:bodyPr>
          <a:p>
            <a:pPr indent="0" fontAlgn="base">
              <a:spcBef>
                <a:spcPts val="1200"/>
              </a:spcBef>
              <a:spcAft>
                <a:spcPct val="0"/>
              </a:spcAft>
              <a:buFont typeface="Arial" panose="020B0604020202020204"/>
              <a:buNone/>
            </a:pPr>
            <a:endParaRPr lang="en-US" altLang="zh-CN" sz="1600" b="0" i="0">
              <a:solidFill>
                <a:srgbClr val="000000"/>
              </a:solidFill>
              <a:latin typeface="Times New Roman" panose="02020603050405020304"/>
              <a:ea typeface="Times New Roman" panose="02020603050405020304"/>
            </a:endParaRPr>
          </a:p>
        </p:txBody>
      </p:sp>
      <p:pic>
        <p:nvPicPr>
          <p:cNvPr id="4" name="Picture 3" descr="Screenshot 2025-06-03 190434"/>
          <p:cNvPicPr>
            <a:picLocks noChangeAspect="1"/>
          </p:cNvPicPr>
          <p:nvPr/>
        </p:nvPicPr>
        <p:blipFill>
          <a:blip r:embed="rId1"/>
          <a:stretch>
            <a:fillRect/>
          </a:stretch>
        </p:blipFill>
        <p:spPr>
          <a:xfrm>
            <a:off x="696595" y="1137285"/>
            <a:ext cx="7994650" cy="468757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82827" y="609344"/>
            <a:ext cx="3661393" cy="384175"/>
          </a:xfrm>
          <a:prstGeom prst="rect">
            <a:avLst/>
          </a:prstGeom>
        </p:spPr>
        <p:txBody>
          <a:bodyPr vert="horz" wrap="square" lIns="0" tIns="77079" rIns="0" bIns="0" rtlCol="0">
            <a:spAutoFit/>
          </a:bodyPr>
          <a:lstStyle>
            <a:lvl1pPr>
              <a:defRPr sz="2300" b="1" i="0">
                <a:solidFill>
                  <a:schemeClr val="tx1"/>
                </a:solidFill>
                <a:latin typeface="Times New Roman" panose="02020603050405020304"/>
                <a:ea typeface="+mj-ea"/>
                <a:cs typeface="Times New Roman" panose="02020603050405020304"/>
              </a:defRPr>
            </a:lvl1pPr>
          </a:lstStyle>
          <a:p>
            <a:pPr marL="294005">
              <a:spcBef>
                <a:spcPts val="115"/>
              </a:spcBef>
            </a:pPr>
            <a:r>
              <a:rPr lang="en-IN" sz="2000" b="0" spc="-20" dirty="0">
                <a:solidFill>
                  <a:srgbClr val="FF0000"/>
                </a:solidFill>
              </a:rPr>
              <a:t>OUTCOME AND RESULTS</a:t>
            </a:r>
            <a:endParaRPr lang="en-IN" sz="2000" b="0" spc="-20" dirty="0">
              <a:solidFill>
                <a:srgbClr val="FF0000"/>
              </a:solidFill>
            </a:endParaRPr>
          </a:p>
        </p:txBody>
      </p:sp>
      <p:sp>
        <p:nvSpPr>
          <p:cNvPr id="2" name="Text Box 1"/>
          <p:cNvSpPr txBox="1"/>
          <p:nvPr/>
        </p:nvSpPr>
        <p:spPr>
          <a:xfrm>
            <a:off x="457200" y="1946275"/>
            <a:ext cx="7112000" cy="3432175"/>
          </a:xfrm>
          <a:prstGeom prst="rect">
            <a:avLst/>
          </a:prstGeom>
        </p:spPr>
        <p:txBody>
          <a:bodyPr wrap="square">
            <a:noAutofit/>
          </a:bodyPr>
          <a:p>
            <a:pPr indent="0" fontAlgn="base">
              <a:spcBef>
                <a:spcPts val="1200"/>
              </a:spcBef>
              <a:spcAft>
                <a:spcPct val="0"/>
              </a:spcAft>
              <a:buFont typeface="Arial" panose="020B0604020202020204"/>
              <a:buNone/>
            </a:pPr>
            <a:endParaRPr lang="en-US" altLang="zh-CN" sz="1600" b="0" i="0">
              <a:solidFill>
                <a:srgbClr val="595959"/>
              </a:solidFill>
              <a:latin typeface="Times New Roman" panose="02020603050405020304"/>
              <a:ea typeface="Times New Roman" panose="02020603050405020304"/>
            </a:endParaRPr>
          </a:p>
        </p:txBody>
      </p:sp>
      <p:sp>
        <p:nvSpPr>
          <p:cNvPr id="5" name="Text Box 4"/>
          <p:cNvSpPr txBox="1"/>
          <p:nvPr/>
        </p:nvSpPr>
        <p:spPr>
          <a:xfrm>
            <a:off x="668655" y="1424305"/>
            <a:ext cx="6900545" cy="3322955"/>
          </a:xfrm>
          <a:prstGeom prst="rect">
            <a:avLst/>
          </a:prstGeom>
        </p:spPr>
        <p:txBody>
          <a:bodyPr>
            <a:noAutofit/>
          </a:bodyPr>
          <a:p>
            <a:pPr indent="0" fontAlgn="base">
              <a:spcBef>
                <a:spcPts val="1200"/>
              </a:spcBef>
              <a:spcAft>
                <a:spcPct val="0"/>
              </a:spcAft>
              <a:buFont typeface="Arial" panose="020B0604020202020204"/>
              <a:buNone/>
            </a:pPr>
            <a:endParaRPr lang="en-US" altLang="zh-CN" sz="1600" b="0" i="0">
              <a:solidFill>
                <a:srgbClr val="000000"/>
              </a:solidFill>
              <a:latin typeface="Times New Roman" panose="02020603050405020304"/>
              <a:ea typeface="Times New Roman" panose="02020603050405020304"/>
            </a:endParaRPr>
          </a:p>
        </p:txBody>
      </p:sp>
      <p:pic>
        <p:nvPicPr>
          <p:cNvPr id="6" name="Picture 5" descr="Screenshot 2025-06-03 190452"/>
          <p:cNvPicPr>
            <a:picLocks noChangeAspect="1"/>
          </p:cNvPicPr>
          <p:nvPr/>
        </p:nvPicPr>
        <p:blipFill>
          <a:blip r:embed="rId1"/>
          <a:stretch>
            <a:fillRect/>
          </a:stretch>
        </p:blipFill>
        <p:spPr>
          <a:xfrm>
            <a:off x="908685" y="1261745"/>
            <a:ext cx="7744460" cy="45656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82827" y="609344"/>
            <a:ext cx="3661393" cy="384175"/>
          </a:xfrm>
          <a:prstGeom prst="rect">
            <a:avLst/>
          </a:prstGeom>
        </p:spPr>
        <p:txBody>
          <a:bodyPr vert="horz" wrap="square" lIns="0" tIns="77079" rIns="0" bIns="0" rtlCol="0">
            <a:spAutoFit/>
          </a:bodyPr>
          <a:lstStyle>
            <a:lvl1pPr>
              <a:defRPr sz="2300" b="1" i="0">
                <a:solidFill>
                  <a:schemeClr val="tx1"/>
                </a:solidFill>
                <a:latin typeface="Times New Roman" panose="02020603050405020304"/>
                <a:ea typeface="+mj-ea"/>
                <a:cs typeface="Times New Roman" panose="02020603050405020304"/>
              </a:defRPr>
            </a:lvl1pPr>
          </a:lstStyle>
          <a:p>
            <a:pPr marL="294005">
              <a:spcBef>
                <a:spcPts val="115"/>
              </a:spcBef>
            </a:pPr>
            <a:r>
              <a:rPr lang="en-IN" sz="2000" b="0" spc="-20" dirty="0">
                <a:solidFill>
                  <a:srgbClr val="FF0000"/>
                </a:solidFill>
              </a:rPr>
              <a:t>OUTCOME AND RESULTS</a:t>
            </a:r>
            <a:endParaRPr lang="en-IN" sz="2000" b="0" spc="-20" dirty="0">
              <a:solidFill>
                <a:srgbClr val="FF0000"/>
              </a:solidFill>
            </a:endParaRPr>
          </a:p>
        </p:txBody>
      </p:sp>
      <p:sp>
        <p:nvSpPr>
          <p:cNvPr id="2" name="Text Box 1"/>
          <p:cNvSpPr txBox="1"/>
          <p:nvPr/>
        </p:nvSpPr>
        <p:spPr>
          <a:xfrm>
            <a:off x="457200" y="1946275"/>
            <a:ext cx="7112000" cy="3432175"/>
          </a:xfrm>
          <a:prstGeom prst="rect">
            <a:avLst/>
          </a:prstGeom>
        </p:spPr>
        <p:txBody>
          <a:bodyPr wrap="square">
            <a:noAutofit/>
          </a:bodyPr>
          <a:p>
            <a:pPr indent="0" fontAlgn="base">
              <a:spcBef>
                <a:spcPts val="1200"/>
              </a:spcBef>
              <a:spcAft>
                <a:spcPct val="0"/>
              </a:spcAft>
              <a:buFont typeface="Arial" panose="020B0604020202020204"/>
              <a:buNone/>
            </a:pPr>
            <a:endParaRPr lang="en-US" altLang="zh-CN" sz="1600" b="0" i="0">
              <a:solidFill>
                <a:srgbClr val="595959"/>
              </a:solidFill>
              <a:latin typeface="Times New Roman" panose="02020603050405020304"/>
              <a:ea typeface="Times New Roman" panose="02020603050405020304"/>
            </a:endParaRPr>
          </a:p>
        </p:txBody>
      </p:sp>
      <p:sp>
        <p:nvSpPr>
          <p:cNvPr id="5" name="Text Box 4"/>
          <p:cNvSpPr txBox="1"/>
          <p:nvPr/>
        </p:nvSpPr>
        <p:spPr>
          <a:xfrm>
            <a:off x="668655" y="1424305"/>
            <a:ext cx="6900545" cy="3322955"/>
          </a:xfrm>
          <a:prstGeom prst="rect">
            <a:avLst/>
          </a:prstGeom>
        </p:spPr>
        <p:txBody>
          <a:bodyPr>
            <a:noAutofit/>
          </a:bodyPr>
          <a:p>
            <a:pPr indent="0" fontAlgn="base">
              <a:spcBef>
                <a:spcPts val="1200"/>
              </a:spcBef>
              <a:spcAft>
                <a:spcPct val="0"/>
              </a:spcAft>
              <a:buFont typeface="Arial" panose="020B0604020202020204"/>
              <a:buNone/>
            </a:pPr>
            <a:endParaRPr lang="en-US" altLang="zh-CN" sz="1600" b="0" i="0">
              <a:solidFill>
                <a:srgbClr val="000000"/>
              </a:solidFill>
              <a:latin typeface="Times New Roman" panose="02020603050405020304"/>
              <a:ea typeface="Times New Roman" panose="02020603050405020304"/>
            </a:endParaRPr>
          </a:p>
        </p:txBody>
      </p:sp>
      <p:pic>
        <p:nvPicPr>
          <p:cNvPr id="13" name="final_forecast (1)">
            <a:hlinkClick r:id="" action="ppaction://media"/>
          </p:cNvPr>
          <p:cNvPicPr/>
          <p:nvPr>
            <p:ph sz="half" idx="2"/>
            <a:videoFile r:link="rId1"/>
            <p:extLst>
              <p:ext uri="{DAA4B4D4-6D71-4841-9C94-3DE7FCFB9230}">
                <p14:media xmlns:p14="http://schemas.microsoft.com/office/powerpoint/2010/main" r:embed="rId2"/>
              </p:ext>
            </p:extLst>
            <p:custDataLst>
              <p:tags r:id="rId3"/>
            </p:custDataLst>
          </p:nvPr>
        </p:nvPicPr>
        <p:blipFill>
          <a:blip r:embed="rId4"/>
          <a:stretch>
            <a:fillRect/>
          </a:stretch>
        </p:blipFill>
        <p:spPr>
          <a:xfrm>
            <a:off x="991235" y="1727200"/>
            <a:ext cx="8339455" cy="3401695"/>
          </a:xfrm>
          <a:prstGeom prst="rect">
            <a:avLst/>
          </a:prstGeom>
        </p:spPr>
      </p:pic>
    </p:spTree>
  </p:cSld>
  <p:clrMapOvr>
    <a:masterClrMapping/>
  </p:clrMapOvr>
  <p:timing>
    <p:tnLst>
      <p:par>
        <p:cTn id="1" dur="indefinite" restart="never" nodeType="tmRoot">
          <p:childTnLst>
            <p:video fullScrn="0">
              <p:cMediaNode>
                <p:cTn id="2" fill="hold" display="1">
                  <p:stCondLst>
                    <p:cond delay="indefinite"/>
                  </p:stCondLst>
                </p:cTn>
                <p:tgtEl>
                  <p:spTgt spid="13"/>
                </p:tgtEl>
              </p:cMediaNode>
            </p:video>
            <p:seq concurrent="1" nextAc="seek">
              <p:cTn id="3" restart="whenNotActive" fill="hold" evtFilter="cancelBubble" nodeType="interactiveSeq">
                <p:stCondLst>
                  <p:cond evt="onClick" delay="0">
                    <p:tgtEl>
                      <p:spTgt spid="13"/>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13"/>
                                        </p:tgtEl>
                                      </p:cBhvr>
                                    </p:cmd>
                                  </p:childTnLst>
                                </p:cTn>
                              </p:par>
                            </p:childTnLst>
                          </p:cTn>
                        </p:par>
                      </p:childTnLst>
                    </p:cTn>
                  </p:par>
                </p:childTnLst>
              </p:cTn>
              <p:nextCondLst>
                <p:cond evt="onClick" delay="0">
                  <p:tgtEl>
                    <p:spTgt spid="13"/>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82827" y="609344"/>
            <a:ext cx="3661393" cy="384175"/>
          </a:xfrm>
          <a:prstGeom prst="rect">
            <a:avLst/>
          </a:prstGeom>
        </p:spPr>
        <p:txBody>
          <a:bodyPr vert="horz" wrap="square" lIns="0" tIns="77079" rIns="0" bIns="0" rtlCol="0">
            <a:spAutoFit/>
          </a:bodyPr>
          <a:lstStyle>
            <a:lvl1pPr>
              <a:defRPr sz="2300" b="1" i="0">
                <a:solidFill>
                  <a:schemeClr val="tx1"/>
                </a:solidFill>
                <a:latin typeface="Times New Roman" panose="02020603050405020304"/>
                <a:ea typeface="+mj-ea"/>
                <a:cs typeface="Times New Roman" panose="02020603050405020304"/>
              </a:defRPr>
            </a:lvl1pPr>
          </a:lstStyle>
          <a:p>
            <a:pPr marL="294005">
              <a:spcBef>
                <a:spcPts val="115"/>
              </a:spcBef>
            </a:pPr>
            <a:r>
              <a:rPr lang="en-IN" sz="2000" b="0" spc="-20" dirty="0">
                <a:solidFill>
                  <a:srgbClr val="FF0000"/>
                </a:solidFill>
              </a:rPr>
              <a:t>CONCLUSION</a:t>
            </a:r>
            <a:endParaRPr lang="en-IN" sz="2000" b="0" spc="-20" dirty="0">
              <a:solidFill>
                <a:srgbClr val="FF0000"/>
              </a:solidFill>
            </a:endParaRPr>
          </a:p>
        </p:txBody>
      </p:sp>
      <p:sp>
        <p:nvSpPr>
          <p:cNvPr id="2" name="Text Box 1"/>
          <p:cNvSpPr txBox="1"/>
          <p:nvPr/>
        </p:nvSpPr>
        <p:spPr>
          <a:xfrm>
            <a:off x="457200" y="1946275"/>
            <a:ext cx="7112000" cy="3432175"/>
          </a:xfrm>
          <a:prstGeom prst="rect">
            <a:avLst/>
          </a:prstGeom>
        </p:spPr>
        <p:txBody>
          <a:bodyPr wrap="square">
            <a:noAutofit/>
          </a:bodyPr>
          <a:p>
            <a:pPr indent="0" fontAlgn="base">
              <a:spcBef>
                <a:spcPts val="1200"/>
              </a:spcBef>
              <a:spcAft>
                <a:spcPct val="0"/>
              </a:spcAft>
              <a:buFont typeface="Arial" panose="020B0604020202020204"/>
              <a:buNone/>
            </a:pPr>
            <a:endParaRPr lang="en-US" altLang="zh-CN" sz="1600" b="0" i="0">
              <a:solidFill>
                <a:srgbClr val="595959"/>
              </a:solidFill>
              <a:latin typeface="Times New Roman" panose="02020603050405020304"/>
              <a:ea typeface="Times New Roman" panose="02020603050405020304"/>
            </a:endParaRPr>
          </a:p>
        </p:txBody>
      </p:sp>
      <p:sp>
        <p:nvSpPr>
          <p:cNvPr id="5" name="Text Box 4"/>
          <p:cNvSpPr txBox="1"/>
          <p:nvPr/>
        </p:nvSpPr>
        <p:spPr>
          <a:xfrm>
            <a:off x="668655" y="1424305"/>
            <a:ext cx="6900545" cy="3322955"/>
          </a:xfrm>
          <a:prstGeom prst="rect">
            <a:avLst/>
          </a:prstGeom>
        </p:spPr>
        <p:txBody>
          <a:bodyPr>
            <a:noAutofit/>
          </a:bodyPr>
          <a:p>
            <a:pPr indent="0" fontAlgn="base">
              <a:spcBef>
                <a:spcPts val="1200"/>
              </a:spcBef>
              <a:spcAft>
                <a:spcPct val="0"/>
              </a:spcAft>
              <a:buFont typeface="Arial" panose="020B0604020202020204"/>
              <a:buNone/>
            </a:pPr>
            <a:endParaRPr lang="en-US" altLang="zh-CN" sz="1600" b="0" i="0">
              <a:solidFill>
                <a:srgbClr val="000000"/>
              </a:solidFill>
              <a:latin typeface="Times New Roman" panose="02020603050405020304"/>
              <a:ea typeface="Times New Roman" panose="02020603050405020304"/>
            </a:endParaRPr>
          </a:p>
        </p:txBody>
      </p:sp>
      <p:sp>
        <p:nvSpPr>
          <p:cNvPr id="4" name="Content Placeholder 3"/>
          <p:cNvSpPr/>
          <p:nvPr>
            <p:ph sz="half" idx="2"/>
          </p:nvPr>
        </p:nvSpPr>
        <p:spPr>
          <a:xfrm>
            <a:off x="502920" y="1521460"/>
            <a:ext cx="8664575" cy="2759075"/>
          </a:xfrm>
        </p:spPr>
        <p:txBody>
          <a:bodyPr wrap="square">
            <a:noAutofit/>
          </a:bodyPr>
          <a:p>
            <a:r>
              <a:rPr lang="en-US" altLang="en-US"/>
              <a:t>The 24-Hour Load Forecaster with Voice and Story Summary effectively bridges the gap between complex data analytics and user-friendly communication. By integrating LSTM-based forecasting with generative AI tools like gTTS and MoviePy, the system transforms raw input data into meaningful predictions accompanied by a human-like voice summary and a story-style explanation. This not only makes energy forecasting more accessible to non-technical users but also enhances understanding through audio-visual aids. The tool is especially valuable for smart grid planning, energy management, and educational purposes, and its scalable design allows for adaptation to other time-series applications beyond electrical load forecasting.</a:t>
            </a:r>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503" y="2895600"/>
            <a:ext cx="3659497" cy="677108"/>
          </a:xfrm>
        </p:spPr>
        <p:txBody>
          <a:bodyPr/>
          <a:lstStyle/>
          <a:p>
            <a:r>
              <a:rPr lang="en-IN" sz="4400" dirty="0">
                <a:solidFill>
                  <a:schemeClr val="bg2">
                    <a:lumMod val="10000"/>
                  </a:schemeClr>
                </a:solidFill>
              </a:rPr>
              <a:t>THANK YOU</a:t>
            </a:r>
            <a:endParaRPr lang="en-IN" sz="4400" dirty="0">
              <a:solidFill>
                <a:schemeClr val="bg2">
                  <a:lumMod val="1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9409634" cy="3662045"/>
          </a:xfrm>
        </p:spPr>
        <p:txBody>
          <a:bodyPr/>
          <a:lstStyle/>
          <a:p>
            <a:r>
              <a:rPr lang="en-IN" sz="2400" dirty="0">
                <a:solidFill>
                  <a:srgbClr val="FF0000"/>
                </a:solidFill>
              </a:rPr>
              <a:t>INTRODUCTION:</a:t>
            </a:r>
            <a:br>
              <a:rPr lang="en-IN" sz="2400" dirty="0">
                <a:solidFill>
                  <a:srgbClr val="FF0000"/>
                </a:solidFill>
              </a:rPr>
            </a:br>
            <a:br>
              <a:rPr lang="en-IN" sz="1400" dirty="0">
                <a:solidFill>
                  <a:srgbClr val="FF0000"/>
                </a:solidFill>
              </a:rPr>
            </a:br>
            <a:r>
              <a:rPr lang="en-IN" altLang="en-US" sz="1600" b="0" dirty="0"/>
              <a:t>I</a:t>
            </a:r>
            <a:r>
              <a:rPr lang="en-US" altLang="en-US" sz="1600" b="0" dirty="0"/>
              <a:t>n recent years, the growing integration of renewable energy sources like solar and wind into the power grid has introduced new challenges in balancing energy supply and demand. Accurate load forecasting has become essential for ensuring grid stability, reducing operational costs, and enhancing energy efficiency. Traditional forecasting methods often struggle to capture the nonlinear and dynamic patterns inherent in electrical load data. To address this, our project leverages Long Short-Term Memory (LSTM), a powerful deep learning model well-suited for time-series prediction. By utilizing historical data including voltage, current, solar power, wind power, temperature, and humidity, the LSTM model is trained to predict the energy load for the next 24 hours. This approach not only improves forecasting accuracy but also supports smarter decision-making in energy management systems.</a:t>
            </a:r>
            <a:br>
              <a:rPr lang="en-US" altLang="en-US" sz="2400" b="0" dirty="0"/>
            </a:br>
            <a:br>
              <a:rPr lang="en-IN" sz="2400" dirty="0"/>
            </a:br>
            <a:br>
              <a:rPr lang="en-IN" sz="2400" dirty="0"/>
            </a:br>
            <a:endParaRPr lang="en-I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435" y="609600"/>
            <a:ext cx="9168765" cy="5061585"/>
          </a:xfrm>
          <a:prstGeom prst="rect">
            <a:avLst/>
          </a:prstGeom>
        </p:spPr>
        <p:txBody>
          <a:bodyPr vert="horz" wrap="square" lIns="0" tIns="14604" rIns="0" bIns="0" rtlCol="0">
            <a:spAutoFit/>
          </a:bodyPr>
          <a:lstStyle/>
          <a:p>
            <a:pPr marL="12700">
              <a:spcBef>
                <a:spcPts val="115"/>
              </a:spcBef>
              <a:tabLst>
                <a:tab pos="1638935" algn="l"/>
              </a:tabLst>
            </a:pPr>
            <a:r>
              <a:rPr lang="en-IN" spc="-10" dirty="0">
                <a:solidFill>
                  <a:srgbClr val="FF0000"/>
                </a:solidFill>
              </a:rPr>
              <a:t> </a:t>
            </a:r>
            <a:r>
              <a:rPr sz="2400" spc="-10" dirty="0">
                <a:solidFill>
                  <a:srgbClr val="FF0000"/>
                </a:solidFill>
              </a:rPr>
              <a:t>PROBLEM</a:t>
            </a:r>
            <a:r>
              <a:rPr sz="2400" dirty="0">
                <a:solidFill>
                  <a:srgbClr val="FF0000"/>
                </a:solidFill>
              </a:rPr>
              <a:t>	</a:t>
            </a:r>
            <a:r>
              <a:rPr lang="en-IN" sz="2400" dirty="0">
                <a:solidFill>
                  <a:srgbClr val="FF0000"/>
                </a:solidFill>
              </a:rPr>
              <a:t> </a:t>
            </a:r>
            <a:r>
              <a:rPr sz="2400" spc="-40" dirty="0">
                <a:solidFill>
                  <a:srgbClr val="FF0000"/>
                </a:solidFill>
              </a:rPr>
              <a:t>STATEMENT:-</a:t>
            </a:r>
            <a:br>
              <a:rPr lang="en-IN" sz="2400" spc="-40" dirty="0">
                <a:solidFill>
                  <a:srgbClr val="FF0000"/>
                </a:solidFill>
              </a:rPr>
            </a:br>
            <a:r>
              <a:rPr lang="en-IN" sz="2400" spc="-40" dirty="0">
                <a:solidFill>
                  <a:srgbClr val="FF0000"/>
                </a:solidFill>
              </a:rPr>
              <a:t>         </a:t>
            </a:r>
            <a:br>
              <a:rPr lang="en-IN" sz="2400" spc="-40" dirty="0">
                <a:solidFill>
                  <a:srgbClr val="FF0000"/>
                </a:solidFill>
              </a:rPr>
            </a:br>
            <a:r>
              <a:rPr lang="en-US" altLang="en-US" sz="1600" b="0" dirty="0"/>
              <a:t>Accurate short-term load forecasting is crucial for efficient power grid management, especially with the variability introduced by weather and renewable sources. However, traditional forecasts are often hard to interpret for non-technical users.</a:t>
            </a:r>
            <a:br>
              <a:rPr lang="en-US" altLang="en-US" sz="1600" b="0" dirty="0"/>
            </a:br>
            <a:r>
              <a:rPr lang="en-US" altLang="en-US" sz="1600" b="0" dirty="0"/>
              <a:t>This project develops a Generative AI-based 24-hour load forecasting system that uses LSTM models to predict future electrical loads based on real-time inputs like voltage, current, solar/wind power, temperature, and humidity. It uniquely presents the forecast through:</a:t>
            </a:r>
            <a:br>
              <a:rPr lang="en-US" altLang="en-US" sz="1600" b="0" dirty="0"/>
            </a:br>
            <a:r>
              <a:rPr lang="en-IN" altLang="en-US" sz="1600" b="0" dirty="0"/>
              <a:t>      </a:t>
            </a:r>
            <a:br>
              <a:rPr lang="en-IN" altLang="en-US" sz="1600" b="0" dirty="0"/>
            </a:br>
            <a:r>
              <a:rPr lang="en-IN" altLang="en-US" sz="1600" b="0" dirty="0"/>
              <a:t>     1. </a:t>
            </a:r>
            <a:r>
              <a:rPr lang="en-US" altLang="en-US" sz="1600" b="0" dirty="0"/>
              <a:t>A voice-narrated video,</a:t>
            </a:r>
            <a:br>
              <a:rPr lang="en-US" altLang="en-US" sz="1600" b="0" dirty="0"/>
            </a:br>
            <a:r>
              <a:rPr lang="en-IN" altLang="en-US" sz="1600" b="0" dirty="0"/>
              <a:t>     2.</a:t>
            </a:r>
            <a:r>
              <a:rPr lang="en-US" altLang="en-US" sz="1600" b="0" dirty="0"/>
              <a:t>A story-style summary,</a:t>
            </a:r>
            <a:br>
              <a:rPr lang="en-US" altLang="en-US" sz="1600" b="0" dirty="0"/>
            </a:br>
            <a:r>
              <a:rPr lang="en-US" altLang="en-US" sz="1600" b="0" dirty="0"/>
              <a:t> </a:t>
            </a:r>
            <a:r>
              <a:rPr lang="en-IN" altLang="en-US" sz="1600" b="0" dirty="0"/>
              <a:t>    3. </a:t>
            </a:r>
            <a:r>
              <a:rPr lang="en-US" altLang="en-US" sz="1600" b="0" dirty="0"/>
              <a:t>And a structured load table,</a:t>
            </a:r>
            <a:br>
              <a:rPr lang="en-US" altLang="en-US" sz="1600" b="0" dirty="0"/>
            </a:br>
            <a:r>
              <a:rPr lang="en-US" altLang="en-US" sz="1600" b="0" dirty="0"/>
              <a:t> </a:t>
            </a:r>
            <a:r>
              <a:rPr lang="en-IN" altLang="en-US" sz="1600" b="0" dirty="0"/>
              <a:t>   </a:t>
            </a:r>
            <a:br>
              <a:rPr lang="en-IN" altLang="en-US" sz="1600" b="0" dirty="0"/>
            </a:br>
            <a:r>
              <a:rPr lang="en-IN" altLang="en-US" sz="1600" b="0" dirty="0"/>
              <a:t>    </a:t>
            </a:r>
            <a:r>
              <a:rPr lang="en-US" altLang="en-US" sz="1600" b="0" dirty="0"/>
              <a:t>making complex data more understandable and actionable for a broader audience.</a:t>
            </a:r>
            <a:br>
              <a:rPr lang="en-US" altLang="en-US" sz="2000" b="0" dirty="0"/>
            </a:br>
            <a:br>
              <a:rPr lang="en-US" sz="2000" b="0" dirty="0"/>
            </a:br>
            <a:br>
              <a:rPr lang="en-US" sz="2000" b="0" dirty="0"/>
            </a:br>
            <a:br>
              <a:rPr lang="en-IN" sz="2400" spc="-40" dirty="0">
                <a:solidFill>
                  <a:srgbClr val="FF0000"/>
                </a:solidFill>
              </a:rPr>
            </a:br>
            <a:endParaRPr sz="2400" spc="-40"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53995" y="304800"/>
            <a:ext cx="3661393" cy="431775"/>
          </a:xfrm>
          <a:prstGeom prst="rect">
            <a:avLst/>
          </a:prstGeom>
        </p:spPr>
        <p:txBody>
          <a:bodyPr vert="horz" wrap="square" lIns="0" tIns="77079" rIns="0" bIns="0" rtlCol="0">
            <a:spAutoFit/>
          </a:bodyPr>
          <a:lstStyle/>
          <a:p>
            <a:pPr marL="294005">
              <a:lnSpc>
                <a:spcPct val="100000"/>
              </a:lnSpc>
              <a:spcBef>
                <a:spcPts val="115"/>
              </a:spcBef>
            </a:pPr>
            <a:r>
              <a:rPr lang="en-IN" spc="-20" dirty="0">
                <a:solidFill>
                  <a:srgbClr val="FF0000"/>
                </a:solidFill>
              </a:rPr>
              <a:t>LITERATURE</a:t>
            </a:r>
            <a:r>
              <a:rPr lang="en-IN" spc="-35" dirty="0">
                <a:solidFill>
                  <a:srgbClr val="FF0000"/>
                </a:solidFill>
              </a:rPr>
              <a:t> </a:t>
            </a:r>
            <a:r>
              <a:rPr lang="en-IN" spc="-20" dirty="0">
                <a:solidFill>
                  <a:srgbClr val="FF0000"/>
                </a:solidFill>
              </a:rPr>
              <a:t>SURVEY:-</a:t>
            </a:r>
            <a:endParaRPr lang="en-IN" spc="-20" dirty="0">
              <a:solidFill>
                <a:srgbClr val="FF0000"/>
              </a:solidFill>
            </a:endParaRPr>
          </a:p>
        </p:txBody>
      </p:sp>
      <p:graphicFrame>
        <p:nvGraphicFramePr>
          <p:cNvPr id="3" name="Table 2"/>
          <p:cNvGraphicFramePr>
            <a:graphicFrameLocks noGrp="1"/>
          </p:cNvGraphicFramePr>
          <p:nvPr/>
        </p:nvGraphicFramePr>
        <p:xfrm>
          <a:off x="707279" y="2184400"/>
          <a:ext cx="8643842" cy="3937000"/>
        </p:xfrm>
        <a:graphic>
          <a:graphicData uri="http://schemas.openxmlformats.org/drawingml/2006/table">
            <a:tbl>
              <a:tblPr firstRow="1" bandRow="1">
                <a:tableStyleId>{5C22544A-7EE6-4342-B048-85BDC9FD1C3A}</a:tableStyleId>
              </a:tblPr>
              <a:tblGrid>
                <a:gridCol w="2112121"/>
                <a:gridCol w="6531721"/>
              </a:tblGrid>
              <a:tr h="736600">
                <a:tc>
                  <a:txBody>
                    <a:bodyPr/>
                    <a:lstStyle/>
                    <a:p>
                      <a:r>
                        <a:rPr lang="en-IN" dirty="0"/>
                        <a:t>Title</a:t>
                      </a:r>
                      <a:endParaRPr lang="en-IN" dirty="0"/>
                    </a:p>
                  </a:txBody>
                  <a:tcPr/>
                </a:tc>
                <a:tc>
                  <a:txBody>
                    <a:bodyPr/>
                    <a:lstStyle/>
                    <a:p>
                      <a:r>
                        <a:rPr lang="en-US"/>
                        <a:t>Zero-shot Load Forecasting Using Large Language Models in Integrated Energy Systems</a:t>
                      </a:r>
                      <a:endParaRPr lang="en-IN" dirty="0"/>
                    </a:p>
                  </a:txBody>
                  <a:tcPr/>
                </a:tc>
              </a:tr>
              <a:tr h="736600">
                <a:tc>
                  <a:txBody>
                    <a:bodyPr/>
                    <a:lstStyle/>
                    <a:p>
                      <a:r>
                        <a:rPr lang="en-IN" dirty="0"/>
                        <a:t>Objective</a:t>
                      </a:r>
                      <a:endParaRPr lang="en-IN" dirty="0"/>
                    </a:p>
                  </a:txBody>
                  <a:tcPr/>
                </a:tc>
                <a:tc>
                  <a:txBody>
                    <a:bodyPr/>
                    <a:lstStyle/>
                    <a:p>
                      <a:pPr marL="285750" indent="-285750">
                        <a:buFont typeface="Arial" panose="020B0604020202020204" pitchFamily="34" charset="0"/>
                        <a:buChar char="•"/>
                      </a:pPr>
                      <a:r>
                        <a:rPr lang="en-US" dirty="0"/>
                        <a:t>Enable accurate load forecasting without historical data (zero-shot).</a:t>
                      </a:r>
                      <a:endParaRPr lang="en-US" dirty="0"/>
                    </a:p>
                    <a:p>
                      <a:pPr marL="285750" indent="-285750">
                        <a:buFont typeface="Arial" panose="020B0604020202020204" pitchFamily="34" charset="0"/>
                        <a:buChar char="•"/>
                      </a:pPr>
                      <a:r>
                        <a:rPr lang="en-US" dirty="0"/>
                        <a:t>Use LLMs to improve prediction transferability across households.</a:t>
                      </a:r>
                      <a:endParaRPr lang="en-US" dirty="0"/>
                    </a:p>
                    <a:p>
                      <a:pPr marL="285750" indent="-285750">
                        <a:buFont typeface="Arial" panose="020B0604020202020204" pitchFamily="34" charset="0"/>
                        <a:buChar char="•"/>
                      </a:pPr>
                      <a:r>
                        <a:rPr lang="en-US" dirty="0"/>
                        <a:t>Bridge time series data and text via prompt generation.</a:t>
                      </a:r>
                      <a:endParaRPr lang="en-US" dirty="0"/>
                    </a:p>
                    <a:p>
                      <a:pPr marL="285750" indent="-285750">
                        <a:buFont typeface="Arial" panose="020B0604020202020204" pitchFamily="34" charset="0"/>
                        <a:buChar char="•"/>
                      </a:pPr>
                      <a:r>
                        <a:rPr lang="en-US" dirty="0"/>
                        <a:t>Validate on real-world solar household data.</a:t>
                      </a:r>
                      <a:endParaRPr lang="en-US" dirty="0"/>
                    </a:p>
                  </a:txBody>
                  <a:tcPr/>
                </a:tc>
              </a:tr>
              <a:tr h="736600">
                <a:tc>
                  <a:txBody>
                    <a:bodyPr/>
                    <a:lstStyle/>
                    <a:p>
                      <a:r>
                        <a:rPr lang="en-IN" dirty="0"/>
                        <a:t>Methodology</a:t>
                      </a:r>
                      <a:endParaRPr lang="en-IN" dirty="0"/>
                    </a:p>
                  </a:txBody>
                  <a:tcPr/>
                </a:tc>
                <a:tc>
                  <a:txBody>
                    <a:bodyPr/>
                    <a:lstStyle/>
                    <a:p>
                      <a:r>
                        <a:rPr lang="en-US" b="1" dirty="0"/>
                        <a:t>Preprocessing:</a:t>
                      </a:r>
                      <a:r>
                        <a:rPr lang="en-US" dirty="0"/>
                        <a:t> Clean, interpolate, and normalize energy data.</a:t>
                      </a:r>
                      <a:endParaRPr lang="en-US" dirty="0"/>
                    </a:p>
                    <a:p>
                      <a:r>
                        <a:rPr lang="en-US" b="1" dirty="0"/>
                        <a:t>Prompt Generation:</a:t>
                      </a:r>
                      <a:r>
                        <a:rPr lang="en-US" dirty="0"/>
                        <a:t> Convert time series into text using multi-task learning and similarity alignment.</a:t>
                      </a:r>
                      <a:endParaRPr lang="en-US" dirty="0"/>
                    </a:p>
                    <a:p>
                      <a:r>
                        <a:rPr lang="en-US" b="1" dirty="0"/>
                        <a:t>Forecasting:</a:t>
                      </a:r>
                      <a:r>
                        <a:rPr lang="en-US" dirty="0"/>
                        <a:t> Use a pre-trained LLM (like GPT-2) to predict future load; reconstruct outputs back to time series.</a:t>
                      </a:r>
                      <a:endParaRPr lang="en-US" dirty="0"/>
                    </a:p>
                  </a:txBody>
                  <a:tcPr/>
                </a:tc>
              </a:tr>
            </a:tbl>
          </a:graphicData>
        </a:graphic>
      </p:graphicFrame>
      <p:sp>
        <p:nvSpPr>
          <p:cNvPr id="6" name="object 2"/>
          <p:cNvSpPr txBox="1"/>
          <p:nvPr/>
        </p:nvSpPr>
        <p:spPr>
          <a:xfrm>
            <a:off x="582827" y="1330704"/>
            <a:ext cx="3661393" cy="385608"/>
          </a:xfrm>
          <a:prstGeom prst="rect">
            <a:avLst/>
          </a:prstGeom>
        </p:spPr>
        <p:txBody>
          <a:bodyPr vert="horz" wrap="square" lIns="0" tIns="77079" rIns="0" bIns="0" rtlCol="0">
            <a:spAutoFit/>
          </a:bodyPr>
          <a:lstStyle>
            <a:lvl1pPr>
              <a:defRPr sz="2300" b="1" i="0">
                <a:solidFill>
                  <a:schemeClr val="tx1"/>
                </a:solidFill>
                <a:latin typeface="Times New Roman" panose="02020603050405020304"/>
                <a:ea typeface="+mj-ea"/>
                <a:cs typeface="Times New Roman" panose="02020603050405020304"/>
              </a:defRPr>
            </a:lvl1pPr>
          </a:lstStyle>
          <a:p>
            <a:pPr marL="294005">
              <a:spcBef>
                <a:spcPts val="115"/>
              </a:spcBef>
            </a:pPr>
            <a:r>
              <a:rPr lang="en-IN" sz="2000" b="0" spc="-20" dirty="0"/>
              <a:t>LITERATURE</a:t>
            </a:r>
            <a:r>
              <a:rPr lang="en-IN" sz="2000" b="0" spc="-35" dirty="0"/>
              <a:t> </a:t>
            </a:r>
            <a:r>
              <a:rPr lang="en-IN" sz="2000" b="0" spc="-20" dirty="0"/>
              <a:t>SURVEY : 1</a:t>
            </a:r>
            <a:endParaRPr lang="en-IN" sz="2000" b="0" spc="-2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33400" y="838200"/>
            <a:ext cx="3661393" cy="385608"/>
          </a:xfrm>
          <a:prstGeom prst="rect">
            <a:avLst/>
          </a:prstGeom>
        </p:spPr>
        <p:txBody>
          <a:bodyPr vert="horz" wrap="square" lIns="0" tIns="77079" rIns="0" bIns="0" rtlCol="0">
            <a:spAutoFit/>
          </a:bodyPr>
          <a:lstStyle>
            <a:lvl1pPr>
              <a:defRPr sz="2300" b="1" i="0">
                <a:solidFill>
                  <a:schemeClr val="tx1"/>
                </a:solidFill>
                <a:latin typeface="Times New Roman" panose="02020603050405020304"/>
                <a:ea typeface="+mj-ea"/>
                <a:cs typeface="Times New Roman" panose="02020603050405020304"/>
              </a:defRPr>
            </a:lvl1pPr>
          </a:lstStyle>
          <a:p>
            <a:pPr marL="294005">
              <a:spcBef>
                <a:spcPts val="115"/>
              </a:spcBef>
            </a:pPr>
            <a:r>
              <a:rPr lang="en-IN" sz="2000" b="0" spc="-20" dirty="0"/>
              <a:t>LITERATURE</a:t>
            </a:r>
            <a:r>
              <a:rPr lang="en-IN" sz="2000" b="0" spc="-35" dirty="0"/>
              <a:t> </a:t>
            </a:r>
            <a:r>
              <a:rPr lang="en-IN" sz="2000" b="0" spc="-20" dirty="0"/>
              <a:t>SURVEY : 2</a:t>
            </a:r>
            <a:endParaRPr lang="en-IN" sz="2000" b="0" spc="-20" dirty="0"/>
          </a:p>
        </p:txBody>
      </p:sp>
      <p:graphicFrame>
        <p:nvGraphicFramePr>
          <p:cNvPr id="4" name="Table 3"/>
          <p:cNvGraphicFramePr>
            <a:graphicFrameLocks noGrp="1"/>
          </p:cNvGraphicFramePr>
          <p:nvPr/>
        </p:nvGraphicFramePr>
        <p:xfrm>
          <a:off x="707279" y="2057400"/>
          <a:ext cx="8643842" cy="2565400"/>
        </p:xfrm>
        <a:graphic>
          <a:graphicData uri="http://schemas.openxmlformats.org/drawingml/2006/table">
            <a:tbl>
              <a:tblPr firstRow="1" bandRow="1">
                <a:tableStyleId>{5C22544A-7EE6-4342-B048-85BDC9FD1C3A}</a:tableStyleId>
              </a:tblPr>
              <a:tblGrid>
                <a:gridCol w="2090642"/>
                <a:gridCol w="6553200"/>
              </a:tblGrid>
              <a:tr h="736600">
                <a:tc>
                  <a:txBody>
                    <a:bodyPr/>
                    <a:lstStyle/>
                    <a:p>
                      <a:r>
                        <a:rPr lang="en-IN" dirty="0"/>
                        <a:t>Title</a:t>
                      </a:r>
                      <a:endParaRPr lang="en-IN" dirty="0"/>
                    </a:p>
                  </a:txBody>
                  <a:tcPr/>
                </a:tc>
                <a:tc>
                  <a:txBody>
                    <a:bodyPr/>
                    <a:lstStyle/>
                    <a:p>
                      <a:r>
                        <a:rPr lang="en-US" dirty="0"/>
                        <a:t>Energy Forecasting with Language Models*</a:t>
                      </a:r>
                      <a:endParaRPr lang="en-IN" dirty="0"/>
                    </a:p>
                  </a:txBody>
                  <a:tcPr/>
                </a:tc>
              </a:tr>
              <a:tr h="736600">
                <a:tc>
                  <a:txBody>
                    <a:bodyPr/>
                    <a:lstStyle/>
                    <a:p>
                      <a:r>
                        <a:rPr lang="en-IN" dirty="0"/>
                        <a:t>Objective</a:t>
                      </a:r>
                      <a:endParaRPr lang="en-IN" dirty="0"/>
                    </a:p>
                  </a:txBody>
                  <a:tcPr/>
                </a:tc>
                <a:tc>
                  <a:txBody>
                    <a:bodyPr/>
                    <a:lstStyle/>
                    <a:p>
                      <a:pPr marL="285750" indent="-285750">
                        <a:buFontTx/>
                        <a:buChar char="-"/>
                      </a:pPr>
                      <a:r>
                        <a:rPr lang="en-US" dirty="0"/>
                        <a:t>Use language models to predict energy load.  </a:t>
                      </a:r>
                      <a:endParaRPr lang="en-US" dirty="0"/>
                    </a:p>
                    <a:p>
                      <a:pPr marL="0" indent="0">
                        <a:buFontTx/>
                        <a:buNone/>
                      </a:pPr>
                      <a:r>
                        <a:rPr lang="en-US" dirty="0"/>
                        <a:t>- Improve accuracy and ease of use compared to traditional methods..</a:t>
                      </a:r>
                      <a:endParaRPr lang="en-IN" dirty="0"/>
                    </a:p>
                  </a:txBody>
                  <a:tcPr/>
                </a:tc>
              </a:tr>
              <a:tr h="736600">
                <a:tc>
                  <a:txBody>
                    <a:bodyPr/>
                    <a:lstStyle/>
                    <a:p>
                      <a:r>
                        <a:rPr lang="en-IN" dirty="0"/>
                        <a:t>Methodology</a:t>
                      </a:r>
                      <a:endParaRPr lang="en-IN" dirty="0"/>
                    </a:p>
                  </a:txBody>
                  <a:tcPr/>
                </a:tc>
                <a:tc>
                  <a:txBody>
                    <a:bodyPr/>
                    <a:lstStyle/>
                    <a:p>
                      <a:pPr marL="285750" indent="-285750">
                        <a:buFontTx/>
                        <a:buChar char="-"/>
                      </a:pPr>
                      <a:r>
                        <a:rPr lang="en-US" dirty="0"/>
                        <a:t>Convert energy data into sentences. </a:t>
                      </a:r>
                      <a:endParaRPr lang="en-US" dirty="0"/>
                    </a:p>
                    <a:p>
                      <a:pPr marL="285750" indent="-285750">
                        <a:buFontTx/>
                        <a:buChar char="-"/>
                      </a:pPr>
                      <a:r>
                        <a:rPr lang="en-US" dirty="0"/>
                        <a:t>Fine-tune language models (e.g., BART, Pegasus).  </a:t>
                      </a:r>
                      <a:endParaRPr lang="en-US" dirty="0"/>
                    </a:p>
                    <a:p>
                      <a:pPr marL="0" indent="0">
                        <a:buFontTx/>
                        <a:buNone/>
                      </a:pPr>
                      <a:r>
                        <a:rPr lang="en-US" dirty="0"/>
                        <a:t>- Predict future load using autoregressive generation.</a:t>
                      </a:r>
                      <a:endParaRPr lang="en-IN"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82827" y="1330704"/>
            <a:ext cx="3661393" cy="385608"/>
          </a:xfrm>
          <a:prstGeom prst="rect">
            <a:avLst/>
          </a:prstGeom>
        </p:spPr>
        <p:txBody>
          <a:bodyPr vert="horz" wrap="square" lIns="0" tIns="77079" rIns="0" bIns="0" rtlCol="0">
            <a:spAutoFit/>
          </a:bodyPr>
          <a:lstStyle>
            <a:lvl1pPr>
              <a:defRPr sz="2300" b="1" i="0">
                <a:solidFill>
                  <a:schemeClr val="tx1"/>
                </a:solidFill>
                <a:latin typeface="Times New Roman" panose="02020603050405020304"/>
                <a:ea typeface="+mj-ea"/>
                <a:cs typeface="Times New Roman" panose="02020603050405020304"/>
              </a:defRPr>
            </a:lvl1pPr>
          </a:lstStyle>
          <a:p>
            <a:pPr marL="294005">
              <a:spcBef>
                <a:spcPts val="115"/>
              </a:spcBef>
            </a:pPr>
            <a:r>
              <a:rPr lang="en-IN" sz="2000" b="0" spc="-20" dirty="0"/>
              <a:t>LITERATURE</a:t>
            </a:r>
            <a:r>
              <a:rPr lang="en-IN" sz="2000" b="0" spc="-35" dirty="0"/>
              <a:t> </a:t>
            </a:r>
            <a:r>
              <a:rPr lang="en-IN" sz="2000" b="0" spc="-20" dirty="0"/>
              <a:t>SURVEY : 3</a:t>
            </a:r>
            <a:endParaRPr lang="en-IN" sz="2000" b="0" spc="-20" dirty="0"/>
          </a:p>
        </p:txBody>
      </p:sp>
      <p:graphicFrame>
        <p:nvGraphicFramePr>
          <p:cNvPr id="4" name="Table 3"/>
          <p:cNvGraphicFramePr>
            <a:graphicFrameLocks noGrp="1"/>
          </p:cNvGraphicFramePr>
          <p:nvPr/>
        </p:nvGraphicFramePr>
        <p:xfrm>
          <a:off x="707279" y="2057400"/>
          <a:ext cx="8643842" cy="2565400"/>
        </p:xfrm>
        <a:graphic>
          <a:graphicData uri="http://schemas.openxmlformats.org/drawingml/2006/table">
            <a:tbl>
              <a:tblPr firstRow="1" bandRow="1">
                <a:tableStyleId>{5C22544A-7EE6-4342-B048-85BDC9FD1C3A}</a:tableStyleId>
              </a:tblPr>
              <a:tblGrid>
                <a:gridCol w="2090642"/>
                <a:gridCol w="6553200"/>
              </a:tblGrid>
              <a:tr h="736600">
                <a:tc>
                  <a:txBody>
                    <a:bodyPr/>
                    <a:lstStyle/>
                    <a:p>
                      <a:r>
                        <a:rPr lang="en-IN" dirty="0"/>
                        <a:t>Table</a:t>
                      </a:r>
                      <a:endParaRPr lang="en-IN" dirty="0"/>
                    </a:p>
                  </a:txBody>
                  <a:tcPr/>
                </a:tc>
                <a:tc>
                  <a:txBody>
                    <a:bodyPr/>
                    <a:lstStyle/>
                    <a:p>
                      <a:r>
                        <a:rPr lang="en-US" dirty="0"/>
                        <a:t>Synthetic Multi-Resolution Load Data Generation*</a:t>
                      </a:r>
                      <a:endParaRPr lang="en-IN" dirty="0"/>
                    </a:p>
                  </a:txBody>
                  <a:tcPr/>
                </a:tc>
              </a:tr>
              <a:tr h="736600">
                <a:tc>
                  <a:txBody>
                    <a:bodyPr/>
                    <a:lstStyle/>
                    <a:p>
                      <a:r>
                        <a:rPr lang="en-IN" dirty="0"/>
                        <a:t>Objective</a:t>
                      </a:r>
                      <a:endParaRPr lang="en-IN" dirty="0"/>
                    </a:p>
                  </a:txBody>
                  <a:tcPr/>
                </a:tc>
                <a:tc>
                  <a:txBody>
                    <a:bodyPr/>
                    <a:lstStyle/>
                    <a:p>
                      <a:pPr marL="0" indent="0">
                        <a:buFontTx/>
                        <a:buNone/>
                      </a:pPr>
                      <a:r>
                        <a:rPr lang="en-US" dirty="0"/>
                        <a:t>Generate realistic, synthetic time-series load data at various resolutions.  </a:t>
                      </a:r>
                      <a:endParaRPr lang="en-US" dirty="0"/>
                    </a:p>
                    <a:p>
                      <a:pPr marL="0" indent="0">
                        <a:buFontTx/>
                        <a:buNone/>
                      </a:pPr>
                      <a:r>
                        <a:rPr lang="en-US" dirty="0"/>
                        <a:t>-Address data scarcity for power system research.</a:t>
                      </a:r>
                      <a:endParaRPr lang="en-IN" dirty="0"/>
                    </a:p>
                  </a:txBody>
                  <a:tcPr/>
                </a:tc>
              </a:tr>
              <a:tr h="736600">
                <a:tc>
                  <a:txBody>
                    <a:bodyPr/>
                    <a:lstStyle/>
                    <a:p>
                      <a:r>
                        <a:rPr lang="en-IN" dirty="0"/>
                        <a:t>Methodology</a:t>
                      </a:r>
                      <a:endParaRPr lang="en-IN" dirty="0"/>
                    </a:p>
                  </a:txBody>
                  <a:tcPr/>
                </a:tc>
                <a:tc>
                  <a:txBody>
                    <a:bodyPr/>
                    <a:lstStyle/>
                    <a:p>
                      <a:r>
                        <a:rPr lang="en-US" dirty="0"/>
                        <a:t>- Use GANs, </a:t>
                      </a:r>
                      <a:r>
                        <a:rPr lang="en-US" dirty="0" err="1"/>
                        <a:t>cGANs</a:t>
                      </a:r>
                      <a:r>
                        <a:rPr lang="en-US" dirty="0"/>
                        <a:t>, and PCA models trained on 70 TB of PMU data.  - Create load profiles at multiple time-scales (seconds to years).  - Combine and resample data via the </a:t>
                      </a:r>
                      <a:r>
                        <a:rPr lang="en-US" dirty="0" err="1"/>
                        <a:t>LoadGAN</a:t>
                      </a:r>
                      <a:r>
                        <a:rPr lang="en-US" dirty="0"/>
                        <a:t> open-source tool.</a:t>
                      </a:r>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82827" y="1330704"/>
            <a:ext cx="3661393" cy="385608"/>
          </a:xfrm>
          <a:prstGeom prst="rect">
            <a:avLst/>
          </a:prstGeom>
        </p:spPr>
        <p:txBody>
          <a:bodyPr vert="horz" wrap="square" lIns="0" tIns="77079" rIns="0" bIns="0" rtlCol="0">
            <a:spAutoFit/>
          </a:bodyPr>
          <a:lstStyle>
            <a:lvl1pPr>
              <a:defRPr sz="2300" b="1" i="0">
                <a:solidFill>
                  <a:schemeClr val="tx1"/>
                </a:solidFill>
                <a:latin typeface="Times New Roman" panose="02020603050405020304"/>
                <a:ea typeface="+mj-ea"/>
                <a:cs typeface="Times New Roman" panose="02020603050405020304"/>
              </a:defRPr>
            </a:lvl1pPr>
          </a:lstStyle>
          <a:p>
            <a:pPr marL="294005">
              <a:spcBef>
                <a:spcPts val="115"/>
              </a:spcBef>
            </a:pPr>
            <a:r>
              <a:rPr lang="en-IN" sz="2000" b="0" spc="-20" dirty="0"/>
              <a:t>LITERATURE</a:t>
            </a:r>
            <a:r>
              <a:rPr lang="en-IN" sz="2000" b="0" spc="-35" dirty="0"/>
              <a:t> </a:t>
            </a:r>
            <a:r>
              <a:rPr lang="en-IN" sz="2000" b="0" spc="-20" dirty="0"/>
              <a:t>SURVEY : 4</a:t>
            </a:r>
            <a:endParaRPr lang="en-IN" sz="2000" b="0" spc="-20" dirty="0"/>
          </a:p>
        </p:txBody>
      </p:sp>
      <p:graphicFrame>
        <p:nvGraphicFramePr>
          <p:cNvPr id="4" name="Table 3"/>
          <p:cNvGraphicFramePr>
            <a:graphicFrameLocks noGrp="1"/>
          </p:cNvGraphicFramePr>
          <p:nvPr/>
        </p:nvGraphicFramePr>
        <p:xfrm>
          <a:off x="707279" y="2057400"/>
          <a:ext cx="8643842" cy="3388360"/>
        </p:xfrm>
        <a:graphic>
          <a:graphicData uri="http://schemas.openxmlformats.org/drawingml/2006/table">
            <a:tbl>
              <a:tblPr firstRow="1" bandRow="1">
                <a:tableStyleId>{5C22544A-7EE6-4342-B048-85BDC9FD1C3A}</a:tableStyleId>
              </a:tblPr>
              <a:tblGrid>
                <a:gridCol w="2090642"/>
                <a:gridCol w="6553200"/>
              </a:tblGrid>
              <a:tr h="736600">
                <a:tc>
                  <a:txBody>
                    <a:bodyPr/>
                    <a:lstStyle/>
                    <a:p>
                      <a:r>
                        <a:rPr lang="en-IN" dirty="0"/>
                        <a:t>Table</a:t>
                      </a:r>
                      <a:endParaRPr lang="en-IN" dirty="0"/>
                    </a:p>
                  </a:txBody>
                  <a:tcPr/>
                </a:tc>
                <a:tc>
                  <a:txBody>
                    <a:bodyPr/>
                    <a:lstStyle/>
                    <a:p>
                      <a:r>
                        <a:rPr lang="en-US" dirty="0"/>
                        <a:t>Probabilistic Net Load Forecasting for High-Penetration RES Grids Using ECDM*</a:t>
                      </a:r>
                      <a:endParaRPr lang="en-IN" dirty="0"/>
                    </a:p>
                  </a:txBody>
                  <a:tcPr/>
                </a:tc>
              </a:tr>
              <a:tr h="736600">
                <a:tc>
                  <a:txBody>
                    <a:bodyPr/>
                    <a:lstStyle/>
                    <a:p>
                      <a:r>
                        <a:rPr lang="en-IN" dirty="0"/>
                        <a:t>Objective</a:t>
                      </a:r>
                      <a:endParaRPr lang="en-IN" dirty="0"/>
                    </a:p>
                  </a:txBody>
                  <a:tcPr/>
                </a:tc>
                <a:tc>
                  <a:txBody>
                    <a:bodyPr/>
                    <a:lstStyle/>
                    <a:p>
                      <a:pPr marL="285750" indent="-285750">
                        <a:buFontTx/>
                        <a:buChar char="-"/>
                      </a:pPr>
                      <a:r>
                        <a:rPr lang="en-US" dirty="0"/>
                        <a:t>Forecast day-ahead net load with uncertainty quantification.  </a:t>
                      </a:r>
                      <a:endParaRPr lang="en-US" dirty="0"/>
                    </a:p>
                    <a:p>
                      <a:pPr marL="285750" indent="-285750">
                        <a:buFontTx/>
                        <a:buChar char="-"/>
                      </a:pPr>
                      <a:r>
                        <a:rPr lang="en-US" dirty="0"/>
                        <a:t>Improve accuracy and diversity using an enhanced diffusion model with cross-attention.  </a:t>
                      </a:r>
                      <a:endParaRPr lang="en-US" dirty="0"/>
                    </a:p>
                    <a:p>
                      <a:pPr marL="0" indent="0">
                        <a:buFontTx/>
                        <a:buNone/>
                      </a:pPr>
                      <a:r>
                        <a:rPr lang="en-US" dirty="0"/>
                        <a:t>- Extend forecasting to load, RES, and net load together.</a:t>
                      </a:r>
                      <a:endParaRPr lang="en-IN" dirty="0"/>
                    </a:p>
                  </a:txBody>
                  <a:tcPr/>
                </a:tc>
              </a:tr>
              <a:tr h="736600">
                <a:tc>
                  <a:txBody>
                    <a:bodyPr/>
                    <a:lstStyle/>
                    <a:p>
                      <a:r>
                        <a:rPr lang="en-IN" dirty="0"/>
                        <a:t>Methodology</a:t>
                      </a:r>
                      <a:endParaRPr lang="en-IN" dirty="0"/>
                    </a:p>
                  </a:txBody>
                  <a:tcPr/>
                </a:tc>
                <a:tc>
                  <a:txBody>
                    <a:bodyPr/>
                    <a:lstStyle/>
                    <a:p>
                      <a:pPr marL="285750" indent="-285750">
                        <a:buFontTx/>
                        <a:buChar char="-"/>
                      </a:pPr>
                      <a:r>
                        <a:rPr lang="en-US" dirty="0"/>
                        <a:t>Train a conditional diffusion model with historical load, weather, and calendar data.  </a:t>
                      </a:r>
                      <a:endParaRPr lang="en-US" dirty="0"/>
                    </a:p>
                    <a:p>
                      <a:pPr marL="285750" indent="-285750">
                        <a:buFontTx/>
                        <a:buChar char="-"/>
                      </a:pPr>
                      <a:r>
                        <a:rPr lang="en-US" dirty="0"/>
                        <a:t>Apply weekly data arrangement and adaptive KDE for scenario generation.  </a:t>
                      </a:r>
                      <a:endParaRPr lang="en-US" dirty="0"/>
                    </a:p>
                    <a:p>
                      <a:pPr marL="0" indent="0">
                        <a:buFontTx/>
                        <a:buNone/>
                      </a:pPr>
                      <a:r>
                        <a:rPr lang="en-US" dirty="0"/>
                        <a:t>- Validate on real-world datasets against leading models.</a:t>
                      </a:r>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82827" y="1330704"/>
            <a:ext cx="3661393" cy="385608"/>
          </a:xfrm>
          <a:prstGeom prst="rect">
            <a:avLst/>
          </a:prstGeom>
        </p:spPr>
        <p:txBody>
          <a:bodyPr vert="horz" wrap="square" lIns="0" tIns="77079" rIns="0" bIns="0" rtlCol="0">
            <a:spAutoFit/>
          </a:bodyPr>
          <a:lstStyle>
            <a:lvl1pPr>
              <a:defRPr sz="2300" b="1" i="0">
                <a:solidFill>
                  <a:schemeClr val="tx1"/>
                </a:solidFill>
                <a:latin typeface="Times New Roman" panose="02020603050405020304"/>
                <a:ea typeface="+mj-ea"/>
                <a:cs typeface="Times New Roman" panose="02020603050405020304"/>
              </a:defRPr>
            </a:lvl1pPr>
          </a:lstStyle>
          <a:p>
            <a:pPr marL="294005">
              <a:spcBef>
                <a:spcPts val="115"/>
              </a:spcBef>
            </a:pPr>
            <a:r>
              <a:rPr lang="en-IN" sz="2000" b="0" spc="-20" dirty="0"/>
              <a:t>LITERATURE</a:t>
            </a:r>
            <a:r>
              <a:rPr lang="en-IN" sz="2000" b="0" spc="-35" dirty="0"/>
              <a:t> </a:t>
            </a:r>
            <a:r>
              <a:rPr lang="en-IN" sz="2000" b="0" spc="-20" dirty="0"/>
              <a:t>SURVEY : 5</a:t>
            </a:r>
            <a:endParaRPr lang="en-IN" sz="2000" b="0" spc="-20" dirty="0"/>
          </a:p>
        </p:txBody>
      </p:sp>
      <p:graphicFrame>
        <p:nvGraphicFramePr>
          <p:cNvPr id="4" name="Table 3"/>
          <p:cNvGraphicFramePr>
            <a:graphicFrameLocks noGrp="1"/>
          </p:cNvGraphicFramePr>
          <p:nvPr/>
        </p:nvGraphicFramePr>
        <p:xfrm>
          <a:off x="707279" y="2057400"/>
          <a:ext cx="8643842" cy="3662680"/>
        </p:xfrm>
        <a:graphic>
          <a:graphicData uri="http://schemas.openxmlformats.org/drawingml/2006/table">
            <a:tbl>
              <a:tblPr firstRow="1" bandRow="1">
                <a:tableStyleId>{5C22544A-7EE6-4342-B048-85BDC9FD1C3A}</a:tableStyleId>
              </a:tblPr>
              <a:tblGrid>
                <a:gridCol w="2090642"/>
                <a:gridCol w="6553200"/>
              </a:tblGrid>
              <a:tr h="736600">
                <a:tc>
                  <a:txBody>
                    <a:bodyPr/>
                    <a:lstStyle/>
                    <a:p>
                      <a:r>
                        <a:rPr lang="en-IN" dirty="0"/>
                        <a:t>Table</a:t>
                      </a:r>
                      <a:endParaRPr lang="en-IN" dirty="0"/>
                    </a:p>
                  </a:txBody>
                  <a:tcPr/>
                </a:tc>
                <a:tc>
                  <a:txBody>
                    <a:bodyPr/>
                    <a:lstStyle/>
                    <a:p>
                      <a:r>
                        <a:rPr lang="en-US" dirty="0"/>
                        <a:t>Generative Modeling and Data Augmentation for Power System Production Simulation*</a:t>
                      </a:r>
                      <a:endParaRPr lang="en-IN" dirty="0"/>
                    </a:p>
                  </a:txBody>
                  <a:tcPr/>
                </a:tc>
              </a:tr>
              <a:tr h="736600">
                <a:tc>
                  <a:txBody>
                    <a:bodyPr/>
                    <a:lstStyle/>
                    <a:p>
                      <a:r>
                        <a:rPr lang="en-IN" dirty="0"/>
                        <a:t>Objective</a:t>
                      </a:r>
                      <a:endParaRPr lang="en-IN" dirty="0"/>
                    </a:p>
                  </a:txBody>
                  <a:tcPr/>
                </a:tc>
                <a:tc>
                  <a:txBody>
                    <a:bodyPr/>
                    <a:lstStyle/>
                    <a:p>
                      <a:pPr marL="285750" indent="-285750">
                        <a:buFontTx/>
                        <a:buChar char="-"/>
                      </a:pPr>
                      <a:r>
                        <a:rPr lang="en-US" dirty="0"/>
                        <a:t>Enhance load forecasting accuracy under small datasets using generative models.  </a:t>
                      </a:r>
                      <a:endParaRPr lang="en-US" dirty="0"/>
                    </a:p>
                    <a:p>
                      <a:pPr marL="285750" indent="-285750">
                        <a:buFontTx/>
                        <a:buChar char="-"/>
                      </a:pPr>
                      <a:r>
                        <a:rPr lang="en-US" dirty="0"/>
                        <a:t>Apply data augmentation with *TS-Diffusion* and *</a:t>
                      </a:r>
                      <a:r>
                        <a:rPr lang="en-US" dirty="0" err="1"/>
                        <a:t>TimeGAN</a:t>
                      </a:r>
                      <a:r>
                        <a:rPr lang="en-US" dirty="0"/>
                        <a:t>*. </a:t>
                      </a:r>
                      <a:endParaRPr lang="en-US" dirty="0"/>
                    </a:p>
                    <a:p>
                      <a:pPr marL="0" indent="0">
                        <a:buFontTx/>
                        <a:buNone/>
                      </a:pPr>
                      <a:r>
                        <a:rPr lang="en-US" dirty="0"/>
                        <a:t> - Improve power system simulation through better forecast inputs..</a:t>
                      </a:r>
                      <a:endParaRPr lang="en-IN" dirty="0"/>
                    </a:p>
                  </a:txBody>
                  <a:tcPr/>
                </a:tc>
              </a:tr>
              <a:tr h="736600">
                <a:tc>
                  <a:txBody>
                    <a:bodyPr/>
                    <a:lstStyle/>
                    <a:p>
                      <a:r>
                        <a:rPr lang="en-IN" dirty="0"/>
                        <a:t>Methodology</a:t>
                      </a:r>
                      <a:endParaRPr lang="en-IN" dirty="0"/>
                    </a:p>
                  </a:txBody>
                  <a:tcPr/>
                </a:tc>
                <a:tc>
                  <a:txBody>
                    <a:bodyPr/>
                    <a:lstStyle/>
                    <a:p>
                      <a:r>
                        <a:rPr lang="en-US" dirty="0"/>
                        <a:t>- Augment a small real-world load dataset using TS-Diffusion and </a:t>
                      </a:r>
                      <a:r>
                        <a:rPr lang="en-US" dirty="0" err="1"/>
                        <a:t>TimeGAN</a:t>
                      </a:r>
                      <a:r>
                        <a:rPr lang="en-US" dirty="0"/>
                        <a:t> models.  - Train machine learning regressors (</a:t>
                      </a:r>
                      <a:r>
                        <a:rPr lang="en-US" dirty="0" err="1"/>
                        <a:t>ExtraTree</a:t>
                      </a:r>
                      <a:r>
                        <a:rPr lang="en-US" dirty="0"/>
                        <a:t>, Random Forest, </a:t>
                      </a:r>
                      <a:r>
                        <a:rPr lang="en-US" dirty="0" err="1"/>
                        <a:t>CatBoost</a:t>
                      </a:r>
                      <a:r>
                        <a:rPr lang="en-US" dirty="0"/>
                        <a:t>, </a:t>
                      </a:r>
                      <a:r>
                        <a:rPr lang="en-US" dirty="0" err="1"/>
                        <a:t>XGBoost</a:t>
                      </a:r>
                      <a:r>
                        <a:rPr lang="en-US" dirty="0"/>
                        <a:t>) on augmented data.  - Compare forecast performance with RMSE and MAE.  - Use forecasts in a cost-optimization power system simulation combining grid and PV energy.</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p:cNvSpPr txBox="1"/>
          <p:nvPr/>
        </p:nvSpPr>
        <p:spPr>
          <a:xfrm>
            <a:off x="582827" y="1330704"/>
            <a:ext cx="3661393" cy="445770"/>
          </a:xfrm>
          <a:prstGeom prst="rect">
            <a:avLst/>
          </a:prstGeom>
        </p:spPr>
        <p:txBody>
          <a:bodyPr vert="horz" wrap="square" lIns="0" tIns="77079" rIns="0" bIns="0" rtlCol="0">
            <a:spAutoFit/>
          </a:bodyPr>
          <a:lstStyle>
            <a:lvl1pPr>
              <a:defRPr sz="2300" b="1" i="0">
                <a:solidFill>
                  <a:schemeClr val="tx1"/>
                </a:solidFill>
                <a:latin typeface="Times New Roman" panose="02020603050405020304"/>
                <a:ea typeface="+mj-ea"/>
                <a:cs typeface="Times New Roman" panose="02020603050405020304"/>
              </a:defRPr>
            </a:lvl1pPr>
          </a:lstStyle>
          <a:p>
            <a:pPr marL="294005">
              <a:spcBef>
                <a:spcPts val="115"/>
              </a:spcBef>
            </a:pPr>
            <a:r>
              <a:rPr lang="en-IN" sz="2400" b="0" spc="-20" dirty="0">
                <a:solidFill>
                  <a:srgbClr val="FF0000"/>
                </a:solidFill>
              </a:rPr>
              <a:t>OBJECTIVES</a:t>
            </a:r>
            <a:endParaRPr lang="en-IN" sz="2400" b="0" spc="-20" dirty="0">
              <a:solidFill>
                <a:srgbClr val="FF0000"/>
              </a:solidFill>
            </a:endParaRPr>
          </a:p>
        </p:txBody>
      </p:sp>
      <p:sp>
        <p:nvSpPr>
          <p:cNvPr id="2" name="Text Box 1"/>
          <p:cNvSpPr txBox="1"/>
          <p:nvPr/>
        </p:nvSpPr>
        <p:spPr>
          <a:xfrm>
            <a:off x="457200" y="1946275"/>
            <a:ext cx="7112000" cy="3432175"/>
          </a:xfrm>
          <a:prstGeom prst="rect">
            <a:avLst/>
          </a:prstGeom>
        </p:spPr>
        <p:txBody>
          <a:bodyPr wrap="square">
            <a:noAutofit/>
          </a:bodyPr>
          <a:p>
            <a:pPr fontAlgn="base">
              <a:spcBef>
                <a:spcPts val="1200"/>
              </a:spcBef>
              <a:spcAft>
                <a:spcPct val="0"/>
              </a:spcAft>
              <a:buFont typeface="Arial" panose="020B0604020202020204"/>
              <a:buChar char="•"/>
            </a:pPr>
            <a:r>
              <a:rPr lang="en-IN" altLang="en-US" sz="1600" b="0" i="0">
                <a:solidFill>
                  <a:srgbClr val="595959"/>
                </a:solidFill>
                <a:latin typeface="Times New Roman" panose="02020603050405020304"/>
                <a:ea typeface="Times New Roman" panose="02020603050405020304"/>
              </a:rPr>
              <a:t>  </a:t>
            </a:r>
            <a:r>
              <a:rPr lang="en-US" altLang="zh-CN" sz="1600" b="0" i="0">
                <a:solidFill>
                  <a:srgbClr val="595959"/>
                </a:solidFill>
                <a:latin typeface="Times New Roman" panose="02020603050405020304"/>
                <a:ea typeface="Times New Roman" panose="02020603050405020304"/>
              </a:rPr>
              <a:t>Predict next 24-hour electrical load accurately.</a:t>
            </a:r>
            <a:endParaRPr lang="en-US" altLang="zh-CN" sz="1600" b="0" i="0">
              <a:solidFill>
                <a:srgbClr val="595959"/>
              </a:solidFill>
              <a:latin typeface="Times New Roman" panose="02020603050405020304"/>
              <a:ea typeface="Times New Roman" panose="02020603050405020304"/>
            </a:endParaRPr>
          </a:p>
          <a:p>
            <a:pPr fontAlgn="base">
              <a:spcBef>
                <a:spcPct val="0"/>
              </a:spcBef>
              <a:spcAft>
                <a:spcPct val="0"/>
              </a:spcAft>
              <a:buFont typeface="Arial" panose="020B0604020202020204"/>
              <a:buChar char="•"/>
            </a:pPr>
            <a:r>
              <a:rPr lang="en-IN" altLang="en-US" sz="1600" b="0" i="0">
                <a:solidFill>
                  <a:srgbClr val="595959"/>
                </a:solidFill>
                <a:latin typeface="Times New Roman" panose="02020603050405020304"/>
                <a:ea typeface="Times New Roman" panose="02020603050405020304"/>
              </a:rPr>
              <a:t> </a:t>
            </a:r>
            <a:r>
              <a:rPr lang="en-US" altLang="zh-CN" sz="1600" b="0" i="0">
                <a:solidFill>
                  <a:srgbClr val="595959"/>
                </a:solidFill>
                <a:latin typeface="Times New Roman" panose="02020603050405020304"/>
                <a:ea typeface="Times New Roman" panose="02020603050405020304"/>
              </a:rPr>
              <a:t>Accept user input for energy &amp; weather parameters.</a:t>
            </a:r>
            <a:endParaRPr lang="en-US" altLang="zh-CN" sz="1600" b="0" i="0">
              <a:solidFill>
                <a:srgbClr val="595959"/>
              </a:solidFill>
              <a:latin typeface="Times New Roman" panose="02020603050405020304"/>
              <a:ea typeface="Times New Roman" panose="02020603050405020304"/>
            </a:endParaRPr>
          </a:p>
          <a:p>
            <a:pPr fontAlgn="base">
              <a:spcBef>
                <a:spcPct val="0"/>
              </a:spcBef>
              <a:spcAft>
                <a:spcPts val="1200"/>
              </a:spcAft>
              <a:buFont typeface="Arial" panose="020B0604020202020204"/>
              <a:buChar char="•"/>
            </a:pPr>
            <a:r>
              <a:rPr lang="en-IN" altLang="en-US" sz="1600" b="0" i="0">
                <a:solidFill>
                  <a:srgbClr val="595959"/>
                </a:solidFill>
                <a:latin typeface="Times New Roman" panose="02020603050405020304"/>
                <a:ea typeface="Times New Roman" panose="02020603050405020304"/>
              </a:rPr>
              <a:t> </a:t>
            </a:r>
            <a:r>
              <a:rPr lang="en-US" altLang="zh-CN" sz="1600" b="0" i="0">
                <a:solidFill>
                  <a:srgbClr val="595959"/>
                </a:solidFill>
                <a:latin typeface="Times New Roman" panose="02020603050405020304"/>
                <a:ea typeface="Times New Roman" panose="02020603050405020304"/>
              </a:rPr>
              <a:t>Generate:</a:t>
            </a:r>
            <a:endParaRPr lang="en-US" altLang="zh-CN" sz="1600" b="0" i="0">
              <a:solidFill>
                <a:srgbClr val="595959"/>
              </a:solidFill>
              <a:latin typeface="Times New Roman" panose="02020603050405020304"/>
              <a:ea typeface="Times New Roman" panose="02020603050405020304"/>
            </a:endParaRPr>
          </a:p>
          <a:p>
            <a:pPr fontAlgn="base">
              <a:spcBef>
                <a:spcPct val="0"/>
              </a:spcBef>
              <a:spcAft>
                <a:spcPts val="1200"/>
              </a:spcAft>
            </a:pPr>
            <a:r>
              <a:rPr lang="en-IN" altLang="en-US" sz="1600" b="0" i="0">
                <a:solidFill>
                  <a:srgbClr val="595959"/>
                </a:solidFill>
                <a:latin typeface="Times New Roman" panose="02020603050405020304"/>
                <a:ea typeface="Times New Roman" panose="02020603050405020304"/>
              </a:rPr>
              <a:t>    </a:t>
            </a:r>
            <a:r>
              <a:rPr lang="en-US" altLang="zh-CN" sz="1600" b="0" i="0">
                <a:solidFill>
                  <a:srgbClr val="595959"/>
                </a:solidFill>
                <a:latin typeface="Times New Roman" panose="02020603050405020304"/>
                <a:ea typeface="Times New Roman" panose="02020603050405020304"/>
              </a:rPr>
              <a:t>1. Load forecast video</a:t>
            </a:r>
            <a:endParaRPr lang="en-US" altLang="zh-CN" sz="1600" b="0" i="0">
              <a:solidFill>
                <a:srgbClr val="595959"/>
              </a:solidFill>
              <a:latin typeface="Times New Roman" panose="02020603050405020304"/>
              <a:ea typeface="Times New Roman" panose="02020603050405020304"/>
            </a:endParaRPr>
          </a:p>
          <a:p>
            <a:pPr fontAlgn="base">
              <a:spcBef>
                <a:spcPct val="0"/>
              </a:spcBef>
              <a:spcAft>
                <a:spcPts val="1200"/>
              </a:spcAft>
            </a:pPr>
            <a:r>
              <a:rPr lang="en-IN" altLang="en-US" sz="1600" b="0" i="0">
                <a:solidFill>
                  <a:srgbClr val="595959"/>
                </a:solidFill>
                <a:latin typeface="Times New Roman" panose="02020603050405020304"/>
                <a:ea typeface="Times New Roman" panose="02020603050405020304"/>
              </a:rPr>
              <a:t>    </a:t>
            </a:r>
            <a:r>
              <a:rPr lang="en-US" altLang="zh-CN" sz="1600" b="0" i="0">
                <a:solidFill>
                  <a:srgbClr val="595959"/>
                </a:solidFill>
                <a:latin typeface="Times New Roman" panose="02020603050405020304"/>
                <a:ea typeface="Times New Roman" panose="02020603050405020304"/>
              </a:rPr>
              <a:t>2. Voice summary (MP3)</a:t>
            </a:r>
            <a:endParaRPr lang="en-US" altLang="zh-CN" sz="1600" b="0" i="0">
              <a:solidFill>
                <a:srgbClr val="595959"/>
              </a:solidFill>
              <a:latin typeface="Times New Roman" panose="02020603050405020304"/>
              <a:ea typeface="Times New Roman" panose="02020603050405020304"/>
            </a:endParaRPr>
          </a:p>
          <a:p>
            <a:pPr fontAlgn="base">
              <a:spcBef>
                <a:spcPct val="0"/>
              </a:spcBef>
              <a:spcAft>
                <a:spcPts val="1200"/>
              </a:spcAft>
            </a:pPr>
            <a:r>
              <a:rPr lang="en-IN" altLang="en-US" sz="1600" b="0" i="0">
                <a:solidFill>
                  <a:srgbClr val="595959"/>
                </a:solidFill>
                <a:latin typeface="Times New Roman" panose="02020603050405020304"/>
                <a:ea typeface="Times New Roman" panose="02020603050405020304"/>
              </a:rPr>
              <a:t>    </a:t>
            </a:r>
            <a:r>
              <a:rPr lang="en-US" altLang="zh-CN" sz="1600" b="0" i="0">
                <a:solidFill>
                  <a:srgbClr val="595959"/>
                </a:solidFill>
                <a:latin typeface="Times New Roman" panose="02020603050405020304"/>
                <a:ea typeface="Times New Roman" panose="02020603050405020304"/>
              </a:rPr>
              <a:t>3. Story-style text summary</a:t>
            </a:r>
            <a:endParaRPr lang="en-US" altLang="zh-CN" sz="1600" b="0" i="0">
              <a:solidFill>
                <a:srgbClr val="595959"/>
              </a:solidFill>
              <a:latin typeface="Times New Roman" panose="02020603050405020304"/>
              <a:ea typeface="Times New Roman" panose="02020603050405020304"/>
            </a:endParaRPr>
          </a:p>
          <a:p>
            <a:pPr fontAlgn="base">
              <a:spcBef>
                <a:spcPct val="0"/>
              </a:spcBef>
              <a:spcAft>
                <a:spcPts val="1200"/>
              </a:spcAft>
            </a:pPr>
            <a:r>
              <a:rPr lang="en-IN" altLang="en-US" sz="1600" b="0" i="0">
                <a:solidFill>
                  <a:srgbClr val="595959"/>
                </a:solidFill>
                <a:latin typeface="Times New Roman" panose="02020603050405020304"/>
                <a:ea typeface="Times New Roman" panose="02020603050405020304"/>
              </a:rPr>
              <a:t>    </a:t>
            </a:r>
            <a:r>
              <a:rPr lang="en-US" altLang="zh-CN" sz="1600" b="0" i="0">
                <a:solidFill>
                  <a:srgbClr val="595959"/>
                </a:solidFill>
                <a:latin typeface="Times New Roman" panose="02020603050405020304"/>
                <a:ea typeface="Times New Roman" panose="02020603050405020304"/>
              </a:rPr>
              <a:t>4. Tabular results</a:t>
            </a:r>
            <a:endParaRPr lang="en-US" altLang="zh-CN" sz="1600" b="0" i="0">
              <a:solidFill>
                <a:srgbClr val="595959"/>
              </a:solidFill>
              <a:latin typeface="Times New Roman" panose="02020603050405020304"/>
              <a:ea typeface="Times New Roman" panose="02020603050405020304"/>
            </a:endParaRPr>
          </a:p>
          <a:p>
            <a:pPr fontAlgn="base">
              <a:spcBef>
                <a:spcPts val="1200"/>
              </a:spcBef>
              <a:spcAft>
                <a:spcPct val="0"/>
              </a:spcAft>
              <a:buFont typeface="Arial" panose="020B0604020202020204"/>
              <a:buChar char="•"/>
            </a:pPr>
            <a:r>
              <a:rPr lang="en-IN" altLang="en-US" sz="1600" b="0" i="0">
                <a:solidFill>
                  <a:srgbClr val="595959"/>
                </a:solidFill>
                <a:latin typeface="Times New Roman" panose="02020603050405020304"/>
                <a:ea typeface="Times New Roman" panose="02020603050405020304"/>
              </a:rPr>
              <a:t>  </a:t>
            </a:r>
            <a:r>
              <a:rPr lang="en-US" altLang="zh-CN" sz="1600" b="0" i="0">
                <a:solidFill>
                  <a:srgbClr val="595959"/>
                </a:solidFill>
                <a:latin typeface="Times New Roman" panose="02020603050405020304"/>
                <a:ea typeface="Times New Roman" panose="02020603050405020304"/>
              </a:rPr>
              <a:t>Make it interactive and user-friendly.</a:t>
            </a:r>
            <a:endParaRPr lang="en-US" altLang="zh-CN" sz="1600" b="0" i="0">
              <a:solidFill>
                <a:srgbClr val="595959"/>
              </a:solidFill>
              <a:latin typeface="Times New Roman" panose="02020603050405020304"/>
              <a:ea typeface="Times New Roman" panose="02020603050405020304"/>
            </a:endParaRPr>
          </a:p>
        </p:txBody>
      </p:sp>
    </p:spTree>
  </p:cSld>
  <p:clrMapOvr>
    <a:masterClrMapping/>
  </p:clrMapOvr>
</p:sld>
</file>

<file path=ppt/tags/tag1.xml><?xml version="1.0" encoding="utf-8"?>
<p:tagLst xmlns:p="http://schemas.openxmlformats.org/presentationml/2006/main">
  <p:tag name="KSO_WM_MEDIACOVER_FLAG" val="1"/>
  <p:tag name="KSO_WM_UNIT_MEDIACOVER_BTN_STAT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5838</Words>
  <Application>WPS Presentation</Application>
  <PresentationFormat>Custom</PresentationFormat>
  <Paragraphs>151</Paragraphs>
  <Slides>16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Arial</vt:lpstr>
      <vt:lpstr>SimSun</vt:lpstr>
      <vt:lpstr>Wingdings</vt:lpstr>
      <vt:lpstr>Times New Roman</vt:lpstr>
      <vt:lpstr>Arial</vt:lpstr>
      <vt:lpstr>Calibri</vt:lpstr>
      <vt:lpstr>Microsoft YaHei</vt:lpstr>
      <vt:lpstr>Arial Unicode MS</vt:lpstr>
      <vt:lpstr>Office Theme</vt:lpstr>
      <vt:lpstr>PowerPoint 演示文稿</vt:lpstr>
      <vt:lpstr>INTRODUCTION:  In recent years, the growing integration of renewable energy sources like solar and wind into the power grid has introduced new challenges in balancing energy supply and demand. Accurate load forecasting has become essential for ensuring grid stability, reducing operational costs, and enhancing energy efficiency. Traditional forecasting methods often struggle to capture the nonlinear and dynamic patterns inherent in electrical load data. To address this, our project leverages Long Short-Term Memory (LSTM), a powerful deep learning model well-suited for time-series prediction. By utilizing historical data including voltage, current, solar power, wind power, temperature, and humidity, the LSTM model is trained to predict the energy load for the next 24 hours. This approach not only improves forecasting accuracy but also supports smarter decision-making in energy management systems.   </vt:lpstr>
      <vt:lpstr> PROBLEM	 STATEMENT:-           Accurate short-term load forecasting is crucial for efficient power grid management, especially with the variability introduced by weather and renewable sources. However, traditional forecasts are often hard to interpret for non-technical users. This project develops a Generative AI-based 24-hour load forecasting system that uses LSTM models to predict future electrical loads based on real-time inputs like voltage, current, solar/wind power, temperature, and humidity. It uniquely presents the forecast through:             1. A voice-narrated video,      2.A story-style summary,      3. And a structured load table,          making complex data more understandable and actionable for a broader audience.    </vt:lpstr>
      <vt:lpstr>LITERATURE SURVEY:-</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Rasika PPT</dc:title>
  <dc:creator>Ashwini</dc:creator>
  <cp:lastModifiedBy>ashwini byakod</cp:lastModifiedBy>
  <cp:revision>6</cp:revision>
  <dcterms:created xsi:type="dcterms:W3CDTF">2025-04-18T06:01:00Z</dcterms:created>
  <dcterms:modified xsi:type="dcterms:W3CDTF">2025-06-04T06:46:27Z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2025-04-18T11:00:00Z</vt:filetime>
  </property>
  <property fmtid="{D5CDD505-2E9C-101B-9397-08002B2CF9AE}" pid="3" name="LastSaved">
    <vt:filetime>2025-04-18T11:00:00Z</vt:filetime>
  </property>
  <property fmtid="{D5CDD505-2E9C-101B-9397-08002B2CF9AE}" pid="4" name="Producer">
    <vt:lpwstr>Microsoft: Print To PDF</vt:lpwstr>
  </property>
  <property fmtid="{D5CDD505-2E9C-101B-9397-08002B2CF9AE}" pid="5" name="ICV">
    <vt:lpwstr>D527AB418C1F48FD8E036DFED3B78CFC_13</vt:lpwstr>
  </property>
  <property fmtid="{D5CDD505-2E9C-101B-9397-08002B2CF9AE}" pid="6" name="KSOProductBuildVer">
    <vt:lpwstr>1033-12.2.0.21179</vt:lpwstr>
  </property>
</Properties>
</file>