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33"/>
  </p:notesMasterIdLst>
  <p:sldIdLst>
    <p:sldId id="256" r:id="rId2"/>
    <p:sldId id="272" r:id="rId3"/>
    <p:sldId id="258" r:id="rId4"/>
    <p:sldId id="257" r:id="rId5"/>
    <p:sldId id="290" r:id="rId6"/>
    <p:sldId id="291" r:id="rId7"/>
    <p:sldId id="273" r:id="rId8"/>
    <p:sldId id="276" r:id="rId9"/>
    <p:sldId id="277" r:id="rId10"/>
    <p:sldId id="278" r:id="rId11"/>
    <p:sldId id="279" r:id="rId12"/>
    <p:sldId id="259" r:id="rId13"/>
    <p:sldId id="292" r:id="rId14"/>
    <p:sldId id="293" r:id="rId15"/>
    <p:sldId id="281" r:id="rId16"/>
    <p:sldId id="282" r:id="rId17"/>
    <p:sldId id="284" r:id="rId18"/>
    <p:sldId id="262" r:id="rId19"/>
    <p:sldId id="263" r:id="rId20"/>
    <p:sldId id="265" r:id="rId21"/>
    <p:sldId id="264" r:id="rId22"/>
    <p:sldId id="269" r:id="rId23"/>
    <p:sldId id="294" r:id="rId24"/>
    <p:sldId id="295" r:id="rId25"/>
    <p:sldId id="296" r:id="rId26"/>
    <p:sldId id="266" r:id="rId27"/>
    <p:sldId id="267" r:id="rId28"/>
    <p:sldId id="268" r:id="rId29"/>
    <p:sldId id="270" r:id="rId30"/>
    <p:sldId id="271" r:id="rId31"/>
    <p:sldId id="274"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49" autoAdjust="0"/>
    <p:restoredTop sz="93428" autoAdjust="0"/>
  </p:normalViewPr>
  <p:slideViewPr>
    <p:cSldViewPr>
      <p:cViewPr>
        <p:scale>
          <a:sx n="70" d="100"/>
          <a:sy n="70" d="100"/>
        </p:scale>
        <p:origin x="-141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FE25F6-BAF0-4FCF-BACF-7A3FFB32CF09}" type="datetimeFigureOut">
              <a:rPr lang="en-US" smtClean="0"/>
              <a:t>10/13/2014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782B20-B529-4DE4-8C97-AA899B6C70E4}" type="slidenum">
              <a:rPr lang="en-US" smtClean="0"/>
              <a:t>‹#›</a:t>
            </a:fld>
            <a:endParaRPr lang="en-US"/>
          </a:p>
        </p:txBody>
      </p:sp>
    </p:spTree>
    <p:extLst>
      <p:ext uri="{BB962C8B-B14F-4D97-AF65-F5344CB8AC3E}">
        <p14:creationId xmlns:p14="http://schemas.microsoft.com/office/powerpoint/2010/main" val="1731896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377179-552D-4B23-833C-F9A48B70157B}" type="slidenum">
              <a:rPr lang="en-AU"/>
              <a:pPr/>
              <a:t>8</a:t>
            </a:fld>
            <a:endParaRPr lang="en-AU"/>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endParaRPr lang="en-AU"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31A65F-D011-46FD-A3CC-737F99445A5F}" type="slidenum">
              <a:rPr lang="en-AU"/>
              <a:pPr/>
              <a:t>9</a:t>
            </a:fld>
            <a:endParaRPr lang="en-AU"/>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p:txBody>
          <a:bodyPr/>
          <a:lstStyle/>
          <a:p>
            <a:endParaRPr lang="en-AU"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317809-8F5E-448F-91DC-619539667849}" type="slidenum">
              <a:rPr lang="en-AU"/>
              <a:pPr/>
              <a:t>11</a:t>
            </a:fld>
            <a:endParaRPr lang="en-AU"/>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r>
              <a:rPr lang="en-US"/>
              <a:t>Stallings Fig 9-1.</a:t>
            </a:r>
            <a:endParaRPr lang="en-A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3"/>
          <p:cNvSpPr>
            <a:spLocks noGrp="1" noChangeArrowheads="1"/>
          </p:cNvSpPr>
          <p:nvPr>
            <p:ph type="sldNum" sz="quarter" idx="5"/>
          </p:nvPr>
        </p:nvSpPr>
        <p:spPr>
          <a:ln/>
        </p:spPr>
        <p:txBody>
          <a:bodyPr/>
          <a:lstStyle/>
          <a:p>
            <a:fld id="{81137D26-F139-43ED-8E05-8C354975CE5C}" type="slidenum">
              <a:rPr lang="en-US"/>
              <a:pPr/>
              <a:t>23</a:t>
            </a:fld>
            <a:endParaRPr lang="en-US"/>
          </a:p>
        </p:txBody>
      </p:sp>
      <p:sp>
        <p:nvSpPr>
          <p:cNvPr id="390146" name="Rectangle 2"/>
          <p:cNvSpPr>
            <a:spLocks noGrp="1" noRot="1" noChangeAspect="1" noChangeArrowheads="1"/>
          </p:cNvSpPr>
          <p:nvPr>
            <p:ph type="sldImg"/>
          </p:nvPr>
        </p:nvSpPr>
        <p:spPr>
          <a:ln/>
        </p:spPr>
      </p:sp>
      <p:sp>
        <p:nvSpPr>
          <p:cNvPr id="390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3"/>
          <p:cNvSpPr>
            <a:spLocks noGrp="1" noChangeArrowheads="1"/>
          </p:cNvSpPr>
          <p:nvPr>
            <p:ph type="sldNum" sz="quarter" idx="5"/>
          </p:nvPr>
        </p:nvSpPr>
        <p:spPr>
          <a:ln/>
        </p:spPr>
        <p:txBody>
          <a:bodyPr/>
          <a:lstStyle/>
          <a:p>
            <a:fld id="{471DFCF4-4008-492B-8797-C7848AD6A2BA}" type="slidenum">
              <a:rPr lang="en-US"/>
              <a:pPr/>
              <a:t>24</a:t>
            </a:fld>
            <a:endParaRPr lang="en-US"/>
          </a:p>
        </p:txBody>
      </p:sp>
      <p:sp>
        <p:nvSpPr>
          <p:cNvPr id="421890" name="Rectangle 1026"/>
          <p:cNvSpPr>
            <a:spLocks noGrp="1" noRot="1" noChangeAspect="1" noChangeArrowheads="1"/>
          </p:cNvSpPr>
          <p:nvPr>
            <p:ph type="sldImg"/>
          </p:nvPr>
        </p:nvSpPr>
        <p:spPr>
          <a:ln/>
        </p:spPr>
      </p:sp>
      <p:sp>
        <p:nvSpPr>
          <p:cNvPr id="421891" name="Rectangle 1027"/>
          <p:cNvSpPr>
            <a:spLocks noGrp="1" noChangeArrowheads="1"/>
          </p:cNvSpPr>
          <p:nvPr>
            <p:ph type="body" idx="1"/>
          </p:nvPr>
        </p:nvSpPr>
        <p:spPr/>
        <p:txBody>
          <a:bodyPr/>
          <a:lstStyle/>
          <a:p>
            <a:r>
              <a:rPr lang="en-US"/>
              <a:t>http://wwwinfo.cern.ch/support/java/docs/javatutorial/security1.2/sigcert/</a:t>
            </a:r>
          </a:p>
          <a:p>
            <a:endParaRPr lang="en-US"/>
          </a:p>
          <a:p>
            <a:r>
              <a:rPr lang="en-US"/>
              <a:t>Digital Signatures </a:t>
            </a:r>
          </a:p>
          <a:p>
            <a:endParaRPr lang="en-US"/>
          </a:p>
          <a:p>
            <a:r>
              <a:rPr lang="en-US"/>
              <a:t>          The basic idea in the use of digital signatures is the following: </a:t>
            </a:r>
          </a:p>
          <a:p>
            <a:endParaRPr lang="en-US"/>
          </a:p>
          <a:p>
            <a:r>
              <a:rPr lang="en-US"/>
              <a:t>             1.You "sign" the document or code using one of your private keys</a:t>
            </a:r>
          </a:p>
          <a:p>
            <a:r>
              <a:rPr lang="en-US"/>
              <a:t>               (which you can generate using keytool or security API methods).</a:t>
            </a:r>
          </a:p>
          <a:p>
            <a:r>
              <a:rPr lang="en-US"/>
              <a:t>               That is, you generate a digital signature for the document or code,</a:t>
            </a:r>
          </a:p>
          <a:p>
            <a:r>
              <a:rPr lang="en-US"/>
              <a:t>               using the jarsigner tool or API methods.</a:t>
            </a:r>
          </a:p>
          <a:p>
            <a:r>
              <a:rPr lang="en-US"/>
              <a:t>             2.You send the other person (the "receiver") the document or code</a:t>
            </a:r>
          </a:p>
          <a:p>
            <a:r>
              <a:rPr lang="en-US"/>
              <a:t>               and the signature.</a:t>
            </a:r>
          </a:p>
          <a:p>
            <a:r>
              <a:rPr lang="en-US"/>
              <a:t>             3.You also supply the receiver the public key corresponding to the</a:t>
            </a:r>
          </a:p>
          <a:p>
            <a:r>
              <a:rPr lang="en-US"/>
              <a:t>               private key used to generate the signature, if they don't already</a:t>
            </a:r>
          </a:p>
          <a:p>
            <a:r>
              <a:rPr lang="en-US"/>
              <a:t>               have it.</a:t>
            </a:r>
          </a:p>
          <a:p>
            <a:r>
              <a:rPr lang="en-US"/>
              <a:t>             4.Using the public key, the receiver can verify the authenticity of the</a:t>
            </a:r>
          </a:p>
          <a:p>
            <a:r>
              <a:rPr lang="en-US"/>
              <a:t>               signature and the integrity of the document/code. </a:t>
            </a:r>
          </a:p>
          <a:p>
            <a:endParaRPr lang="en-US"/>
          </a:p>
          <a:p>
            <a:r>
              <a:rPr lang="en-US"/>
              <a:t>          Actually, a receiver needs to ensure the public key itself is authentic</a:t>
            </a:r>
          </a:p>
          <a:p>
            <a:r>
              <a:rPr lang="en-US"/>
              <a:t>          before they can reliably use it to check the signature's authenticity. It is</a:t>
            </a:r>
          </a:p>
          <a:p>
            <a:r>
              <a:rPr lang="en-US"/>
              <a:t>          more typical to supply a certificate containing the public key rather than</a:t>
            </a:r>
          </a:p>
          <a:p>
            <a:r>
              <a:rPr lang="en-US"/>
              <a:t>          just the public key itself, as discussed in the next section. </a:t>
            </a:r>
          </a:p>
          <a:p>
            <a:endParaRPr lang="en-US"/>
          </a:p>
          <a:p>
            <a:r>
              <a:rPr lang="en-US" b="1"/>
              <a:t>Certificates :</a:t>
            </a:r>
            <a:endParaRPr lang="en-US"/>
          </a:p>
          <a:p>
            <a:endParaRPr lang="en-US"/>
          </a:p>
          <a:p>
            <a:r>
              <a:rPr lang="en-US"/>
              <a:t>          A certificate contains </a:t>
            </a:r>
          </a:p>
          <a:p>
            <a:endParaRPr lang="en-US"/>
          </a:p>
          <a:p>
            <a:r>
              <a:rPr lang="en-US"/>
              <a:t>               a public key. </a:t>
            </a:r>
          </a:p>
          <a:p>
            <a:endParaRPr lang="en-US"/>
          </a:p>
          <a:p>
            <a:r>
              <a:rPr lang="en-US"/>
              <a:t>               the "distinguished name" information of the entity (person,</a:t>
            </a:r>
          </a:p>
          <a:p>
            <a:r>
              <a:rPr lang="en-US"/>
              <a:t>               company, etc.) whose certificate it is. This entity is referred to as</a:t>
            </a:r>
          </a:p>
          <a:p>
            <a:r>
              <a:rPr lang="en-US"/>
              <a:t>               the certificate subject or owner. The distinguished name</a:t>
            </a:r>
          </a:p>
          <a:p>
            <a:r>
              <a:rPr lang="en-US"/>
              <a:t>               information includes the following attributes (or a subset): the</a:t>
            </a:r>
          </a:p>
          <a:p>
            <a:r>
              <a:rPr lang="en-US"/>
              <a:t>               entity's name, organizational unit, organization, city or locality, state</a:t>
            </a:r>
          </a:p>
          <a:p>
            <a:r>
              <a:rPr lang="en-US"/>
              <a:t>               or province, and country code.</a:t>
            </a:r>
          </a:p>
          <a:p>
            <a:endParaRPr lang="en-US"/>
          </a:p>
          <a:p>
            <a:r>
              <a:rPr lang="en-US"/>
              <a:t>               a digital signature. A certificate is signed by one entity (the issuer)</a:t>
            </a:r>
          </a:p>
          <a:p>
            <a:r>
              <a:rPr lang="en-US"/>
              <a:t>               to vouch for the fact that the enclosed public key is the actual</a:t>
            </a:r>
          </a:p>
          <a:p>
            <a:r>
              <a:rPr lang="en-US"/>
              <a:t>               public key of another entity (the owner). </a:t>
            </a:r>
          </a:p>
          <a:p>
            <a:endParaRPr lang="en-US"/>
          </a:p>
          <a:p>
            <a:r>
              <a:rPr lang="en-US"/>
              <a:t>               the "distinguished name" information for the signer (issuer). </a:t>
            </a:r>
          </a:p>
          <a:p>
            <a:endParaRPr lang="en-US"/>
          </a:p>
          <a:p>
            <a:r>
              <a:rPr lang="en-US"/>
              <a:t>          One way for a recipient to check whether a certificate is valid is by</a:t>
            </a:r>
          </a:p>
          <a:p>
            <a:r>
              <a:rPr lang="en-US"/>
              <a:t>          verifying its digital signature using its issuer's (signer's) public key. That</a:t>
            </a:r>
          </a:p>
          <a:p>
            <a:r>
              <a:rPr lang="en-US"/>
              <a:t>          key may itself be stored in another certificate whose signature can be</a:t>
            </a:r>
          </a:p>
          <a:p>
            <a:r>
              <a:rPr lang="en-US"/>
              <a:t>          verified using the public key of that other certificate's issuer, and that   	key</a:t>
            </a:r>
          </a:p>
          <a:p>
            <a:r>
              <a:rPr lang="en-US"/>
              <a:t>          may also be stored in yet another certificate, and so on; you can stop</a:t>
            </a:r>
          </a:p>
          <a:p>
            <a:r>
              <a:rPr lang="en-US"/>
              <a:t>          checking when you reach a public key that you already trust and use it to</a:t>
            </a:r>
          </a:p>
          <a:p>
            <a:r>
              <a:rPr lang="en-US"/>
              <a:t>          verify the signature on the corresponding certificate. </a:t>
            </a:r>
          </a:p>
          <a:p>
            <a:endParaRPr lang="en-US"/>
          </a:p>
          <a:p>
            <a:r>
              <a:rPr lang="en-US"/>
              <a:t>          If the recipient cannot establish such a trust chain (for example, because</a:t>
            </a:r>
          </a:p>
          <a:p>
            <a:r>
              <a:rPr lang="en-US"/>
              <a:t>          the required issuer certificates are not available), the certificate</a:t>
            </a:r>
          </a:p>
          <a:p>
            <a:r>
              <a:rPr lang="en-US"/>
              <a:t>          fingerprint(s) can be calculated (for example, as may be done by the</a:t>
            </a:r>
          </a:p>
          <a:p>
            <a:r>
              <a:rPr lang="en-US"/>
              <a:t>          keytool -import or -printcert command). Each fingerprint is a</a:t>
            </a:r>
          </a:p>
          <a:p>
            <a:r>
              <a:rPr lang="en-US"/>
              <a:t>          relatively short number that uniquely and reliably identifies the 		certificate.</a:t>
            </a:r>
          </a:p>
          <a:p>
            <a:r>
              <a:rPr lang="en-US"/>
              <a:t>          (Technically, it's a hash value of the certificate information, using a</a:t>
            </a:r>
          </a:p>
          <a:p>
            <a:r>
              <a:rPr lang="en-US"/>
              <a:t>          message digest function.) The recipient can call up the certificate owner</a:t>
            </a:r>
          </a:p>
          <a:p>
            <a:r>
              <a:rPr lang="en-US"/>
              <a:t>          and compare the fingerprints of the received certificate with those of the</a:t>
            </a:r>
          </a:p>
          <a:p>
            <a:r>
              <a:rPr lang="en-US"/>
              <a:t>          certificate that was sent. If the fingerprints are the same, the certificates</a:t>
            </a:r>
          </a:p>
          <a:p>
            <a:r>
              <a:rPr lang="en-US"/>
              <a:t>          are the same. </a:t>
            </a:r>
          </a:p>
          <a:p>
            <a:endParaRPr lang="en-US"/>
          </a:p>
          <a:p>
            <a:r>
              <a:rPr lang="en-US"/>
              <a:t>          Thus, you can ensure that a certificate was not modified in transit. One</a:t>
            </a:r>
          </a:p>
          <a:p>
            <a:r>
              <a:rPr lang="en-US"/>
              <a:t>          other potential uncertainty when working with certificates is the identity 	of the sender. </a:t>
            </a:r>
          </a:p>
          <a:p>
            <a:endParaRPr lang="en-US"/>
          </a:p>
          <a:p>
            <a:r>
              <a:rPr lang="en-US"/>
              <a:t>          Sometimes a certificate is self-signed, that is, signed using the private 	key</a:t>
            </a:r>
          </a:p>
          <a:p>
            <a:r>
              <a:rPr lang="en-US"/>
              <a:t>          corresponding to the public key in the certificate; the issuer is the same 	as the subject. </a:t>
            </a:r>
          </a:p>
          <a:p>
            <a:endParaRPr lang="en-US"/>
          </a:p>
          <a:p>
            <a:r>
              <a:rPr lang="en-US"/>
              <a:t>          This is ok if the receiver already knows and trusts the sender. </a:t>
            </a:r>
          </a:p>
          <a:p>
            <a:endParaRPr lang="en-US"/>
          </a:p>
          <a:p>
            <a:r>
              <a:rPr lang="en-US"/>
              <a:t>          Otherwise, the sender needs to obtain a certificate from a trusted third</a:t>
            </a:r>
          </a:p>
          <a:p>
            <a:r>
              <a:rPr lang="en-US"/>
              <a:t>          party, referred to as a Certification Authority (CA). To do so, you send a</a:t>
            </a:r>
          </a:p>
          <a:p>
            <a:r>
              <a:rPr lang="en-US"/>
              <a:t>          self-signed Certificate Signing Request (CSR) to the CA. The CA 		verifies</a:t>
            </a:r>
          </a:p>
          <a:p>
            <a:r>
              <a:rPr lang="en-US"/>
              <a:t>          the signature on the CSR and your identity (for example, by checking</a:t>
            </a:r>
          </a:p>
          <a:p>
            <a:r>
              <a:rPr lang="en-US"/>
              <a:t>          your driver's license or other information). The CA then vouches for you</a:t>
            </a:r>
          </a:p>
          <a:p>
            <a:r>
              <a:rPr lang="en-US"/>
              <a:t>          being the owner of the public key by issuing a certificate and signing it</a:t>
            </a:r>
          </a:p>
          <a:p>
            <a:r>
              <a:rPr lang="en-US"/>
              <a:t>          with its own (the CA's) private key. Anybody who trusts the issuing 		CA's</a:t>
            </a:r>
          </a:p>
          <a:p>
            <a:r>
              <a:rPr lang="en-US"/>
              <a:t>          public key can now verify the signature on the certificate. In many 		cases,</a:t>
            </a:r>
          </a:p>
          <a:p>
            <a:r>
              <a:rPr lang="en-US"/>
              <a:t>          the issuing CA itself may have a certificate from a CA higher up in the 	CA</a:t>
            </a:r>
          </a:p>
          <a:p>
            <a:r>
              <a:rPr lang="en-US"/>
              <a:t>          hierarchy, leading to certificate chains. </a:t>
            </a:r>
          </a:p>
          <a:p>
            <a:endParaRPr lang="en-US"/>
          </a:p>
          <a:p>
            <a:r>
              <a:rPr lang="en-US"/>
              <a:t>          Certificates of entities you trust are typically imported into your 		keystore</a:t>
            </a:r>
          </a:p>
          <a:p>
            <a:r>
              <a:rPr lang="en-US"/>
              <a:t>          as "trusted certificates." The public key in each such certificate may</a:t>
            </a:r>
          </a:p>
          <a:p>
            <a:r>
              <a:rPr lang="en-US"/>
              <a:t>          then be used to verify signatures generated using the corresponding</a:t>
            </a:r>
          </a:p>
          <a:p>
            <a:r>
              <a:rPr lang="en-US"/>
              <a:t>          private key. Such verifications can be done by </a:t>
            </a:r>
          </a:p>
          <a:p>
            <a:endParaRPr lang="en-US"/>
          </a:p>
          <a:p>
            <a:r>
              <a:rPr lang="en-US"/>
              <a:t>               the jarsigner tool (if the document/code and signature appear in</a:t>
            </a:r>
          </a:p>
          <a:p>
            <a:r>
              <a:rPr lang="en-US"/>
              <a:t>               a JAR file),</a:t>
            </a:r>
          </a:p>
          <a:p>
            <a:endParaRPr lang="en-US"/>
          </a:p>
          <a:p>
            <a:r>
              <a:rPr lang="en-US"/>
              <a:t>               API methods, or</a:t>
            </a:r>
          </a:p>
          <a:p>
            <a:endParaRPr lang="en-US"/>
          </a:p>
          <a:p>
            <a:r>
              <a:rPr lang="en-US"/>
              <a:t>               the runtime system, when a resource access is attempted and a</a:t>
            </a:r>
          </a:p>
          <a:p>
            <a:r>
              <a:rPr lang="en-US"/>
              <a:t>               policy file specifies that the resource access is allowed for the code</a:t>
            </a:r>
          </a:p>
          <a:p>
            <a:r>
              <a:rPr lang="en-US"/>
              <a:t>               attempting the access if its signature is authentic. The code's class</a:t>
            </a:r>
          </a:p>
          <a:p>
            <a:r>
              <a:rPr lang="en-US"/>
              <a:t>               file(s) and signature must be in a JAR file. </a:t>
            </a:r>
          </a:p>
          <a:p>
            <a:endParaRPr lang="en-US"/>
          </a:p>
          <a:p>
            <a:r>
              <a:rPr lang="en-US"/>
              <a:t>          If you are sending signed code or documents to others, you need to</a:t>
            </a:r>
          </a:p>
          <a:p>
            <a:r>
              <a:rPr lang="en-US"/>
              <a:t>          supply them the certificate containing the public key corresponding to 	the</a:t>
            </a:r>
          </a:p>
          <a:p>
            <a:r>
              <a:rPr lang="en-US"/>
              <a:t>          private key used to sign the code/document. The keytool -export</a:t>
            </a:r>
          </a:p>
          <a:p>
            <a:r>
              <a:rPr lang="en-US"/>
              <a:t>          command or API methods can export your certificate from your keystore</a:t>
            </a:r>
          </a:p>
          <a:p>
            <a:r>
              <a:rPr lang="en-US"/>
              <a:t>          to a file, which can then be sent to anyone needing it. A person that</a:t>
            </a:r>
          </a:p>
          <a:p>
            <a:r>
              <a:rPr lang="en-US"/>
              <a:t>          receives the certificate can import it into their keystore as a trusted</a:t>
            </a:r>
          </a:p>
          <a:p>
            <a:r>
              <a:rPr lang="en-US"/>
              <a:t>          certificate, for example, using API methods or the keytool -import</a:t>
            </a:r>
          </a:p>
          <a:p>
            <a:r>
              <a:rPr lang="en-US"/>
              <a:t>          command. </a:t>
            </a:r>
          </a:p>
          <a:p>
            <a:endParaRPr lang="en-US"/>
          </a:p>
          <a:p>
            <a:r>
              <a:rPr lang="en-US"/>
              <a:t>          If you use the jarsigner tool to generate a signature for a JAR file, the</a:t>
            </a:r>
          </a:p>
          <a:p>
            <a:r>
              <a:rPr lang="en-US"/>
              <a:t>          tool retrieves your certificate and its supporting certificate chain from your</a:t>
            </a:r>
          </a:p>
          <a:p>
            <a:r>
              <a:rPr lang="en-US"/>
              <a:t>          keystore and stores them, along with the signature, in the JAR file.           </a:t>
            </a:r>
          </a:p>
          <a:p>
            <a:endParaRPr lang="en-US"/>
          </a:p>
          <a:p>
            <a:endParaRPr lang="en-US"/>
          </a:p>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3"/>
          <p:cNvSpPr>
            <a:spLocks noGrp="1" noChangeArrowheads="1"/>
          </p:cNvSpPr>
          <p:nvPr>
            <p:ph type="sldNum" sz="quarter" idx="5"/>
          </p:nvPr>
        </p:nvSpPr>
        <p:spPr>
          <a:ln/>
        </p:spPr>
        <p:txBody>
          <a:bodyPr/>
          <a:lstStyle/>
          <a:p>
            <a:fld id="{C6895C0C-64AD-4A8B-9741-FEB391221E4D}" type="slidenum">
              <a:rPr lang="en-US"/>
              <a:pPr/>
              <a:t>25</a:t>
            </a:fld>
            <a:endParaRPr lang="en-US"/>
          </a:p>
        </p:txBody>
      </p:sp>
      <p:sp>
        <p:nvSpPr>
          <p:cNvPr id="428034" name="Rectangle 1026"/>
          <p:cNvSpPr>
            <a:spLocks noGrp="1" noRot="1" noChangeAspect="1" noChangeArrowheads="1"/>
          </p:cNvSpPr>
          <p:nvPr>
            <p:ph type="sldImg"/>
          </p:nvPr>
        </p:nvSpPr>
        <p:spPr>
          <a:ln/>
        </p:spPr>
      </p:sp>
      <p:sp>
        <p:nvSpPr>
          <p:cNvPr id="428035" name="Rectangle 1027"/>
          <p:cNvSpPr>
            <a:spLocks noGrp="1" noChangeArrowheads="1"/>
          </p:cNvSpPr>
          <p:nvPr>
            <p:ph type="body" idx="1"/>
          </p:nvPr>
        </p:nvSpPr>
        <p:spPr/>
        <p:txBody>
          <a:bodyPr/>
          <a:lstStyle/>
          <a:p>
            <a:r>
              <a:rPr lang="en-US"/>
              <a:t>Authentication:</a:t>
            </a:r>
          </a:p>
          <a:p>
            <a:r>
              <a:rPr lang="en-US"/>
              <a:t>Server authentication means a web client need to be sure that it is communicating with a correct web site.Web Servers and Browsers provide this service by using the SSL protocol.</a:t>
            </a:r>
          </a:p>
          <a:p>
            <a:r>
              <a:rPr lang="en-US"/>
              <a:t>To use SSL we need to get a Server Certificate and install it on the Web Server.When communicating with a site using https:// we are using the SSL. The browser executes a server authentication protocol to make sure it is communicating with the correct site.</a:t>
            </a:r>
          </a:p>
          <a:p>
            <a:r>
              <a:rPr lang="en-US"/>
              <a:t>SSL establishes secure connections between two TCP protocols. (Accessing https urls causes SSL security to be invoked at both the client and the server end. SSL handshake is then performed to exchange cryptographically protected messages that establish security for the session.</a:t>
            </a:r>
          </a:p>
          <a:p>
            <a:endParaRPr lang="en-US"/>
          </a:p>
          <a:p>
            <a:r>
              <a:rPr lang="en-US"/>
              <a:t>Setting up SSL:</a:t>
            </a:r>
          </a:p>
          <a:p>
            <a:r>
              <a:rPr lang="en-US"/>
              <a:t>All the three steps are performed by the browsers using the tool such as Key Manager. </a:t>
            </a:r>
          </a:p>
          <a:p>
            <a:r>
              <a:rPr lang="en-US"/>
              <a:t>CertReq program can be used to generate a certificate locally. (If you are getting a free trial version of the server certificate you will also need to get the CA(signer’s) certificate. This is different from the global root certificate.</a:t>
            </a:r>
          </a:p>
          <a:p>
            <a:r>
              <a:rPr lang="en-US"/>
              <a:t>Installing a server certificate on a Web Site can again be done using tool provided by various vendors</a:t>
            </a:r>
          </a:p>
          <a:p>
            <a:endParaRPr lang="en-US"/>
          </a:p>
          <a:p>
            <a:r>
              <a:rPr lang="en-US"/>
              <a:t>Enabling SSL on a web site:</a:t>
            </a:r>
          </a:p>
          <a:p>
            <a:r>
              <a:rPr lang="en-US"/>
              <a:t>We need to specify the IP address of this web site and and also specify the SSL port number(default is 443).</a:t>
            </a:r>
          </a:p>
          <a:p>
            <a:r>
              <a:rPr lang="en-US"/>
              <a:t>We can also specify whether the whole site a directory or some file needs to use secure access.</a:t>
            </a:r>
          </a:p>
          <a:p>
            <a:endParaRPr lang="en-US"/>
          </a:p>
          <a:p>
            <a:r>
              <a:rPr lang="en-US"/>
              <a:t>Establishing an SSL connection:</a:t>
            </a:r>
          </a:p>
          <a:p>
            <a:r>
              <a:rPr lang="en-US"/>
              <a:t>To authenticate a web site my browser will need the issuing CA’s root certificate. Almost all of these certificates are built into the browsers.</a:t>
            </a:r>
          </a:p>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7378B30-5230-408D-B586-BE28D9102829}" type="datetimeFigureOut">
              <a:rPr lang="en-US" smtClean="0"/>
              <a:t>10/13/2014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406A20-10F9-4063-99ED-294923474AA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378B30-5230-408D-B586-BE28D9102829}" type="datetimeFigureOut">
              <a:rPr lang="en-US" smtClean="0"/>
              <a:t>10/13/2014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406A20-10F9-4063-99ED-294923474AA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378B30-5230-408D-B586-BE28D9102829}" type="datetimeFigureOut">
              <a:rPr lang="en-US" smtClean="0"/>
              <a:t>10/13/2014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406A20-10F9-4063-99ED-294923474AAB}"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990600" y="18288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53000" y="18288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990600" y="6096000"/>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429000" y="60960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858000" y="6096000"/>
            <a:ext cx="1905000" cy="457200"/>
          </a:xfrm>
        </p:spPr>
        <p:txBody>
          <a:bodyPr/>
          <a:lstStyle>
            <a:lvl1pPr>
              <a:defRPr/>
            </a:lvl1pPr>
          </a:lstStyle>
          <a:p>
            <a:fld id="{9CB807FD-66BB-40E7-80CB-B1CBC1A095A1}" type="slidenum">
              <a:rPr lang="en-US"/>
              <a:pPr/>
              <a:t>‹#›</a:t>
            </a:fld>
            <a:endParaRPr lang="en-US"/>
          </a:p>
        </p:txBody>
      </p:sp>
    </p:spTree>
    <p:extLst>
      <p:ext uri="{BB962C8B-B14F-4D97-AF65-F5344CB8AC3E}">
        <p14:creationId xmlns:p14="http://schemas.microsoft.com/office/powerpoint/2010/main" val="3517097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378B30-5230-408D-B586-BE28D9102829}" type="datetimeFigureOut">
              <a:rPr lang="en-US" smtClean="0"/>
              <a:t>10/13/2014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406A20-10F9-4063-99ED-294923474AA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378B30-5230-408D-B586-BE28D9102829}" type="datetimeFigureOut">
              <a:rPr lang="en-US" smtClean="0"/>
              <a:t>10/13/2014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406A20-10F9-4063-99ED-294923474AA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7378B30-5230-408D-B586-BE28D9102829}" type="datetimeFigureOut">
              <a:rPr lang="en-US" smtClean="0"/>
              <a:t>10/13/2014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406A20-10F9-4063-99ED-294923474AA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378B30-5230-408D-B586-BE28D9102829}" type="datetimeFigureOut">
              <a:rPr lang="en-US" smtClean="0"/>
              <a:t>10/13/2014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406A20-10F9-4063-99ED-294923474AA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378B30-5230-408D-B586-BE28D9102829}" type="datetimeFigureOut">
              <a:rPr lang="en-US" smtClean="0"/>
              <a:t>10/13/2014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406A20-10F9-4063-99ED-294923474AA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378B30-5230-408D-B586-BE28D9102829}" type="datetimeFigureOut">
              <a:rPr lang="en-US" smtClean="0"/>
              <a:t>10/13/2014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406A20-10F9-4063-99ED-294923474AA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378B30-5230-408D-B586-BE28D9102829}" type="datetimeFigureOut">
              <a:rPr lang="en-US" smtClean="0"/>
              <a:t>10/13/2014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406A20-10F9-4063-99ED-294923474AAB}"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27378B30-5230-408D-B586-BE28D9102829}" type="datetimeFigureOut">
              <a:rPr lang="en-US" smtClean="0"/>
              <a:t>10/13/2014</a:t>
            </a:fld>
            <a:endParaRPr lang="en-US"/>
          </a:p>
        </p:txBody>
      </p:sp>
      <p:sp>
        <p:nvSpPr>
          <p:cNvPr id="9" name="Slide Number Placeholder 8"/>
          <p:cNvSpPr>
            <a:spLocks noGrp="1"/>
          </p:cNvSpPr>
          <p:nvPr>
            <p:ph type="sldNum" sz="quarter" idx="11"/>
          </p:nvPr>
        </p:nvSpPr>
        <p:spPr/>
        <p:txBody>
          <a:bodyPr/>
          <a:lstStyle/>
          <a:p>
            <a:fld id="{23406A20-10F9-4063-99ED-294923474AAB}"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23406A20-10F9-4063-99ED-294923474AAB}"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27378B30-5230-408D-B586-BE28D9102829}" type="datetimeFigureOut">
              <a:rPr lang="en-US" smtClean="0"/>
              <a:t>10/13/2014</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en.wikipedia.org/wiki/Public_key_certificate" TargetMode="External"/><Relationship Id="rId2" Type="http://schemas.openxmlformats.org/officeDocument/2006/relationships/hyperlink" Target="http://en.wikipedia.org/wiki/Cryptography"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7063" y="2057400"/>
            <a:ext cx="8077200" cy="1673352"/>
          </a:xfrm>
        </p:spPr>
        <p:txBody>
          <a:bodyPr>
            <a:normAutofit/>
          </a:bodyPr>
          <a:lstStyle/>
          <a:p>
            <a:r>
              <a:rPr lang="en-US" sz="3200" dirty="0" smtClean="0"/>
              <a:t>Topic: Generation of X.509 V3 Digital    Certificates using RSA for email applications</a:t>
            </a:r>
            <a:endParaRPr lang="en-US" sz="3200" dirty="0"/>
          </a:p>
        </p:txBody>
      </p:sp>
      <p:sp>
        <p:nvSpPr>
          <p:cNvPr id="3" name="Subtitle 2"/>
          <p:cNvSpPr>
            <a:spLocks noGrp="1"/>
          </p:cNvSpPr>
          <p:nvPr>
            <p:ph type="subTitle" idx="1"/>
          </p:nvPr>
        </p:nvSpPr>
        <p:spPr>
          <a:xfrm>
            <a:off x="533400" y="533400"/>
            <a:ext cx="8077200" cy="1499616"/>
          </a:xfrm>
        </p:spPr>
        <p:txBody>
          <a:bodyPr>
            <a:normAutofit/>
          </a:bodyPr>
          <a:lstStyle/>
          <a:p>
            <a:r>
              <a:rPr lang="en-US" sz="4400" b="1" dirty="0" smtClean="0">
                <a:solidFill>
                  <a:schemeClr val="tx2"/>
                </a:solidFill>
              </a:rPr>
              <a:t>INDUSTRIAL INTERNSHIP PRESENTATION</a:t>
            </a:r>
            <a:endParaRPr lang="en-US" sz="4400" b="1" dirty="0">
              <a:solidFill>
                <a:schemeClr val="tx2"/>
              </a:solidFill>
            </a:endParaRPr>
          </a:p>
        </p:txBody>
      </p:sp>
      <p:sp>
        <p:nvSpPr>
          <p:cNvPr id="4" name="TextBox 3"/>
          <p:cNvSpPr txBox="1"/>
          <p:nvPr/>
        </p:nvSpPr>
        <p:spPr>
          <a:xfrm>
            <a:off x="5410200" y="5410200"/>
            <a:ext cx="3505200" cy="1077218"/>
          </a:xfrm>
          <a:prstGeom prst="rect">
            <a:avLst/>
          </a:prstGeom>
          <a:noFill/>
        </p:spPr>
        <p:txBody>
          <a:bodyPr wrap="square" rtlCol="0">
            <a:spAutoFit/>
          </a:bodyPr>
          <a:lstStyle/>
          <a:p>
            <a:r>
              <a:rPr lang="en-US" sz="3200" dirty="0" err="1" smtClean="0"/>
              <a:t>Sakshi</a:t>
            </a:r>
            <a:r>
              <a:rPr lang="en-US" sz="3200" dirty="0" smtClean="0"/>
              <a:t> </a:t>
            </a:r>
            <a:r>
              <a:rPr lang="en-US" sz="3200" dirty="0" err="1" smtClean="0"/>
              <a:t>Ganeriwal</a:t>
            </a:r>
            <a:r>
              <a:rPr lang="en-US" sz="3200" dirty="0" smtClean="0"/>
              <a:t/>
            </a:r>
            <a:br>
              <a:rPr lang="en-US" sz="3200" dirty="0" smtClean="0"/>
            </a:br>
            <a:r>
              <a:rPr lang="en-US" sz="3200" dirty="0" smtClean="0"/>
              <a:t>12BCE1054</a:t>
            </a:r>
            <a:endParaRPr lang="en-US" sz="3200" dirty="0"/>
          </a:p>
        </p:txBody>
      </p:sp>
    </p:spTree>
    <p:extLst>
      <p:ext uri="{BB962C8B-B14F-4D97-AF65-F5344CB8AC3E}">
        <p14:creationId xmlns:p14="http://schemas.microsoft.com/office/powerpoint/2010/main" val="14276125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AU"/>
              <a:t>Public-Key Cryptography</a:t>
            </a:r>
          </a:p>
        </p:txBody>
      </p:sp>
      <p:sp>
        <p:nvSpPr>
          <p:cNvPr id="49155" name="Rectangle 3"/>
          <p:cNvSpPr>
            <a:spLocks noGrp="1" noChangeArrowheads="1"/>
          </p:cNvSpPr>
          <p:nvPr>
            <p:ph type="body" idx="1"/>
          </p:nvPr>
        </p:nvSpPr>
        <p:spPr/>
        <p:txBody>
          <a:bodyPr/>
          <a:lstStyle/>
          <a:p>
            <a:pPr>
              <a:lnSpc>
                <a:spcPct val="90000"/>
              </a:lnSpc>
            </a:pPr>
            <a:r>
              <a:rPr lang="en-AU" sz="2800" b="1"/>
              <a:t>public-key/two-key/asymmetric</a:t>
            </a:r>
            <a:r>
              <a:rPr lang="en-AU" sz="2800"/>
              <a:t> cryptography involves the use of </a:t>
            </a:r>
            <a:r>
              <a:rPr lang="en-AU" sz="2800" b="1"/>
              <a:t>two</a:t>
            </a:r>
            <a:r>
              <a:rPr lang="en-AU" sz="2800"/>
              <a:t> keys: </a:t>
            </a:r>
          </a:p>
          <a:p>
            <a:pPr lvl="1">
              <a:lnSpc>
                <a:spcPct val="90000"/>
              </a:lnSpc>
            </a:pPr>
            <a:r>
              <a:rPr lang="en-AU" sz="2400"/>
              <a:t>a </a:t>
            </a:r>
            <a:r>
              <a:rPr lang="en-AU" sz="2400" b="1"/>
              <a:t>public-key</a:t>
            </a:r>
            <a:r>
              <a:rPr lang="en-AU" sz="2400"/>
              <a:t>, which may be known by anybody, and can be used to </a:t>
            </a:r>
            <a:r>
              <a:rPr lang="en-AU" sz="2400" b="1"/>
              <a:t>encrypt messages</a:t>
            </a:r>
            <a:r>
              <a:rPr lang="en-AU" sz="2400"/>
              <a:t>, and </a:t>
            </a:r>
            <a:r>
              <a:rPr lang="en-AU" sz="2400" b="1"/>
              <a:t>verify signatures</a:t>
            </a:r>
            <a:r>
              <a:rPr lang="en-AU" sz="2400"/>
              <a:t> </a:t>
            </a:r>
          </a:p>
          <a:p>
            <a:pPr lvl="1">
              <a:lnSpc>
                <a:spcPct val="90000"/>
              </a:lnSpc>
            </a:pPr>
            <a:r>
              <a:rPr lang="en-AU" sz="2400"/>
              <a:t>a </a:t>
            </a:r>
            <a:r>
              <a:rPr lang="en-AU" sz="2400" b="1"/>
              <a:t>private-key</a:t>
            </a:r>
            <a:r>
              <a:rPr lang="en-AU" sz="2400"/>
              <a:t>, known only to the recipient, used to </a:t>
            </a:r>
            <a:r>
              <a:rPr lang="en-AU" sz="2400" b="1"/>
              <a:t>decrypt messages</a:t>
            </a:r>
            <a:r>
              <a:rPr lang="en-AU" sz="2400"/>
              <a:t>, and </a:t>
            </a:r>
            <a:r>
              <a:rPr lang="en-AU" sz="2400" b="1"/>
              <a:t>sign</a:t>
            </a:r>
            <a:r>
              <a:rPr lang="en-AU" sz="2400"/>
              <a:t> (create)</a:t>
            </a:r>
            <a:r>
              <a:rPr lang="en-AU" sz="2400" b="1"/>
              <a:t> signatures</a:t>
            </a:r>
            <a:endParaRPr lang="en-AU" sz="2400"/>
          </a:p>
          <a:p>
            <a:pPr>
              <a:lnSpc>
                <a:spcPct val="90000"/>
              </a:lnSpc>
            </a:pPr>
            <a:r>
              <a:rPr lang="en-AU" sz="2800"/>
              <a:t>is </a:t>
            </a:r>
            <a:r>
              <a:rPr lang="en-AU" sz="2800" b="1"/>
              <a:t>asymmetric</a:t>
            </a:r>
            <a:r>
              <a:rPr lang="en-AU" sz="2800"/>
              <a:t> because</a:t>
            </a:r>
          </a:p>
          <a:p>
            <a:pPr lvl="1">
              <a:lnSpc>
                <a:spcPct val="90000"/>
              </a:lnSpc>
            </a:pPr>
            <a:r>
              <a:rPr lang="en-AU" sz="2400"/>
              <a:t>those who encrypt messages or verify signatures </a:t>
            </a:r>
            <a:r>
              <a:rPr lang="en-AU" sz="2400" b="1"/>
              <a:t>cannot</a:t>
            </a:r>
            <a:r>
              <a:rPr lang="en-AU" sz="2400"/>
              <a:t> decrypt messages or create signatures</a:t>
            </a:r>
          </a:p>
          <a:p>
            <a:pPr>
              <a:lnSpc>
                <a:spcPct val="90000"/>
              </a:lnSpc>
            </a:pPr>
            <a:endParaRPr lang="en-AU" sz="2800"/>
          </a:p>
        </p:txBody>
      </p:sp>
    </p:spTree>
    <p:extLst>
      <p:ext uri="{BB962C8B-B14F-4D97-AF65-F5344CB8AC3E}">
        <p14:creationId xmlns:p14="http://schemas.microsoft.com/office/powerpoint/2010/main" val="112271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AU"/>
              <a:t>Public-Key Cryptography</a:t>
            </a:r>
          </a:p>
        </p:txBody>
      </p:sp>
      <p:pic>
        <p:nvPicPr>
          <p:cNvPr id="50179" name="Picture 3"/>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997349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229600" cy="1066800"/>
          </a:xfrm>
        </p:spPr>
        <p:txBody>
          <a:bodyPr/>
          <a:lstStyle/>
          <a:p>
            <a:r>
              <a:rPr lang="en-US" dirty="0" smtClean="0"/>
              <a:t>What is RSA?</a:t>
            </a:r>
            <a:endParaRPr lang="en-US" dirty="0"/>
          </a:p>
        </p:txBody>
      </p:sp>
      <p:sp>
        <p:nvSpPr>
          <p:cNvPr id="3" name="Content Placeholder 2"/>
          <p:cNvSpPr>
            <a:spLocks noGrp="1"/>
          </p:cNvSpPr>
          <p:nvPr>
            <p:ph idx="1"/>
          </p:nvPr>
        </p:nvSpPr>
        <p:spPr>
          <a:xfrm>
            <a:off x="-152400" y="1752600"/>
            <a:ext cx="8458200" cy="4800600"/>
          </a:xfrm>
        </p:spPr>
        <p:txBody>
          <a:bodyPr>
            <a:normAutofit/>
          </a:bodyPr>
          <a:lstStyle/>
          <a:p>
            <a:pPr algn="just"/>
            <a:r>
              <a:rPr lang="en-US" dirty="0"/>
              <a:t>RSA is </a:t>
            </a:r>
            <a:r>
              <a:rPr lang="en-US" dirty="0" smtClean="0"/>
              <a:t>a public-key cryptosystem that </a:t>
            </a:r>
            <a:r>
              <a:rPr lang="en-US" dirty="0"/>
              <a:t>is widely used for secure data </a:t>
            </a:r>
            <a:r>
              <a:rPr lang="en-US" dirty="0" smtClean="0"/>
              <a:t>transmission</a:t>
            </a:r>
          </a:p>
          <a:p>
            <a:pPr marL="114300" indent="0" algn="just">
              <a:buNone/>
            </a:pPr>
            <a:endParaRPr lang="en-US" dirty="0" smtClean="0"/>
          </a:p>
          <a:p>
            <a:pPr algn="just"/>
            <a:r>
              <a:rPr lang="en-US" dirty="0"/>
              <a:t>In such a cryptosystem, the encryption key is public and differs from the decryption key which is kept secret. In RSA, this asymmetry is based on the practical difficulty of factoring the product of two large prime numbers, the factoring problem. </a:t>
            </a:r>
            <a:endParaRPr lang="en-US" dirty="0" smtClean="0"/>
          </a:p>
          <a:p>
            <a:pPr marL="114300" indent="0" algn="just">
              <a:buNone/>
            </a:pPr>
            <a:endParaRPr lang="en-US" dirty="0" smtClean="0"/>
          </a:p>
          <a:p>
            <a:pPr algn="just"/>
            <a:r>
              <a:rPr lang="en-US" dirty="0" smtClean="0"/>
              <a:t>RSA </a:t>
            </a:r>
            <a:r>
              <a:rPr lang="en-US" dirty="0"/>
              <a:t>stands for Ron </a:t>
            </a:r>
            <a:r>
              <a:rPr lang="en-US" dirty="0" err="1"/>
              <a:t>Rivest</a:t>
            </a:r>
            <a:r>
              <a:rPr lang="en-US" dirty="0"/>
              <a:t>, </a:t>
            </a:r>
            <a:r>
              <a:rPr lang="en-US" dirty="0" err="1"/>
              <a:t>Adi</a:t>
            </a:r>
            <a:r>
              <a:rPr lang="en-US" dirty="0"/>
              <a:t> Shamir and Leonard </a:t>
            </a:r>
            <a:r>
              <a:rPr lang="en-US" dirty="0" err="1" smtClean="0"/>
              <a:t>Adleman</a:t>
            </a:r>
            <a:endParaRPr lang="en-US" dirty="0"/>
          </a:p>
        </p:txBody>
      </p:sp>
    </p:spTree>
    <p:extLst>
      <p:ext uri="{BB962C8B-B14F-4D97-AF65-F5344CB8AC3E}">
        <p14:creationId xmlns:p14="http://schemas.microsoft.com/office/powerpoint/2010/main" val="33651038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RSA work?</a:t>
            </a:r>
            <a:endParaRPr lang="en-US" dirty="0"/>
          </a:p>
        </p:txBody>
      </p:sp>
      <p:sp>
        <p:nvSpPr>
          <p:cNvPr id="3" name="Content Placeholder 2"/>
          <p:cNvSpPr>
            <a:spLocks noGrp="1"/>
          </p:cNvSpPr>
          <p:nvPr>
            <p:ph idx="1"/>
          </p:nvPr>
        </p:nvSpPr>
        <p:spPr>
          <a:xfrm>
            <a:off x="304800" y="1066800"/>
            <a:ext cx="7620000" cy="4800600"/>
          </a:xfrm>
        </p:spPr>
        <p:txBody>
          <a:bodyPr>
            <a:noAutofit/>
          </a:bodyPr>
          <a:lstStyle/>
          <a:p>
            <a:endParaRPr lang="en-US" sz="2000" dirty="0"/>
          </a:p>
          <a:p>
            <a:r>
              <a:rPr lang="en-US" sz="2000" dirty="0" smtClean="0"/>
              <a:t> </a:t>
            </a:r>
            <a:r>
              <a:rPr lang="en-US" sz="2000" dirty="0"/>
              <a:t>Choose two distinct prime numbers p and q. </a:t>
            </a:r>
            <a:endParaRPr lang="en-US" sz="2000" dirty="0" smtClean="0"/>
          </a:p>
          <a:p>
            <a:pPr lvl="1"/>
            <a:r>
              <a:rPr lang="en-US" dirty="0" smtClean="0"/>
              <a:t>For </a:t>
            </a:r>
            <a:r>
              <a:rPr lang="en-US" dirty="0"/>
              <a:t>security purposes, the integers p and q should be chosen at random, and should be of similar bit-length. Prime integers can be efficiently found using a </a:t>
            </a:r>
            <a:r>
              <a:rPr lang="en-US" dirty="0" err="1"/>
              <a:t>primality</a:t>
            </a:r>
            <a:r>
              <a:rPr lang="en-US" dirty="0"/>
              <a:t> test. </a:t>
            </a:r>
          </a:p>
          <a:p>
            <a:endParaRPr lang="en-US" sz="2000" dirty="0"/>
          </a:p>
          <a:p>
            <a:r>
              <a:rPr lang="en-US" sz="2000" dirty="0" smtClean="0"/>
              <a:t> </a:t>
            </a:r>
            <a:r>
              <a:rPr lang="en-US" sz="2000" dirty="0"/>
              <a:t>Compute n=</a:t>
            </a:r>
            <a:r>
              <a:rPr lang="en-US" sz="2000" dirty="0" err="1"/>
              <a:t>pq</a:t>
            </a:r>
            <a:r>
              <a:rPr lang="en-US" sz="2000" dirty="0"/>
              <a:t>. </a:t>
            </a:r>
            <a:endParaRPr lang="en-US" sz="2000" dirty="0" smtClean="0"/>
          </a:p>
          <a:p>
            <a:pPr lvl="1"/>
            <a:r>
              <a:rPr lang="en-US" dirty="0" smtClean="0"/>
              <a:t>n </a:t>
            </a:r>
            <a:r>
              <a:rPr lang="en-US" dirty="0"/>
              <a:t>is used as the modulus for both the public and private keys. Its length, usually expressed in bits, is the key length. </a:t>
            </a:r>
          </a:p>
          <a:p>
            <a:endParaRPr lang="en-US" sz="2000" dirty="0"/>
          </a:p>
          <a:p>
            <a:r>
              <a:rPr lang="en-US" sz="2000" dirty="0" smtClean="0"/>
              <a:t> </a:t>
            </a:r>
            <a:r>
              <a:rPr lang="en-US" sz="2000" dirty="0"/>
              <a:t>Compute </a:t>
            </a:r>
            <a:r>
              <a:rPr lang="el-GR" sz="2000" dirty="0"/>
              <a:t>φ(</a:t>
            </a:r>
            <a:r>
              <a:rPr lang="en-US" sz="2000" i="1" dirty="0"/>
              <a:t>n</a:t>
            </a:r>
            <a:r>
              <a:rPr lang="en-US" sz="2000" dirty="0"/>
              <a:t>) = </a:t>
            </a:r>
            <a:r>
              <a:rPr lang="el-GR" sz="2000" dirty="0"/>
              <a:t>φ(</a:t>
            </a:r>
            <a:r>
              <a:rPr lang="en-US" sz="2000" i="1" dirty="0"/>
              <a:t>p</a:t>
            </a:r>
            <a:r>
              <a:rPr lang="en-US" sz="2000" dirty="0"/>
              <a:t>)</a:t>
            </a:r>
            <a:r>
              <a:rPr lang="el-GR" sz="2000" dirty="0"/>
              <a:t>φ(</a:t>
            </a:r>
            <a:r>
              <a:rPr lang="en-US" sz="2000" i="1" dirty="0"/>
              <a:t>q</a:t>
            </a:r>
            <a:r>
              <a:rPr lang="en-US" sz="2000" dirty="0"/>
              <a:t>) = (</a:t>
            </a:r>
            <a:r>
              <a:rPr lang="en-US" sz="2000" i="1" dirty="0"/>
              <a:t>p </a:t>
            </a:r>
            <a:r>
              <a:rPr lang="en-US" sz="2000" dirty="0"/>
              <a:t>− 1)(</a:t>
            </a:r>
            <a:r>
              <a:rPr lang="en-US" sz="2000" i="1" dirty="0"/>
              <a:t>q </a:t>
            </a:r>
            <a:r>
              <a:rPr lang="en-US" sz="2000" dirty="0"/>
              <a:t>− 1) = </a:t>
            </a:r>
            <a:r>
              <a:rPr lang="en-US" sz="2000" i="1" dirty="0"/>
              <a:t>n </a:t>
            </a:r>
            <a:r>
              <a:rPr lang="en-US" sz="2000" dirty="0"/>
              <a:t>- (</a:t>
            </a:r>
            <a:r>
              <a:rPr lang="en-US" sz="2000" i="1" dirty="0"/>
              <a:t>p </a:t>
            </a:r>
            <a:r>
              <a:rPr lang="en-US" sz="2000" dirty="0"/>
              <a:t>+ </a:t>
            </a:r>
            <a:r>
              <a:rPr lang="en-US" sz="2000" i="1" dirty="0"/>
              <a:t>q </a:t>
            </a:r>
            <a:r>
              <a:rPr lang="en-US" sz="2000" dirty="0"/>
              <a:t>-1), where </a:t>
            </a:r>
            <a:r>
              <a:rPr lang="el-GR" sz="2000" dirty="0"/>
              <a:t>φ </a:t>
            </a:r>
            <a:r>
              <a:rPr lang="en-US" sz="2000" dirty="0"/>
              <a:t>is Euler's </a:t>
            </a:r>
            <a:r>
              <a:rPr lang="en-US" sz="2000" dirty="0" err="1"/>
              <a:t>totient</a:t>
            </a:r>
            <a:r>
              <a:rPr lang="en-US" sz="2000" dirty="0"/>
              <a:t> function. </a:t>
            </a:r>
          </a:p>
          <a:p>
            <a:endParaRPr lang="en-US" sz="2000" dirty="0"/>
          </a:p>
          <a:p>
            <a:r>
              <a:rPr lang="en-US" sz="2000" dirty="0" smtClean="0"/>
              <a:t> </a:t>
            </a:r>
            <a:r>
              <a:rPr lang="en-US" sz="2000" dirty="0"/>
              <a:t>Choose an integer </a:t>
            </a:r>
            <a:r>
              <a:rPr lang="en-US" sz="2000" i="1" dirty="0"/>
              <a:t>e </a:t>
            </a:r>
            <a:r>
              <a:rPr lang="en-US" sz="2000" dirty="0"/>
              <a:t>such that 1 &lt; </a:t>
            </a:r>
            <a:r>
              <a:rPr lang="en-US" sz="2000" i="1" dirty="0"/>
              <a:t>e </a:t>
            </a:r>
            <a:r>
              <a:rPr lang="en-US" sz="2000" dirty="0"/>
              <a:t>&lt; </a:t>
            </a:r>
            <a:r>
              <a:rPr lang="el-GR" sz="2000" dirty="0"/>
              <a:t>φ(</a:t>
            </a:r>
            <a:r>
              <a:rPr lang="en-US" sz="2000" i="1" dirty="0"/>
              <a:t>n</a:t>
            </a:r>
            <a:r>
              <a:rPr lang="en-US" sz="2000" dirty="0"/>
              <a:t>) and </a:t>
            </a:r>
            <a:r>
              <a:rPr lang="en-US" sz="2000" dirty="0" err="1"/>
              <a:t>gcd</a:t>
            </a:r>
            <a:r>
              <a:rPr lang="en-US" sz="2000" dirty="0"/>
              <a:t>(</a:t>
            </a:r>
            <a:r>
              <a:rPr lang="en-US" sz="2000" i="1" dirty="0"/>
              <a:t>e</a:t>
            </a:r>
            <a:r>
              <a:rPr lang="en-US" sz="2000" dirty="0"/>
              <a:t>, </a:t>
            </a:r>
            <a:r>
              <a:rPr lang="el-GR" sz="2000" dirty="0"/>
              <a:t>φ(</a:t>
            </a:r>
            <a:r>
              <a:rPr lang="en-US" sz="2000" i="1" dirty="0"/>
              <a:t>n</a:t>
            </a:r>
            <a:r>
              <a:rPr lang="en-US" sz="2000" dirty="0"/>
              <a:t>)) = 1; i.e., </a:t>
            </a:r>
            <a:r>
              <a:rPr lang="en-US" sz="2000" i="1" dirty="0"/>
              <a:t>e </a:t>
            </a:r>
            <a:r>
              <a:rPr lang="en-US" sz="2000" dirty="0"/>
              <a:t>and </a:t>
            </a:r>
            <a:r>
              <a:rPr lang="el-GR" sz="2000" dirty="0"/>
              <a:t>φ(</a:t>
            </a:r>
            <a:r>
              <a:rPr lang="en-US" sz="2000" i="1" dirty="0"/>
              <a:t>n</a:t>
            </a:r>
            <a:r>
              <a:rPr lang="en-US" sz="2000" dirty="0"/>
              <a:t>) are </a:t>
            </a:r>
            <a:r>
              <a:rPr lang="en-US" sz="2000" dirty="0" err="1"/>
              <a:t>coprime</a:t>
            </a:r>
            <a:r>
              <a:rPr lang="en-US" sz="2000" dirty="0"/>
              <a:t>. </a:t>
            </a:r>
          </a:p>
          <a:p>
            <a:pPr lvl="1"/>
            <a:r>
              <a:rPr lang="en-US" i="1" dirty="0" smtClean="0"/>
              <a:t>e </a:t>
            </a:r>
            <a:r>
              <a:rPr lang="en-US" dirty="0"/>
              <a:t>is released as the public key exponent. </a:t>
            </a:r>
          </a:p>
          <a:p>
            <a:endParaRPr lang="en-US" sz="2000" dirty="0"/>
          </a:p>
        </p:txBody>
      </p:sp>
    </p:spTree>
    <p:extLst>
      <p:ext uri="{BB962C8B-B14F-4D97-AF65-F5344CB8AC3E}">
        <p14:creationId xmlns:p14="http://schemas.microsoft.com/office/powerpoint/2010/main" val="31161876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620000" cy="1143000"/>
          </a:xfrm>
        </p:spPr>
        <p:txBody>
          <a:bodyPr/>
          <a:lstStyle/>
          <a:p>
            <a:r>
              <a:rPr lang="en-US" dirty="0" smtClean="0"/>
              <a:t>How does RSA work?</a:t>
            </a:r>
            <a:endParaRPr lang="en-US" dirty="0"/>
          </a:p>
        </p:txBody>
      </p:sp>
      <p:sp>
        <p:nvSpPr>
          <p:cNvPr id="3" name="Content Placeholder 2"/>
          <p:cNvSpPr>
            <a:spLocks noGrp="1"/>
          </p:cNvSpPr>
          <p:nvPr>
            <p:ph idx="1"/>
          </p:nvPr>
        </p:nvSpPr>
        <p:spPr>
          <a:xfrm>
            <a:off x="304800" y="914400"/>
            <a:ext cx="7620000" cy="4800600"/>
          </a:xfrm>
        </p:spPr>
        <p:txBody>
          <a:bodyPr>
            <a:noAutofit/>
          </a:bodyPr>
          <a:lstStyle/>
          <a:p>
            <a:endParaRPr lang="en-US" dirty="0"/>
          </a:p>
          <a:p>
            <a:r>
              <a:rPr lang="en-US" dirty="0"/>
              <a:t>Determine </a:t>
            </a:r>
            <a:r>
              <a:rPr lang="en-US" i="1" dirty="0"/>
              <a:t>d </a:t>
            </a:r>
            <a:r>
              <a:rPr lang="en-US" dirty="0"/>
              <a:t>as </a:t>
            </a:r>
            <a:r>
              <a:rPr lang="en-US" i="1" dirty="0"/>
              <a:t>d </a:t>
            </a:r>
            <a:r>
              <a:rPr lang="en-US" dirty="0"/>
              <a:t>≡ </a:t>
            </a:r>
            <a:r>
              <a:rPr lang="en-US" i="1" dirty="0" smtClean="0"/>
              <a:t>e^</a:t>
            </a:r>
            <a:r>
              <a:rPr lang="en-US" dirty="0" smtClean="0"/>
              <a:t>−</a:t>
            </a:r>
            <a:r>
              <a:rPr lang="en-US" dirty="0"/>
              <a:t>1 (mod </a:t>
            </a:r>
            <a:r>
              <a:rPr lang="el-GR" dirty="0"/>
              <a:t>φ(</a:t>
            </a:r>
            <a:r>
              <a:rPr lang="en-US" i="1" dirty="0"/>
              <a:t>n</a:t>
            </a:r>
            <a:r>
              <a:rPr lang="en-US" dirty="0"/>
              <a:t>)); i.e., </a:t>
            </a:r>
            <a:r>
              <a:rPr lang="en-US" i="1" dirty="0"/>
              <a:t>d </a:t>
            </a:r>
            <a:r>
              <a:rPr lang="en-US" dirty="0"/>
              <a:t>is the multiplicative inverse of </a:t>
            </a:r>
            <a:r>
              <a:rPr lang="en-US" i="1" dirty="0"/>
              <a:t>e </a:t>
            </a:r>
            <a:r>
              <a:rPr lang="en-US" dirty="0"/>
              <a:t>(modulo </a:t>
            </a:r>
            <a:r>
              <a:rPr lang="el-GR" dirty="0"/>
              <a:t>φ(</a:t>
            </a:r>
            <a:r>
              <a:rPr lang="en-US" i="1" dirty="0"/>
              <a:t>n</a:t>
            </a:r>
            <a:r>
              <a:rPr lang="en-US" dirty="0"/>
              <a:t>)). </a:t>
            </a:r>
          </a:p>
          <a:p>
            <a:pPr lvl="1"/>
            <a:r>
              <a:rPr lang="en-US" sz="2200" dirty="0" smtClean="0"/>
              <a:t>This </a:t>
            </a:r>
            <a:r>
              <a:rPr lang="en-US" sz="2200" dirty="0"/>
              <a:t>is more clearly stated as: solve for d given </a:t>
            </a:r>
            <a:r>
              <a:rPr lang="en-US" sz="2200" dirty="0" err="1"/>
              <a:t>d⋅e</a:t>
            </a:r>
            <a:r>
              <a:rPr lang="en-US" sz="2200" dirty="0"/>
              <a:t> ≡ 1 (mod φ(n)). </a:t>
            </a:r>
          </a:p>
          <a:p>
            <a:pPr lvl="1"/>
            <a:r>
              <a:rPr lang="en-US" sz="2200" dirty="0" smtClean="0"/>
              <a:t>This </a:t>
            </a:r>
            <a:r>
              <a:rPr lang="en-US" sz="2200" dirty="0"/>
              <a:t>is often computed using the extended Euclidean algorithm. Using the pseudo code in the Modular integers section, inputs a and n correspond to e and φ (n), respectively. </a:t>
            </a:r>
          </a:p>
          <a:p>
            <a:pPr lvl="1"/>
            <a:r>
              <a:rPr lang="en-US" sz="2200" dirty="0" smtClean="0"/>
              <a:t>d </a:t>
            </a:r>
            <a:r>
              <a:rPr lang="en-US" sz="2200" dirty="0"/>
              <a:t>is kept as the private key exponent. </a:t>
            </a:r>
            <a:endParaRPr lang="en-US" sz="2200" dirty="0" smtClean="0"/>
          </a:p>
          <a:p>
            <a:pPr lvl="1"/>
            <a:endParaRPr lang="en-US" sz="2200" dirty="0"/>
          </a:p>
          <a:p>
            <a:r>
              <a:rPr lang="en-US" dirty="0"/>
              <a:t>The </a:t>
            </a:r>
            <a:r>
              <a:rPr lang="en-US" i="1" dirty="0"/>
              <a:t>public key </a:t>
            </a:r>
            <a:r>
              <a:rPr lang="en-US" dirty="0"/>
              <a:t>consists of the modulus </a:t>
            </a:r>
            <a:r>
              <a:rPr lang="en-US" i="1" dirty="0"/>
              <a:t>n </a:t>
            </a:r>
            <a:r>
              <a:rPr lang="en-US" dirty="0"/>
              <a:t>and the public (or encryption) exponent </a:t>
            </a:r>
            <a:r>
              <a:rPr lang="en-US" i="1" dirty="0"/>
              <a:t>e</a:t>
            </a:r>
            <a:r>
              <a:rPr lang="en-US" dirty="0"/>
              <a:t>. The </a:t>
            </a:r>
            <a:r>
              <a:rPr lang="en-US" i="1" dirty="0"/>
              <a:t>private key </a:t>
            </a:r>
            <a:r>
              <a:rPr lang="en-US" dirty="0"/>
              <a:t>consists of the modulus </a:t>
            </a:r>
            <a:r>
              <a:rPr lang="en-US" i="1" dirty="0"/>
              <a:t>n </a:t>
            </a:r>
            <a:r>
              <a:rPr lang="en-US" dirty="0"/>
              <a:t>and the private (or decryption) exponent </a:t>
            </a:r>
            <a:r>
              <a:rPr lang="en-US" i="1" dirty="0"/>
              <a:t>d</a:t>
            </a:r>
            <a:r>
              <a:rPr lang="en-US" dirty="0"/>
              <a:t>, which must be kept secret. </a:t>
            </a:r>
            <a:r>
              <a:rPr lang="en-US" i="1" dirty="0"/>
              <a:t>p</a:t>
            </a:r>
            <a:r>
              <a:rPr lang="en-US" dirty="0"/>
              <a:t>, </a:t>
            </a:r>
            <a:r>
              <a:rPr lang="en-US" i="1" dirty="0"/>
              <a:t>q</a:t>
            </a:r>
            <a:r>
              <a:rPr lang="en-US" dirty="0"/>
              <a:t>, and φ(</a:t>
            </a:r>
            <a:r>
              <a:rPr lang="en-US" i="1" dirty="0"/>
              <a:t>n</a:t>
            </a:r>
            <a:r>
              <a:rPr lang="en-US" dirty="0"/>
              <a:t>) must also be kept secret because they can be used to calculate </a:t>
            </a:r>
            <a:r>
              <a:rPr lang="en-US" i="1" dirty="0"/>
              <a:t>d</a:t>
            </a:r>
            <a:r>
              <a:rPr lang="en-US" dirty="0"/>
              <a:t>. </a:t>
            </a:r>
          </a:p>
        </p:txBody>
      </p:sp>
    </p:spTree>
    <p:extLst>
      <p:ext uri="{BB962C8B-B14F-4D97-AF65-F5344CB8AC3E}">
        <p14:creationId xmlns:p14="http://schemas.microsoft.com/office/powerpoint/2010/main" val="36317439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smtClean="0"/>
              <a:t>Let’s Make a </a:t>
            </a:r>
            <a:r>
              <a:rPr lang="en-US" dirty="0" smtClean="0"/>
              <a:t>Key</a:t>
            </a:r>
            <a:endParaRPr lang="en-US" dirty="0" smtClean="0"/>
          </a:p>
        </p:txBody>
      </p:sp>
      <p:sp>
        <p:nvSpPr>
          <p:cNvPr id="5123" name="Rectangle 3"/>
          <p:cNvSpPr>
            <a:spLocks noGrp="1" noChangeArrowheads="1"/>
          </p:cNvSpPr>
          <p:nvPr>
            <p:ph type="body" idx="1"/>
          </p:nvPr>
        </p:nvSpPr>
        <p:spPr/>
        <p:txBody>
          <a:bodyPr/>
          <a:lstStyle/>
          <a:p>
            <a:pPr eaLnBrk="1" hangingPunct="1">
              <a:lnSpc>
                <a:spcPct val="90000"/>
              </a:lnSpc>
              <a:buFont typeface="Wingdings" pitchFamily="2" charset="2"/>
              <a:buNone/>
            </a:pPr>
            <a:r>
              <a:rPr lang="en-US" sz="2000" smtClean="0"/>
              <a:t>Let’s use small prime numbers for the example:</a:t>
            </a:r>
          </a:p>
          <a:p>
            <a:pPr eaLnBrk="1" hangingPunct="1">
              <a:lnSpc>
                <a:spcPct val="90000"/>
              </a:lnSpc>
              <a:buFont typeface="Wingdings" pitchFamily="2" charset="2"/>
              <a:buNone/>
            </a:pPr>
            <a:r>
              <a:rPr lang="en-US" sz="2000" smtClean="0"/>
              <a:t>	p=2 q=5</a:t>
            </a:r>
          </a:p>
          <a:p>
            <a:pPr eaLnBrk="1" hangingPunct="1">
              <a:lnSpc>
                <a:spcPct val="90000"/>
              </a:lnSpc>
              <a:buFont typeface="Wingdings" pitchFamily="2" charset="2"/>
              <a:buNone/>
            </a:pPr>
            <a:r>
              <a:rPr lang="en-US" sz="2000" smtClean="0"/>
              <a:t>	n=pq=10</a:t>
            </a:r>
          </a:p>
          <a:p>
            <a:pPr eaLnBrk="1" hangingPunct="1">
              <a:lnSpc>
                <a:spcPct val="90000"/>
              </a:lnSpc>
              <a:buFont typeface="Wingdings" pitchFamily="2" charset="2"/>
              <a:buNone/>
            </a:pPr>
            <a:r>
              <a:rPr lang="en-US" sz="2000" smtClean="0"/>
              <a:t>Compute the totient:</a:t>
            </a:r>
          </a:p>
          <a:p>
            <a:pPr eaLnBrk="1" hangingPunct="1">
              <a:lnSpc>
                <a:spcPct val="90000"/>
              </a:lnSpc>
              <a:buFont typeface="Wingdings" pitchFamily="2" charset="2"/>
              <a:buNone/>
            </a:pPr>
            <a:r>
              <a:rPr lang="en-US" sz="2000" smtClean="0"/>
              <a:t>	φ(n) = (p-1)(q-1) = 1*4 = 4</a:t>
            </a:r>
          </a:p>
          <a:p>
            <a:pPr eaLnBrk="1" hangingPunct="1">
              <a:lnSpc>
                <a:spcPct val="90000"/>
              </a:lnSpc>
              <a:buFont typeface="Wingdings" pitchFamily="2" charset="2"/>
              <a:buNone/>
            </a:pPr>
            <a:r>
              <a:rPr lang="en-US" sz="2000" smtClean="0"/>
              <a:t>Observe that the number of integers less than n that are coprime to n is 4: (1, 3, 7, 9) </a:t>
            </a:r>
          </a:p>
          <a:p>
            <a:pPr eaLnBrk="1" hangingPunct="1">
              <a:lnSpc>
                <a:spcPct val="90000"/>
              </a:lnSpc>
              <a:buFont typeface="Wingdings" pitchFamily="2" charset="2"/>
              <a:buNone/>
            </a:pPr>
            <a:r>
              <a:rPr lang="en-US" sz="2000" smtClean="0"/>
              <a:t>Choose an integer </a:t>
            </a:r>
            <a:r>
              <a:rPr lang="en-US" sz="2000" i="1" smtClean="0"/>
              <a:t>e</a:t>
            </a:r>
            <a:r>
              <a:rPr lang="en-US" sz="2000" smtClean="0"/>
              <a:t> s.t. 1 &lt; </a:t>
            </a:r>
            <a:r>
              <a:rPr lang="en-US" sz="2000" i="1" smtClean="0"/>
              <a:t>e</a:t>
            </a:r>
            <a:r>
              <a:rPr lang="en-US" sz="2000" smtClean="0"/>
              <a:t> &lt; φ(</a:t>
            </a:r>
            <a:r>
              <a:rPr lang="en-US" sz="2000" i="1" smtClean="0"/>
              <a:t>n</a:t>
            </a:r>
            <a:r>
              <a:rPr lang="en-US" sz="2000" smtClean="0"/>
              <a:t>), and </a:t>
            </a:r>
            <a:r>
              <a:rPr lang="en-US" sz="2000" i="1" smtClean="0"/>
              <a:t>e</a:t>
            </a:r>
            <a:r>
              <a:rPr lang="en-US" sz="2000" smtClean="0"/>
              <a:t> and φ(</a:t>
            </a:r>
            <a:r>
              <a:rPr lang="en-US" sz="2000" i="1" smtClean="0"/>
              <a:t>n</a:t>
            </a:r>
            <a:r>
              <a:rPr lang="en-US" sz="2000" smtClean="0"/>
              <a:t>) are coprime</a:t>
            </a:r>
          </a:p>
          <a:p>
            <a:pPr eaLnBrk="1" hangingPunct="1">
              <a:lnSpc>
                <a:spcPct val="90000"/>
              </a:lnSpc>
              <a:buFont typeface="Wingdings" pitchFamily="2" charset="2"/>
              <a:buNone/>
            </a:pPr>
            <a:r>
              <a:rPr lang="en-US" sz="2000" smtClean="0"/>
              <a:t>	</a:t>
            </a:r>
            <a:r>
              <a:rPr lang="en-US" sz="2000" i="1" smtClean="0"/>
              <a:t>e = 3   </a:t>
            </a:r>
            <a:r>
              <a:rPr lang="en-US" sz="2000" smtClean="0"/>
              <a:t>(e is used as the public key exponent)</a:t>
            </a:r>
          </a:p>
          <a:p>
            <a:pPr eaLnBrk="1" hangingPunct="1">
              <a:lnSpc>
                <a:spcPct val="90000"/>
              </a:lnSpc>
              <a:buFont typeface="Wingdings" pitchFamily="2" charset="2"/>
              <a:buNone/>
            </a:pPr>
            <a:r>
              <a:rPr lang="en-US" sz="2000" smtClean="0"/>
              <a:t>Compute d s.t. de = 1 + kφ(n) for some integer k</a:t>
            </a:r>
          </a:p>
          <a:p>
            <a:pPr eaLnBrk="1" hangingPunct="1">
              <a:lnSpc>
                <a:spcPct val="90000"/>
              </a:lnSpc>
              <a:buFont typeface="Wingdings" pitchFamily="2" charset="2"/>
              <a:buNone/>
            </a:pPr>
            <a:r>
              <a:rPr lang="en-US" sz="2000" smtClean="0"/>
              <a:t>	d = 7   (</a:t>
            </a:r>
            <a:r>
              <a:rPr lang="en-US" sz="2000" i="1" smtClean="0"/>
              <a:t>d</a:t>
            </a:r>
            <a:r>
              <a:rPr lang="en-US" sz="2000" smtClean="0"/>
              <a:t> is used as the private key exponent)</a:t>
            </a:r>
            <a:r>
              <a:rPr lang="en-US" sz="2600" smtClean="0"/>
              <a:t> </a:t>
            </a:r>
            <a:endParaRPr lang="el-GR" sz="2600" smtClean="0"/>
          </a:p>
        </p:txBody>
      </p:sp>
    </p:spTree>
    <p:extLst>
      <p:ext uri="{BB962C8B-B14F-4D97-AF65-F5344CB8AC3E}">
        <p14:creationId xmlns:p14="http://schemas.microsoft.com/office/powerpoint/2010/main" val="9319458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dirty="0" smtClean="0"/>
              <a:t>Let’s Make a </a:t>
            </a:r>
            <a:r>
              <a:rPr lang="en-US" dirty="0" smtClean="0"/>
              <a:t>Key</a:t>
            </a:r>
            <a:endParaRPr lang="en-US" dirty="0" smtClean="0"/>
          </a:p>
        </p:txBody>
      </p:sp>
      <p:sp>
        <p:nvSpPr>
          <p:cNvPr id="6147" name="Rectangle 3"/>
          <p:cNvSpPr>
            <a:spLocks noGrp="1" noChangeArrowheads="1"/>
          </p:cNvSpPr>
          <p:nvPr>
            <p:ph type="body" idx="1"/>
          </p:nvPr>
        </p:nvSpPr>
        <p:spPr/>
        <p:txBody>
          <a:bodyPr/>
          <a:lstStyle/>
          <a:p>
            <a:pPr eaLnBrk="1" hangingPunct="1">
              <a:lnSpc>
                <a:spcPct val="90000"/>
              </a:lnSpc>
              <a:buFont typeface="Wingdings" pitchFamily="2" charset="2"/>
              <a:buNone/>
            </a:pPr>
            <a:r>
              <a:rPr lang="en-US" sz="1900" smtClean="0"/>
              <a:t>So then, the public key will be:</a:t>
            </a:r>
          </a:p>
          <a:p>
            <a:pPr eaLnBrk="1" hangingPunct="1">
              <a:lnSpc>
                <a:spcPct val="90000"/>
              </a:lnSpc>
              <a:buFont typeface="Wingdings" pitchFamily="2" charset="2"/>
              <a:buNone/>
            </a:pPr>
            <a:r>
              <a:rPr lang="en-US" sz="1900" smtClean="0"/>
              <a:t>		c=m</a:t>
            </a:r>
            <a:r>
              <a:rPr lang="en-US" sz="1900" baseline="30000" smtClean="0"/>
              <a:t>e</a:t>
            </a:r>
            <a:r>
              <a:rPr lang="en-US" sz="1900" smtClean="0"/>
              <a:t> mod n</a:t>
            </a:r>
          </a:p>
          <a:p>
            <a:pPr eaLnBrk="1" hangingPunct="1">
              <a:lnSpc>
                <a:spcPct val="90000"/>
              </a:lnSpc>
              <a:buFont typeface="Wingdings" pitchFamily="2" charset="2"/>
              <a:buNone/>
            </a:pPr>
            <a:r>
              <a:rPr lang="en-US" sz="1900" smtClean="0"/>
              <a:t>		c=m</a:t>
            </a:r>
            <a:r>
              <a:rPr lang="en-US" sz="1900" baseline="30000" smtClean="0"/>
              <a:t>3</a:t>
            </a:r>
            <a:r>
              <a:rPr lang="en-US" sz="1900" smtClean="0"/>
              <a:t> mod 10</a:t>
            </a:r>
          </a:p>
          <a:p>
            <a:pPr eaLnBrk="1" hangingPunct="1">
              <a:lnSpc>
                <a:spcPct val="90000"/>
              </a:lnSpc>
              <a:buFont typeface="Wingdings" pitchFamily="2" charset="2"/>
              <a:buNone/>
            </a:pPr>
            <a:r>
              <a:rPr lang="en-US" sz="1900" smtClean="0"/>
              <a:t>And the private key will be:</a:t>
            </a:r>
          </a:p>
          <a:p>
            <a:pPr eaLnBrk="1" hangingPunct="1">
              <a:lnSpc>
                <a:spcPct val="90000"/>
              </a:lnSpc>
              <a:buFont typeface="Wingdings" pitchFamily="2" charset="2"/>
              <a:buNone/>
            </a:pPr>
            <a:r>
              <a:rPr lang="en-US" sz="1900" smtClean="0"/>
              <a:t>		m=c</a:t>
            </a:r>
            <a:r>
              <a:rPr lang="en-US" sz="1900" baseline="30000" smtClean="0"/>
              <a:t>d</a:t>
            </a:r>
            <a:r>
              <a:rPr lang="en-US" sz="1900" smtClean="0"/>
              <a:t> mod n</a:t>
            </a:r>
          </a:p>
          <a:p>
            <a:pPr eaLnBrk="1" hangingPunct="1">
              <a:lnSpc>
                <a:spcPct val="90000"/>
              </a:lnSpc>
              <a:buFont typeface="Wingdings" pitchFamily="2" charset="2"/>
              <a:buNone/>
            </a:pPr>
            <a:r>
              <a:rPr lang="en-US" sz="1900" smtClean="0"/>
              <a:t>		m=c</a:t>
            </a:r>
            <a:r>
              <a:rPr lang="en-US" sz="1900" baseline="30000" smtClean="0"/>
              <a:t>7</a:t>
            </a:r>
            <a:r>
              <a:rPr lang="en-US" sz="1900" smtClean="0"/>
              <a:t> mod 10</a:t>
            </a:r>
          </a:p>
          <a:p>
            <a:pPr eaLnBrk="1" hangingPunct="1">
              <a:lnSpc>
                <a:spcPct val="90000"/>
              </a:lnSpc>
              <a:buFont typeface="Wingdings" pitchFamily="2" charset="2"/>
              <a:buNone/>
            </a:pPr>
            <a:endParaRPr lang="en-US" sz="1900" smtClean="0"/>
          </a:p>
          <a:p>
            <a:pPr eaLnBrk="1" hangingPunct="1">
              <a:lnSpc>
                <a:spcPct val="90000"/>
              </a:lnSpc>
              <a:buFont typeface="Wingdings" pitchFamily="2" charset="2"/>
              <a:buNone/>
            </a:pPr>
            <a:r>
              <a:rPr lang="en-US" sz="1900" smtClean="0"/>
              <a:t>We use the public key to encrypt and the private key to decrypt</a:t>
            </a:r>
          </a:p>
          <a:p>
            <a:pPr eaLnBrk="1" hangingPunct="1">
              <a:lnSpc>
                <a:spcPct val="90000"/>
              </a:lnSpc>
              <a:buFont typeface="Wingdings" pitchFamily="2" charset="2"/>
              <a:buNone/>
            </a:pPr>
            <a:r>
              <a:rPr lang="en-US" sz="1900" smtClean="0"/>
              <a:t>If we want to encrypt m=8 we use</a:t>
            </a:r>
          </a:p>
          <a:p>
            <a:pPr eaLnBrk="1" hangingPunct="1">
              <a:lnSpc>
                <a:spcPct val="90000"/>
              </a:lnSpc>
              <a:buFont typeface="Wingdings" pitchFamily="2" charset="2"/>
              <a:buNone/>
            </a:pPr>
            <a:r>
              <a:rPr lang="en-US" sz="1900" smtClean="0"/>
              <a:t>		c=8</a:t>
            </a:r>
            <a:r>
              <a:rPr lang="en-US" sz="1900" baseline="30000" smtClean="0"/>
              <a:t>3</a:t>
            </a:r>
            <a:r>
              <a:rPr lang="en-US" sz="1900" smtClean="0"/>
              <a:t> mod 10 = 2</a:t>
            </a:r>
          </a:p>
          <a:p>
            <a:pPr eaLnBrk="1" hangingPunct="1">
              <a:lnSpc>
                <a:spcPct val="90000"/>
              </a:lnSpc>
              <a:buFont typeface="Wingdings" pitchFamily="2" charset="2"/>
              <a:buNone/>
            </a:pPr>
            <a:r>
              <a:rPr lang="en-US" sz="1900" smtClean="0"/>
              <a:t>In order to decrypt c=2 we use</a:t>
            </a:r>
          </a:p>
          <a:p>
            <a:pPr eaLnBrk="1" hangingPunct="1">
              <a:lnSpc>
                <a:spcPct val="90000"/>
              </a:lnSpc>
              <a:buFont typeface="Wingdings" pitchFamily="2" charset="2"/>
              <a:buNone/>
            </a:pPr>
            <a:r>
              <a:rPr lang="en-US" sz="1900" smtClean="0"/>
              <a:t>		m=2</a:t>
            </a:r>
            <a:r>
              <a:rPr lang="en-US" sz="1900" baseline="30000" smtClean="0"/>
              <a:t>7</a:t>
            </a:r>
            <a:r>
              <a:rPr lang="en-US" sz="1900" smtClean="0"/>
              <a:t> mod 10 = 8</a:t>
            </a:r>
            <a:endParaRPr lang="el-GR" sz="1900" smtClean="0"/>
          </a:p>
        </p:txBody>
      </p:sp>
    </p:spTree>
    <p:extLst>
      <p:ext uri="{BB962C8B-B14F-4D97-AF65-F5344CB8AC3E}">
        <p14:creationId xmlns:p14="http://schemas.microsoft.com/office/powerpoint/2010/main" val="5156698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Does this seem easy to crack?</a:t>
            </a:r>
          </a:p>
        </p:txBody>
      </p:sp>
      <p:sp>
        <p:nvSpPr>
          <p:cNvPr id="8195" name="Rectangle 3"/>
          <p:cNvSpPr>
            <a:spLocks noGrp="1" noChangeArrowheads="1"/>
          </p:cNvSpPr>
          <p:nvPr>
            <p:ph type="body" idx="1"/>
          </p:nvPr>
        </p:nvSpPr>
        <p:spPr/>
        <p:txBody>
          <a:bodyPr/>
          <a:lstStyle/>
          <a:p>
            <a:pPr eaLnBrk="1" hangingPunct="1"/>
            <a:r>
              <a:rPr lang="en-US" smtClean="0"/>
              <a:t>If n is 256 bits or shorter, you can crack the keys in a couple of hours on your own computer </a:t>
            </a:r>
          </a:p>
          <a:p>
            <a:pPr eaLnBrk="1" hangingPunct="1"/>
            <a:r>
              <a:rPr lang="en-US" smtClean="0"/>
              <a:t>Typical keys are 1024-2048 bits long</a:t>
            </a:r>
          </a:p>
          <a:p>
            <a:pPr eaLnBrk="1" hangingPunct="1"/>
            <a:r>
              <a:rPr lang="en-US" smtClean="0"/>
              <a:t>It is possible that 1024 bits keys will be breakable soon</a:t>
            </a:r>
          </a:p>
          <a:p>
            <a:pPr eaLnBrk="1" hangingPunct="1"/>
            <a:r>
              <a:rPr lang="en-US" smtClean="0"/>
              <a:t>The current recommendation is that keys be 2048 bits</a:t>
            </a:r>
          </a:p>
        </p:txBody>
      </p:sp>
    </p:spTree>
    <p:extLst>
      <p:ext uri="{BB962C8B-B14F-4D97-AF65-F5344CB8AC3E}">
        <p14:creationId xmlns:p14="http://schemas.microsoft.com/office/powerpoint/2010/main" val="25124916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a:t>
            </a:r>
            <a:endParaRPr lang="en-US" dirty="0"/>
          </a:p>
        </p:txBody>
      </p:sp>
      <p:sp>
        <p:nvSpPr>
          <p:cNvPr id="3" name="Content Placeholder 2"/>
          <p:cNvSpPr>
            <a:spLocks noGrp="1"/>
          </p:cNvSpPr>
          <p:nvPr>
            <p:ph idx="1"/>
          </p:nvPr>
        </p:nvSpPr>
        <p:spPr/>
        <p:txBody>
          <a:bodyPr>
            <a:normAutofit/>
          </a:bodyPr>
          <a:lstStyle/>
          <a:p>
            <a:pPr marL="118872" indent="0" algn="just">
              <a:buNone/>
            </a:pPr>
            <a:r>
              <a:rPr lang="en-US" sz="2400" dirty="0"/>
              <a:t>Alice transmits her public key (n, e) to Bob and keeps the private key d secret. Bob then wishes to send message M to Alice.</a:t>
            </a:r>
          </a:p>
          <a:p>
            <a:pPr marL="118872" indent="0" algn="just">
              <a:buNone/>
            </a:pPr>
            <a:endParaRPr lang="en-US" sz="2400" dirty="0"/>
          </a:p>
          <a:p>
            <a:pPr marL="118872" indent="0" algn="just">
              <a:buNone/>
            </a:pPr>
            <a:r>
              <a:rPr lang="en-US" sz="2400" dirty="0"/>
              <a:t>He first turns M into an integer m, such that 0 ≤ m &lt; n by using an agreed-upon reversible protocol known as a padding scheme. He then computes the </a:t>
            </a:r>
            <a:r>
              <a:rPr lang="en-US" sz="2400" dirty="0" err="1"/>
              <a:t>ciphertext</a:t>
            </a:r>
            <a:r>
              <a:rPr lang="en-US" sz="2400" dirty="0"/>
              <a:t> c corresponding to</a:t>
            </a:r>
          </a:p>
          <a:p>
            <a:pPr marL="118872" indent="0" algn="just">
              <a:buNone/>
            </a:pPr>
            <a:r>
              <a:rPr lang="en-US" sz="2400" dirty="0"/>
              <a:t>c </a:t>
            </a:r>
            <a:r>
              <a:rPr lang="en-US" sz="2400" dirty="0" smtClean="0"/>
              <a:t>=</a:t>
            </a:r>
            <a:r>
              <a:rPr lang="en-US" sz="2400" dirty="0" err="1" smtClean="0"/>
              <a:t>m^e</a:t>
            </a:r>
            <a:r>
              <a:rPr lang="en-US" sz="2400" dirty="0" smtClean="0"/>
              <a:t> mod(n)</a:t>
            </a:r>
            <a:endParaRPr lang="en-US" sz="2400" dirty="0"/>
          </a:p>
          <a:p>
            <a:pPr marL="118872" indent="0" algn="just">
              <a:buNone/>
            </a:pPr>
            <a:endParaRPr lang="en-US" sz="2400" dirty="0"/>
          </a:p>
          <a:p>
            <a:pPr marL="118872" indent="0" algn="just">
              <a:buNone/>
            </a:pPr>
            <a:endParaRPr lang="en-US" sz="2400" dirty="0"/>
          </a:p>
        </p:txBody>
      </p:sp>
    </p:spTree>
    <p:extLst>
      <p:ext uri="{BB962C8B-B14F-4D97-AF65-F5344CB8AC3E}">
        <p14:creationId xmlns:p14="http://schemas.microsoft.com/office/powerpoint/2010/main" val="17301716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Decryption</a:t>
            </a:r>
            <a:endParaRPr lang="en-US" dirty="0"/>
          </a:p>
        </p:txBody>
      </p:sp>
      <p:sp>
        <p:nvSpPr>
          <p:cNvPr id="3" name="Content Placeholder 2"/>
          <p:cNvSpPr>
            <a:spLocks noGrp="1"/>
          </p:cNvSpPr>
          <p:nvPr>
            <p:ph idx="1"/>
          </p:nvPr>
        </p:nvSpPr>
        <p:spPr/>
        <p:txBody>
          <a:bodyPr>
            <a:normAutofit/>
          </a:bodyPr>
          <a:lstStyle/>
          <a:p>
            <a:pPr marL="118872" indent="0" algn="just">
              <a:buNone/>
            </a:pPr>
            <a:r>
              <a:rPr lang="en-US" sz="2400" dirty="0"/>
              <a:t>Alice can recover </a:t>
            </a:r>
            <a:r>
              <a:rPr lang="en-US" sz="2400" i="1" dirty="0"/>
              <a:t>m</a:t>
            </a:r>
            <a:r>
              <a:rPr lang="en-US" sz="2400" dirty="0"/>
              <a:t> from </a:t>
            </a:r>
            <a:r>
              <a:rPr lang="en-US" sz="2400" i="1" dirty="0"/>
              <a:t>c</a:t>
            </a:r>
            <a:r>
              <a:rPr lang="en-US" sz="2400" dirty="0"/>
              <a:t> by using her private key exponent </a:t>
            </a:r>
            <a:r>
              <a:rPr lang="en-US" sz="2400" i="1" dirty="0"/>
              <a:t>d</a:t>
            </a:r>
            <a:r>
              <a:rPr lang="en-US" sz="2400" dirty="0"/>
              <a:t> via </a:t>
            </a:r>
            <a:r>
              <a:rPr lang="en-US" sz="2400" dirty="0" smtClean="0"/>
              <a:t>computing</a:t>
            </a:r>
          </a:p>
          <a:p>
            <a:pPr marL="118872" indent="0" algn="just">
              <a:buNone/>
            </a:pPr>
            <a:r>
              <a:rPr lang="en-US" sz="2400" dirty="0" smtClean="0"/>
              <a:t>M=</a:t>
            </a:r>
            <a:r>
              <a:rPr lang="en-US" sz="2400" dirty="0" err="1" smtClean="0"/>
              <a:t>c^d</a:t>
            </a:r>
            <a:r>
              <a:rPr lang="en-US" sz="2400" dirty="0" smtClean="0"/>
              <a:t>(mod n)</a:t>
            </a:r>
            <a:endParaRPr lang="en-US" sz="2400" dirty="0"/>
          </a:p>
          <a:p>
            <a:pPr marL="118872" indent="0" algn="just">
              <a:buNone/>
            </a:pPr>
            <a:r>
              <a:rPr lang="en-US" sz="2400" dirty="0"/>
              <a:t>Given </a:t>
            </a:r>
            <a:r>
              <a:rPr lang="en-US" sz="2400" i="1" dirty="0"/>
              <a:t>m</a:t>
            </a:r>
            <a:r>
              <a:rPr lang="en-US" sz="2400" dirty="0"/>
              <a:t>, she can recover the original message </a:t>
            </a:r>
            <a:r>
              <a:rPr lang="en-US" sz="2400" i="1" dirty="0"/>
              <a:t>M</a:t>
            </a:r>
            <a:r>
              <a:rPr lang="en-US" sz="2400" dirty="0"/>
              <a:t> by reversing the padding scheme.</a:t>
            </a:r>
          </a:p>
          <a:p>
            <a:pPr marL="118872" indent="0" algn="just">
              <a:buNone/>
            </a:pPr>
            <a:endParaRPr lang="en-US" sz="2400" dirty="0"/>
          </a:p>
        </p:txBody>
      </p:sp>
    </p:spTree>
    <p:extLst>
      <p:ext uri="{BB962C8B-B14F-4D97-AF65-F5344CB8AC3E}">
        <p14:creationId xmlns:p14="http://schemas.microsoft.com/office/powerpoint/2010/main" val="37394113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Internship Details</a:t>
            </a:r>
            <a:endParaRPr lang="en-US" dirty="0"/>
          </a:p>
        </p:txBody>
      </p:sp>
      <p:sp>
        <p:nvSpPr>
          <p:cNvPr id="3" name="Content Placeholder 2"/>
          <p:cNvSpPr>
            <a:spLocks noGrp="1"/>
          </p:cNvSpPr>
          <p:nvPr>
            <p:ph idx="1"/>
          </p:nvPr>
        </p:nvSpPr>
        <p:spPr/>
        <p:txBody>
          <a:bodyPr/>
          <a:lstStyle/>
          <a:p>
            <a:r>
              <a:rPr lang="en-US" dirty="0" smtClean="0"/>
              <a:t>Internship in SETS (Society of </a:t>
            </a:r>
            <a:r>
              <a:rPr lang="en-US" dirty="0" err="1" smtClean="0"/>
              <a:t>Eletronic</a:t>
            </a:r>
            <a:r>
              <a:rPr lang="en-US" dirty="0" smtClean="0"/>
              <a:t> Transaction and Security), </a:t>
            </a:r>
            <a:r>
              <a:rPr lang="en-US" dirty="0" err="1" smtClean="0"/>
              <a:t>Taramani</a:t>
            </a:r>
            <a:r>
              <a:rPr lang="en-US" dirty="0" smtClean="0"/>
              <a:t> Chennai</a:t>
            </a:r>
          </a:p>
          <a:p>
            <a:endParaRPr lang="en-US" dirty="0" smtClean="0"/>
          </a:p>
          <a:p>
            <a:r>
              <a:rPr lang="en-US" dirty="0" smtClean="0"/>
              <a:t>Duration: 1</a:t>
            </a:r>
            <a:r>
              <a:rPr lang="en-US" baseline="30000" dirty="0" smtClean="0"/>
              <a:t>st</a:t>
            </a:r>
            <a:r>
              <a:rPr lang="en-US" dirty="0" smtClean="0"/>
              <a:t> June 2014- 7</a:t>
            </a:r>
            <a:r>
              <a:rPr lang="en-US" baseline="30000" dirty="0" smtClean="0"/>
              <a:t>th</a:t>
            </a:r>
            <a:r>
              <a:rPr lang="en-US" dirty="0" smtClean="0"/>
              <a:t> July 2014</a:t>
            </a:r>
          </a:p>
          <a:p>
            <a:endParaRPr lang="en-US" dirty="0" smtClean="0"/>
          </a:p>
          <a:p>
            <a:r>
              <a:rPr lang="en-US" dirty="0" smtClean="0"/>
              <a:t>Mentor: Mr. </a:t>
            </a:r>
            <a:r>
              <a:rPr lang="en-US" dirty="0" err="1" smtClean="0"/>
              <a:t>Kunal</a:t>
            </a:r>
            <a:r>
              <a:rPr lang="en-US" dirty="0" smtClean="0"/>
              <a:t> </a:t>
            </a:r>
            <a:r>
              <a:rPr lang="en-US" dirty="0" err="1" smtClean="0"/>
              <a:t>Abhishek</a:t>
            </a:r>
            <a:r>
              <a:rPr lang="en-US" dirty="0" smtClean="0"/>
              <a:t>, Senior Research   		Associate</a:t>
            </a:r>
            <a:endParaRPr lang="en-US" dirty="0"/>
          </a:p>
        </p:txBody>
      </p:sp>
    </p:spTree>
    <p:extLst>
      <p:ext uri="{BB962C8B-B14F-4D97-AF65-F5344CB8AC3E}">
        <p14:creationId xmlns:p14="http://schemas.microsoft.com/office/powerpoint/2010/main" val="5274130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certificates?</a:t>
            </a:r>
            <a:endParaRPr lang="en-US" dirty="0"/>
          </a:p>
        </p:txBody>
      </p:sp>
      <p:sp>
        <p:nvSpPr>
          <p:cNvPr id="3" name="Content Placeholder 2"/>
          <p:cNvSpPr>
            <a:spLocks noGrp="1"/>
          </p:cNvSpPr>
          <p:nvPr>
            <p:ph idx="1"/>
          </p:nvPr>
        </p:nvSpPr>
        <p:spPr/>
        <p:txBody>
          <a:bodyPr>
            <a:normAutofit/>
          </a:bodyPr>
          <a:lstStyle/>
          <a:p>
            <a:pPr algn="just"/>
            <a:r>
              <a:rPr lang="en-US" sz="2400" dirty="0"/>
              <a:t>In cryptography, a public key certificate (also known as a digital certificate or identity certificate) is an electronic document used to prove ownership of a public key. </a:t>
            </a:r>
            <a:endParaRPr lang="en-US" sz="2400" dirty="0" smtClean="0"/>
          </a:p>
          <a:p>
            <a:pPr algn="just"/>
            <a:r>
              <a:rPr lang="en-US" sz="2400" dirty="0" smtClean="0"/>
              <a:t>The </a:t>
            </a:r>
            <a:r>
              <a:rPr lang="en-US" sz="2400" dirty="0"/>
              <a:t>certificate includes information about the key, information about its owner's identity, and the digital signature of an entity that has verified the certificate's contents are correct</a:t>
            </a:r>
            <a:r>
              <a:rPr lang="en-US" sz="2400" dirty="0" smtClean="0"/>
              <a:t>.</a:t>
            </a:r>
          </a:p>
          <a:p>
            <a:pPr algn="just"/>
            <a:r>
              <a:rPr lang="en-US" sz="2400" dirty="0" smtClean="0"/>
              <a:t> </a:t>
            </a:r>
            <a:r>
              <a:rPr lang="en-US" sz="2400" dirty="0"/>
              <a:t>If the signature is valid, and the person examining the certificate trusts the signer, then they know they can use that key to communicate with its owner.</a:t>
            </a:r>
          </a:p>
        </p:txBody>
      </p:sp>
    </p:spTree>
    <p:extLst>
      <p:ext uri="{BB962C8B-B14F-4D97-AF65-F5344CB8AC3E}">
        <p14:creationId xmlns:p14="http://schemas.microsoft.com/office/powerpoint/2010/main" val="14748261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Certificates?</a:t>
            </a:r>
            <a:endParaRPr lang="en-US" dirty="0"/>
          </a:p>
        </p:txBody>
      </p:sp>
      <p:sp>
        <p:nvSpPr>
          <p:cNvPr id="3" name="Content Placeholder 2"/>
          <p:cNvSpPr>
            <a:spLocks noGrp="1"/>
          </p:cNvSpPr>
          <p:nvPr>
            <p:ph idx="1"/>
          </p:nvPr>
        </p:nvSpPr>
        <p:spPr/>
        <p:txBody>
          <a:bodyPr/>
          <a:lstStyle/>
          <a:p>
            <a:r>
              <a:rPr lang="en-US" dirty="0" smtClean="0"/>
              <a:t>Authentication</a:t>
            </a:r>
          </a:p>
          <a:p>
            <a:r>
              <a:rPr lang="en-US" dirty="0" smtClean="0"/>
              <a:t>To increase the difficulty of MITM attacks</a:t>
            </a:r>
            <a:endParaRPr lang="en-US" dirty="0"/>
          </a:p>
        </p:txBody>
      </p:sp>
      <p:sp>
        <p:nvSpPr>
          <p:cNvPr id="4" name="AutoShape 2" descr="http://www.google.co.in/url?sa=i&amp;source=images&amp;cd=&amp;docid=nz6mvjjNIlIiHM&amp;tbnid=cSyLWUYoEFWtCM:&amp;ved=0CAUQjBw&amp;url=https%3A%2F%2Fwww.owasp.org%2Fimages%2F2%2F21%2FMain_the_middle.JPG&amp;ei=GHQ3VLrFIozmuQS29oKoBw&amp;psig=AFQjCNE5Ab5hzFl0YD_GYxooFeQqao49EQ&amp;ust=1413006744716763"/>
          <p:cNvSpPr>
            <a:spLocks noChangeAspect="1" noChangeArrowheads="1"/>
          </p:cNvSpPr>
          <p:nvPr/>
        </p:nvSpPr>
        <p:spPr bwMode="auto">
          <a:xfrm>
            <a:off x="63500" y="-136525"/>
            <a:ext cx="5419725" cy="3009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2137" y="3124200"/>
            <a:ext cx="5419725" cy="3009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57640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Certificate Authority (CA)</a:t>
            </a:r>
            <a:endParaRPr lang="en-US" dirty="0"/>
          </a:p>
        </p:txBody>
      </p:sp>
      <p:sp>
        <p:nvSpPr>
          <p:cNvPr id="3" name="Content Placeholder 2"/>
          <p:cNvSpPr>
            <a:spLocks noGrp="1"/>
          </p:cNvSpPr>
          <p:nvPr>
            <p:ph idx="1"/>
          </p:nvPr>
        </p:nvSpPr>
        <p:spPr/>
        <p:txBody>
          <a:bodyPr>
            <a:normAutofit/>
          </a:bodyPr>
          <a:lstStyle/>
          <a:p>
            <a:r>
              <a:rPr lang="en-US" sz="2400" dirty="0"/>
              <a:t>In </a:t>
            </a:r>
            <a:r>
              <a:rPr lang="en-US" sz="2400" dirty="0">
                <a:hlinkClick r:id="rId2" tooltip="Cryptography"/>
              </a:rPr>
              <a:t>cryptography</a:t>
            </a:r>
            <a:r>
              <a:rPr lang="en-US" sz="2400" dirty="0"/>
              <a:t>, a </a:t>
            </a:r>
            <a:r>
              <a:rPr lang="en-US" sz="2400" b="1" dirty="0"/>
              <a:t>certificate authority</a:t>
            </a:r>
            <a:r>
              <a:rPr lang="en-US" sz="2400" dirty="0"/>
              <a:t> or </a:t>
            </a:r>
            <a:r>
              <a:rPr lang="en-US" sz="2400" b="1" dirty="0"/>
              <a:t>certification authority</a:t>
            </a:r>
            <a:r>
              <a:rPr lang="en-US" sz="2400" dirty="0"/>
              <a:t> (</a:t>
            </a:r>
            <a:r>
              <a:rPr lang="en-US" sz="2400" b="1" dirty="0"/>
              <a:t>CA</a:t>
            </a:r>
            <a:r>
              <a:rPr lang="en-US" sz="2400" dirty="0"/>
              <a:t>) </a:t>
            </a:r>
            <a:r>
              <a:rPr lang="en-US" sz="2400" dirty="0" smtClean="0"/>
              <a:t>is </a:t>
            </a:r>
            <a:r>
              <a:rPr lang="en-US" sz="2400" dirty="0"/>
              <a:t>an entity that issues </a:t>
            </a:r>
            <a:r>
              <a:rPr lang="en-US" sz="2400" dirty="0">
                <a:hlinkClick r:id="rId3" tooltip="Public key certificate"/>
              </a:rPr>
              <a:t>digital certificates</a:t>
            </a:r>
            <a:r>
              <a:rPr lang="en-US" sz="2400" dirty="0" smtClean="0"/>
              <a:t>.</a:t>
            </a:r>
          </a:p>
          <a:p>
            <a:r>
              <a:rPr lang="en-US" sz="2800" dirty="0"/>
              <a:t>Issuer/Signer of the certificate</a:t>
            </a:r>
          </a:p>
          <a:p>
            <a:pPr lvl="1"/>
            <a:r>
              <a:rPr lang="en-US" sz="2400" dirty="0"/>
              <a:t>Binds public key w/ </a:t>
            </a:r>
            <a:r>
              <a:rPr lang="en-US" sz="2400" dirty="0" smtClean="0"/>
              <a:t>identity + attributes</a:t>
            </a:r>
            <a:endParaRPr lang="en-US" sz="2400" dirty="0"/>
          </a:p>
          <a:p>
            <a:pPr marL="114300" indent="0">
              <a:buNone/>
            </a:pPr>
            <a:endParaRPr lang="en-US" sz="2400" dirty="0"/>
          </a:p>
        </p:txBody>
      </p:sp>
    </p:spTree>
    <p:extLst>
      <p:ext uri="{BB962C8B-B14F-4D97-AF65-F5344CB8AC3E}">
        <p14:creationId xmlns:p14="http://schemas.microsoft.com/office/powerpoint/2010/main" val="38814506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p:txBody>
          <a:bodyPr/>
          <a:lstStyle/>
          <a:p>
            <a:pPr algn="ctr"/>
            <a:r>
              <a:rPr lang="en-US"/>
              <a:t>Certification Authorities</a:t>
            </a:r>
          </a:p>
        </p:txBody>
      </p:sp>
      <p:sp>
        <p:nvSpPr>
          <p:cNvPr id="382979" name="Rectangle 3"/>
          <p:cNvSpPr>
            <a:spLocks noGrp="1" noChangeArrowheads="1"/>
          </p:cNvSpPr>
          <p:nvPr>
            <p:ph type="body" sz="half" idx="1"/>
          </p:nvPr>
        </p:nvSpPr>
        <p:spPr>
          <a:xfrm>
            <a:off x="685800" y="1752600"/>
            <a:ext cx="4343400" cy="4114800"/>
          </a:xfrm>
        </p:spPr>
        <p:txBody>
          <a:bodyPr/>
          <a:lstStyle/>
          <a:p>
            <a:pPr lvl="1">
              <a:buClr>
                <a:schemeClr val="tx1"/>
              </a:buClr>
              <a:buFontTx/>
              <a:buChar char="•"/>
            </a:pPr>
            <a:r>
              <a:rPr lang="en-US" sz="3200" b="1"/>
              <a:t>Trusted organization that issues certificates and maintains status information about certificates.</a:t>
            </a:r>
          </a:p>
          <a:p>
            <a:pPr lvl="1">
              <a:buClr>
                <a:srgbClr val="080808"/>
              </a:buClr>
              <a:buFontTx/>
              <a:buChar char="•"/>
            </a:pPr>
            <a:r>
              <a:rPr lang="en-US" sz="3200" b="1"/>
              <a:t>Certification Practice Statement</a:t>
            </a:r>
            <a:endParaRPr lang="en-US"/>
          </a:p>
        </p:txBody>
      </p:sp>
      <p:graphicFrame>
        <p:nvGraphicFramePr>
          <p:cNvPr id="382982" name="Object 6"/>
          <p:cNvGraphicFramePr>
            <a:graphicFrameLocks noGrp="1" noChangeAspect="1"/>
          </p:cNvGraphicFramePr>
          <p:nvPr>
            <p:ph sz="half" idx="2"/>
          </p:nvPr>
        </p:nvGraphicFramePr>
        <p:xfrm>
          <a:off x="4953000" y="2616200"/>
          <a:ext cx="3810000" cy="2540000"/>
        </p:xfrm>
        <a:graphic>
          <a:graphicData uri="http://schemas.openxmlformats.org/presentationml/2006/ole">
            <mc:AlternateContent xmlns:mc="http://schemas.openxmlformats.org/markup-compatibility/2006">
              <mc:Choice xmlns:v="urn:schemas-microsoft-com:vml" Requires="v">
                <p:oleObj spid="_x0000_s2055" name="Picture" r:id="rId4" imgW="2743200" imgH="1828800" progId="Word.Picture.8">
                  <p:embed/>
                </p:oleObj>
              </mc:Choice>
              <mc:Fallback>
                <p:oleObj name="Picture" r:id="rId4" imgW="2743200" imgH="182880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3000" y="2616200"/>
                        <a:ext cx="3810000" cy="2540000"/>
                      </a:xfrm>
                      <a:prstGeom prst="rect">
                        <a:avLst/>
                      </a:prstGeom>
                    </p:spPr>
                  </p:pic>
                </p:oleObj>
              </mc:Fallback>
            </mc:AlternateContent>
          </a:graphicData>
        </a:graphic>
      </p:graphicFrame>
    </p:spTree>
    <p:extLst>
      <p:ext uri="{BB962C8B-B14F-4D97-AF65-F5344CB8AC3E}">
        <p14:creationId xmlns:p14="http://schemas.microsoft.com/office/powerpoint/2010/main" val="17251033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lstStyle/>
          <a:p>
            <a:r>
              <a:rPr lang="en-US"/>
              <a:t>How Digital Certificates work?</a:t>
            </a:r>
          </a:p>
        </p:txBody>
      </p:sp>
      <p:sp>
        <p:nvSpPr>
          <p:cNvPr id="420867" name="Rectangle 3"/>
          <p:cNvSpPr>
            <a:spLocks noGrp="1" noChangeArrowheads="1"/>
          </p:cNvSpPr>
          <p:nvPr>
            <p:ph type="body" idx="1"/>
          </p:nvPr>
        </p:nvSpPr>
        <p:spPr>
          <a:xfrm>
            <a:off x="990600" y="1600200"/>
            <a:ext cx="7772400" cy="4114800"/>
          </a:xfrm>
        </p:spPr>
        <p:txBody>
          <a:bodyPr/>
          <a:lstStyle/>
          <a:p>
            <a:pPr>
              <a:buClr>
                <a:srgbClr val="080808"/>
              </a:buClr>
              <a:buFontTx/>
              <a:buChar char="•"/>
            </a:pPr>
            <a:r>
              <a:rPr lang="en-US" b="1"/>
              <a:t>Generate Public and Private Keys.</a:t>
            </a:r>
          </a:p>
          <a:p>
            <a:pPr>
              <a:buClr>
                <a:srgbClr val="080808"/>
              </a:buClr>
              <a:buFontTx/>
              <a:buChar char="•"/>
            </a:pPr>
            <a:r>
              <a:rPr lang="en-US" b="1"/>
              <a:t>Get Certificate from the CA</a:t>
            </a:r>
          </a:p>
          <a:p>
            <a:pPr>
              <a:buClr>
                <a:srgbClr val="080808"/>
              </a:buClr>
              <a:buFontTx/>
              <a:buChar char="•"/>
            </a:pPr>
            <a:r>
              <a:rPr lang="en-US" b="1"/>
              <a:t>Sign the document/page using the private key. </a:t>
            </a:r>
          </a:p>
          <a:p>
            <a:pPr>
              <a:buClr>
                <a:srgbClr val="080808"/>
              </a:buClr>
              <a:buFontTx/>
              <a:buChar char="•"/>
            </a:pPr>
            <a:r>
              <a:rPr lang="en-US" b="1"/>
              <a:t>Send signed document over open networks along with the CA’s certificate.</a:t>
            </a:r>
          </a:p>
          <a:p>
            <a:pPr>
              <a:buClr>
                <a:srgbClr val="080808"/>
              </a:buClr>
              <a:buFontTx/>
              <a:buChar char="•"/>
            </a:pPr>
            <a:r>
              <a:rPr lang="en-US" b="1"/>
              <a:t>Recipient verifies using the signing CA’s public key</a:t>
            </a:r>
          </a:p>
          <a:p>
            <a:pPr>
              <a:buClr>
                <a:srgbClr val="080808"/>
              </a:buClr>
              <a:buFontTx/>
              <a:buChar char="•"/>
            </a:pPr>
            <a:r>
              <a:rPr lang="en-US" b="1"/>
              <a:t>Trust Chain and Fingerprints</a:t>
            </a:r>
          </a:p>
          <a:p>
            <a:endParaRPr lang="en-US"/>
          </a:p>
        </p:txBody>
      </p:sp>
    </p:spTree>
    <p:extLst>
      <p:ext uri="{BB962C8B-B14F-4D97-AF65-F5344CB8AC3E}">
        <p14:creationId xmlns:p14="http://schemas.microsoft.com/office/powerpoint/2010/main" val="39291486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a:lstStyle/>
          <a:p>
            <a:pPr algn="ctr"/>
            <a:r>
              <a:rPr lang="en-US"/>
              <a:t>Web Server Security</a:t>
            </a:r>
          </a:p>
        </p:txBody>
      </p:sp>
      <p:sp>
        <p:nvSpPr>
          <p:cNvPr id="405511" name="Rectangle 7"/>
          <p:cNvSpPr>
            <a:spLocks noGrp="1" noChangeArrowheads="1"/>
          </p:cNvSpPr>
          <p:nvPr>
            <p:ph type="body" idx="1"/>
          </p:nvPr>
        </p:nvSpPr>
        <p:spPr>
          <a:xfrm>
            <a:off x="990600" y="1676400"/>
            <a:ext cx="7772400" cy="4114800"/>
          </a:xfrm>
        </p:spPr>
        <p:txBody>
          <a:bodyPr/>
          <a:lstStyle/>
          <a:p>
            <a:pPr>
              <a:buClr>
                <a:srgbClr val="080808"/>
              </a:buClr>
              <a:buFontTx/>
              <a:buChar char="•"/>
            </a:pPr>
            <a:r>
              <a:rPr lang="en-US" b="1"/>
              <a:t>Server Authentication using SSL</a:t>
            </a:r>
          </a:p>
          <a:p>
            <a:pPr lvl="1">
              <a:buClr>
                <a:srgbClr val="080808"/>
              </a:buClr>
              <a:buFontTx/>
              <a:buChar char="•"/>
            </a:pPr>
            <a:r>
              <a:rPr lang="en-US" sz="2400" b="1"/>
              <a:t>Information to/from the correct Web Site </a:t>
            </a:r>
          </a:p>
          <a:p>
            <a:pPr lvl="1">
              <a:buClr>
                <a:srgbClr val="080808"/>
              </a:buClr>
              <a:buFontTx/>
              <a:buChar char="•"/>
            </a:pPr>
            <a:r>
              <a:rPr lang="en-US" sz="2400" b="1"/>
              <a:t>Information in encrypted form</a:t>
            </a:r>
          </a:p>
          <a:p>
            <a:pPr>
              <a:buClr>
                <a:srgbClr val="080808"/>
              </a:buClr>
              <a:buFontTx/>
              <a:buChar char="•"/>
            </a:pPr>
            <a:r>
              <a:rPr lang="en-US" b="1"/>
              <a:t>Setting up SSL on a Web Site</a:t>
            </a:r>
          </a:p>
          <a:p>
            <a:pPr lvl="1">
              <a:buClr>
                <a:srgbClr val="080808"/>
              </a:buClr>
              <a:buFontTx/>
              <a:buChar char="•"/>
            </a:pPr>
            <a:r>
              <a:rPr lang="en-US" sz="2400" b="1"/>
              <a:t>Create a Server Certificate Request</a:t>
            </a:r>
          </a:p>
          <a:p>
            <a:pPr lvl="1">
              <a:buClr>
                <a:srgbClr val="080808"/>
              </a:buClr>
              <a:buFontTx/>
              <a:buChar char="•"/>
            </a:pPr>
            <a:r>
              <a:rPr lang="en-US" sz="2400" b="1"/>
              <a:t>Obtain the Server Certificate from a CA/locally</a:t>
            </a:r>
          </a:p>
          <a:p>
            <a:pPr lvl="1">
              <a:buClr>
                <a:srgbClr val="080808"/>
              </a:buClr>
              <a:buFontTx/>
              <a:buChar char="•"/>
            </a:pPr>
            <a:r>
              <a:rPr lang="en-US" sz="2400" b="1"/>
              <a:t>Install it on the Web Server</a:t>
            </a:r>
          </a:p>
          <a:p>
            <a:pPr>
              <a:buClr>
                <a:srgbClr val="080808"/>
              </a:buClr>
              <a:buFontTx/>
              <a:buChar char="•"/>
            </a:pPr>
            <a:r>
              <a:rPr lang="en-US" b="1"/>
              <a:t>Establishing an SSL connection</a:t>
            </a:r>
          </a:p>
          <a:p>
            <a:pPr lvl="1">
              <a:buClr>
                <a:srgbClr val="080808"/>
              </a:buClr>
              <a:buFontTx/>
              <a:buChar char="•"/>
            </a:pPr>
            <a:r>
              <a:rPr lang="en-US" sz="2400" b="1"/>
              <a:t>Need root certificate of the issuing CA</a:t>
            </a:r>
            <a:endParaRPr lang="en-US" b="1"/>
          </a:p>
        </p:txBody>
      </p:sp>
    </p:spTree>
    <p:extLst>
      <p:ext uri="{BB962C8B-B14F-4D97-AF65-F5344CB8AC3E}">
        <p14:creationId xmlns:p14="http://schemas.microsoft.com/office/powerpoint/2010/main" val="22271040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x.509?</a:t>
            </a:r>
            <a:endParaRPr lang="en-US" dirty="0"/>
          </a:p>
        </p:txBody>
      </p:sp>
      <p:sp>
        <p:nvSpPr>
          <p:cNvPr id="3" name="Content Placeholder 2"/>
          <p:cNvSpPr>
            <a:spLocks noGrp="1"/>
          </p:cNvSpPr>
          <p:nvPr>
            <p:ph idx="1"/>
          </p:nvPr>
        </p:nvSpPr>
        <p:spPr/>
        <p:txBody>
          <a:bodyPr>
            <a:normAutofit/>
          </a:bodyPr>
          <a:lstStyle/>
          <a:p>
            <a:r>
              <a:rPr lang="en-US" sz="2400" dirty="0"/>
              <a:t>In cryptography, X.509 is an ITU-T standard for a public key infrastructure (PKI</a:t>
            </a:r>
            <a:r>
              <a:rPr lang="en-US" sz="2400" dirty="0" smtClean="0"/>
              <a:t>).</a:t>
            </a:r>
            <a:endParaRPr lang="en-US" sz="2400" dirty="0"/>
          </a:p>
        </p:txBody>
      </p:sp>
    </p:spTree>
    <p:extLst>
      <p:ext uri="{BB962C8B-B14F-4D97-AF65-F5344CB8AC3E}">
        <p14:creationId xmlns:p14="http://schemas.microsoft.com/office/powerpoint/2010/main" val="40772535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x.509 Certificates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Certificate </a:t>
            </a:r>
            <a:endParaRPr lang="en-US" dirty="0"/>
          </a:p>
          <a:p>
            <a:pPr lvl="1"/>
            <a:r>
              <a:rPr lang="en-US" dirty="0"/>
              <a:t>Version</a:t>
            </a:r>
          </a:p>
          <a:p>
            <a:pPr lvl="1"/>
            <a:r>
              <a:rPr lang="en-US" dirty="0"/>
              <a:t>Serial Number</a:t>
            </a:r>
          </a:p>
          <a:p>
            <a:pPr lvl="1"/>
            <a:r>
              <a:rPr lang="en-US" dirty="0"/>
              <a:t>Algorithm ID</a:t>
            </a:r>
          </a:p>
          <a:p>
            <a:pPr lvl="1"/>
            <a:r>
              <a:rPr lang="en-US" dirty="0"/>
              <a:t>Issuer</a:t>
            </a:r>
          </a:p>
          <a:p>
            <a:pPr lvl="1"/>
            <a:r>
              <a:rPr lang="en-US" dirty="0"/>
              <a:t>Validity </a:t>
            </a:r>
          </a:p>
          <a:p>
            <a:pPr lvl="2"/>
            <a:r>
              <a:rPr lang="en-US" dirty="0"/>
              <a:t>Not Before</a:t>
            </a:r>
          </a:p>
          <a:p>
            <a:pPr lvl="2"/>
            <a:r>
              <a:rPr lang="en-US" dirty="0"/>
              <a:t>Not After</a:t>
            </a:r>
          </a:p>
          <a:p>
            <a:pPr lvl="1"/>
            <a:r>
              <a:rPr lang="en-US" dirty="0"/>
              <a:t>Subject</a:t>
            </a:r>
          </a:p>
          <a:p>
            <a:pPr lvl="1"/>
            <a:r>
              <a:rPr lang="en-US" dirty="0"/>
              <a:t>Subject Public Key Info </a:t>
            </a:r>
          </a:p>
          <a:p>
            <a:pPr lvl="2"/>
            <a:r>
              <a:rPr lang="en-US" dirty="0"/>
              <a:t>Public Key Algorithm</a:t>
            </a:r>
          </a:p>
          <a:p>
            <a:pPr lvl="2"/>
            <a:r>
              <a:rPr lang="en-US" dirty="0"/>
              <a:t>Subject Public Key</a:t>
            </a:r>
          </a:p>
          <a:p>
            <a:pPr lvl="1"/>
            <a:r>
              <a:rPr lang="en-US" dirty="0"/>
              <a:t>Issuer Unique Identifier (optional)</a:t>
            </a:r>
          </a:p>
          <a:p>
            <a:pPr lvl="1"/>
            <a:r>
              <a:rPr lang="en-US" dirty="0"/>
              <a:t>Subject Unique Identifier (optional)</a:t>
            </a:r>
          </a:p>
          <a:p>
            <a:pPr lvl="1"/>
            <a:r>
              <a:rPr lang="en-US" dirty="0"/>
              <a:t>Extensions (optional) </a:t>
            </a:r>
          </a:p>
          <a:p>
            <a:pPr lvl="2"/>
            <a:r>
              <a:rPr lang="en-US" dirty="0"/>
              <a:t>...</a:t>
            </a:r>
          </a:p>
          <a:p>
            <a:r>
              <a:rPr lang="en-US" dirty="0"/>
              <a:t>Certificate Signature Algorithm</a:t>
            </a:r>
          </a:p>
          <a:p>
            <a:r>
              <a:rPr lang="en-US" dirty="0"/>
              <a:t>Certificate Signature</a:t>
            </a:r>
          </a:p>
          <a:p>
            <a:endParaRPr lang="en-US" dirty="0"/>
          </a:p>
        </p:txBody>
      </p:sp>
    </p:spTree>
    <p:extLst>
      <p:ext uri="{BB962C8B-B14F-4D97-AF65-F5344CB8AC3E}">
        <p14:creationId xmlns:p14="http://schemas.microsoft.com/office/powerpoint/2010/main" val="11627698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system built</a:t>
            </a:r>
            <a:endParaRPr lang="en-US" dirty="0"/>
          </a:p>
        </p:txBody>
      </p:sp>
      <p:sp>
        <p:nvSpPr>
          <p:cNvPr id="3" name="Content Placeholder 2"/>
          <p:cNvSpPr>
            <a:spLocks noGrp="1"/>
          </p:cNvSpPr>
          <p:nvPr>
            <p:ph idx="1"/>
          </p:nvPr>
        </p:nvSpPr>
        <p:spPr/>
        <p:txBody>
          <a:bodyPr>
            <a:normAutofit/>
          </a:bodyPr>
          <a:lstStyle/>
          <a:p>
            <a:r>
              <a:rPr lang="en-US" sz="2400" dirty="0" smtClean="0"/>
              <a:t>A local network based system was built that allowed users to login and generate their public key, private key, and certificates which would be authenticated by the SETS Certificate Authority.</a:t>
            </a:r>
            <a:endParaRPr lang="en-US" sz="2400" dirty="0"/>
          </a:p>
        </p:txBody>
      </p:sp>
    </p:spTree>
    <p:extLst>
      <p:ext uri="{BB962C8B-B14F-4D97-AF65-F5344CB8AC3E}">
        <p14:creationId xmlns:p14="http://schemas.microsoft.com/office/powerpoint/2010/main" val="28303962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of the system</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57200" y="2319821"/>
            <a:ext cx="7620000" cy="33613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7162800" y="3868579"/>
            <a:ext cx="914400" cy="246221"/>
          </a:xfrm>
          <a:prstGeom prst="rect">
            <a:avLst/>
          </a:prstGeom>
          <a:solidFill>
            <a:schemeClr val="bg1"/>
          </a:solidFill>
        </p:spPr>
        <p:txBody>
          <a:bodyPr wrap="square" rtlCol="0">
            <a:spAutoFit/>
          </a:bodyPr>
          <a:lstStyle/>
          <a:p>
            <a:r>
              <a:rPr lang="en-US" sz="1000" dirty="0" smtClean="0"/>
              <a:t>Certificate</a:t>
            </a:r>
            <a:endParaRPr lang="en-US" sz="1000" dirty="0"/>
          </a:p>
        </p:txBody>
      </p:sp>
    </p:spTree>
    <p:extLst>
      <p:ext uri="{BB962C8B-B14F-4D97-AF65-F5344CB8AC3E}">
        <p14:creationId xmlns:p14="http://schemas.microsoft.com/office/powerpoint/2010/main" val="32515032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this project about?</a:t>
            </a:r>
            <a:endParaRPr lang="en-US" dirty="0"/>
          </a:p>
        </p:txBody>
      </p:sp>
      <p:sp>
        <p:nvSpPr>
          <p:cNvPr id="3" name="Content Placeholder 2"/>
          <p:cNvSpPr>
            <a:spLocks noGrp="1"/>
          </p:cNvSpPr>
          <p:nvPr>
            <p:ph idx="1"/>
          </p:nvPr>
        </p:nvSpPr>
        <p:spPr/>
        <p:txBody>
          <a:bodyPr>
            <a:normAutofit/>
          </a:bodyPr>
          <a:lstStyle/>
          <a:p>
            <a:pPr algn="just"/>
            <a:r>
              <a:rPr lang="en-US" sz="2800" dirty="0" smtClean="0"/>
              <a:t>A security and authentication system for SETS – Society for Electronic Transactions and security using RSA algorithm.</a:t>
            </a:r>
            <a:endParaRPr lang="en-US" sz="2800" dirty="0"/>
          </a:p>
        </p:txBody>
      </p:sp>
    </p:spTree>
    <p:extLst>
      <p:ext uri="{BB962C8B-B14F-4D97-AF65-F5344CB8AC3E}">
        <p14:creationId xmlns:p14="http://schemas.microsoft.com/office/powerpoint/2010/main" val="22591052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of the system</a:t>
            </a: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57200" y="1832174"/>
            <a:ext cx="7620000" cy="43366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72184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3200"/>
            <a:ext cx="8229600" cy="1252728"/>
          </a:xfrm>
        </p:spPr>
        <p:txBody>
          <a:bodyPr/>
          <a:lstStyle/>
          <a:p>
            <a:r>
              <a:rPr lang="en-US" dirty="0" smtClean="0"/>
              <a:t>THANK-YOU!</a:t>
            </a:r>
            <a:endParaRPr lang="en-US" dirty="0"/>
          </a:p>
        </p:txBody>
      </p:sp>
    </p:spTree>
    <p:extLst>
      <p:ext uri="{BB962C8B-B14F-4D97-AF65-F5344CB8AC3E}">
        <p14:creationId xmlns:p14="http://schemas.microsoft.com/office/powerpoint/2010/main" val="8190425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did?</a:t>
            </a:r>
            <a:endParaRPr lang="en-US" dirty="0"/>
          </a:p>
        </p:txBody>
      </p:sp>
      <p:sp>
        <p:nvSpPr>
          <p:cNvPr id="3" name="Content Placeholder 2"/>
          <p:cNvSpPr>
            <a:spLocks noGrp="1"/>
          </p:cNvSpPr>
          <p:nvPr>
            <p:ph idx="1"/>
          </p:nvPr>
        </p:nvSpPr>
        <p:spPr/>
        <p:txBody>
          <a:bodyPr>
            <a:normAutofit/>
          </a:bodyPr>
          <a:lstStyle/>
          <a:p>
            <a:r>
              <a:rPr lang="en-US" sz="2800" dirty="0" smtClean="0"/>
              <a:t>Study of RSA</a:t>
            </a:r>
          </a:p>
          <a:p>
            <a:r>
              <a:rPr lang="en-US" sz="2800" dirty="0" smtClean="0"/>
              <a:t>Basic study of x.509 certificates</a:t>
            </a:r>
          </a:p>
          <a:p>
            <a:r>
              <a:rPr lang="en-US" sz="2800" dirty="0" smtClean="0"/>
              <a:t>Study of basic </a:t>
            </a:r>
            <a:r>
              <a:rPr lang="en-US" sz="2800" dirty="0" err="1"/>
              <a:t>O</a:t>
            </a:r>
            <a:r>
              <a:rPr lang="en-US" sz="2800" dirty="0" err="1" smtClean="0"/>
              <a:t>penSSL</a:t>
            </a:r>
            <a:endParaRPr lang="en-US" sz="2800" dirty="0" smtClean="0"/>
          </a:p>
          <a:p>
            <a:r>
              <a:rPr lang="en-US" sz="2800" dirty="0" smtClean="0"/>
              <a:t>Implementation of RSA algorithm</a:t>
            </a:r>
          </a:p>
          <a:p>
            <a:r>
              <a:rPr lang="en-US" sz="2800" dirty="0" smtClean="0"/>
              <a:t>Building the system using </a:t>
            </a:r>
            <a:r>
              <a:rPr lang="en-US" sz="2800" dirty="0" err="1" smtClean="0"/>
              <a:t>OpenSSL</a:t>
            </a:r>
            <a:r>
              <a:rPr lang="en-US" sz="2800" dirty="0" smtClean="0"/>
              <a:t>, PHP</a:t>
            </a:r>
            <a:endParaRPr lang="en-US" sz="2800" dirty="0"/>
          </a:p>
        </p:txBody>
      </p:sp>
    </p:spTree>
    <p:extLst>
      <p:ext uri="{BB962C8B-B14F-4D97-AF65-F5344CB8AC3E}">
        <p14:creationId xmlns:p14="http://schemas.microsoft.com/office/powerpoint/2010/main" val="30005446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Phases of our Project</a:t>
            </a:r>
            <a:endParaRPr lang="en-US" dirty="0"/>
          </a:p>
        </p:txBody>
      </p:sp>
      <p:sp>
        <p:nvSpPr>
          <p:cNvPr id="3" name="Content Placeholder 2"/>
          <p:cNvSpPr>
            <a:spLocks noGrp="1"/>
          </p:cNvSpPr>
          <p:nvPr>
            <p:ph idx="1"/>
          </p:nvPr>
        </p:nvSpPr>
        <p:spPr/>
        <p:txBody>
          <a:bodyPr>
            <a:normAutofit/>
          </a:bodyPr>
          <a:lstStyle/>
          <a:p>
            <a:r>
              <a:rPr lang="en-US" dirty="0" smtClean="0"/>
              <a:t>first </a:t>
            </a:r>
            <a:r>
              <a:rPr lang="en-US" dirty="0" smtClean="0"/>
              <a:t>phase </a:t>
            </a:r>
            <a:endParaRPr lang="en-US" dirty="0" smtClean="0"/>
          </a:p>
          <a:p>
            <a:pPr marL="114300" indent="0">
              <a:buNone/>
            </a:pPr>
            <a:endParaRPr lang="en-US" dirty="0" smtClean="0"/>
          </a:p>
          <a:p>
            <a:pPr marL="114300" indent="0">
              <a:buNone/>
            </a:pPr>
            <a:r>
              <a:rPr lang="en-US" dirty="0"/>
              <a:t>W</a:t>
            </a:r>
            <a:r>
              <a:rPr lang="en-US" dirty="0" smtClean="0"/>
              <a:t>e understood the basic </a:t>
            </a:r>
            <a:r>
              <a:rPr lang="en-US" dirty="0" smtClean="0"/>
              <a:t>theoretical concepts of cryptography</a:t>
            </a:r>
            <a:r>
              <a:rPr lang="en-US" dirty="0" smtClean="0"/>
              <a:t>. </a:t>
            </a:r>
          </a:p>
          <a:p>
            <a:pPr marL="114300" indent="0">
              <a:buNone/>
            </a:pPr>
            <a:endParaRPr lang="en-US" dirty="0" smtClean="0"/>
          </a:p>
          <a:p>
            <a:pPr marL="114300" indent="0">
              <a:buNone/>
            </a:pPr>
            <a:r>
              <a:rPr lang="en-US" dirty="0" smtClean="0"/>
              <a:t>We </a:t>
            </a:r>
            <a:r>
              <a:rPr lang="en-US" dirty="0" smtClean="0"/>
              <a:t>implemented, the RSA algorithm, an encryption algorithm used for generating digital certificates using C++ and JAVA.</a:t>
            </a:r>
          </a:p>
          <a:p>
            <a:pPr>
              <a:buNone/>
            </a:pPr>
            <a:endParaRPr lang="en-US" dirty="0" smtClean="0"/>
          </a:p>
          <a:p>
            <a:endParaRPr lang="en-US" dirty="0" smtClean="0"/>
          </a:p>
        </p:txBody>
      </p:sp>
    </p:spTree>
    <p:extLst>
      <p:ext uri="{BB962C8B-B14F-4D97-AF65-F5344CB8AC3E}">
        <p14:creationId xmlns:p14="http://schemas.microsoft.com/office/powerpoint/2010/main" val="36067841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7772400" cy="6172200"/>
          </a:xfrm>
        </p:spPr>
        <p:txBody>
          <a:bodyPr>
            <a:normAutofit fontScale="77500" lnSpcReduction="20000"/>
          </a:bodyPr>
          <a:lstStyle/>
          <a:p>
            <a:r>
              <a:rPr lang="en-US" sz="3100" dirty="0" smtClean="0"/>
              <a:t>second phase</a:t>
            </a:r>
          </a:p>
          <a:p>
            <a:pPr marL="114300" indent="0">
              <a:buNone/>
            </a:pPr>
            <a:r>
              <a:rPr lang="en-US" sz="3100" dirty="0" smtClean="0"/>
              <a:t>we </a:t>
            </a:r>
            <a:r>
              <a:rPr lang="en-US" sz="3100" dirty="0" smtClean="0"/>
              <a:t>developed a digital certificate generation application with PHP and </a:t>
            </a:r>
            <a:r>
              <a:rPr lang="en-US" sz="3100" dirty="0" err="1" smtClean="0"/>
              <a:t>OpenSSL</a:t>
            </a:r>
            <a:r>
              <a:rPr lang="en-US" sz="3100" dirty="0" smtClean="0"/>
              <a:t> tools. The certificate authority manages the server and maintains a database of his/her clients who have applied for a digital certificate. Similarly, the clients have their own online secure portals through which they either generate their self-signed certificate or request for one from the certificate authority. </a:t>
            </a:r>
            <a:endParaRPr lang="en-US" sz="3100" dirty="0" smtClean="0"/>
          </a:p>
          <a:p>
            <a:pPr marL="114300" indent="0">
              <a:buNone/>
            </a:pPr>
            <a:r>
              <a:rPr lang="en-US" sz="3100" dirty="0" smtClean="0"/>
              <a:t>For </a:t>
            </a:r>
            <a:r>
              <a:rPr lang="en-US" sz="3100" dirty="0" smtClean="0"/>
              <a:t>a self-signed certificate, the user needs to download the executable batch file provided to him on his portal, which enables him to generate his own certificate. </a:t>
            </a:r>
            <a:endParaRPr lang="en-US" sz="3100" dirty="0" smtClean="0"/>
          </a:p>
          <a:p>
            <a:pPr marL="114300" indent="0">
              <a:buNone/>
            </a:pPr>
            <a:r>
              <a:rPr lang="en-US" sz="3100" dirty="0" smtClean="0"/>
              <a:t>For </a:t>
            </a:r>
            <a:r>
              <a:rPr lang="en-US" sz="3100" dirty="0" smtClean="0"/>
              <a:t>a CA-signed certificate, the client first downloads the executable batch file provided to him on his portal, which enables him to generate certificate signing request and sends it to the CA. The certificate authority sends the digital certificate to the client’s mail-box. The CA and the clients are connected through http server-client sessions.</a:t>
            </a:r>
          </a:p>
          <a:p>
            <a:endParaRPr lang="en-US" dirty="0"/>
          </a:p>
        </p:txBody>
      </p:sp>
    </p:spTree>
    <p:extLst>
      <p:ext uri="{BB962C8B-B14F-4D97-AF65-F5344CB8AC3E}">
        <p14:creationId xmlns:p14="http://schemas.microsoft.com/office/powerpoint/2010/main" val="20172259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Cryptography</a:t>
            </a:r>
            <a:endParaRPr lang="en-US" dirty="0"/>
          </a:p>
        </p:txBody>
      </p:sp>
      <p:sp>
        <p:nvSpPr>
          <p:cNvPr id="3" name="Content Placeholder 2"/>
          <p:cNvSpPr>
            <a:spLocks noGrp="1"/>
          </p:cNvSpPr>
          <p:nvPr>
            <p:ph idx="1"/>
          </p:nvPr>
        </p:nvSpPr>
        <p:spPr/>
        <p:txBody>
          <a:bodyPr>
            <a:normAutofit/>
          </a:bodyPr>
          <a:lstStyle/>
          <a:p>
            <a:r>
              <a:rPr lang="en-US" sz="2800" dirty="0" smtClean="0"/>
              <a:t>Why do we need it?</a:t>
            </a:r>
          </a:p>
          <a:p>
            <a:r>
              <a:rPr lang="en-US" sz="2800" dirty="0" smtClean="0"/>
              <a:t>Encryption System</a:t>
            </a:r>
          </a:p>
          <a:p>
            <a:r>
              <a:rPr lang="en-US" sz="2800" dirty="0" smtClean="0"/>
              <a:t>Private Key Encryption System</a:t>
            </a:r>
          </a:p>
          <a:p>
            <a:r>
              <a:rPr lang="en-US" sz="2800" dirty="0" smtClean="0"/>
              <a:t>Public Key Encryption System</a:t>
            </a:r>
          </a:p>
          <a:p>
            <a:r>
              <a:rPr lang="en-US" sz="2800" dirty="0" smtClean="0"/>
              <a:t>Need for Digital Certificate.</a:t>
            </a:r>
            <a:endParaRPr lang="en-US" sz="2800" dirty="0"/>
          </a:p>
        </p:txBody>
      </p:sp>
    </p:spTree>
    <p:extLst>
      <p:ext uri="{BB962C8B-B14F-4D97-AF65-F5344CB8AC3E}">
        <p14:creationId xmlns:p14="http://schemas.microsoft.com/office/powerpoint/2010/main" val="30179638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AU"/>
              <a:t>Private-Key Cryptography</a:t>
            </a:r>
          </a:p>
        </p:txBody>
      </p:sp>
      <p:sp>
        <p:nvSpPr>
          <p:cNvPr id="46083" name="Rectangle 3"/>
          <p:cNvSpPr>
            <a:spLocks noGrp="1" noChangeArrowheads="1"/>
          </p:cNvSpPr>
          <p:nvPr>
            <p:ph type="body" idx="1"/>
          </p:nvPr>
        </p:nvSpPr>
        <p:spPr/>
        <p:txBody>
          <a:bodyPr/>
          <a:lstStyle/>
          <a:p>
            <a:r>
              <a:rPr lang="en-AU" sz="2800"/>
              <a:t>traditional </a:t>
            </a:r>
            <a:r>
              <a:rPr lang="en-AU" sz="2800" b="1"/>
              <a:t>private/secret/single key</a:t>
            </a:r>
            <a:r>
              <a:rPr lang="en-AU" sz="2800"/>
              <a:t> cryptography uses </a:t>
            </a:r>
            <a:r>
              <a:rPr lang="en-AU" sz="2800" b="1"/>
              <a:t>one</a:t>
            </a:r>
            <a:r>
              <a:rPr lang="en-AU" sz="2800"/>
              <a:t> key </a:t>
            </a:r>
          </a:p>
          <a:p>
            <a:r>
              <a:rPr lang="en-AU" sz="2800"/>
              <a:t>Key is shared by both sender and receiver </a:t>
            </a:r>
          </a:p>
          <a:p>
            <a:r>
              <a:rPr lang="en-AU" sz="2800"/>
              <a:t>if the key is disclosed communications are compromised </a:t>
            </a:r>
          </a:p>
          <a:p>
            <a:r>
              <a:rPr lang="en-AU" sz="2800"/>
              <a:t>also known as </a:t>
            </a:r>
            <a:r>
              <a:rPr lang="en-AU" sz="2800" b="1"/>
              <a:t>symmetric</a:t>
            </a:r>
            <a:r>
              <a:rPr lang="en-AU" sz="2800"/>
              <a:t>, both parties are equal </a:t>
            </a:r>
          </a:p>
          <a:p>
            <a:pPr lvl="1"/>
            <a:r>
              <a:rPr lang="en-AU" sz="2400"/>
              <a:t>hence does not protect sender from receiver forging a message &amp; claiming is sent by sender </a:t>
            </a:r>
          </a:p>
        </p:txBody>
      </p:sp>
    </p:spTree>
    <p:extLst>
      <p:ext uri="{BB962C8B-B14F-4D97-AF65-F5344CB8AC3E}">
        <p14:creationId xmlns:p14="http://schemas.microsoft.com/office/powerpoint/2010/main" val="33688164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AU"/>
              <a:t>Public-Key Cryptography</a:t>
            </a:r>
          </a:p>
        </p:txBody>
      </p:sp>
      <p:sp>
        <p:nvSpPr>
          <p:cNvPr id="48131" name="Rectangle 3"/>
          <p:cNvSpPr>
            <a:spLocks noGrp="1" noChangeArrowheads="1"/>
          </p:cNvSpPr>
          <p:nvPr>
            <p:ph type="body" idx="1"/>
          </p:nvPr>
        </p:nvSpPr>
        <p:spPr/>
        <p:txBody>
          <a:bodyPr/>
          <a:lstStyle/>
          <a:p>
            <a:r>
              <a:rPr lang="en-US" sz="2800" dirty="0" smtClean="0"/>
              <a:t>uses </a:t>
            </a:r>
            <a:r>
              <a:rPr lang="en-US" sz="2800" b="1" dirty="0"/>
              <a:t>two</a:t>
            </a:r>
            <a:r>
              <a:rPr lang="en-US" sz="2800" dirty="0"/>
              <a:t> </a:t>
            </a:r>
            <a:r>
              <a:rPr lang="en-US" sz="2800" dirty="0" smtClean="0"/>
              <a:t>keys</a:t>
            </a:r>
          </a:p>
          <a:p>
            <a:pPr marL="114300" indent="0">
              <a:buNone/>
            </a:pPr>
            <a:r>
              <a:rPr lang="en-US" sz="2800" dirty="0" smtClean="0"/>
              <a:t> </a:t>
            </a:r>
            <a:r>
              <a:rPr lang="en-US" sz="2800" dirty="0"/>
              <a:t>– a public key </a:t>
            </a:r>
            <a:endParaRPr lang="en-US" sz="2800" dirty="0" smtClean="0"/>
          </a:p>
          <a:p>
            <a:pPr marL="114300" indent="0">
              <a:buNone/>
            </a:pPr>
            <a:r>
              <a:rPr lang="en-US" sz="2800" dirty="0"/>
              <a:t> – a </a:t>
            </a:r>
            <a:r>
              <a:rPr lang="en-US" sz="2800" dirty="0"/>
              <a:t>private </a:t>
            </a:r>
            <a:r>
              <a:rPr lang="en-US" sz="2800" dirty="0" smtClean="0"/>
              <a:t>key</a:t>
            </a:r>
          </a:p>
          <a:p>
            <a:r>
              <a:rPr lang="en-AU" sz="2800" b="1" dirty="0" smtClean="0"/>
              <a:t>asymmetric</a:t>
            </a:r>
            <a:r>
              <a:rPr lang="en-AU" sz="2800" dirty="0" smtClean="0"/>
              <a:t> </a:t>
            </a:r>
            <a:r>
              <a:rPr lang="en-AU" sz="2800" dirty="0"/>
              <a:t>since parties are </a:t>
            </a:r>
            <a:r>
              <a:rPr lang="en-AU" sz="2800" b="1" dirty="0"/>
              <a:t>not</a:t>
            </a:r>
            <a:r>
              <a:rPr lang="en-AU" sz="2800" dirty="0"/>
              <a:t> equal </a:t>
            </a:r>
          </a:p>
          <a:p>
            <a:r>
              <a:rPr lang="en-AU" sz="2800" dirty="0" smtClean="0"/>
              <a:t>uses clever application of number theory concepts to function</a:t>
            </a:r>
          </a:p>
          <a:p>
            <a:r>
              <a:rPr lang="en-US" sz="2800" dirty="0" smtClean="0"/>
              <a:t>complements </a:t>
            </a:r>
            <a:r>
              <a:rPr lang="en-US" sz="2800" b="1" dirty="0" smtClean="0"/>
              <a:t>rather than</a:t>
            </a:r>
            <a:r>
              <a:rPr lang="en-US" sz="2800" dirty="0" smtClean="0"/>
              <a:t> replaces private key cryptography</a:t>
            </a:r>
            <a:endParaRPr lang="en-AU" sz="2800" dirty="0"/>
          </a:p>
        </p:txBody>
      </p:sp>
    </p:spTree>
    <p:extLst>
      <p:ext uri="{BB962C8B-B14F-4D97-AF65-F5344CB8AC3E}">
        <p14:creationId xmlns:p14="http://schemas.microsoft.com/office/powerpoint/2010/main" val="350280431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462</TotalTime>
  <Words>2118</Words>
  <Application>Microsoft Office PowerPoint</Application>
  <PresentationFormat>On-screen Show (4:3)</PresentationFormat>
  <Paragraphs>306</Paragraphs>
  <Slides>31</Slides>
  <Notes>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3" baseType="lpstr">
      <vt:lpstr>Adjacency</vt:lpstr>
      <vt:lpstr>Picture</vt:lpstr>
      <vt:lpstr>Topic: Generation of X.509 V3 Digital    Certificates using RSA for email applications</vt:lpstr>
      <vt:lpstr>Internship Details</vt:lpstr>
      <vt:lpstr>What is this project about?</vt:lpstr>
      <vt:lpstr>What we did?</vt:lpstr>
      <vt:lpstr>Phases of our Project</vt:lpstr>
      <vt:lpstr>PowerPoint Presentation</vt:lpstr>
      <vt:lpstr>Cryptography</vt:lpstr>
      <vt:lpstr>Private-Key Cryptography</vt:lpstr>
      <vt:lpstr>Public-Key Cryptography</vt:lpstr>
      <vt:lpstr>Public-Key Cryptography</vt:lpstr>
      <vt:lpstr>Public-Key Cryptography</vt:lpstr>
      <vt:lpstr>What is RSA?</vt:lpstr>
      <vt:lpstr>How does RSA work?</vt:lpstr>
      <vt:lpstr>How does RSA work?</vt:lpstr>
      <vt:lpstr>Let’s Make a Key</vt:lpstr>
      <vt:lpstr>Let’s Make a Key</vt:lpstr>
      <vt:lpstr>Does this seem easy to crack?</vt:lpstr>
      <vt:lpstr>Encryption</vt:lpstr>
      <vt:lpstr>Decryption</vt:lpstr>
      <vt:lpstr>What are certificates?</vt:lpstr>
      <vt:lpstr>Why Certificates?</vt:lpstr>
      <vt:lpstr>Certificate Authority (CA)</vt:lpstr>
      <vt:lpstr>Certification Authorities</vt:lpstr>
      <vt:lpstr>How Digital Certificates work?</vt:lpstr>
      <vt:lpstr>Web Server Security</vt:lpstr>
      <vt:lpstr>What is x.509?</vt:lpstr>
      <vt:lpstr>Structure of x.509 Certificates</vt:lpstr>
      <vt:lpstr>The system built</vt:lpstr>
      <vt:lpstr>Design of the system</vt:lpstr>
      <vt:lpstr>Design of the system</vt:lpstr>
      <vt:lpstr>THANK-YOU!</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Generation of X.509 V3 Digital Certificates using RSA for email applications</dc:title>
  <dc:creator>Mudit</dc:creator>
  <cp:lastModifiedBy>sakshi</cp:lastModifiedBy>
  <cp:revision>23</cp:revision>
  <dcterms:created xsi:type="dcterms:W3CDTF">2014-10-10T05:25:42Z</dcterms:created>
  <dcterms:modified xsi:type="dcterms:W3CDTF">2014-10-13T18:26:16Z</dcterms:modified>
</cp:coreProperties>
</file>