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77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8170" y="493598"/>
            <a:ext cx="5407659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312" y="1281175"/>
            <a:ext cx="6929374" cy="173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285" dirty="0"/>
              <a:t> </a:t>
            </a:r>
            <a:r>
              <a:rPr spc="-225" dirty="0"/>
              <a:t>Pro</a:t>
            </a:r>
            <a:r>
              <a:rPr spc="-160" dirty="0"/>
              <a:t>j</a:t>
            </a:r>
            <a:r>
              <a:rPr spc="-75" dirty="0"/>
              <a:t>ect</a:t>
            </a:r>
          </a:p>
          <a:p>
            <a:pPr marL="13970">
              <a:lnSpc>
                <a:spcPct val="100000"/>
              </a:lnSpc>
              <a:spcBef>
                <a:spcPts val="25"/>
              </a:spcBef>
            </a:pPr>
            <a:r>
              <a:rPr sz="3600" spc="-130" dirty="0">
                <a:solidFill>
                  <a:srgbClr val="124F5C"/>
                </a:solidFill>
              </a:rPr>
              <a:t>Play</a:t>
            </a:r>
            <a:r>
              <a:rPr sz="3600" spc="-215" dirty="0">
                <a:solidFill>
                  <a:srgbClr val="124F5C"/>
                </a:solidFill>
              </a:rPr>
              <a:t> </a:t>
            </a:r>
            <a:r>
              <a:rPr sz="3600" spc="-155" dirty="0">
                <a:solidFill>
                  <a:srgbClr val="124F5C"/>
                </a:solidFill>
              </a:rPr>
              <a:t>store</a:t>
            </a:r>
            <a:r>
              <a:rPr sz="3600" spc="-215" dirty="0">
                <a:solidFill>
                  <a:srgbClr val="124F5C"/>
                </a:solidFill>
              </a:rPr>
              <a:t> </a:t>
            </a:r>
            <a:r>
              <a:rPr sz="3600" spc="-35" dirty="0">
                <a:solidFill>
                  <a:srgbClr val="124F5C"/>
                </a:solidFill>
              </a:rPr>
              <a:t>App</a:t>
            </a:r>
            <a:r>
              <a:rPr sz="3600" spc="-200" dirty="0">
                <a:solidFill>
                  <a:srgbClr val="124F5C"/>
                </a:solidFill>
              </a:rPr>
              <a:t> </a:t>
            </a:r>
            <a:r>
              <a:rPr sz="3600" spc="-180" dirty="0">
                <a:solidFill>
                  <a:srgbClr val="124F5C"/>
                </a:solidFill>
              </a:rPr>
              <a:t>Rev</a:t>
            </a:r>
            <a:r>
              <a:rPr sz="3600" spc="-105" dirty="0">
                <a:solidFill>
                  <a:srgbClr val="124F5C"/>
                </a:solidFill>
              </a:rPr>
              <a:t>i</a:t>
            </a:r>
            <a:r>
              <a:rPr sz="3600" spc="-135" dirty="0">
                <a:solidFill>
                  <a:srgbClr val="124F5C"/>
                </a:solidFill>
              </a:rPr>
              <a:t>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5744" y="2687840"/>
            <a:ext cx="2583815" cy="815608"/>
          </a:xfrm>
          <a:prstGeom prst="rect">
            <a:avLst/>
          </a:prstGeom>
          <a:solidFill>
            <a:srgbClr val="F5FCFF"/>
          </a:solidFill>
          <a:ln w="25400">
            <a:solidFill>
              <a:srgbClr val="BB7C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150"/>
              </a:spcBef>
            </a:pPr>
            <a:r>
              <a:rPr sz="1400" b="1" dirty="0">
                <a:solidFill>
                  <a:srgbClr val="124F5C"/>
                </a:solidFill>
                <a:latin typeface="Times New Roman"/>
                <a:cs typeface="Times New Roman"/>
              </a:rPr>
              <a:t>Presented</a:t>
            </a:r>
            <a:r>
              <a:rPr sz="14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>
                <a:solidFill>
                  <a:srgbClr val="124F5C"/>
                </a:solidFill>
                <a:latin typeface="Times New Roman"/>
                <a:cs typeface="Times New Roman"/>
              </a:rPr>
              <a:t>By</a:t>
            </a:r>
            <a:r>
              <a:rPr sz="1400" b="1" spc="-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smtClean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400" b="1" spc="5" smtClean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400" b="1" spc="-1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124F5C"/>
                </a:solidFill>
                <a:latin typeface="Times New Roman"/>
                <a:cs typeface="Times New Roman"/>
              </a:rPr>
              <a:t>KSHI.</a:t>
            </a:r>
            <a:r>
              <a:rPr sz="1400" b="1" spc="-1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124F5C"/>
                </a:solidFill>
                <a:latin typeface="Times New Roman"/>
                <a:cs typeface="Times New Roman"/>
              </a:rPr>
              <a:t>.GH</a:t>
            </a:r>
            <a:r>
              <a:rPr sz="1400" b="1" spc="-1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400" b="1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400" b="1" spc="-10" dirty="0">
                <a:solidFill>
                  <a:srgbClr val="124F5C"/>
                </a:solidFill>
                <a:latin typeface="Times New Roman"/>
                <a:cs typeface="Times New Roman"/>
              </a:rPr>
              <a:t>AR</a:t>
            </a:r>
            <a:r>
              <a:rPr sz="1400" b="1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193" y="2379377"/>
            <a:ext cx="1867979" cy="2128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845261"/>
            <a:ext cx="599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Exploratory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Analysis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Visualization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150" y="1735581"/>
            <a:ext cx="63207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statistics,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exploratory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summarize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characteristics,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often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statistical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not, but primarily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beyond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formal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hypothesis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testing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relationships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among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represented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viewers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584" y="940689"/>
            <a:ext cx="367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Top 10 play store apps by 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category of </a:t>
            </a:r>
            <a:r>
              <a:rPr sz="1800" spc="-434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apps Vs</a:t>
            </a:r>
            <a:r>
              <a:rPr sz="1800" spc="1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number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584" y="1977389"/>
            <a:ext cx="43942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As we saw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here, the Play store having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more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applications</a:t>
            </a:r>
            <a:r>
              <a:rPr sz="18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genres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Tools,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Entertainment,</a:t>
            </a:r>
            <a:r>
              <a:rPr sz="18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Education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12700" marR="297180">
              <a:lnSpc>
                <a:spcPct val="100000"/>
              </a:lnSpc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developers</a:t>
            </a:r>
            <a:r>
              <a:rPr sz="18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mostly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focusing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these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genres because of the people's daily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basis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requirements.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Genres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Educational,</a:t>
            </a:r>
            <a:r>
              <a:rPr sz="18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Parenting,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Music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having</a:t>
            </a:r>
            <a:r>
              <a:rPr sz="18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comparatively</a:t>
            </a:r>
            <a:r>
              <a:rPr sz="18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less.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6161" y="1096010"/>
            <a:ext cx="3947795" cy="3712210"/>
            <a:chOff x="5106161" y="1096010"/>
            <a:chExt cx="3947795" cy="3712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3791" y="1182624"/>
              <a:ext cx="3771900" cy="35372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6162" y="1096009"/>
              <a:ext cx="3947795" cy="3712210"/>
            </a:xfrm>
            <a:custGeom>
              <a:avLst/>
              <a:gdLst/>
              <a:ahLst/>
              <a:cxnLst/>
              <a:rect l="l" t="t" r="r" b="b"/>
              <a:pathLst>
                <a:path w="3947795" h="3712210">
                  <a:moveTo>
                    <a:pt x="3876167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623310"/>
                  </a:lnTo>
                  <a:lnTo>
                    <a:pt x="71120" y="3641090"/>
                  </a:lnTo>
                  <a:lnTo>
                    <a:pt x="3876167" y="3641090"/>
                  </a:lnTo>
                  <a:lnTo>
                    <a:pt x="3876167" y="3623310"/>
                  </a:lnTo>
                  <a:lnTo>
                    <a:pt x="88900" y="3623310"/>
                  </a:lnTo>
                  <a:lnTo>
                    <a:pt x="88900" y="88900"/>
                  </a:lnTo>
                  <a:lnTo>
                    <a:pt x="3858387" y="88900"/>
                  </a:lnTo>
                  <a:lnTo>
                    <a:pt x="3858387" y="3622687"/>
                  </a:lnTo>
                  <a:lnTo>
                    <a:pt x="3876167" y="3622687"/>
                  </a:lnTo>
                  <a:lnTo>
                    <a:pt x="3876167" y="88900"/>
                  </a:lnTo>
                  <a:lnTo>
                    <a:pt x="3876167" y="88519"/>
                  </a:lnTo>
                  <a:lnTo>
                    <a:pt x="3876167" y="71120"/>
                  </a:lnTo>
                  <a:close/>
                </a:path>
                <a:path w="3947795" h="3712210">
                  <a:moveTo>
                    <a:pt x="3947287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658870"/>
                  </a:lnTo>
                  <a:lnTo>
                    <a:pt x="0" y="3712210"/>
                  </a:lnTo>
                  <a:lnTo>
                    <a:pt x="3947287" y="3712210"/>
                  </a:lnTo>
                  <a:lnTo>
                    <a:pt x="3947287" y="3658870"/>
                  </a:lnTo>
                  <a:lnTo>
                    <a:pt x="53340" y="3658870"/>
                  </a:lnTo>
                  <a:lnTo>
                    <a:pt x="53340" y="53340"/>
                  </a:lnTo>
                  <a:lnTo>
                    <a:pt x="3893947" y="53340"/>
                  </a:lnTo>
                  <a:lnTo>
                    <a:pt x="3893947" y="3658235"/>
                  </a:lnTo>
                  <a:lnTo>
                    <a:pt x="3947287" y="3658247"/>
                  </a:lnTo>
                  <a:lnTo>
                    <a:pt x="3947287" y="53340"/>
                  </a:lnTo>
                  <a:lnTo>
                    <a:pt x="3947287" y="52959"/>
                  </a:lnTo>
                  <a:lnTo>
                    <a:pt x="3947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60" y="739266"/>
            <a:ext cx="3281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Top 30 </a:t>
            </a:r>
            <a:r>
              <a:rPr sz="1800" dirty="0">
                <a:latin typeface="Times New Roman"/>
                <a:cs typeface="Times New Roman"/>
              </a:rPr>
              <a:t>genres </a:t>
            </a:r>
            <a:r>
              <a:rPr sz="1800" spc="-5" dirty="0">
                <a:latin typeface="Times New Roman"/>
                <a:cs typeface="Times New Roman"/>
              </a:rPr>
              <a:t>Vs </a:t>
            </a:r>
            <a:r>
              <a:rPr sz="1800" dirty="0">
                <a:latin typeface="Times New Roman"/>
                <a:cs typeface="Times New Roman"/>
              </a:rPr>
              <a:t>free </a:t>
            </a:r>
            <a:r>
              <a:rPr sz="1800" spc="-5" dirty="0">
                <a:latin typeface="Times New Roman"/>
                <a:cs typeface="Times New Roman"/>
              </a:rPr>
              <a:t>app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counts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960" y="1533220"/>
            <a:ext cx="329819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209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comparing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both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plots,</a:t>
            </a:r>
            <a:r>
              <a:rPr sz="14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are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showing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more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interest on free apps like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communication,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Tools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etc</a:t>
            </a:r>
            <a:endParaRPr sz="1400">
              <a:latin typeface="Times New Roman"/>
              <a:cs typeface="Times New Roman"/>
            </a:endParaRPr>
          </a:p>
          <a:p>
            <a:pPr marL="12700" marR="12700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Again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Educational,</a:t>
            </a:r>
            <a:r>
              <a:rPr sz="14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Parenting</a:t>
            </a:r>
            <a:r>
              <a:rPr sz="14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Music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are the genres in the least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Top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free apps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it’s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coming,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commercial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preferring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apps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Games,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Photography,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Personalization.</a:t>
            </a:r>
            <a:endParaRPr sz="1400">
              <a:latin typeface="Times New Roman"/>
              <a:cs typeface="Times New Roman"/>
            </a:endParaRPr>
          </a:p>
          <a:p>
            <a:pPr marL="12700" marR="302260">
              <a:lnSpc>
                <a:spcPct val="100000"/>
              </a:lnSpc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are preferring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less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Educational,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Event,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Art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&amp; Design.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0617" y="825500"/>
            <a:ext cx="4224020" cy="3078480"/>
            <a:chOff x="4690617" y="825500"/>
            <a:chExt cx="4224020" cy="3078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39" y="912876"/>
              <a:ext cx="4049267" cy="29032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90618" y="825499"/>
              <a:ext cx="4224020" cy="3078480"/>
            </a:xfrm>
            <a:custGeom>
              <a:avLst/>
              <a:gdLst/>
              <a:ahLst/>
              <a:cxnLst/>
              <a:rect l="l" t="t" r="r" b="b"/>
              <a:pathLst>
                <a:path w="4224020" h="3078479">
                  <a:moveTo>
                    <a:pt x="4152519" y="71120"/>
                  </a:moveTo>
                  <a:lnTo>
                    <a:pt x="4134739" y="71120"/>
                  </a:lnTo>
                  <a:lnTo>
                    <a:pt x="4134739" y="88900"/>
                  </a:lnTo>
                  <a:lnTo>
                    <a:pt x="4134739" y="2989580"/>
                  </a:lnTo>
                  <a:lnTo>
                    <a:pt x="88900" y="2989580"/>
                  </a:lnTo>
                  <a:lnTo>
                    <a:pt x="88900" y="88900"/>
                  </a:lnTo>
                  <a:lnTo>
                    <a:pt x="4134739" y="88900"/>
                  </a:lnTo>
                  <a:lnTo>
                    <a:pt x="4134739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89580"/>
                  </a:lnTo>
                  <a:lnTo>
                    <a:pt x="71120" y="3007360"/>
                  </a:lnTo>
                  <a:lnTo>
                    <a:pt x="4152519" y="3007360"/>
                  </a:lnTo>
                  <a:lnTo>
                    <a:pt x="4152519" y="2989719"/>
                  </a:lnTo>
                  <a:lnTo>
                    <a:pt x="4152519" y="2989580"/>
                  </a:lnTo>
                  <a:lnTo>
                    <a:pt x="4152519" y="88900"/>
                  </a:lnTo>
                  <a:lnTo>
                    <a:pt x="4152519" y="71120"/>
                  </a:lnTo>
                  <a:close/>
                </a:path>
                <a:path w="4224020" h="3078479">
                  <a:moveTo>
                    <a:pt x="4223639" y="0"/>
                  </a:moveTo>
                  <a:lnTo>
                    <a:pt x="4170299" y="0"/>
                  </a:lnTo>
                  <a:lnTo>
                    <a:pt x="4170299" y="53340"/>
                  </a:lnTo>
                  <a:lnTo>
                    <a:pt x="4170299" y="3025140"/>
                  </a:lnTo>
                  <a:lnTo>
                    <a:pt x="53340" y="3025140"/>
                  </a:lnTo>
                  <a:lnTo>
                    <a:pt x="53340" y="53340"/>
                  </a:lnTo>
                  <a:lnTo>
                    <a:pt x="4170299" y="53340"/>
                  </a:lnTo>
                  <a:lnTo>
                    <a:pt x="4170299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3025140"/>
                  </a:lnTo>
                  <a:lnTo>
                    <a:pt x="0" y="3078480"/>
                  </a:lnTo>
                  <a:lnTo>
                    <a:pt x="4223639" y="3078480"/>
                  </a:lnTo>
                  <a:lnTo>
                    <a:pt x="4223639" y="3025267"/>
                  </a:lnTo>
                  <a:lnTo>
                    <a:pt x="4223639" y="3025140"/>
                  </a:lnTo>
                  <a:lnTo>
                    <a:pt x="4223639" y="53340"/>
                  </a:lnTo>
                  <a:lnTo>
                    <a:pt x="4223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773684"/>
            <a:ext cx="322516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1818"/>
                </a:solidFill>
                <a:latin typeface="Times New Roman"/>
                <a:cs typeface="Times New Roman"/>
              </a:rPr>
              <a:t>Top 30 </a:t>
            </a:r>
            <a:r>
              <a:rPr sz="1800" b="1" dirty="0">
                <a:solidFill>
                  <a:srgbClr val="FF1818"/>
                </a:solidFill>
                <a:latin typeface="Times New Roman"/>
                <a:cs typeface="Times New Roman"/>
              </a:rPr>
              <a:t>genres </a:t>
            </a:r>
            <a:r>
              <a:rPr sz="1800" b="1" spc="-5" dirty="0">
                <a:solidFill>
                  <a:srgbClr val="FF1818"/>
                </a:solidFill>
                <a:latin typeface="Times New Roman"/>
                <a:cs typeface="Times New Roman"/>
              </a:rPr>
              <a:t>vs paid app install </a:t>
            </a:r>
            <a:r>
              <a:rPr sz="1800" b="1" spc="-434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1818"/>
                </a:solidFill>
                <a:latin typeface="Times New Roman"/>
                <a:cs typeface="Times New Roman"/>
              </a:rPr>
              <a:t>count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721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it’s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coming,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commercial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people are preferring apps like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Games,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Photography,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Personalization.</a:t>
            </a:r>
            <a:endParaRPr sz="1800">
              <a:latin typeface="Times New Roman"/>
              <a:cs typeface="Times New Roman"/>
            </a:endParaRPr>
          </a:p>
          <a:p>
            <a:pPr marL="12700" marR="423545">
              <a:lnSpc>
                <a:spcPct val="100000"/>
              </a:lnSpc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People are preferring less on 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Educational,</a:t>
            </a:r>
            <a:r>
              <a:rPr sz="18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Event,</a:t>
            </a:r>
            <a:r>
              <a:rPr sz="18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Art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&amp;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Design.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65371" y="982980"/>
            <a:ext cx="4239260" cy="3249930"/>
            <a:chOff x="4365371" y="982980"/>
            <a:chExt cx="4239260" cy="324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3128" y="1069848"/>
              <a:ext cx="4062983" cy="3075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65371" y="982979"/>
              <a:ext cx="4239260" cy="3249930"/>
            </a:xfrm>
            <a:custGeom>
              <a:avLst/>
              <a:gdLst/>
              <a:ahLst/>
              <a:cxnLst/>
              <a:rect l="l" t="t" r="r" b="b"/>
              <a:pathLst>
                <a:path w="4239259" h="3249929">
                  <a:moveTo>
                    <a:pt x="4167759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161030"/>
                  </a:lnTo>
                  <a:lnTo>
                    <a:pt x="71120" y="3178810"/>
                  </a:lnTo>
                  <a:lnTo>
                    <a:pt x="4167759" y="3178810"/>
                  </a:lnTo>
                  <a:lnTo>
                    <a:pt x="4167759" y="3161030"/>
                  </a:lnTo>
                  <a:lnTo>
                    <a:pt x="88900" y="3161030"/>
                  </a:lnTo>
                  <a:lnTo>
                    <a:pt x="88900" y="88900"/>
                  </a:lnTo>
                  <a:lnTo>
                    <a:pt x="4149979" y="88900"/>
                  </a:lnTo>
                  <a:lnTo>
                    <a:pt x="4149979" y="3160395"/>
                  </a:lnTo>
                  <a:lnTo>
                    <a:pt x="4167759" y="3160395"/>
                  </a:lnTo>
                  <a:lnTo>
                    <a:pt x="4167759" y="88900"/>
                  </a:lnTo>
                  <a:lnTo>
                    <a:pt x="4167759" y="88519"/>
                  </a:lnTo>
                  <a:lnTo>
                    <a:pt x="4167759" y="71120"/>
                  </a:lnTo>
                  <a:close/>
                </a:path>
                <a:path w="4239259" h="3249929">
                  <a:moveTo>
                    <a:pt x="4238879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196590"/>
                  </a:lnTo>
                  <a:lnTo>
                    <a:pt x="0" y="3249930"/>
                  </a:lnTo>
                  <a:lnTo>
                    <a:pt x="4238879" y="3249930"/>
                  </a:lnTo>
                  <a:lnTo>
                    <a:pt x="4238879" y="3196590"/>
                  </a:lnTo>
                  <a:lnTo>
                    <a:pt x="53340" y="3196590"/>
                  </a:lnTo>
                  <a:lnTo>
                    <a:pt x="53340" y="53340"/>
                  </a:lnTo>
                  <a:lnTo>
                    <a:pt x="4185539" y="53340"/>
                  </a:lnTo>
                  <a:lnTo>
                    <a:pt x="4185539" y="3195955"/>
                  </a:lnTo>
                  <a:lnTo>
                    <a:pt x="4238879" y="3195967"/>
                  </a:lnTo>
                  <a:lnTo>
                    <a:pt x="4238879" y="53340"/>
                  </a:lnTo>
                  <a:lnTo>
                    <a:pt x="4238879" y="52959"/>
                  </a:lnTo>
                  <a:lnTo>
                    <a:pt x="4238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013" y="752983"/>
            <a:ext cx="2679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Number of</a:t>
            </a:r>
            <a:r>
              <a:rPr sz="1800" spc="-1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installs</a:t>
            </a:r>
            <a:r>
              <a:rPr sz="1800" spc="-1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each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category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1577721"/>
            <a:ext cx="27336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Bar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observed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"Game"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"Communication"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Category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has 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Installs.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8871" y="568959"/>
            <a:ext cx="4375785" cy="3040380"/>
            <a:chOff x="3928871" y="568959"/>
            <a:chExt cx="4375785" cy="3040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739" y="656843"/>
              <a:ext cx="4201668" cy="28651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28872" y="568959"/>
              <a:ext cx="4375785" cy="3040380"/>
            </a:xfrm>
            <a:custGeom>
              <a:avLst/>
              <a:gdLst/>
              <a:ahLst/>
              <a:cxnLst/>
              <a:rect l="l" t="t" r="r" b="b"/>
              <a:pathLst>
                <a:path w="4375784" h="3040379">
                  <a:moveTo>
                    <a:pt x="4304665" y="89154"/>
                  </a:moveTo>
                  <a:lnTo>
                    <a:pt x="4286885" y="89154"/>
                  </a:lnTo>
                  <a:lnTo>
                    <a:pt x="4286885" y="2950972"/>
                  </a:lnTo>
                  <a:lnTo>
                    <a:pt x="4304665" y="2950972"/>
                  </a:lnTo>
                  <a:lnTo>
                    <a:pt x="4304665" y="89154"/>
                  </a:lnTo>
                  <a:close/>
                </a:path>
                <a:path w="4375784" h="3040379">
                  <a:moveTo>
                    <a:pt x="4304665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2951480"/>
                  </a:lnTo>
                  <a:lnTo>
                    <a:pt x="71120" y="2969260"/>
                  </a:lnTo>
                  <a:lnTo>
                    <a:pt x="4304665" y="2969260"/>
                  </a:lnTo>
                  <a:lnTo>
                    <a:pt x="4304665" y="2951480"/>
                  </a:lnTo>
                  <a:lnTo>
                    <a:pt x="88900" y="2951480"/>
                  </a:lnTo>
                  <a:lnTo>
                    <a:pt x="88900" y="88900"/>
                  </a:lnTo>
                  <a:lnTo>
                    <a:pt x="4304665" y="88900"/>
                  </a:lnTo>
                  <a:lnTo>
                    <a:pt x="4304665" y="71120"/>
                  </a:lnTo>
                  <a:close/>
                </a:path>
                <a:path w="4375784" h="3040379">
                  <a:moveTo>
                    <a:pt x="4375785" y="53594"/>
                  </a:moveTo>
                  <a:lnTo>
                    <a:pt x="4322445" y="53594"/>
                  </a:lnTo>
                  <a:lnTo>
                    <a:pt x="4322445" y="2986532"/>
                  </a:lnTo>
                  <a:lnTo>
                    <a:pt x="4375785" y="2986532"/>
                  </a:lnTo>
                  <a:lnTo>
                    <a:pt x="4375785" y="53594"/>
                  </a:lnTo>
                  <a:close/>
                </a:path>
                <a:path w="4375784" h="3040379">
                  <a:moveTo>
                    <a:pt x="4375785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987040"/>
                  </a:lnTo>
                  <a:lnTo>
                    <a:pt x="0" y="3040380"/>
                  </a:lnTo>
                  <a:lnTo>
                    <a:pt x="4375785" y="3040380"/>
                  </a:lnTo>
                  <a:lnTo>
                    <a:pt x="4375785" y="2987040"/>
                  </a:lnTo>
                  <a:lnTo>
                    <a:pt x="53340" y="2987040"/>
                  </a:lnTo>
                  <a:lnTo>
                    <a:pt x="53340" y="53340"/>
                  </a:lnTo>
                  <a:lnTo>
                    <a:pt x="4375785" y="53340"/>
                  </a:lnTo>
                  <a:lnTo>
                    <a:pt x="4375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773" y="1897760"/>
            <a:ext cx="31445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As seen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from the above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Pie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Chart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"Facebook"</a:t>
            </a:r>
            <a:r>
              <a:rPr sz="1800" spc="4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spc="4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"Whatsapp“ 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have the 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of Reviews </a:t>
            </a:r>
            <a:r>
              <a:rPr sz="1800" spc="-4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with 26.21%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23.18%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respectively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521334"/>
            <a:ext cx="351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1818"/>
                </a:solidFill>
                <a:latin typeface="Times New Roman"/>
                <a:cs typeface="Times New Roman"/>
              </a:rPr>
              <a:t>Top apps</a:t>
            </a:r>
            <a:r>
              <a:rPr sz="2400" spc="5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1818"/>
                </a:solidFill>
                <a:latin typeface="Times New Roman"/>
                <a:cs typeface="Times New Roman"/>
              </a:rPr>
              <a:t>based on</a:t>
            </a:r>
            <a:r>
              <a:rPr sz="2400" spc="5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1818"/>
                </a:solidFill>
                <a:latin typeface="Times New Roman"/>
                <a:cs typeface="Times New Roman"/>
              </a:rPr>
              <a:t>reviews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90008" y="887730"/>
            <a:ext cx="3435985" cy="3068320"/>
            <a:chOff x="4890008" y="887730"/>
            <a:chExt cx="3435985" cy="3068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7384" y="975360"/>
              <a:ext cx="3261360" cy="28925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0008" y="887729"/>
              <a:ext cx="3435985" cy="3068320"/>
            </a:xfrm>
            <a:custGeom>
              <a:avLst/>
              <a:gdLst/>
              <a:ahLst/>
              <a:cxnLst/>
              <a:rect l="l" t="t" r="r" b="b"/>
              <a:pathLst>
                <a:path w="3435984" h="3068320">
                  <a:moveTo>
                    <a:pt x="3364357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2978150"/>
                  </a:lnTo>
                  <a:lnTo>
                    <a:pt x="71120" y="2997200"/>
                  </a:lnTo>
                  <a:lnTo>
                    <a:pt x="3364357" y="2997200"/>
                  </a:lnTo>
                  <a:lnTo>
                    <a:pt x="3364357" y="2978785"/>
                  </a:lnTo>
                  <a:lnTo>
                    <a:pt x="3364357" y="2978150"/>
                  </a:lnTo>
                  <a:lnTo>
                    <a:pt x="3364357" y="89027"/>
                  </a:lnTo>
                  <a:lnTo>
                    <a:pt x="3346577" y="89027"/>
                  </a:lnTo>
                  <a:lnTo>
                    <a:pt x="3346577" y="2978150"/>
                  </a:lnTo>
                  <a:lnTo>
                    <a:pt x="88900" y="2978150"/>
                  </a:lnTo>
                  <a:lnTo>
                    <a:pt x="88900" y="88900"/>
                  </a:lnTo>
                  <a:lnTo>
                    <a:pt x="3364357" y="88900"/>
                  </a:lnTo>
                  <a:lnTo>
                    <a:pt x="3364357" y="71120"/>
                  </a:lnTo>
                  <a:close/>
                </a:path>
                <a:path w="3435984" h="3068320">
                  <a:moveTo>
                    <a:pt x="3435477" y="53467"/>
                  </a:moveTo>
                  <a:lnTo>
                    <a:pt x="3382137" y="53467"/>
                  </a:lnTo>
                  <a:lnTo>
                    <a:pt x="3382137" y="3014383"/>
                  </a:lnTo>
                  <a:lnTo>
                    <a:pt x="3435477" y="3014383"/>
                  </a:lnTo>
                  <a:lnTo>
                    <a:pt x="3435477" y="53467"/>
                  </a:lnTo>
                  <a:close/>
                </a:path>
                <a:path w="3435984" h="3068320">
                  <a:moveTo>
                    <a:pt x="3435477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014980"/>
                  </a:lnTo>
                  <a:lnTo>
                    <a:pt x="0" y="3068320"/>
                  </a:lnTo>
                  <a:lnTo>
                    <a:pt x="3435477" y="3068320"/>
                  </a:lnTo>
                  <a:lnTo>
                    <a:pt x="3435477" y="3014980"/>
                  </a:lnTo>
                  <a:lnTo>
                    <a:pt x="53340" y="3014980"/>
                  </a:lnTo>
                  <a:lnTo>
                    <a:pt x="53340" y="53340"/>
                  </a:lnTo>
                  <a:lnTo>
                    <a:pt x="3435477" y="53340"/>
                  </a:lnTo>
                  <a:lnTo>
                    <a:pt x="3435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953516"/>
            <a:ext cx="4062729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08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content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results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general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contents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high.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content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type ‘Everyone’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percentage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80.39%.</a:t>
            </a:r>
            <a:endParaRPr sz="1600">
              <a:latin typeface="Times New Roman"/>
              <a:cs typeface="Times New Roman"/>
            </a:endParaRPr>
          </a:p>
          <a:p>
            <a:pPr marL="12700" marR="1524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‘Teen’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contents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second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order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percentage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11.14%.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Adult’s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only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unrated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contents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least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plot,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0.03% and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0.02%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respectively.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1422" y="280162"/>
            <a:ext cx="1700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1818"/>
                </a:solidFill>
                <a:latin typeface="Times New Roman"/>
                <a:cs typeface="Times New Roman"/>
              </a:rPr>
              <a:t>Content</a:t>
            </a:r>
            <a:r>
              <a:rPr sz="2000" spc="-8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1818"/>
                </a:solidFill>
                <a:latin typeface="Times New Roman"/>
                <a:cs typeface="Times New Roman"/>
              </a:rPr>
              <a:t>Rating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5579" y="585469"/>
            <a:ext cx="3168015" cy="3600450"/>
            <a:chOff x="5275579" y="585469"/>
            <a:chExt cx="3168015" cy="3600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2955" y="672083"/>
              <a:ext cx="2993136" cy="34274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5580" y="585469"/>
              <a:ext cx="3168015" cy="3600450"/>
            </a:xfrm>
            <a:custGeom>
              <a:avLst/>
              <a:gdLst/>
              <a:ahLst/>
              <a:cxnLst/>
              <a:rect l="l" t="t" r="r" b="b"/>
              <a:pathLst>
                <a:path w="3168015" h="3600450">
                  <a:moveTo>
                    <a:pt x="3096514" y="71120"/>
                  </a:moveTo>
                  <a:lnTo>
                    <a:pt x="3078734" y="71120"/>
                  </a:lnTo>
                  <a:lnTo>
                    <a:pt x="3078734" y="88900"/>
                  </a:lnTo>
                  <a:lnTo>
                    <a:pt x="3078734" y="3511550"/>
                  </a:lnTo>
                  <a:lnTo>
                    <a:pt x="88900" y="3511550"/>
                  </a:lnTo>
                  <a:lnTo>
                    <a:pt x="88900" y="88900"/>
                  </a:lnTo>
                  <a:lnTo>
                    <a:pt x="3078734" y="88900"/>
                  </a:lnTo>
                  <a:lnTo>
                    <a:pt x="3078734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3511550"/>
                  </a:lnTo>
                  <a:lnTo>
                    <a:pt x="71120" y="3529330"/>
                  </a:lnTo>
                  <a:lnTo>
                    <a:pt x="3096514" y="3529330"/>
                  </a:lnTo>
                  <a:lnTo>
                    <a:pt x="3096514" y="3511893"/>
                  </a:lnTo>
                  <a:lnTo>
                    <a:pt x="3096514" y="3511550"/>
                  </a:lnTo>
                  <a:lnTo>
                    <a:pt x="3096514" y="88900"/>
                  </a:lnTo>
                  <a:lnTo>
                    <a:pt x="3096514" y="88773"/>
                  </a:lnTo>
                  <a:lnTo>
                    <a:pt x="3096514" y="71120"/>
                  </a:lnTo>
                  <a:close/>
                </a:path>
                <a:path w="3168015" h="3600450">
                  <a:moveTo>
                    <a:pt x="3167634" y="0"/>
                  </a:moveTo>
                  <a:lnTo>
                    <a:pt x="3114294" y="0"/>
                  </a:lnTo>
                  <a:lnTo>
                    <a:pt x="3114294" y="53340"/>
                  </a:lnTo>
                  <a:lnTo>
                    <a:pt x="3114294" y="3547110"/>
                  </a:lnTo>
                  <a:lnTo>
                    <a:pt x="53340" y="3547110"/>
                  </a:lnTo>
                  <a:lnTo>
                    <a:pt x="53340" y="53340"/>
                  </a:lnTo>
                  <a:lnTo>
                    <a:pt x="3114294" y="53340"/>
                  </a:lnTo>
                  <a:lnTo>
                    <a:pt x="3114294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3547110"/>
                  </a:lnTo>
                  <a:lnTo>
                    <a:pt x="0" y="3600450"/>
                  </a:lnTo>
                  <a:lnTo>
                    <a:pt x="3167634" y="3600450"/>
                  </a:lnTo>
                  <a:lnTo>
                    <a:pt x="3167634" y="3547465"/>
                  </a:lnTo>
                  <a:lnTo>
                    <a:pt x="3167634" y="3547110"/>
                  </a:lnTo>
                  <a:lnTo>
                    <a:pt x="3167634" y="53340"/>
                  </a:lnTo>
                  <a:lnTo>
                    <a:pt x="3167634" y="53213"/>
                  </a:lnTo>
                  <a:lnTo>
                    <a:pt x="3167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1441145"/>
            <a:ext cx="307657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distribution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plotting,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observed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6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apps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Play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Store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4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 4.5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out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5 which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 that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apps on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play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store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liked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users</a:t>
            </a:r>
            <a:r>
              <a:rPr sz="1600" spc="-5" dirty="0">
                <a:solidFill>
                  <a:srgbClr val="202020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50" y="588390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1818"/>
                </a:solidFill>
                <a:latin typeface="Arial"/>
                <a:cs typeface="Arial"/>
              </a:rPr>
              <a:t>Rating</a:t>
            </a:r>
            <a:r>
              <a:rPr sz="1800" spc="-55" dirty="0">
                <a:solidFill>
                  <a:srgbClr val="FF18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1818"/>
                </a:solidFill>
                <a:latin typeface="Arial"/>
                <a:cs typeface="Arial"/>
              </a:rPr>
              <a:t>distribution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9385" y="796290"/>
            <a:ext cx="3956685" cy="3726179"/>
            <a:chOff x="4739385" y="796290"/>
            <a:chExt cx="3956685" cy="37261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507" y="883920"/>
              <a:ext cx="3781043" cy="35509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39386" y="796289"/>
              <a:ext cx="3956685" cy="3726179"/>
            </a:xfrm>
            <a:custGeom>
              <a:avLst/>
              <a:gdLst/>
              <a:ahLst/>
              <a:cxnLst/>
              <a:rect l="l" t="t" r="r" b="b"/>
              <a:pathLst>
                <a:path w="3956684" h="3726179">
                  <a:moveTo>
                    <a:pt x="3885184" y="3637280"/>
                  </a:moveTo>
                  <a:lnTo>
                    <a:pt x="88900" y="3637280"/>
                  </a:lnTo>
                  <a:lnTo>
                    <a:pt x="88900" y="88912"/>
                  </a:lnTo>
                  <a:lnTo>
                    <a:pt x="71120" y="88912"/>
                  </a:lnTo>
                  <a:lnTo>
                    <a:pt x="71120" y="3637280"/>
                  </a:lnTo>
                  <a:lnTo>
                    <a:pt x="71120" y="3655060"/>
                  </a:lnTo>
                  <a:lnTo>
                    <a:pt x="3885184" y="3655060"/>
                  </a:lnTo>
                  <a:lnTo>
                    <a:pt x="3885184" y="3637280"/>
                  </a:lnTo>
                  <a:close/>
                </a:path>
                <a:path w="3956684" h="3726179">
                  <a:moveTo>
                    <a:pt x="3885184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3867404" y="88900"/>
                  </a:lnTo>
                  <a:lnTo>
                    <a:pt x="3867404" y="3637165"/>
                  </a:lnTo>
                  <a:lnTo>
                    <a:pt x="3885184" y="3637165"/>
                  </a:lnTo>
                  <a:lnTo>
                    <a:pt x="3885184" y="88900"/>
                  </a:lnTo>
                  <a:lnTo>
                    <a:pt x="3885184" y="88646"/>
                  </a:lnTo>
                  <a:lnTo>
                    <a:pt x="3885184" y="71120"/>
                  </a:lnTo>
                  <a:close/>
                </a:path>
                <a:path w="3956684" h="3726179">
                  <a:moveTo>
                    <a:pt x="395630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672840"/>
                  </a:lnTo>
                  <a:lnTo>
                    <a:pt x="0" y="3726180"/>
                  </a:lnTo>
                  <a:lnTo>
                    <a:pt x="3956304" y="3726180"/>
                  </a:lnTo>
                  <a:lnTo>
                    <a:pt x="3956304" y="3672840"/>
                  </a:lnTo>
                  <a:lnTo>
                    <a:pt x="53340" y="3672840"/>
                  </a:lnTo>
                  <a:lnTo>
                    <a:pt x="53340" y="53340"/>
                  </a:lnTo>
                  <a:lnTo>
                    <a:pt x="3902964" y="53340"/>
                  </a:lnTo>
                  <a:lnTo>
                    <a:pt x="3902964" y="3672725"/>
                  </a:lnTo>
                  <a:lnTo>
                    <a:pt x="3956304" y="3672738"/>
                  </a:lnTo>
                  <a:lnTo>
                    <a:pt x="3956304" y="53340"/>
                  </a:lnTo>
                  <a:lnTo>
                    <a:pt x="3956304" y="53086"/>
                  </a:lnTo>
                  <a:lnTo>
                    <a:pt x="3956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953516"/>
            <a:ext cx="448183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Subjectivity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lies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mostly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0.5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0.65.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average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content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apps reviews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subjectivity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mostly</a:t>
            </a:r>
            <a:r>
              <a:rPr sz="16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relevant.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Subjectivity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100%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slightly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occurred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frequently.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nearly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subjectivity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considerable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amount</a:t>
            </a:r>
            <a:r>
              <a:rPr sz="16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frequency.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8916" y="335661"/>
            <a:ext cx="2986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3838"/>
                </a:solidFill>
                <a:latin typeface="Times New Roman"/>
                <a:cs typeface="Times New Roman"/>
              </a:rPr>
              <a:t>Distribution</a:t>
            </a:r>
            <a:r>
              <a:rPr sz="2000" spc="-50" dirty="0">
                <a:solidFill>
                  <a:srgbClr val="FF383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838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383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838"/>
                </a:solidFill>
                <a:latin typeface="Times New Roman"/>
                <a:cs typeface="Times New Roman"/>
              </a:rPr>
              <a:t>Subjectivity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74463" y="718819"/>
            <a:ext cx="3958590" cy="3141980"/>
            <a:chOff x="4974463" y="718819"/>
            <a:chExt cx="3958590" cy="3141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204" y="806195"/>
              <a:ext cx="3784092" cy="29672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74463" y="718819"/>
              <a:ext cx="3958590" cy="3141980"/>
            </a:xfrm>
            <a:custGeom>
              <a:avLst/>
              <a:gdLst/>
              <a:ahLst/>
              <a:cxnLst/>
              <a:rect l="l" t="t" r="r" b="b"/>
              <a:pathLst>
                <a:path w="3958590" h="3141979">
                  <a:moveTo>
                    <a:pt x="3887216" y="71120"/>
                  </a:moveTo>
                  <a:lnTo>
                    <a:pt x="3869436" y="71120"/>
                  </a:lnTo>
                  <a:lnTo>
                    <a:pt x="3869436" y="88900"/>
                  </a:lnTo>
                  <a:lnTo>
                    <a:pt x="3869436" y="3053080"/>
                  </a:lnTo>
                  <a:lnTo>
                    <a:pt x="88900" y="3053080"/>
                  </a:lnTo>
                  <a:lnTo>
                    <a:pt x="88900" y="88900"/>
                  </a:lnTo>
                  <a:lnTo>
                    <a:pt x="3869436" y="88900"/>
                  </a:lnTo>
                  <a:lnTo>
                    <a:pt x="3869436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3053080"/>
                  </a:lnTo>
                  <a:lnTo>
                    <a:pt x="71120" y="3070860"/>
                  </a:lnTo>
                  <a:lnTo>
                    <a:pt x="3887216" y="3070860"/>
                  </a:lnTo>
                  <a:lnTo>
                    <a:pt x="3887216" y="3053092"/>
                  </a:lnTo>
                  <a:lnTo>
                    <a:pt x="3887216" y="88900"/>
                  </a:lnTo>
                  <a:lnTo>
                    <a:pt x="3887216" y="88392"/>
                  </a:lnTo>
                  <a:lnTo>
                    <a:pt x="3887216" y="71120"/>
                  </a:lnTo>
                  <a:close/>
                </a:path>
                <a:path w="3958590" h="3141979">
                  <a:moveTo>
                    <a:pt x="3958336" y="0"/>
                  </a:moveTo>
                  <a:lnTo>
                    <a:pt x="3904996" y="0"/>
                  </a:lnTo>
                  <a:lnTo>
                    <a:pt x="3904996" y="53340"/>
                  </a:lnTo>
                  <a:lnTo>
                    <a:pt x="3904996" y="3088640"/>
                  </a:lnTo>
                  <a:lnTo>
                    <a:pt x="53340" y="3088640"/>
                  </a:lnTo>
                  <a:lnTo>
                    <a:pt x="53340" y="53340"/>
                  </a:lnTo>
                  <a:lnTo>
                    <a:pt x="3904996" y="53340"/>
                  </a:lnTo>
                  <a:lnTo>
                    <a:pt x="3904996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3088640"/>
                  </a:lnTo>
                  <a:lnTo>
                    <a:pt x="0" y="3141980"/>
                  </a:lnTo>
                  <a:lnTo>
                    <a:pt x="3958336" y="3141980"/>
                  </a:lnTo>
                  <a:lnTo>
                    <a:pt x="3958336" y="3088652"/>
                  </a:lnTo>
                  <a:lnTo>
                    <a:pt x="3958336" y="53340"/>
                  </a:lnTo>
                  <a:lnTo>
                    <a:pt x="3958336" y="52832"/>
                  </a:lnTo>
                  <a:lnTo>
                    <a:pt x="3958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1669161"/>
            <a:ext cx="36982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above scatter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plot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observed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sentiment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subjectivity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 not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always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proportional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 sentiment</a:t>
            </a:r>
            <a:r>
              <a:rPr sz="16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polarity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but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maximum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case,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 a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proportional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behavior,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variance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too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high 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034" y="392684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Relationship</a:t>
            </a:r>
            <a:r>
              <a:rPr sz="1800" spc="15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between</a:t>
            </a:r>
            <a:r>
              <a:rPr sz="1800" spc="-10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sentiment</a:t>
            </a:r>
            <a:r>
              <a:rPr sz="1800" spc="25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subjectivity</a:t>
            </a:r>
            <a:r>
              <a:rPr sz="1800" spc="15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1818"/>
                </a:solidFill>
                <a:latin typeface="Times New Roman"/>
                <a:cs typeface="Times New Roman"/>
              </a:rPr>
              <a:t>sentiment </a:t>
            </a:r>
            <a:r>
              <a:rPr sz="1800" spc="-434" dirty="0">
                <a:solidFill>
                  <a:srgbClr val="FF181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1818"/>
                </a:solidFill>
                <a:latin typeface="Times New Roman"/>
                <a:cs typeface="Times New Roman"/>
              </a:rPr>
              <a:t>polarity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0357" y="1047750"/>
            <a:ext cx="4617085" cy="3003550"/>
            <a:chOff x="4380357" y="1047750"/>
            <a:chExt cx="4617085" cy="3003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368" y="1133856"/>
              <a:ext cx="4440936" cy="28300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80357" y="1047749"/>
              <a:ext cx="4617085" cy="3003550"/>
            </a:xfrm>
            <a:custGeom>
              <a:avLst/>
              <a:gdLst/>
              <a:ahLst/>
              <a:cxnLst/>
              <a:rect l="l" t="t" r="r" b="b"/>
              <a:pathLst>
                <a:path w="4617084" h="3003550">
                  <a:moveTo>
                    <a:pt x="4545838" y="71120"/>
                  </a:moveTo>
                  <a:lnTo>
                    <a:pt x="4528058" y="71120"/>
                  </a:lnTo>
                  <a:lnTo>
                    <a:pt x="4528058" y="88900"/>
                  </a:lnTo>
                  <a:lnTo>
                    <a:pt x="4528058" y="2914650"/>
                  </a:lnTo>
                  <a:lnTo>
                    <a:pt x="88900" y="2914650"/>
                  </a:lnTo>
                  <a:lnTo>
                    <a:pt x="88900" y="88900"/>
                  </a:lnTo>
                  <a:lnTo>
                    <a:pt x="4528058" y="88900"/>
                  </a:lnTo>
                  <a:lnTo>
                    <a:pt x="4528058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14650"/>
                  </a:lnTo>
                  <a:lnTo>
                    <a:pt x="71120" y="2932430"/>
                  </a:lnTo>
                  <a:lnTo>
                    <a:pt x="4545838" y="2932430"/>
                  </a:lnTo>
                  <a:lnTo>
                    <a:pt x="4545838" y="2914650"/>
                  </a:lnTo>
                  <a:lnTo>
                    <a:pt x="4545838" y="88900"/>
                  </a:lnTo>
                  <a:lnTo>
                    <a:pt x="4545838" y="88265"/>
                  </a:lnTo>
                  <a:lnTo>
                    <a:pt x="4545838" y="71120"/>
                  </a:lnTo>
                  <a:close/>
                </a:path>
                <a:path w="4617084" h="3003550">
                  <a:moveTo>
                    <a:pt x="4616958" y="0"/>
                  </a:moveTo>
                  <a:lnTo>
                    <a:pt x="4563618" y="0"/>
                  </a:lnTo>
                  <a:lnTo>
                    <a:pt x="4563618" y="53340"/>
                  </a:lnTo>
                  <a:lnTo>
                    <a:pt x="4563618" y="2950210"/>
                  </a:lnTo>
                  <a:lnTo>
                    <a:pt x="53340" y="2950210"/>
                  </a:lnTo>
                  <a:lnTo>
                    <a:pt x="53340" y="53340"/>
                  </a:lnTo>
                  <a:lnTo>
                    <a:pt x="4563618" y="53340"/>
                  </a:lnTo>
                  <a:lnTo>
                    <a:pt x="4563618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50210"/>
                  </a:lnTo>
                  <a:lnTo>
                    <a:pt x="0" y="3003550"/>
                  </a:lnTo>
                  <a:lnTo>
                    <a:pt x="4616958" y="3003550"/>
                  </a:lnTo>
                  <a:lnTo>
                    <a:pt x="4616958" y="2950222"/>
                  </a:lnTo>
                  <a:lnTo>
                    <a:pt x="4616958" y="53340"/>
                  </a:lnTo>
                  <a:lnTo>
                    <a:pt x="4616958" y="52705"/>
                  </a:lnTo>
                  <a:lnTo>
                    <a:pt x="4616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58623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Content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76" y="951991"/>
            <a:ext cx="31838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Problem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Description</a:t>
            </a:r>
            <a:r>
              <a:rPr sz="18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Cleaning</a:t>
            </a:r>
            <a:r>
              <a:rPr sz="18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analysis</a:t>
            </a:r>
            <a:r>
              <a:rPr sz="18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visualizations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Challenges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978" y="2570010"/>
            <a:ext cx="3605529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786" y="1423797"/>
            <a:ext cx="318579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Majority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apps installed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100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megabytes</a:t>
            </a:r>
            <a:r>
              <a:rPr sz="16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size.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size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does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matter.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consumers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don't want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download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apps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takes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up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much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space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device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384175"/>
            <a:ext cx="1711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3838"/>
                </a:solidFill>
                <a:latin typeface="Times New Roman"/>
                <a:cs typeface="Times New Roman"/>
              </a:rPr>
              <a:t>Size</a:t>
            </a:r>
            <a:r>
              <a:rPr sz="2000" spc="-25" dirty="0">
                <a:solidFill>
                  <a:srgbClr val="FF383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838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FF383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838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FF383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3838"/>
                </a:solidFill>
                <a:latin typeface="Times New Roman"/>
                <a:cs typeface="Times New Roman"/>
              </a:rPr>
              <a:t>apps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56684" y="570230"/>
            <a:ext cx="4881880" cy="4400550"/>
            <a:chOff x="3956684" y="570230"/>
            <a:chExt cx="4881880" cy="4400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4695" y="656844"/>
              <a:ext cx="4706111" cy="4227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56685" y="570229"/>
              <a:ext cx="4881880" cy="4400550"/>
            </a:xfrm>
            <a:custGeom>
              <a:avLst/>
              <a:gdLst/>
              <a:ahLst/>
              <a:cxnLst/>
              <a:rect l="l" t="t" r="r" b="b"/>
              <a:pathLst>
                <a:path w="4881880" h="4400550">
                  <a:moveTo>
                    <a:pt x="4810252" y="71120"/>
                  </a:moveTo>
                  <a:lnTo>
                    <a:pt x="4792472" y="71120"/>
                  </a:lnTo>
                  <a:lnTo>
                    <a:pt x="4792472" y="88900"/>
                  </a:lnTo>
                  <a:lnTo>
                    <a:pt x="4792472" y="4311650"/>
                  </a:lnTo>
                  <a:lnTo>
                    <a:pt x="88900" y="4311650"/>
                  </a:lnTo>
                  <a:lnTo>
                    <a:pt x="88900" y="88900"/>
                  </a:lnTo>
                  <a:lnTo>
                    <a:pt x="4792472" y="88900"/>
                  </a:lnTo>
                  <a:lnTo>
                    <a:pt x="4792472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4311650"/>
                  </a:lnTo>
                  <a:lnTo>
                    <a:pt x="71120" y="4329430"/>
                  </a:lnTo>
                  <a:lnTo>
                    <a:pt x="4810252" y="4329430"/>
                  </a:lnTo>
                  <a:lnTo>
                    <a:pt x="4810252" y="4312132"/>
                  </a:lnTo>
                  <a:lnTo>
                    <a:pt x="4810252" y="4311650"/>
                  </a:lnTo>
                  <a:lnTo>
                    <a:pt x="4810252" y="88900"/>
                  </a:lnTo>
                  <a:lnTo>
                    <a:pt x="4810252" y="88392"/>
                  </a:lnTo>
                  <a:lnTo>
                    <a:pt x="4810252" y="71120"/>
                  </a:lnTo>
                  <a:close/>
                </a:path>
                <a:path w="4881880" h="4400550">
                  <a:moveTo>
                    <a:pt x="4881372" y="0"/>
                  </a:moveTo>
                  <a:lnTo>
                    <a:pt x="4828032" y="0"/>
                  </a:lnTo>
                  <a:lnTo>
                    <a:pt x="4828032" y="53340"/>
                  </a:lnTo>
                  <a:lnTo>
                    <a:pt x="4828032" y="4347210"/>
                  </a:lnTo>
                  <a:lnTo>
                    <a:pt x="53340" y="4347210"/>
                  </a:lnTo>
                  <a:lnTo>
                    <a:pt x="53340" y="53340"/>
                  </a:lnTo>
                  <a:lnTo>
                    <a:pt x="4828032" y="53340"/>
                  </a:lnTo>
                  <a:lnTo>
                    <a:pt x="4828032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4347210"/>
                  </a:lnTo>
                  <a:lnTo>
                    <a:pt x="0" y="4400550"/>
                  </a:lnTo>
                  <a:lnTo>
                    <a:pt x="4881372" y="4400550"/>
                  </a:lnTo>
                  <a:lnTo>
                    <a:pt x="4881372" y="4347692"/>
                  </a:lnTo>
                  <a:lnTo>
                    <a:pt x="4881372" y="4347210"/>
                  </a:lnTo>
                  <a:lnTo>
                    <a:pt x="4881372" y="53340"/>
                  </a:lnTo>
                  <a:lnTo>
                    <a:pt x="4881372" y="52832"/>
                  </a:lnTo>
                  <a:lnTo>
                    <a:pt x="488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073" y="386588"/>
            <a:ext cx="278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555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Thus</a:t>
            </a:r>
            <a:r>
              <a:rPr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app</a:t>
            </a:r>
            <a:r>
              <a:rPr spc="5" dirty="0"/>
              <a:t> </a:t>
            </a:r>
            <a:r>
              <a:rPr spc="-5" dirty="0"/>
              <a:t>development</a:t>
            </a:r>
            <a:r>
              <a:rPr spc="50" dirty="0"/>
              <a:t> </a:t>
            </a:r>
            <a:r>
              <a:rPr spc="-10" dirty="0"/>
              <a:t>companies</a:t>
            </a:r>
            <a:r>
              <a:rPr spc="55" dirty="0"/>
              <a:t> </a:t>
            </a:r>
            <a:r>
              <a:rPr spc="-5" dirty="0"/>
              <a:t>could</a:t>
            </a:r>
            <a:r>
              <a:rPr spc="5" dirty="0"/>
              <a:t> </a:t>
            </a:r>
            <a:r>
              <a:rPr spc="-5" dirty="0"/>
              <a:t>decide</a:t>
            </a:r>
            <a:r>
              <a:rPr spc="25" dirty="0"/>
              <a:t> </a:t>
            </a: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application</a:t>
            </a:r>
            <a:r>
              <a:rPr spc="30" dirty="0"/>
              <a:t> </a:t>
            </a:r>
            <a:r>
              <a:rPr spc="-5" dirty="0"/>
              <a:t>should</a:t>
            </a:r>
            <a:r>
              <a:rPr spc="5" dirty="0"/>
              <a:t> </a:t>
            </a:r>
            <a:r>
              <a:rPr spc="-5" dirty="0"/>
              <a:t>be </a:t>
            </a:r>
            <a:r>
              <a:rPr dirty="0"/>
              <a:t> </a:t>
            </a:r>
            <a:r>
              <a:rPr spc="-5" dirty="0"/>
              <a:t>developed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they</a:t>
            </a:r>
            <a:r>
              <a:rPr spc="25" dirty="0"/>
              <a:t> </a:t>
            </a:r>
            <a:r>
              <a:rPr spc="-5" dirty="0"/>
              <a:t>can</a:t>
            </a:r>
            <a:r>
              <a:rPr spc="20" dirty="0"/>
              <a:t> </a:t>
            </a:r>
            <a:r>
              <a:rPr spc="-5" dirty="0"/>
              <a:t>also</a:t>
            </a:r>
            <a:r>
              <a:rPr spc="30" dirty="0"/>
              <a:t> </a:t>
            </a:r>
            <a:r>
              <a:rPr spc="-5" dirty="0"/>
              <a:t>see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prediction</a:t>
            </a:r>
            <a:r>
              <a:rPr spc="3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their</a:t>
            </a:r>
            <a:r>
              <a:rPr spc="35" dirty="0"/>
              <a:t> </a:t>
            </a:r>
            <a:r>
              <a:rPr spc="-5" dirty="0"/>
              <a:t>developed</a:t>
            </a:r>
            <a:r>
              <a:rPr spc="10" dirty="0"/>
              <a:t> </a:t>
            </a:r>
            <a:r>
              <a:rPr spc="-5" dirty="0"/>
              <a:t>application.</a:t>
            </a:r>
            <a:r>
              <a:rPr spc="30" dirty="0"/>
              <a:t> </a:t>
            </a:r>
            <a:r>
              <a:rPr spc="-5" dirty="0"/>
              <a:t>In </a:t>
            </a:r>
            <a:r>
              <a:rPr spc="-385" dirty="0"/>
              <a:t> </a:t>
            </a:r>
            <a:r>
              <a:rPr spc="-5" dirty="0"/>
              <a:t>this</a:t>
            </a:r>
            <a:r>
              <a:rPr spc="15" dirty="0"/>
              <a:t> </a:t>
            </a:r>
            <a:r>
              <a:rPr spc="-5" dirty="0"/>
              <a:t>they</a:t>
            </a:r>
            <a:r>
              <a:rPr spc="15" dirty="0"/>
              <a:t> </a:t>
            </a:r>
            <a:r>
              <a:rPr spc="-5" dirty="0"/>
              <a:t>also</a:t>
            </a:r>
            <a:r>
              <a:rPr spc="15" dirty="0"/>
              <a:t> </a:t>
            </a:r>
            <a:r>
              <a:rPr spc="-5" dirty="0"/>
              <a:t>get to</a:t>
            </a:r>
            <a:r>
              <a:rPr spc="15" dirty="0"/>
              <a:t> </a:t>
            </a:r>
            <a:r>
              <a:rPr spc="-5" dirty="0"/>
              <a:t>see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categorized</a:t>
            </a:r>
            <a:r>
              <a:rPr spc="40" dirty="0"/>
              <a:t> </a:t>
            </a:r>
            <a:r>
              <a:rPr spc="-5" dirty="0"/>
              <a:t>reviews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all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application</a:t>
            </a:r>
            <a:r>
              <a:rPr spc="30" dirty="0"/>
              <a:t> </a:t>
            </a:r>
            <a:r>
              <a:rPr spc="-5" dirty="0"/>
              <a:t>in</a:t>
            </a:r>
            <a:r>
              <a:rPr spc="55" dirty="0"/>
              <a:t> </a:t>
            </a:r>
            <a:r>
              <a:rPr spc="-5" dirty="0"/>
              <a:t>one </a:t>
            </a:r>
            <a:r>
              <a:rPr dirty="0"/>
              <a:t> </a:t>
            </a:r>
            <a:r>
              <a:rPr spc="-5" dirty="0"/>
              <a:t>interface</a:t>
            </a:r>
            <a:r>
              <a:rPr spc="35" dirty="0"/>
              <a:t> </a:t>
            </a:r>
            <a:r>
              <a:rPr spc="-5" dirty="0"/>
              <a:t>which</a:t>
            </a:r>
            <a:r>
              <a:rPr spc="10" dirty="0"/>
              <a:t> </a:t>
            </a:r>
            <a:r>
              <a:rPr spc="-5" dirty="0"/>
              <a:t>will</a:t>
            </a:r>
            <a:r>
              <a:rPr spc="20" dirty="0"/>
              <a:t> </a:t>
            </a:r>
            <a:r>
              <a:rPr spc="-5" dirty="0"/>
              <a:t>help</a:t>
            </a:r>
            <a:r>
              <a:rPr spc="20" dirty="0"/>
              <a:t> </a:t>
            </a:r>
            <a:r>
              <a:rPr spc="-5" dirty="0"/>
              <a:t>them</a:t>
            </a:r>
            <a:r>
              <a:rPr spc="15" dirty="0"/>
              <a:t> </a:t>
            </a:r>
            <a:r>
              <a:rPr spc="-5" dirty="0"/>
              <a:t>decide</a:t>
            </a:r>
            <a:r>
              <a:rPr spc="15" dirty="0"/>
              <a:t> </a:t>
            </a: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app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5" dirty="0"/>
              <a:t>liked</a:t>
            </a:r>
            <a:r>
              <a:rPr spc="15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users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which </a:t>
            </a:r>
            <a:r>
              <a:rPr spc="-385" dirty="0"/>
              <a:t> </a:t>
            </a:r>
            <a:r>
              <a:rPr spc="-5" dirty="0"/>
              <a:t>apps</a:t>
            </a:r>
            <a:r>
              <a:rPr dirty="0"/>
              <a:t> </a:t>
            </a:r>
            <a:r>
              <a:rPr spc="-5" dirty="0"/>
              <a:t>need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be</a:t>
            </a:r>
            <a:r>
              <a:rPr spc="5" dirty="0"/>
              <a:t> </a:t>
            </a:r>
            <a:r>
              <a:rPr spc="-5" dirty="0"/>
              <a:t>developed</a:t>
            </a:r>
            <a:r>
              <a:rPr spc="15" dirty="0"/>
              <a:t> </a:t>
            </a:r>
            <a:r>
              <a:rPr spc="-10" dirty="0"/>
              <a:t>more.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dataset</a:t>
            </a:r>
            <a:r>
              <a:rPr spc="30" dirty="0"/>
              <a:t> </a:t>
            </a:r>
            <a:r>
              <a:rPr spc="-5" dirty="0"/>
              <a:t>contains</a:t>
            </a:r>
            <a:r>
              <a:rPr spc="15" dirty="0"/>
              <a:t> </a:t>
            </a:r>
            <a:r>
              <a:rPr spc="-10" dirty="0"/>
              <a:t>immense</a:t>
            </a:r>
            <a:r>
              <a:rPr spc="65" dirty="0"/>
              <a:t> </a:t>
            </a:r>
            <a:r>
              <a:rPr spc="-5" dirty="0"/>
              <a:t>possibilities</a:t>
            </a:r>
            <a:r>
              <a:rPr spc="40" dirty="0"/>
              <a:t> </a:t>
            </a:r>
            <a:r>
              <a:rPr spc="-5" dirty="0"/>
              <a:t>to </a:t>
            </a:r>
            <a:r>
              <a:rPr dirty="0"/>
              <a:t> </a:t>
            </a:r>
            <a:r>
              <a:rPr spc="-10" dirty="0"/>
              <a:t>improve</a:t>
            </a:r>
            <a:r>
              <a:rPr spc="45" dirty="0"/>
              <a:t> </a:t>
            </a:r>
            <a:r>
              <a:rPr spc="-5" dirty="0"/>
              <a:t>business</a:t>
            </a:r>
            <a:r>
              <a:rPr spc="15" dirty="0"/>
              <a:t> </a:t>
            </a:r>
            <a:r>
              <a:rPr spc="-5" dirty="0"/>
              <a:t>values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positive</a:t>
            </a:r>
            <a:r>
              <a:rPr spc="10" dirty="0"/>
              <a:t> </a:t>
            </a:r>
            <a:r>
              <a:rPr spc="-10" dirty="0"/>
              <a:t>impact.</a:t>
            </a:r>
            <a:r>
              <a:rPr spc="60" dirty="0"/>
              <a:t> </a:t>
            </a:r>
            <a:r>
              <a:rPr spc="-5" dirty="0"/>
              <a:t>It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50" dirty="0"/>
              <a:t>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10" dirty="0"/>
              <a:t>limited</a:t>
            </a:r>
            <a:r>
              <a:rPr spc="6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problem</a:t>
            </a:r>
            <a:r>
              <a:rPr spc="10" dirty="0"/>
              <a:t> </a:t>
            </a:r>
            <a:r>
              <a:rPr spc="-5" dirty="0"/>
              <a:t>taken</a:t>
            </a:r>
            <a:r>
              <a:rPr spc="10" dirty="0"/>
              <a:t> </a:t>
            </a:r>
            <a:r>
              <a:rPr spc="-5" dirty="0"/>
              <a:t>into</a:t>
            </a:r>
            <a:r>
              <a:rPr spc="10" dirty="0"/>
              <a:t> </a:t>
            </a:r>
            <a:r>
              <a:rPr spc="-5" dirty="0"/>
              <a:t>consideration</a:t>
            </a:r>
            <a:r>
              <a:rPr spc="20" dirty="0"/>
              <a:t> </a:t>
            </a:r>
            <a:r>
              <a:rPr dirty="0"/>
              <a:t>for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dirty="0"/>
              <a:t>project</a:t>
            </a:r>
            <a:r>
              <a:rPr b="1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073" y="386588"/>
            <a:ext cx="278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281175"/>
            <a:ext cx="6934200" cy="1897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555" marR="508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IN" sz="1200" dirty="0" smtClean="0">
                <a:latin typeface="Times New Roman"/>
                <a:cs typeface="Times New Roman"/>
              </a:rPr>
              <a:t>App Rating is directly proportional with the recent updates. from this we can be sure that with the latest </a:t>
            </a:r>
            <a:r>
              <a:rPr lang="en-IN" sz="1200" dirty="0" err="1" smtClean="0">
                <a:latin typeface="Times New Roman"/>
                <a:cs typeface="Times New Roman"/>
              </a:rPr>
              <a:t>updatation</a:t>
            </a:r>
            <a:r>
              <a:rPr lang="en-IN" sz="1200" dirty="0" smtClean="0">
                <a:latin typeface="Times New Roman"/>
                <a:cs typeface="Times New Roman"/>
              </a:rPr>
              <a:t> the reviewers are giving better ratings.</a:t>
            </a:r>
          </a:p>
          <a:p>
            <a:pPr marL="376555" marR="508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 smtClean="0"/>
              <a:t>We </a:t>
            </a:r>
            <a:r>
              <a:rPr lang="en-US" sz="1200" dirty="0" smtClean="0"/>
              <a:t>found that Action Genres got most strong positive sentiment among all genres. It suggest that people prefers Action genres app far </a:t>
            </a:r>
            <a:r>
              <a:rPr lang="en-US" sz="1200" dirty="0" smtClean="0"/>
              <a:t>more than any other genres.</a:t>
            </a:r>
          </a:p>
          <a:p>
            <a:pPr marL="376555" marR="508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 smtClean="0"/>
              <a:t>Google  play store </a:t>
            </a:r>
            <a:r>
              <a:rPr lang="en-US" sz="1200" dirty="0" smtClean="0"/>
              <a:t>has more free apps than paid and Family category has most free and paid apps in </a:t>
            </a:r>
            <a:r>
              <a:rPr lang="en-US" sz="1200" dirty="0" smtClean="0"/>
              <a:t>play store</a:t>
            </a:r>
            <a:r>
              <a:rPr lang="en-US" sz="1200" dirty="0" smtClean="0"/>
              <a:t>. MEDICAL category has highest amount of paid apps considering quantity followed by GAME TOOLS </a:t>
            </a:r>
            <a:r>
              <a:rPr lang="en-US" sz="1200" dirty="0" smtClean="0"/>
              <a:t>Category</a:t>
            </a:r>
          </a:p>
          <a:p>
            <a:pPr marL="376555" marR="508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 smtClean="0"/>
              <a:t>We found that in terms of both Top Total and Average Apps Reviews outcomes </a:t>
            </a:r>
            <a:r>
              <a:rPr lang="en-US" sz="1200" dirty="0" err="1" smtClean="0"/>
              <a:t>Facebook</a:t>
            </a:r>
            <a:r>
              <a:rPr lang="en-US" sz="1200" dirty="0" smtClean="0"/>
              <a:t>, </a:t>
            </a:r>
            <a:r>
              <a:rPr lang="en-US" sz="1200" dirty="0" err="1" smtClean="0"/>
              <a:t>Instagram</a:t>
            </a:r>
            <a:r>
              <a:rPr lang="en-US" sz="1200" dirty="0" smtClean="0"/>
              <a:t>, </a:t>
            </a:r>
            <a:r>
              <a:rPr lang="en-US" sz="1200" dirty="0" err="1" smtClean="0"/>
              <a:t>whatsapp</a:t>
            </a:r>
            <a:r>
              <a:rPr lang="en-US" sz="1200" dirty="0" smtClean="0"/>
              <a:t> </a:t>
            </a:r>
            <a:r>
              <a:rPr lang="en-US" sz="1200" dirty="0" err="1" smtClean="0"/>
              <a:t>messanger</a:t>
            </a:r>
            <a:r>
              <a:rPr lang="en-US" sz="1200" dirty="0" smtClean="0"/>
              <a:t>, </a:t>
            </a:r>
            <a:r>
              <a:rPr lang="en-US" sz="1200" dirty="0" err="1" smtClean="0"/>
              <a:t>messangers</a:t>
            </a:r>
            <a:r>
              <a:rPr lang="en-US" sz="1200" dirty="0" smtClean="0"/>
              <a:t> for chat </a:t>
            </a:r>
            <a:r>
              <a:rPr lang="en-US" sz="1200" dirty="0" smtClean="0"/>
              <a:t>these apps are common. so we can conclude that these 4 apps are most </a:t>
            </a:r>
            <a:r>
              <a:rPr lang="en-US" sz="1200" dirty="0" err="1" smtClean="0"/>
              <a:t>populars</a:t>
            </a:r>
            <a:r>
              <a:rPr lang="en-US" sz="1200" dirty="0" smtClean="0"/>
              <a:t> and trending </a:t>
            </a:r>
            <a:r>
              <a:rPr lang="en-US" sz="1200" dirty="0" err="1" smtClean="0"/>
              <a:t>amongs</a:t>
            </a:r>
            <a:r>
              <a:rPr lang="en-US" sz="1200" dirty="0" smtClean="0"/>
              <a:t> masses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651" y="2039873"/>
            <a:ext cx="5650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Huge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chunk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be handled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keeping in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mind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not to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miss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anything</a:t>
            </a:r>
            <a:r>
              <a:rPr sz="18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even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 little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relevance.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Computation</a:t>
            </a:r>
            <a:r>
              <a:rPr sz="18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7923" y="608152"/>
            <a:ext cx="2734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Challenges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472" y="2139518"/>
            <a:ext cx="64052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Arial"/>
                <a:cs typeface="Arial"/>
              </a:rPr>
              <a:t>THANK</a:t>
            </a:r>
            <a:r>
              <a:rPr sz="8000" spc="-90" dirty="0">
                <a:latin typeface="Arial"/>
                <a:cs typeface="Arial"/>
              </a:rPr>
              <a:t> </a:t>
            </a:r>
            <a:r>
              <a:rPr sz="8000" spc="-5" dirty="0">
                <a:latin typeface="Arial"/>
                <a:cs typeface="Arial"/>
              </a:rPr>
              <a:t>-YOU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842" y="67767"/>
            <a:ext cx="2790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Introduction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352" y="1296670"/>
            <a:ext cx="71005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37795">
              <a:lnSpc>
                <a:spcPct val="10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1800" spc="-5" dirty="0">
                <a:latin typeface="Times New Roman"/>
                <a:cs typeface="Times New Roman"/>
              </a:rPr>
              <a:t>Play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 </a:t>
            </a:r>
            <a:r>
              <a:rPr sz="1800" dirty="0">
                <a:latin typeface="Times New Roman"/>
                <a:cs typeface="Times New Roman"/>
              </a:rPr>
              <a:t>is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Android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serves</a:t>
            </a:r>
            <a:r>
              <a:rPr sz="1800" dirty="0">
                <a:latin typeface="Times New Roman"/>
                <a:cs typeface="Times New Roman"/>
              </a:rPr>
              <a:t> 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official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 </a:t>
            </a:r>
            <a:r>
              <a:rPr sz="1800" spc="-5" dirty="0">
                <a:latin typeface="Times New Roman"/>
                <a:cs typeface="Times New Roman"/>
              </a:rPr>
              <a:t>store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certified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devices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 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Android </a:t>
            </a:r>
            <a:r>
              <a:rPr sz="1800" dirty="0">
                <a:latin typeface="Times New Roman"/>
                <a:cs typeface="Times New Roman"/>
              </a:rPr>
              <a:t>Operating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205740" indent="-137795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sz="1800" spc="-5" dirty="0">
                <a:latin typeface="Times New Roman"/>
                <a:cs typeface="Times New Roman"/>
              </a:rPr>
              <a:t>Developed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Operated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Google,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launched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6th </a:t>
            </a:r>
            <a:r>
              <a:rPr sz="1800" spc="-5" dirty="0">
                <a:latin typeface="Times New Roman"/>
                <a:cs typeface="Times New Roman"/>
              </a:rPr>
              <a:t>March, </a:t>
            </a:r>
            <a:r>
              <a:rPr sz="1800" dirty="0">
                <a:latin typeface="Times New Roman"/>
                <a:cs typeface="Times New Roman"/>
              </a:rPr>
              <a:t>2012.</a:t>
            </a:r>
            <a:endParaRPr sz="1800">
              <a:latin typeface="Times New Roman"/>
              <a:cs typeface="Times New Roman"/>
            </a:endParaRPr>
          </a:p>
          <a:p>
            <a:pPr marL="205740" indent="-137795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sz="1800" spc="-5" dirty="0">
                <a:latin typeface="Times New Roman"/>
                <a:cs typeface="Times New Roman"/>
              </a:rPr>
              <a:t>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Google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store.</a:t>
            </a:r>
            <a:endParaRPr sz="1800">
              <a:latin typeface="Times New Roman"/>
              <a:cs typeface="Times New Roman"/>
            </a:endParaRPr>
          </a:p>
          <a:p>
            <a:pPr marL="205740" indent="-137795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sz="1800" spc="-5" dirty="0">
                <a:latin typeface="Times New Roman"/>
                <a:cs typeface="Times New Roman"/>
              </a:rPr>
              <a:t>Approximately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3.48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million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Play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store.</a:t>
            </a:r>
            <a:endParaRPr sz="1800">
              <a:latin typeface="Times New Roman"/>
              <a:cs typeface="Times New Roman"/>
            </a:endParaRPr>
          </a:p>
          <a:p>
            <a:pPr marL="205104" indent="-137160">
              <a:lnSpc>
                <a:spcPct val="100000"/>
              </a:lnSpc>
              <a:spcBef>
                <a:spcPts val="5"/>
              </a:spcBef>
              <a:buChar char="•"/>
              <a:tabLst>
                <a:tab pos="205740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 separate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 </a:t>
            </a:r>
            <a:r>
              <a:rPr sz="1800" spc="-5" dirty="0">
                <a:latin typeface="Times New Roman"/>
                <a:cs typeface="Times New Roman"/>
              </a:rPr>
              <a:t>page 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r>
              <a:rPr sz="1800" dirty="0">
                <a:latin typeface="Times New Roman"/>
                <a:cs typeface="Times New Roman"/>
              </a:rPr>
              <a:t> review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rating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149225" indent="-137160">
              <a:lnSpc>
                <a:spcPct val="100000"/>
              </a:lnSpc>
              <a:buChar char="•"/>
              <a:tabLst>
                <a:tab pos="14986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separated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purpose</a:t>
            </a:r>
            <a:endParaRPr sz="18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Lots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dirty="0">
                <a:latin typeface="Times New Roman"/>
                <a:cs typeface="Times New Roman"/>
              </a:rPr>
              <a:t> an app </a:t>
            </a:r>
            <a:r>
              <a:rPr sz="1800" spc="-5" dirty="0">
                <a:latin typeface="Times New Roman"/>
                <a:cs typeface="Times New Roman"/>
              </a:rPr>
              <a:t>successful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play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096" y="4204855"/>
            <a:ext cx="2719831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8885" y="153415"/>
            <a:ext cx="1859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Objectives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917" y="1135126"/>
            <a:ext cx="81070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 objective of this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to analyze the desire of the customer through the reviews 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provided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feedback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section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apps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trend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market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help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organization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&amp;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developers.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Find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most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popular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trending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apps in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recent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  <a:p>
            <a:pPr marL="12700" marR="83058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Find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small</a:t>
            </a:r>
            <a:r>
              <a:rPr sz="18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changes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update</a:t>
            </a:r>
            <a:r>
              <a:rPr sz="18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impacts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app</a:t>
            </a:r>
            <a:r>
              <a:rPr sz="18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performances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Analyze</a:t>
            </a:r>
            <a:r>
              <a:rPr sz="18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Reviews,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Rating,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Sentiments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towards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various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apps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play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store.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Above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all,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help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developers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Clients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to recognize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gap,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make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 the app</a:t>
            </a:r>
            <a:r>
              <a:rPr sz="18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better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meet</a:t>
            </a:r>
            <a:r>
              <a:rPr sz="18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customer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expectations.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860" y="491998"/>
            <a:ext cx="2897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135456"/>
            <a:ext cx="533273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apps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available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category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5" dirty="0">
                <a:latin typeface="Times New Roman"/>
                <a:cs typeface="Times New Roman"/>
              </a:rPr>
              <a:t>many </a:t>
            </a:r>
            <a:r>
              <a:rPr sz="1400" dirty="0">
                <a:latin typeface="Times New Roman"/>
                <a:cs typeface="Times New Roman"/>
              </a:rPr>
              <a:t>no of installs are there per category? </a:t>
            </a:r>
            <a:r>
              <a:rPr sz="1400" spc="-5" dirty="0">
                <a:latin typeface="Times New Roman"/>
                <a:cs typeface="Times New Roman"/>
              </a:rPr>
              <a:t>What </a:t>
            </a:r>
            <a:r>
              <a:rPr sz="1400" dirty="0">
                <a:latin typeface="Times New Roman"/>
                <a:cs typeface="Times New Roman"/>
              </a:rPr>
              <a:t>are the top two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categories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observed?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30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Genres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installation?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installation?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categories?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distribution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apps?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400050" indent="-387985">
              <a:lnSpc>
                <a:spcPct val="100000"/>
              </a:lnSpc>
              <a:buAutoNum type="arabicPeriod"/>
              <a:tabLst>
                <a:tab pos="399415" algn="l"/>
                <a:tab pos="400685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Content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apps?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matters?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087" y="840486"/>
            <a:ext cx="1911985" cy="511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two</a:t>
            </a:r>
            <a:r>
              <a:rPr sz="1400" b="1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datasets</a:t>
            </a:r>
            <a:r>
              <a:rPr sz="14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1)</a:t>
            </a:r>
            <a:r>
              <a:rPr sz="1800" spc="40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Play</a:t>
            </a:r>
            <a:r>
              <a:rPr sz="18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store</a:t>
            </a:r>
            <a:r>
              <a:rPr sz="18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18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087" y="1541780"/>
            <a:ext cx="114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227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App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ate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ory  Rating 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Review 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Size 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Installs 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Type 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Price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ontent</a:t>
            </a:r>
            <a:r>
              <a:rPr sz="14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4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ting  Genres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Last</a:t>
            </a:r>
            <a:r>
              <a:rPr sz="1400" b="1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Updated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011" y="1541780"/>
            <a:ext cx="3484879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b="1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155575" indent="-104139">
              <a:lnSpc>
                <a:spcPct val="100000"/>
              </a:lnSpc>
              <a:buChar char="-"/>
              <a:tabLst>
                <a:tab pos="156210" algn="l"/>
              </a:tabLst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14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144780" indent="-104139">
              <a:lnSpc>
                <a:spcPct val="100000"/>
              </a:lnSpc>
              <a:buChar char="-"/>
              <a:tabLst>
                <a:tab pos="145415" algn="l"/>
              </a:tabLst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sz="14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186055" indent="-148590">
              <a:lnSpc>
                <a:spcPct val="100000"/>
              </a:lnSpc>
              <a:buChar char="-"/>
              <a:tabLst>
                <a:tab pos="18669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Numbers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reviews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b="1" spc="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Size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Numbers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downloads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b="1" spc="3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Free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Paid</a:t>
            </a:r>
            <a:endParaRPr sz="1400">
              <a:latin typeface="Times New Roman"/>
              <a:cs typeface="Times New Roman"/>
            </a:endParaRPr>
          </a:p>
          <a:p>
            <a:pPr marL="160020" indent="-104139">
              <a:lnSpc>
                <a:spcPct val="100000"/>
              </a:lnSpc>
              <a:buChar char="-"/>
              <a:tabLst>
                <a:tab pos="160655" algn="l"/>
              </a:tabLst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Price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is paid</a:t>
            </a:r>
            <a:endParaRPr sz="1400">
              <a:latin typeface="Times New Roman"/>
              <a:cs typeface="Times New Roman"/>
            </a:endParaRPr>
          </a:p>
          <a:p>
            <a:pPr marL="218440" lvl="1" indent="-104139">
              <a:lnSpc>
                <a:spcPct val="100000"/>
              </a:lnSpc>
              <a:buChar char="-"/>
              <a:tabLst>
                <a:tab pos="218440" algn="l"/>
              </a:tabLst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Age appropriate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endParaRPr sz="1400">
              <a:latin typeface="Times New Roman"/>
              <a:cs typeface="Times New Roman"/>
            </a:endParaRPr>
          </a:p>
          <a:p>
            <a:pPr marL="175260" lvl="1" indent="-102235">
              <a:lnSpc>
                <a:spcPct val="100000"/>
              </a:lnSpc>
              <a:buChar char="-"/>
              <a:tabLst>
                <a:tab pos="175895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Type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Genre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belongs</a:t>
            </a:r>
            <a:r>
              <a:rPr sz="14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264160" lvl="1" indent="-147955">
              <a:lnSpc>
                <a:spcPct val="100000"/>
              </a:lnSpc>
              <a:buChar char="-"/>
              <a:tabLst>
                <a:tab pos="26416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last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time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updated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087" y="3889349"/>
            <a:ext cx="5107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Current</a:t>
            </a:r>
            <a:r>
              <a:rPr sz="14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version</a:t>
            </a:r>
            <a:r>
              <a:rPr sz="1400" b="1" spc="3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Current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version</a:t>
            </a:r>
            <a:r>
              <a:rPr sz="14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Android</a:t>
            </a:r>
            <a:r>
              <a:rPr sz="14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version</a:t>
            </a:r>
            <a:r>
              <a:rPr sz="1400" b="1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Min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android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version</a:t>
            </a:r>
            <a:r>
              <a:rPr sz="14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required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run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3192" y="292734"/>
            <a:ext cx="291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Description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Dataset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44702"/>
            <a:ext cx="228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Review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32636"/>
            <a:ext cx="779335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2885" algn="l"/>
                <a:tab pos="223520" algn="l"/>
                <a:tab pos="1845310" algn="l"/>
              </a:tabLst>
            </a:pPr>
            <a:r>
              <a:rPr sz="1400" b="1" spc="-20" dirty="0">
                <a:latin typeface="Arial"/>
                <a:cs typeface="Arial"/>
              </a:rPr>
              <a:t>App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6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name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123825" indent="-111760">
              <a:lnSpc>
                <a:spcPct val="100000"/>
              </a:lnSpc>
              <a:buFont typeface="Arial MT"/>
              <a:buChar char="•"/>
              <a:tabLst>
                <a:tab pos="124460" algn="l"/>
              </a:tabLst>
            </a:pPr>
            <a:r>
              <a:rPr sz="1400" b="1" spc="-5" dirty="0">
                <a:latin typeface="Arial"/>
                <a:cs typeface="Arial"/>
              </a:rPr>
              <a:t>Translated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Review</a:t>
            </a:r>
            <a:r>
              <a:rPr sz="1400" b="1" spc="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spc="-5" dirty="0">
                <a:latin typeface="Arial MT"/>
                <a:cs typeface="Arial MT"/>
              </a:rPr>
              <a:t>Reviews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consumer.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123825" indent="-111760">
              <a:lnSpc>
                <a:spcPct val="100000"/>
              </a:lnSpc>
              <a:buFont typeface="Arial MT"/>
              <a:buChar char="•"/>
              <a:tabLst>
                <a:tab pos="124460" algn="l"/>
                <a:tab pos="1769745" algn="l"/>
              </a:tabLst>
            </a:pPr>
            <a:r>
              <a:rPr sz="1400" b="1" dirty="0">
                <a:latin typeface="Arial"/>
                <a:cs typeface="Arial"/>
              </a:rPr>
              <a:t>Sentiment	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spc="-5" dirty="0">
                <a:latin typeface="Arial MT"/>
                <a:cs typeface="Arial MT"/>
              </a:rPr>
              <a:t>Sentiment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(i.e.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Positive,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Neutral,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75565" indent="-63500">
              <a:lnSpc>
                <a:spcPct val="100000"/>
              </a:lnSpc>
              <a:buFont typeface="Arial MT"/>
              <a:buChar char="•"/>
              <a:tabLst>
                <a:tab pos="76200" algn="l"/>
                <a:tab pos="1779270" algn="l"/>
              </a:tabLst>
            </a:pPr>
            <a:r>
              <a:rPr sz="1400" b="1" spc="-5" dirty="0">
                <a:latin typeface="Arial"/>
                <a:cs typeface="Arial"/>
              </a:rPr>
              <a:t>Sentiment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Polarity	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polarity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sentiment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positive.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75565" indent="-63500">
              <a:lnSpc>
                <a:spcPct val="100000"/>
              </a:lnSpc>
              <a:buFont typeface="Arial MT"/>
              <a:buChar char="•"/>
              <a:tabLst>
                <a:tab pos="76200" algn="l"/>
                <a:tab pos="1853564" algn="l"/>
              </a:tabLst>
            </a:pP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context	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have,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polarity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+1(Positive)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-1(Negative).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latin typeface="Arial"/>
                <a:cs typeface="Arial"/>
              </a:rPr>
              <a:t>Sentiment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Subjectivity: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subjectivity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sentiment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sentiment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based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factual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versus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opinions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opinions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545462"/>
            <a:ext cx="7889875" cy="192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4279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people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insights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good 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you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using. </a:t>
            </a:r>
            <a:r>
              <a:rPr sz="1600" spc="-5" dirty="0">
                <a:latin typeface="Times New Roman"/>
                <a:cs typeface="Times New Roman"/>
              </a:rPr>
              <a:t>Essentially,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garbage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garbage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out.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What is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cleaning?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cleaning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process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fixing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removing</a:t>
            </a:r>
            <a:r>
              <a:rPr sz="16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incorrect,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corrupted,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incorrectly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formatted,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duplicate,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incomplete</a:t>
            </a:r>
            <a:r>
              <a:rPr sz="16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within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cleaning,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referred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cleansing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scrubbing,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one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6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important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steps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your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organization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want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create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culture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around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quality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decision-making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7230" y="565150"/>
            <a:ext cx="270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cleaning</a:t>
            </a:r>
            <a:endParaRPr sz="36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6266" y="3714987"/>
            <a:ext cx="1204830" cy="1241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545462"/>
            <a:ext cx="78898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427990">
              <a:lnSpc>
                <a:spcPct val="100000"/>
              </a:lnSpc>
              <a:spcBef>
                <a:spcPts val="95"/>
              </a:spcBef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565150"/>
            <a:ext cx="6477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Steps for data cleaning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6266" y="3714987"/>
            <a:ext cx="1204830" cy="1241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352550"/>
            <a:ext cx="7010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Step 1: Remove duplicate or irrelevant observations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Remove unwanted observations from your dataset, including duplicate observations or irrelevant observations. Duplicate observations will happen most often during data collection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Step 2: Fix structural errors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Structural errors are when you measure or transfer data and notice strange naming conventions, typos, or incorrect capitalization.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Step 3: Filter unwanted outliers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this is use for removing incorrect and unwanted outlier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Step 4: Handle missing data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Fixing mislabeled categories or classes, Types , Strange name conventions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Replacing missing values with mean, median or mode: Replacing missing values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1469</Words>
  <Application>Microsoft Office PowerPoint</Application>
  <PresentationFormat>On-screen Show (16:9)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Capstone Project Play store App Review</vt:lpstr>
      <vt:lpstr>Content</vt:lpstr>
      <vt:lpstr>Introduction</vt:lpstr>
      <vt:lpstr>Objectives</vt:lpstr>
      <vt:lpstr>Problem statement</vt:lpstr>
      <vt:lpstr>Description of Dataset</vt:lpstr>
      <vt:lpstr>2) User Review Data:</vt:lpstr>
      <vt:lpstr>Data cleaning</vt:lpstr>
      <vt:lpstr> Steps for data cleaning</vt:lpstr>
      <vt:lpstr>Exploratory Analysis and Visualization</vt:lpstr>
      <vt:lpstr>Top 10 play store apps by category of  apps Vs number of apps</vt:lpstr>
      <vt:lpstr>Top 30 genres Vs free app install  counts</vt:lpstr>
      <vt:lpstr>Slide 13</vt:lpstr>
      <vt:lpstr>Number of installs for each category</vt:lpstr>
      <vt:lpstr>Top apps based on reviews</vt:lpstr>
      <vt:lpstr>Content Rating</vt:lpstr>
      <vt:lpstr>Rating distribution</vt:lpstr>
      <vt:lpstr>Distribution of Subjectivity</vt:lpstr>
      <vt:lpstr>Relationship between sentiment subjectivity and sentiment  polarity</vt:lpstr>
      <vt:lpstr>Size of the apps</vt:lpstr>
      <vt:lpstr>CONCLUSION</vt:lpstr>
      <vt:lpstr>CONCLUSION</vt:lpstr>
      <vt:lpstr>Challenges</vt:lpstr>
      <vt:lpstr>THANK -YOU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Play store App Review</dc:title>
  <dc:creator>sakshi ghugare</dc:creator>
  <cp:lastModifiedBy>sakshi ghugare</cp:lastModifiedBy>
  <cp:revision>5</cp:revision>
  <dcterms:created xsi:type="dcterms:W3CDTF">2022-10-29T16:06:24Z</dcterms:created>
  <dcterms:modified xsi:type="dcterms:W3CDTF">2022-10-30T07:03:26Z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2022-10-29T00:00:00Z</vt:filetime>
  </property>
</Properties>
</file>