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handoutMasterIdLst>
    <p:handoutMasterId r:id="rId14"/>
  </p:handoutMasterIdLst>
  <p:sldIdLst>
    <p:sldId id="256" r:id="rId2"/>
    <p:sldId id="257" r:id="rId3"/>
    <p:sldId id="258" r:id="rId4"/>
    <p:sldId id="259" r:id="rId5"/>
    <p:sldId id="263" r:id="rId6"/>
    <p:sldId id="264" r:id="rId7"/>
    <p:sldId id="265" r:id="rId8"/>
    <p:sldId id="266" r:id="rId9"/>
    <p:sldId id="268" r:id="rId10"/>
    <p:sldId id="260" r:id="rId11"/>
    <p:sldId id="261" r:id="rId12"/>
    <p:sldId id="269"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notesViewPr>
    <p:cSldViewPr snapToGrid="0">
      <p:cViewPr varScale="1">
        <p:scale>
          <a:sx n="55" d="100"/>
          <a:sy n="55" d="100"/>
        </p:scale>
        <p:origin x="2880"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5C7C478-C996-4640-BDB6-FA569EFC592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420E3B9-C020-4372-98CE-B99F4F1AC47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D511B6D-21D6-43BE-8E82-61AEE92CD12F}" type="datetimeFigureOut">
              <a:rPr lang="en-US" smtClean="0"/>
              <a:t>1/29/2024</a:t>
            </a:fld>
            <a:endParaRPr lang="en-US"/>
          </a:p>
        </p:txBody>
      </p:sp>
      <p:sp>
        <p:nvSpPr>
          <p:cNvPr id="4" name="Footer Placeholder 3">
            <a:extLst>
              <a:ext uri="{FF2B5EF4-FFF2-40B4-BE49-F238E27FC236}">
                <a16:creationId xmlns:a16="http://schemas.microsoft.com/office/drawing/2014/main" id="{47F9B339-6B8C-4F10-A3CF-30BEB05648B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5FB2782-B5EC-4C79-A0FC-956C1CDDFD0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FA4F660-18EB-444C-869D-3891A25A11C9}" type="slidenum">
              <a:rPr lang="en-US" smtClean="0"/>
              <a:t>‹#›</a:t>
            </a:fld>
            <a:endParaRPr lang="en-US"/>
          </a:p>
        </p:txBody>
      </p:sp>
    </p:spTree>
    <p:extLst>
      <p:ext uri="{BB962C8B-B14F-4D97-AF65-F5344CB8AC3E}">
        <p14:creationId xmlns:p14="http://schemas.microsoft.com/office/powerpoint/2010/main" val="2293352000"/>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740549D6-C89A-45C2-B319-11F9A13C9432}" type="datetimeFigureOut">
              <a:rPr lang="en-US" smtClean="0"/>
              <a:t>1/29/2024</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1A23F74E-0C3C-4408-9E1E-12F3167E2386}" type="slidenum">
              <a:rPr lang="en-US" smtClean="0"/>
              <a:t>‹#›</a:t>
            </a:fld>
            <a:endParaRPr lang="en-US"/>
          </a:p>
        </p:txBody>
      </p:sp>
    </p:spTree>
    <p:extLst>
      <p:ext uri="{BB962C8B-B14F-4D97-AF65-F5344CB8AC3E}">
        <p14:creationId xmlns:p14="http://schemas.microsoft.com/office/powerpoint/2010/main" val="6047193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40549D6-C89A-45C2-B319-11F9A13C9432}" type="datetimeFigureOut">
              <a:rPr lang="en-US" smtClean="0"/>
              <a:t>1/29/2024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A23F74E-0C3C-4408-9E1E-12F3167E2386}" type="slidenum">
              <a:rPr lang="en-US" smtClean="0"/>
              <a:t>‹#›</a:t>
            </a:fld>
            <a:endParaRPr lang="en-US"/>
          </a:p>
        </p:txBody>
      </p:sp>
    </p:spTree>
    <p:extLst>
      <p:ext uri="{BB962C8B-B14F-4D97-AF65-F5344CB8AC3E}">
        <p14:creationId xmlns:p14="http://schemas.microsoft.com/office/powerpoint/2010/main" val="13303444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40549D6-C89A-45C2-B319-11F9A13C9432}" type="datetimeFigureOut">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A23F74E-0C3C-4408-9E1E-12F3167E2386}" type="slidenum">
              <a:rPr lang="en-US" smtClean="0"/>
              <a:t>‹#›</a:t>
            </a:fld>
            <a:endParaRPr lang="en-US"/>
          </a:p>
        </p:txBody>
      </p:sp>
    </p:spTree>
    <p:extLst>
      <p:ext uri="{BB962C8B-B14F-4D97-AF65-F5344CB8AC3E}">
        <p14:creationId xmlns:p14="http://schemas.microsoft.com/office/powerpoint/2010/main" val="30895199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40549D6-C89A-45C2-B319-11F9A13C9432}" type="datetimeFigureOut">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A23F74E-0C3C-4408-9E1E-12F3167E2386}" type="slidenum">
              <a:rPr lang="en-US" smtClean="0"/>
              <a:t>‹#›</a:t>
            </a:fld>
            <a:endParaRPr lang="en-US"/>
          </a:p>
        </p:txBody>
      </p:sp>
    </p:spTree>
    <p:extLst>
      <p:ext uri="{BB962C8B-B14F-4D97-AF65-F5344CB8AC3E}">
        <p14:creationId xmlns:p14="http://schemas.microsoft.com/office/powerpoint/2010/main" val="8253168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0549D6-C89A-45C2-B319-11F9A13C9432}" type="datetimeFigureOut">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A23F74E-0C3C-4408-9E1E-12F3167E2386}" type="slidenum">
              <a:rPr lang="en-US" smtClean="0"/>
              <a:t>‹#›</a:t>
            </a:fld>
            <a:endParaRPr lang="en-US"/>
          </a:p>
        </p:txBody>
      </p:sp>
    </p:spTree>
    <p:extLst>
      <p:ext uri="{BB962C8B-B14F-4D97-AF65-F5344CB8AC3E}">
        <p14:creationId xmlns:p14="http://schemas.microsoft.com/office/powerpoint/2010/main" val="30855245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740549D6-C89A-45C2-B319-11F9A13C9432}" type="datetimeFigureOut">
              <a:rPr lang="en-US" smtClean="0"/>
              <a:t>1/29/2024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A23F74E-0C3C-4408-9E1E-12F3167E2386}" type="slidenum">
              <a:rPr lang="en-US" smtClean="0"/>
              <a:t>‹#›</a:t>
            </a:fld>
            <a:endParaRPr lang="en-US"/>
          </a:p>
        </p:txBody>
      </p:sp>
    </p:spTree>
    <p:extLst>
      <p:ext uri="{BB962C8B-B14F-4D97-AF65-F5344CB8AC3E}">
        <p14:creationId xmlns:p14="http://schemas.microsoft.com/office/powerpoint/2010/main" val="20743222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740549D6-C89A-45C2-B319-11F9A13C9432}" type="datetimeFigureOut">
              <a:rPr lang="en-US" smtClean="0"/>
              <a:t>1/29/2024</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1A23F74E-0C3C-4408-9E1E-12F3167E2386}" type="slidenum">
              <a:rPr lang="en-US" smtClean="0"/>
              <a:t>‹#›</a:t>
            </a:fld>
            <a:endParaRPr lang="en-US"/>
          </a:p>
        </p:txBody>
      </p:sp>
    </p:spTree>
    <p:extLst>
      <p:ext uri="{BB962C8B-B14F-4D97-AF65-F5344CB8AC3E}">
        <p14:creationId xmlns:p14="http://schemas.microsoft.com/office/powerpoint/2010/main" val="21286570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740549D6-C89A-45C2-B319-11F9A13C9432}" type="datetimeFigureOut">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23F74E-0C3C-4408-9E1E-12F3167E2386}" type="slidenum">
              <a:rPr lang="en-US" smtClean="0"/>
              <a:t>‹#›</a:t>
            </a:fld>
            <a:endParaRPr lang="en-US"/>
          </a:p>
        </p:txBody>
      </p:sp>
    </p:spTree>
    <p:extLst>
      <p:ext uri="{BB962C8B-B14F-4D97-AF65-F5344CB8AC3E}">
        <p14:creationId xmlns:p14="http://schemas.microsoft.com/office/powerpoint/2010/main" val="15813368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740549D6-C89A-45C2-B319-11F9A13C9432}" type="datetimeFigureOut">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A23F74E-0C3C-4408-9E1E-12F3167E2386}" type="slidenum">
              <a:rPr lang="en-US" smtClean="0"/>
              <a:t>‹#›</a:t>
            </a:fld>
            <a:endParaRPr lang="en-US"/>
          </a:p>
        </p:txBody>
      </p:sp>
    </p:spTree>
    <p:extLst>
      <p:ext uri="{BB962C8B-B14F-4D97-AF65-F5344CB8AC3E}">
        <p14:creationId xmlns:p14="http://schemas.microsoft.com/office/powerpoint/2010/main" val="24913373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0549D6-C89A-45C2-B319-11F9A13C9432}" type="datetimeFigureOut">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23F74E-0C3C-4408-9E1E-12F3167E2386}" type="slidenum">
              <a:rPr lang="en-US" smtClean="0"/>
              <a:t>‹#›</a:t>
            </a:fld>
            <a:endParaRPr lang="en-US"/>
          </a:p>
        </p:txBody>
      </p:sp>
    </p:spTree>
    <p:extLst>
      <p:ext uri="{BB962C8B-B14F-4D97-AF65-F5344CB8AC3E}">
        <p14:creationId xmlns:p14="http://schemas.microsoft.com/office/powerpoint/2010/main" val="26160975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0549D6-C89A-45C2-B319-11F9A13C9432}" type="datetimeFigureOut">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A23F74E-0C3C-4408-9E1E-12F3167E2386}" type="slidenum">
              <a:rPr lang="en-US" smtClean="0"/>
              <a:t>‹#›</a:t>
            </a:fld>
            <a:endParaRPr lang="en-US"/>
          </a:p>
        </p:txBody>
      </p:sp>
    </p:spTree>
    <p:extLst>
      <p:ext uri="{BB962C8B-B14F-4D97-AF65-F5344CB8AC3E}">
        <p14:creationId xmlns:p14="http://schemas.microsoft.com/office/powerpoint/2010/main" val="2249247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40549D6-C89A-45C2-B319-11F9A13C9432}" type="datetimeFigureOut">
              <a:rPr lang="en-US" smtClean="0"/>
              <a:t>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23F74E-0C3C-4408-9E1E-12F3167E2386}" type="slidenum">
              <a:rPr lang="en-US" smtClean="0"/>
              <a:t>‹#›</a:t>
            </a:fld>
            <a:endParaRPr lang="en-US"/>
          </a:p>
        </p:txBody>
      </p:sp>
    </p:spTree>
    <p:extLst>
      <p:ext uri="{BB962C8B-B14F-4D97-AF65-F5344CB8AC3E}">
        <p14:creationId xmlns:p14="http://schemas.microsoft.com/office/powerpoint/2010/main" val="15748929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40549D6-C89A-45C2-B319-11F9A13C9432}" type="datetimeFigureOut">
              <a:rPr lang="en-US" smtClean="0"/>
              <a:t>1/29/2024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A23F74E-0C3C-4408-9E1E-12F3167E2386}" type="slidenum">
              <a:rPr lang="en-US" smtClean="0"/>
              <a:t>‹#›</a:t>
            </a:fld>
            <a:endParaRPr lang="en-US"/>
          </a:p>
        </p:txBody>
      </p:sp>
    </p:spTree>
    <p:extLst>
      <p:ext uri="{BB962C8B-B14F-4D97-AF65-F5344CB8AC3E}">
        <p14:creationId xmlns:p14="http://schemas.microsoft.com/office/powerpoint/2010/main" val="5694808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40549D6-C89A-45C2-B319-11F9A13C9432}" type="datetimeFigureOut">
              <a:rPr lang="en-US" smtClean="0"/>
              <a:t>1/29/2024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A23F74E-0C3C-4408-9E1E-12F3167E2386}" type="slidenum">
              <a:rPr lang="en-US" smtClean="0"/>
              <a:t>‹#›</a:t>
            </a:fld>
            <a:endParaRPr lang="en-US"/>
          </a:p>
        </p:txBody>
      </p:sp>
    </p:spTree>
    <p:extLst>
      <p:ext uri="{BB962C8B-B14F-4D97-AF65-F5344CB8AC3E}">
        <p14:creationId xmlns:p14="http://schemas.microsoft.com/office/powerpoint/2010/main" val="39130575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0549D6-C89A-45C2-B319-11F9A13C9432}" type="datetimeFigureOut">
              <a:rPr lang="en-US" smtClean="0"/>
              <a:t>1/29/2024</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1A23F74E-0C3C-4408-9E1E-12F3167E2386}" type="slidenum">
              <a:rPr lang="en-US" smtClean="0"/>
              <a:t>‹#›</a:t>
            </a:fld>
            <a:endParaRPr lang="en-US"/>
          </a:p>
        </p:txBody>
      </p:sp>
    </p:spTree>
    <p:extLst>
      <p:ext uri="{BB962C8B-B14F-4D97-AF65-F5344CB8AC3E}">
        <p14:creationId xmlns:p14="http://schemas.microsoft.com/office/powerpoint/2010/main" val="36151942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40549D6-C89A-45C2-B319-11F9A13C9432}" type="datetimeFigureOut">
              <a:rPr lang="en-US" smtClean="0"/>
              <a:t>1/29/2024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A23F74E-0C3C-4408-9E1E-12F3167E2386}" type="slidenum">
              <a:rPr lang="en-US" smtClean="0"/>
              <a:t>‹#›</a:t>
            </a:fld>
            <a:endParaRPr lang="en-US"/>
          </a:p>
        </p:txBody>
      </p:sp>
    </p:spTree>
    <p:extLst>
      <p:ext uri="{BB962C8B-B14F-4D97-AF65-F5344CB8AC3E}">
        <p14:creationId xmlns:p14="http://schemas.microsoft.com/office/powerpoint/2010/main" val="3770503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40549D6-C89A-45C2-B319-11F9A13C9432}" type="datetimeFigureOut">
              <a:rPr lang="en-US" smtClean="0"/>
              <a:t>1/29/2024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A23F74E-0C3C-4408-9E1E-12F3167E2386}" type="slidenum">
              <a:rPr lang="en-US" smtClean="0"/>
              <a:t>‹#›</a:t>
            </a:fld>
            <a:endParaRPr lang="en-US"/>
          </a:p>
        </p:txBody>
      </p:sp>
    </p:spTree>
    <p:extLst>
      <p:ext uri="{BB962C8B-B14F-4D97-AF65-F5344CB8AC3E}">
        <p14:creationId xmlns:p14="http://schemas.microsoft.com/office/powerpoint/2010/main" val="34837502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740549D6-C89A-45C2-B319-11F9A13C9432}" type="datetimeFigureOut">
              <a:rPr lang="en-US" smtClean="0"/>
              <a:t>1/29/2024</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1A23F74E-0C3C-4408-9E1E-12F3167E2386}" type="slidenum">
              <a:rPr lang="en-US" smtClean="0"/>
              <a:t>‹#›</a:t>
            </a:fld>
            <a:endParaRPr lang="en-US"/>
          </a:p>
        </p:txBody>
      </p:sp>
    </p:spTree>
    <p:extLst>
      <p:ext uri="{BB962C8B-B14F-4D97-AF65-F5344CB8AC3E}">
        <p14:creationId xmlns:p14="http://schemas.microsoft.com/office/powerpoint/2010/main" val="784987823"/>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 id="2147483706"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EF230-7F7A-4899-9039-02BFD86B5ECA}"/>
              </a:ext>
            </a:extLst>
          </p:cNvPr>
          <p:cNvSpPr>
            <a:spLocks noGrp="1"/>
          </p:cNvSpPr>
          <p:nvPr>
            <p:ph type="ctrTitle"/>
          </p:nvPr>
        </p:nvSpPr>
        <p:spPr/>
        <p:txBody>
          <a:bodyPr/>
          <a:lstStyle/>
          <a:p>
            <a:r>
              <a:rPr lang="en-US" dirty="0"/>
              <a:t>HealthCare Data </a:t>
            </a:r>
          </a:p>
        </p:txBody>
      </p:sp>
      <p:sp>
        <p:nvSpPr>
          <p:cNvPr id="3" name="Subtitle 2">
            <a:extLst>
              <a:ext uri="{FF2B5EF4-FFF2-40B4-BE49-F238E27FC236}">
                <a16:creationId xmlns:a16="http://schemas.microsoft.com/office/drawing/2014/main" id="{267C1CC0-4536-4FCC-97A0-78C0A9D305D2}"/>
              </a:ext>
            </a:extLst>
          </p:cNvPr>
          <p:cNvSpPr>
            <a:spLocks noGrp="1"/>
          </p:cNvSpPr>
          <p:nvPr>
            <p:ph type="subTitle" idx="1"/>
          </p:nvPr>
        </p:nvSpPr>
        <p:spPr/>
        <p:txBody>
          <a:bodyPr/>
          <a:lstStyle/>
          <a:p>
            <a:r>
              <a:rPr lang="en-US" dirty="0"/>
              <a:t>Sakshi Gunjal </a:t>
            </a:r>
          </a:p>
          <a:p>
            <a:endParaRPr lang="en-US" dirty="0"/>
          </a:p>
        </p:txBody>
      </p:sp>
    </p:spTree>
    <p:extLst>
      <p:ext uri="{BB962C8B-B14F-4D97-AF65-F5344CB8AC3E}">
        <p14:creationId xmlns:p14="http://schemas.microsoft.com/office/powerpoint/2010/main" val="24704020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D0A82-2ADB-4C27-BAD9-E459A33FF975}"/>
              </a:ext>
            </a:extLst>
          </p:cNvPr>
          <p:cNvSpPr>
            <a:spLocks noGrp="1"/>
          </p:cNvSpPr>
          <p:nvPr>
            <p:ph type="title"/>
          </p:nvPr>
        </p:nvSpPr>
        <p:spPr/>
        <p:txBody>
          <a:bodyPr/>
          <a:lstStyle/>
          <a:p>
            <a:r>
              <a:rPr lang="en-US" dirty="0"/>
              <a:t>DASHBOARD – SUMMARY PAGE </a:t>
            </a:r>
          </a:p>
        </p:txBody>
      </p:sp>
      <p:pic>
        <p:nvPicPr>
          <p:cNvPr id="5" name="Content Placeholder 4">
            <a:extLst>
              <a:ext uri="{FF2B5EF4-FFF2-40B4-BE49-F238E27FC236}">
                <a16:creationId xmlns:a16="http://schemas.microsoft.com/office/drawing/2014/main" id="{EA429599-4451-4E33-830F-F2847C6B455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74643" y="2305878"/>
            <a:ext cx="10111409" cy="4373218"/>
          </a:xfrm>
        </p:spPr>
      </p:pic>
    </p:spTree>
    <p:extLst>
      <p:ext uri="{BB962C8B-B14F-4D97-AF65-F5344CB8AC3E}">
        <p14:creationId xmlns:p14="http://schemas.microsoft.com/office/powerpoint/2010/main" val="33249696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1EF9C-AC43-4865-A077-10655BF50C51}"/>
              </a:ext>
            </a:extLst>
          </p:cNvPr>
          <p:cNvSpPr>
            <a:spLocks noGrp="1"/>
          </p:cNvSpPr>
          <p:nvPr>
            <p:ph type="title"/>
          </p:nvPr>
        </p:nvSpPr>
        <p:spPr/>
        <p:txBody>
          <a:bodyPr/>
          <a:lstStyle/>
          <a:p>
            <a:r>
              <a:rPr lang="en-US" dirty="0"/>
              <a:t>DETAILED PAGE </a:t>
            </a:r>
          </a:p>
        </p:txBody>
      </p:sp>
      <p:pic>
        <p:nvPicPr>
          <p:cNvPr id="5" name="Content Placeholder 4">
            <a:extLst>
              <a:ext uri="{FF2B5EF4-FFF2-40B4-BE49-F238E27FC236}">
                <a16:creationId xmlns:a16="http://schemas.microsoft.com/office/drawing/2014/main" id="{8467BE4B-F6B1-4676-A88E-F83E52BABA9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54954" y="2319130"/>
            <a:ext cx="9592559" cy="4386470"/>
          </a:xfrm>
        </p:spPr>
      </p:pic>
    </p:spTree>
    <p:extLst>
      <p:ext uri="{BB962C8B-B14F-4D97-AF65-F5344CB8AC3E}">
        <p14:creationId xmlns:p14="http://schemas.microsoft.com/office/powerpoint/2010/main" val="40284536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A9524-5727-4C7D-B938-B7BF28539569}"/>
              </a:ext>
            </a:extLst>
          </p:cNvPr>
          <p:cNvSpPr>
            <a:spLocks noGrp="1"/>
          </p:cNvSpPr>
          <p:nvPr>
            <p:ph type="title"/>
          </p:nvPr>
        </p:nvSpPr>
        <p:spPr/>
        <p:txBody>
          <a:bodyPr/>
          <a:lstStyle/>
          <a:p>
            <a:pPr algn="ctr"/>
            <a:r>
              <a:rPr lang="en-US" sz="4800" dirty="0"/>
              <a:t>THANKYOU</a:t>
            </a:r>
            <a:r>
              <a:rPr lang="en-US" dirty="0"/>
              <a:t> </a:t>
            </a:r>
          </a:p>
        </p:txBody>
      </p:sp>
    </p:spTree>
    <p:extLst>
      <p:ext uri="{BB962C8B-B14F-4D97-AF65-F5344CB8AC3E}">
        <p14:creationId xmlns:p14="http://schemas.microsoft.com/office/powerpoint/2010/main" val="39504377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386B8-9BD2-4CBB-BFF9-E0E9614B85CD}"/>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E574A842-F673-4C35-BF98-4107CE5F7E4A}"/>
              </a:ext>
            </a:extLst>
          </p:cNvPr>
          <p:cNvSpPr>
            <a:spLocks noGrp="1"/>
          </p:cNvSpPr>
          <p:nvPr>
            <p:ph idx="1"/>
          </p:nvPr>
        </p:nvSpPr>
        <p:spPr>
          <a:xfrm>
            <a:off x="505597" y="2468032"/>
            <a:ext cx="11169568" cy="3416300"/>
          </a:xfrm>
        </p:spPr>
        <p:txBody>
          <a:bodyPr/>
          <a:lstStyle/>
          <a:p>
            <a:pPr marL="0" indent="0">
              <a:buNone/>
            </a:pPr>
            <a:r>
              <a:rPr lang="en-US" dirty="0"/>
              <a:t>This is a publicly available healthcare Data od patient wait list and this dataset contains two types</a:t>
            </a:r>
          </a:p>
          <a:p>
            <a:pPr marL="0" indent="0">
              <a:buNone/>
            </a:pPr>
            <a:r>
              <a:rPr lang="en-US" dirty="0"/>
              <a:t>Of data categories.</a:t>
            </a:r>
            <a:endParaRPr lang="en-US" b="1" dirty="0"/>
          </a:p>
          <a:p>
            <a:pPr>
              <a:buAutoNum type="arabicPeriod"/>
            </a:pPr>
            <a:r>
              <a:rPr lang="en-US" b="1" dirty="0"/>
              <a:t>In-Patient:</a:t>
            </a:r>
            <a:r>
              <a:rPr lang="en-US" dirty="0"/>
              <a:t>  </a:t>
            </a:r>
          </a:p>
          <a:p>
            <a:pPr marL="457200" lvl="1" indent="0">
              <a:buNone/>
            </a:pPr>
            <a:r>
              <a:rPr lang="en-US" dirty="0"/>
              <a:t>A Patient who stays in hospital while under treatment.</a:t>
            </a:r>
          </a:p>
          <a:p>
            <a:pPr>
              <a:buAutoNum type="arabicPeriod"/>
            </a:pPr>
            <a:r>
              <a:rPr lang="en-US" b="1" dirty="0"/>
              <a:t>Out-Patient:</a:t>
            </a:r>
            <a:r>
              <a:rPr lang="en-US" dirty="0"/>
              <a:t> </a:t>
            </a:r>
          </a:p>
          <a:p>
            <a:pPr marL="0" indent="0">
              <a:buNone/>
            </a:pPr>
            <a:r>
              <a:rPr lang="en-US" dirty="0"/>
              <a:t>	A Patient who receives medical treatment without being admitted to a hospital. </a:t>
            </a:r>
          </a:p>
          <a:p>
            <a:pPr marL="0" indent="0">
              <a:buNone/>
            </a:pPr>
            <a:endParaRPr lang="en-US" dirty="0"/>
          </a:p>
        </p:txBody>
      </p:sp>
    </p:spTree>
    <p:extLst>
      <p:ext uri="{BB962C8B-B14F-4D97-AF65-F5344CB8AC3E}">
        <p14:creationId xmlns:p14="http://schemas.microsoft.com/office/powerpoint/2010/main" val="40378776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14D89-CE83-419D-8420-A2AFFDC4061D}"/>
              </a:ext>
            </a:extLst>
          </p:cNvPr>
          <p:cNvSpPr>
            <a:spLocks noGrp="1"/>
          </p:cNvSpPr>
          <p:nvPr>
            <p:ph type="title"/>
          </p:nvPr>
        </p:nvSpPr>
        <p:spPr/>
        <p:txBody>
          <a:bodyPr/>
          <a:lstStyle/>
          <a:p>
            <a:r>
              <a:rPr lang="en-US" dirty="0"/>
              <a:t>Content of Data Set</a:t>
            </a:r>
          </a:p>
        </p:txBody>
      </p:sp>
      <p:pic>
        <p:nvPicPr>
          <p:cNvPr id="9" name="Picture 8">
            <a:extLst>
              <a:ext uri="{FF2B5EF4-FFF2-40B4-BE49-F238E27FC236}">
                <a16:creationId xmlns:a16="http://schemas.microsoft.com/office/drawing/2014/main" id="{BEA9C203-92B1-4D6B-8247-C1733AB0C4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3339" y="2350061"/>
            <a:ext cx="10866783" cy="4143503"/>
          </a:xfrm>
          <a:prstGeom prst="rect">
            <a:avLst/>
          </a:prstGeom>
        </p:spPr>
      </p:pic>
    </p:spTree>
    <p:extLst>
      <p:ext uri="{BB962C8B-B14F-4D97-AF65-F5344CB8AC3E}">
        <p14:creationId xmlns:p14="http://schemas.microsoft.com/office/powerpoint/2010/main" val="5640604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4D8F15B-B5F7-408F-AAEC-A03B9DB58939}"/>
              </a:ext>
            </a:extLst>
          </p:cNvPr>
          <p:cNvSpPr>
            <a:spLocks noGrp="1"/>
          </p:cNvSpPr>
          <p:nvPr>
            <p:ph type="title"/>
          </p:nvPr>
        </p:nvSpPr>
        <p:spPr/>
        <p:txBody>
          <a:bodyPr/>
          <a:lstStyle/>
          <a:p>
            <a:r>
              <a:rPr lang="en-US" dirty="0"/>
              <a:t>OBJECTIVES </a:t>
            </a:r>
          </a:p>
        </p:txBody>
      </p:sp>
      <p:sp>
        <p:nvSpPr>
          <p:cNvPr id="5" name="Content Placeholder 4">
            <a:extLst>
              <a:ext uri="{FF2B5EF4-FFF2-40B4-BE49-F238E27FC236}">
                <a16:creationId xmlns:a16="http://schemas.microsoft.com/office/drawing/2014/main" id="{0A8AA717-69CB-4980-B21D-D09615BCDE35}"/>
              </a:ext>
            </a:extLst>
          </p:cNvPr>
          <p:cNvSpPr>
            <a:spLocks noGrp="1"/>
          </p:cNvSpPr>
          <p:nvPr>
            <p:ph idx="1"/>
          </p:nvPr>
        </p:nvSpPr>
        <p:spPr>
          <a:xfrm>
            <a:off x="1154954" y="2364961"/>
            <a:ext cx="8825659" cy="3416300"/>
          </a:xfrm>
        </p:spPr>
        <p:txBody>
          <a:bodyPr>
            <a:normAutofit fontScale="62500" lnSpcReduction="20000"/>
          </a:bodyPr>
          <a:lstStyle/>
          <a:p>
            <a:pPr>
              <a:buFont typeface="Wingdings" panose="05000000000000000000" pitchFamily="2" charset="2"/>
              <a:buChar char="v"/>
            </a:pPr>
            <a:r>
              <a:rPr lang="en-US" sz="2200" b="1" u="sng" dirty="0"/>
              <a:t>Project Goal</a:t>
            </a:r>
            <a:r>
              <a:rPr lang="en-US" b="1" u="sng" dirty="0"/>
              <a:t>:</a:t>
            </a:r>
          </a:p>
          <a:p>
            <a:pPr>
              <a:buAutoNum type="arabicPeriod"/>
            </a:pPr>
            <a:r>
              <a:rPr lang="en-US" dirty="0"/>
              <a:t>Track the current status of patient waiting list. </a:t>
            </a:r>
          </a:p>
          <a:p>
            <a:pPr>
              <a:buAutoNum type="arabicPeriod"/>
            </a:pPr>
            <a:r>
              <a:rPr lang="en-US" dirty="0"/>
              <a:t>Analyze historical monthly trend of waiting list in In-patient &amp; Out-patient categories.</a:t>
            </a:r>
          </a:p>
          <a:p>
            <a:pPr>
              <a:buAutoNum type="arabicPeriod"/>
            </a:pPr>
            <a:r>
              <a:rPr lang="en-US" dirty="0"/>
              <a:t>Detailed specialty level &amp; age profile analysis.</a:t>
            </a:r>
          </a:p>
          <a:p>
            <a:pPr>
              <a:buFont typeface="Wingdings" panose="05000000000000000000" pitchFamily="2" charset="2"/>
              <a:buChar char="v"/>
            </a:pPr>
            <a:r>
              <a:rPr lang="en-US" sz="2200" b="1" u="sng" dirty="0"/>
              <a:t>Data Scope:</a:t>
            </a:r>
          </a:p>
          <a:p>
            <a:pPr marL="0" indent="0">
              <a:buNone/>
            </a:pPr>
            <a:r>
              <a:rPr lang="en-US" dirty="0"/>
              <a:t>        2018 – 2021 </a:t>
            </a:r>
          </a:p>
          <a:p>
            <a:pPr>
              <a:buFont typeface="Wingdings" panose="05000000000000000000" pitchFamily="2" charset="2"/>
              <a:buChar char="v"/>
            </a:pPr>
            <a:r>
              <a:rPr lang="en-US" sz="2200" b="1" u="sng" dirty="0"/>
              <a:t>Metrics Required:</a:t>
            </a:r>
          </a:p>
          <a:p>
            <a:pPr>
              <a:buAutoNum type="arabicPeriod"/>
            </a:pPr>
            <a:r>
              <a:rPr lang="en-US" dirty="0"/>
              <a:t>Average &amp; Median Waiting List.</a:t>
            </a:r>
          </a:p>
          <a:p>
            <a:pPr>
              <a:buAutoNum type="arabicPeriod"/>
            </a:pPr>
            <a:r>
              <a:rPr lang="en-US" dirty="0"/>
              <a:t>Current total wait list.</a:t>
            </a:r>
          </a:p>
          <a:p>
            <a:pPr>
              <a:buFont typeface="Wingdings" panose="05000000000000000000" pitchFamily="2" charset="2"/>
              <a:buChar char="v"/>
            </a:pPr>
            <a:r>
              <a:rPr lang="en-US" sz="2200" b="1" u="sng" dirty="0"/>
              <a:t>Views Required:</a:t>
            </a:r>
          </a:p>
          <a:p>
            <a:pPr>
              <a:buAutoNum type="arabicPeriod"/>
            </a:pPr>
            <a:r>
              <a:rPr lang="en-US" dirty="0"/>
              <a:t>Summary Page. </a:t>
            </a:r>
          </a:p>
          <a:p>
            <a:pPr>
              <a:buAutoNum type="arabicPeriod"/>
            </a:pPr>
            <a:r>
              <a:rPr lang="en-US" dirty="0"/>
              <a:t>Detailed Page for Granular Analysis.</a:t>
            </a:r>
          </a:p>
          <a:p>
            <a:pPr marL="0" indent="0">
              <a:buNone/>
            </a:pPr>
            <a:endParaRPr lang="en-US" dirty="0"/>
          </a:p>
        </p:txBody>
      </p:sp>
      <p:pic>
        <p:nvPicPr>
          <p:cNvPr id="7" name="Picture 6">
            <a:extLst>
              <a:ext uri="{FF2B5EF4-FFF2-40B4-BE49-F238E27FC236}">
                <a16:creationId xmlns:a16="http://schemas.microsoft.com/office/drawing/2014/main" id="{76EE7814-949F-4517-B7EC-903C83F199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99513" y="3730152"/>
            <a:ext cx="3435484" cy="2289648"/>
          </a:xfrm>
          <a:prstGeom prst="rect">
            <a:avLst/>
          </a:prstGeom>
        </p:spPr>
      </p:pic>
    </p:spTree>
    <p:extLst>
      <p:ext uri="{BB962C8B-B14F-4D97-AF65-F5344CB8AC3E}">
        <p14:creationId xmlns:p14="http://schemas.microsoft.com/office/powerpoint/2010/main" val="13564592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A0788-5DAE-434C-9805-B3FBB26D46F3}"/>
              </a:ext>
            </a:extLst>
          </p:cNvPr>
          <p:cNvSpPr>
            <a:spLocks noGrp="1"/>
          </p:cNvSpPr>
          <p:nvPr>
            <p:ph type="title"/>
          </p:nvPr>
        </p:nvSpPr>
        <p:spPr/>
        <p:txBody>
          <a:bodyPr/>
          <a:lstStyle/>
          <a:p>
            <a:r>
              <a:rPr lang="en-US" dirty="0"/>
              <a:t>WORK FLOW OF PROJECT  </a:t>
            </a:r>
          </a:p>
        </p:txBody>
      </p:sp>
      <p:sp>
        <p:nvSpPr>
          <p:cNvPr id="3" name="Content Placeholder 2">
            <a:extLst>
              <a:ext uri="{FF2B5EF4-FFF2-40B4-BE49-F238E27FC236}">
                <a16:creationId xmlns:a16="http://schemas.microsoft.com/office/drawing/2014/main" id="{7C9B2347-CDB6-4E46-B412-600DDA47A3BE}"/>
              </a:ext>
            </a:extLst>
          </p:cNvPr>
          <p:cNvSpPr>
            <a:spLocks noGrp="1"/>
          </p:cNvSpPr>
          <p:nvPr>
            <p:ph idx="1"/>
          </p:nvPr>
        </p:nvSpPr>
        <p:spPr/>
        <p:txBody>
          <a:bodyPr/>
          <a:lstStyle/>
          <a:p>
            <a:pPr>
              <a:buFont typeface="Arial" panose="020B0604020202020204" pitchFamily="34" charset="0"/>
              <a:buChar char="•"/>
            </a:pPr>
            <a:r>
              <a:rPr lang="en-US" dirty="0"/>
              <a:t>Requirement Gathering </a:t>
            </a:r>
          </a:p>
          <a:p>
            <a:pPr>
              <a:buFont typeface="Arial" panose="020B0604020202020204" pitchFamily="34" charset="0"/>
              <a:buChar char="•"/>
            </a:pPr>
            <a:r>
              <a:rPr lang="en-US" dirty="0"/>
              <a:t>Data Collection</a:t>
            </a:r>
          </a:p>
          <a:p>
            <a:pPr>
              <a:buFont typeface="Arial" panose="020B0604020202020204" pitchFamily="34" charset="0"/>
              <a:buChar char="•"/>
            </a:pPr>
            <a:r>
              <a:rPr lang="en-US" dirty="0"/>
              <a:t>Transformation &amp; Modelling </a:t>
            </a:r>
          </a:p>
          <a:p>
            <a:pPr>
              <a:buFont typeface="Arial" panose="020B0604020202020204" pitchFamily="34" charset="0"/>
              <a:buChar char="•"/>
            </a:pPr>
            <a:r>
              <a:rPr lang="en-US" dirty="0"/>
              <a:t>Data Visualization Blueprint </a:t>
            </a:r>
          </a:p>
          <a:p>
            <a:pPr>
              <a:buFont typeface="Arial" panose="020B0604020202020204" pitchFamily="34" charset="0"/>
              <a:buChar char="•"/>
            </a:pPr>
            <a:r>
              <a:rPr lang="en-US" dirty="0"/>
              <a:t>Dashboard Layout &amp; Design </a:t>
            </a:r>
          </a:p>
          <a:p>
            <a:pPr>
              <a:buFont typeface="Arial" panose="020B0604020202020204" pitchFamily="34" charset="0"/>
              <a:buChar char="•"/>
            </a:pPr>
            <a:r>
              <a:rPr lang="en-US" dirty="0"/>
              <a:t>Testing </a:t>
            </a:r>
          </a:p>
        </p:txBody>
      </p:sp>
    </p:spTree>
    <p:extLst>
      <p:ext uri="{BB962C8B-B14F-4D97-AF65-F5344CB8AC3E}">
        <p14:creationId xmlns:p14="http://schemas.microsoft.com/office/powerpoint/2010/main" val="31432854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B38D5-6FDB-43DE-AF7B-07D8E46309DA}"/>
              </a:ext>
            </a:extLst>
          </p:cNvPr>
          <p:cNvSpPr>
            <a:spLocks noGrp="1"/>
          </p:cNvSpPr>
          <p:nvPr>
            <p:ph type="title"/>
          </p:nvPr>
        </p:nvSpPr>
        <p:spPr/>
        <p:txBody>
          <a:bodyPr/>
          <a:lstStyle/>
          <a:p>
            <a:r>
              <a:rPr lang="en-US" dirty="0"/>
              <a:t>STEP 1 : Requirement Gathering Phase.</a:t>
            </a:r>
          </a:p>
        </p:txBody>
      </p:sp>
      <p:sp>
        <p:nvSpPr>
          <p:cNvPr id="3" name="Content Placeholder 2">
            <a:extLst>
              <a:ext uri="{FF2B5EF4-FFF2-40B4-BE49-F238E27FC236}">
                <a16:creationId xmlns:a16="http://schemas.microsoft.com/office/drawing/2014/main" id="{3C402B29-2444-4630-915E-AC054F05A290}"/>
              </a:ext>
            </a:extLst>
          </p:cNvPr>
          <p:cNvSpPr>
            <a:spLocks noGrp="1"/>
          </p:cNvSpPr>
          <p:nvPr>
            <p:ph idx="1"/>
          </p:nvPr>
        </p:nvSpPr>
        <p:spPr>
          <a:xfrm>
            <a:off x="1154954" y="2345635"/>
            <a:ext cx="8825659" cy="4253947"/>
          </a:xfrm>
        </p:spPr>
        <p:txBody>
          <a:bodyPr>
            <a:normAutofit lnSpcReduction="10000"/>
          </a:bodyPr>
          <a:lstStyle/>
          <a:p>
            <a:r>
              <a:rPr lang="en-US" dirty="0"/>
              <a:t>The first one is to identify stakeholder now ironically enough so in this step we would have to determine our primary stakeholder and establish a point of contact who might be the leader or domain expert who will eventually use our dashboard.</a:t>
            </a:r>
          </a:p>
          <a:p>
            <a:r>
              <a:rPr lang="en-US" dirty="0"/>
              <a:t>Understand business objectives through call or meeting you should get an outline of goals from the entire end over asking open end questions will help us to give more insight to understand the data and how this dashboard will help to achieve a specific  business goal.</a:t>
            </a:r>
          </a:p>
          <a:p>
            <a:r>
              <a:rPr lang="en-US" dirty="0"/>
              <a:t>High level data study we have to cover specific topics like data sources, column description, data type, volume &amp; frequency &amp; data Quality.</a:t>
            </a:r>
          </a:p>
          <a:p>
            <a:r>
              <a:rPr lang="en-US" dirty="0"/>
              <a:t>Define scope this is to discuss key metrics KPI’S or deployment timelines, </a:t>
            </a:r>
            <a:r>
              <a:rPr lang="en-US" dirty="0" err="1"/>
              <a:t>calculations,time</a:t>
            </a:r>
            <a:r>
              <a:rPr lang="en-US" dirty="0"/>
              <a:t> frame and scope with the stakeholders and to document everything which will help to set the expectation and avoid any future disagreement. </a:t>
            </a:r>
          </a:p>
          <a:p>
            <a:endParaRPr lang="en-US" dirty="0"/>
          </a:p>
          <a:p>
            <a:endParaRPr lang="en-US" dirty="0"/>
          </a:p>
        </p:txBody>
      </p:sp>
    </p:spTree>
    <p:extLst>
      <p:ext uri="{BB962C8B-B14F-4D97-AF65-F5344CB8AC3E}">
        <p14:creationId xmlns:p14="http://schemas.microsoft.com/office/powerpoint/2010/main" val="12919729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17437-8999-4F36-AA22-F70A69101F55}"/>
              </a:ext>
            </a:extLst>
          </p:cNvPr>
          <p:cNvSpPr>
            <a:spLocks noGrp="1"/>
          </p:cNvSpPr>
          <p:nvPr>
            <p:ph type="title"/>
          </p:nvPr>
        </p:nvSpPr>
        <p:spPr/>
        <p:txBody>
          <a:bodyPr/>
          <a:lstStyle/>
          <a:p>
            <a:r>
              <a:rPr lang="en-US" dirty="0"/>
              <a:t>STEP 2 : Data Collection </a:t>
            </a:r>
          </a:p>
        </p:txBody>
      </p:sp>
      <p:sp>
        <p:nvSpPr>
          <p:cNvPr id="3" name="Content Placeholder 2">
            <a:extLst>
              <a:ext uri="{FF2B5EF4-FFF2-40B4-BE49-F238E27FC236}">
                <a16:creationId xmlns:a16="http://schemas.microsoft.com/office/drawing/2014/main" id="{4D97F455-DCC3-4A75-984C-BECEEB70D601}"/>
              </a:ext>
            </a:extLst>
          </p:cNvPr>
          <p:cNvSpPr>
            <a:spLocks noGrp="1"/>
          </p:cNvSpPr>
          <p:nvPr>
            <p:ph idx="1"/>
          </p:nvPr>
        </p:nvSpPr>
        <p:spPr/>
        <p:txBody>
          <a:bodyPr/>
          <a:lstStyle/>
          <a:p>
            <a:pPr marL="0" indent="0">
              <a:buNone/>
            </a:pPr>
            <a:r>
              <a:rPr lang="en-US" dirty="0"/>
              <a:t> Data collection is collecting data from multiple sources and importing them into the power bi environment over all we have 200+ data connectors available in power bi. </a:t>
            </a:r>
          </a:p>
          <a:p>
            <a:pPr marL="0" indent="0">
              <a:buNone/>
            </a:pPr>
            <a:r>
              <a:rPr lang="en-US" dirty="0"/>
              <a:t>So in  this HealthCare Dashboard project we have used the FOLDER data connector which will host all the files required for the dashboard.</a:t>
            </a:r>
          </a:p>
          <a:p>
            <a:pPr marL="0" indent="0">
              <a:buNone/>
            </a:pPr>
            <a:r>
              <a:rPr lang="en-US" dirty="0"/>
              <a:t>So to used FOLDER connector the reason is I am using the Data of 2018 – 2021 </a:t>
            </a:r>
          </a:p>
          <a:p>
            <a:pPr marL="0" indent="0">
              <a:buNone/>
            </a:pPr>
            <a:r>
              <a:rPr lang="en-US" dirty="0"/>
              <a:t>So I required 4 excel worksheet in one folder for each patient data of In-Patient and Out-Patient.</a:t>
            </a:r>
          </a:p>
        </p:txBody>
      </p:sp>
    </p:spTree>
    <p:extLst>
      <p:ext uri="{BB962C8B-B14F-4D97-AF65-F5344CB8AC3E}">
        <p14:creationId xmlns:p14="http://schemas.microsoft.com/office/powerpoint/2010/main" val="12556186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4A3A9-CABA-4F83-AD94-EAADFAD5D1D9}"/>
              </a:ext>
            </a:extLst>
          </p:cNvPr>
          <p:cNvSpPr>
            <a:spLocks noGrp="1"/>
          </p:cNvSpPr>
          <p:nvPr>
            <p:ph type="title"/>
          </p:nvPr>
        </p:nvSpPr>
        <p:spPr/>
        <p:txBody>
          <a:bodyPr/>
          <a:lstStyle/>
          <a:p>
            <a:br>
              <a:rPr lang="en-US" dirty="0"/>
            </a:br>
            <a:r>
              <a:rPr lang="en-US" dirty="0"/>
              <a:t>STEP 3 : Data Transformation &amp; Modelling </a:t>
            </a:r>
            <a:br>
              <a:rPr lang="en-US" dirty="0"/>
            </a:br>
            <a:endParaRPr lang="en-US" dirty="0"/>
          </a:p>
        </p:txBody>
      </p:sp>
      <p:sp>
        <p:nvSpPr>
          <p:cNvPr id="3" name="Content Placeholder 2">
            <a:extLst>
              <a:ext uri="{FF2B5EF4-FFF2-40B4-BE49-F238E27FC236}">
                <a16:creationId xmlns:a16="http://schemas.microsoft.com/office/drawing/2014/main" id="{370D1DB0-1908-4DBA-9D7A-665CFCDA7812}"/>
              </a:ext>
            </a:extLst>
          </p:cNvPr>
          <p:cNvSpPr>
            <a:spLocks noGrp="1"/>
          </p:cNvSpPr>
          <p:nvPr>
            <p:ph idx="1"/>
          </p:nvPr>
        </p:nvSpPr>
        <p:spPr/>
        <p:txBody>
          <a:bodyPr/>
          <a:lstStyle/>
          <a:p>
            <a:r>
              <a:rPr lang="en-US" dirty="0"/>
              <a:t>Here we just have to go in our transform tab and need to check our data and preview our rows and columns.</a:t>
            </a:r>
          </a:p>
          <a:p>
            <a:r>
              <a:rPr lang="en-US" dirty="0"/>
              <a:t>The transformation I have made is data types, replacing values, removing duplicates, etc.</a:t>
            </a:r>
          </a:p>
          <a:p>
            <a:r>
              <a:rPr lang="en-US" dirty="0"/>
              <a:t>The next step which I did is I club both my data in-patient and out-patient together so that I will have a single data which I have to used for my visualization purposes.</a:t>
            </a:r>
          </a:p>
          <a:p>
            <a:pPr marL="0" indent="0">
              <a:buNone/>
            </a:pPr>
            <a:endParaRPr lang="en-US" dirty="0"/>
          </a:p>
        </p:txBody>
      </p:sp>
    </p:spTree>
    <p:extLst>
      <p:ext uri="{BB962C8B-B14F-4D97-AF65-F5344CB8AC3E}">
        <p14:creationId xmlns:p14="http://schemas.microsoft.com/office/powerpoint/2010/main" val="32659815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531F2-C7A1-4FC0-9A5B-709A2EDDFFD3}"/>
              </a:ext>
            </a:extLst>
          </p:cNvPr>
          <p:cNvSpPr>
            <a:spLocks noGrp="1"/>
          </p:cNvSpPr>
          <p:nvPr>
            <p:ph type="title"/>
          </p:nvPr>
        </p:nvSpPr>
        <p:spPr/>
        <p:txBody>
          <a:bodyPr/>
          <a:lstStyle/>
          <a:p>
            <a:r>
              <a:rPr lang="en-US" dirty="0"/>
              <a:t>STEP 4 : Data Visualization &amp; Blueprint  </a:t>
            </a:r>
            <a:br>
              <a:rPr lang="en-US" dirty="0"/>
            </a:br>
            <a:endParaRPr lang="en-US" dirty="0"/>
          </a:p>
        </p:txBody>
      </p:sp>
      <p:sp>
        <p:nvSpPr>
          <p:cNvPr id="3" name="Content Placeholder 2">
            <a:extLst>
              <a:ext uri="{FF2B5EF4-FFF2-40B4-BE49-F238E27FC236}">
                <a16:creationId xmlns:a16="http://schemas.microsoft.com/office/drawing/2014/main" id="{58CF24C4-E907-48A6-806A-28BF6BA2A265}"/>
              </a:ext>
            </a:extLst>
          </p:cNvPr>
          <p:cNvSpPr>
            <a:spLocks noGrp="1"/>
          </p:cNvSpPr>
          <p:nvPr>
            <p:ph sz="half" idx="1"/>
          </p:nvPr>
        </p:nvSpPr>
        <p:spPr>
          <a:xfrm>
            <a:off x="1154954" y="3220278"/>
            <a:ext cx="4825158" cy="2799523"/>
          </a:xfrm>
        </p:spPr>
        <p:txBody>
          <a:bodyPr/>
          <a:lstStyle/>
          <a:p>
            <a:r>
              <a:rPr lang="en-US" dirty="0"/>
              <a:t>SUMMARY PAGE</a:t>
            </a:r>
          </a:p>
          <a:p>
            <a:pPr marL="0" indent="0">
              <a:buNone/>
            </a:pPr>
            <a:r>
              <a:rPr lang="en-US" dirty="0"/>
              <a:t> </a:t>
            </a:r>
          </a:p>
        </p:txBody>
      </p:sp>
      <p:sp>
        <p:nvSpPr>
          <p:cNvPr id="4" name="Content Placeholder 3">
            <a:extLst>
              <a:ext uri="{FF2B5EF4-FFF2-40B4-BE49-F238E27FC236}">
                <a16:creationId xmlns:a16="http://schemas.microsoft.com/office/drawing/2014/main" id="{B6C644F7-0CA5-4C0C-AB0B-96933EFDF810}"/>
              </a:ext>
            </a:extLst>
          </p:cNvPr>
          <p:cNvSpPr>
            <a:spLocks noGrp="1"/>
          </p:cNvSpPr>
          <p:nvPr>
            <p:ph sz="half" idx="2"/>
          </p:nvPr>
        </p:nvSpPr>
        <p:spPr>
          <a:xfrm>
            <a:off x="6208712" y="3220276"/>
            <a:ext cx="4825159" cy="2799523"/>
          </a:xfrm>
        </p:spPr>
        <p:txBody>
          <a:bodyPr/>
          <a:lstStyle/>
          <a:p>
            <a:r>
              <a:rPr lang="en-US" dirty="0"/>
              <a:t>DETAILED VIEW PAGE </a:t>
            </a:r>
          </a:p>
        </p:txBody>
      </p:sp>
      <p:sp>
        <p:nvSpPr>
          <p:cNvPr id="6" name="TextBox 5">
            <a:extLst>
              <a:ext uri="{FF2B5EF4-FFF2-40B4-BE49-F238E27FC236}">
                <a16:creationId xmlns:a16="http://schemas.microsoft.com/office/drawing/2014/main" id="{CE722435-5ADB-42B7-A97D-6D9675CDDF90}"/>
              </a:ext>
            </a:extLst>
          </p:cNvPr>
          <p:cNvSpPr txBox="1"/>
          <p:nvPr/>
        </p:nvSpPr>
        <p:spPr>
          <a:xfrm>
            <a:off x="1154954" y="2383042"/>
            <a:ext cx="9878917" cy="646331"/>
          </a:xfrm>
          <a:prstGeom prst="rect">
            <a:avLst/>
          </a:prstGeom>
          <a:noFill/>
        </p:spPr>
        <p:txBody>
          <a:bodyPr wrap="square">
            <a:spAutoFit/>
          </a:bodyPr>
          <a:lstStyle/>
          <a:p>
            <a:r>
              <a:rPr lang="en-US" dirty="0">
                <a:solidFill>
                  <a:schemeClr val="tx1">
                    <a:lumMod val="75000"/>
                    <a:lumOff val="25000"/>
                  </a:schemeClr>
                </a:solidFill>
              </a:rPr>
              <a:t>Blueprint is discussing the blueprint of the entire dashboard and finalizing a structure </a:t>
            </a:r>
          </a:p>
          <a:p>
            <a:r>
              <a:rPr lang="en-US" dirty="0">
                <a:solidFill>
                  <a:schemeClr val="tx1">
                    <a:lumMod val="75000"/>
                    <a:lumOff val="25000"/>
                  </a:schemeClr>
                </a:solidFill>
              </a:rPr>
              <a:t>It just a high level idea of how the visual will look like, As we required two pages. </a:t>
            </a:r>
          </a:p>
        </p:txBody>
      </p:sp>
      <p:pic>
        <p:nvPicPr>
          <p:cNvPr id="10" name="Picture 9">
            <a:extLst>
              <a:ext uri="{FF2B5EF4-FFF2-40B4-BE49-F238E27FC236}">
                <a16:creationId xmlns:a16="http://schemas.microsoft.com/office/drawing/2014/main" id="{D7195F0E-723E-49F0-84EA-CB4EFE6D7D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2015" y="3731783"/>
            <a:ext cx="4550402" cy="2902226"/>
          </a:xfrm>
          <a:prstGeom prst="rect">
            <a:avLst/>
          </a:prstGeom>
        </p:spPr>
      </p:pic>
      <p:pic>
        <p:nvPicPr>
          <p:cNvPr id="12" name="Picture 11">
            <a:extLst>
              <a:ext uri="{FF2B5EF4-FFF2-40B4-BE49-F238E27FC236}">
                <a16:creationId xmlns:a16="http://schemas.microsoft.com/office/drawing/2014/main" id="{BE0FF04E-9BD7-4C4E-AEFE-9F0548B55E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9131" y="3731783"/>
            <a:ext cx="4544740" cy="2902226"/>
          </a:xfrm>
          <a:prstGeom prst="rect">
            <a:avLst/>
          </a:prstGeom>
        </p:spPr>
      </p:pic>
    </p:spTree>
    <p:extLst>
      <p:ext uri="{BB962C8B-B14F-4D97-AF65-F5344CB8AC3E}">
        <p14:creationId xmlns:p14="http://schemas.microsoft.com/office/powerpoint/2010/main" val="359703499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180</TotalTime>
  <Words>538</Words>
  <Application>Microsoft Office PowerPoint</Application>
  <PresentationFormat>Widescreen</PresentationFormat>
  <Paragraphs>53</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Century Gothic</vt:lpstr>
      <vt:lpstr>Wingdings</vt:lpstr>
      <vt:lpstr>Wingdings 3</vt:lpstr>
      <vt:lpstr>Ion Boardroom</vt:lpstr>
      <vt:lpstr>HealthCare Data </vt:lpstr>
      <vt:lpstr>INTRODUCTION</vt:lpstr>
      <vt:lpstr>Content of Data Set</vt:lpstr>
      <vt:lpstr>OBJECTIVES </vt:lpstr>
      <vt:lpstr>WORK FLOW OF PROJECT  </vt:lpstr>
      <vt:lpstr>STEP 1 : Requirement Gathering Phase.</vt:lpstr>
      <vt:lpstr>STEP 2 : Data Collection </vt:lpstr>
      <vt:lpstr> STEP 3 : Data Transformation &amp; Modelling  </vt:lpstr>
      <vt:lpstr>STEP 4 : Data Visualization &amp; Blueprint   </vt:lpstr>
      <vt:lpstr>DASHBOARD – SUMMARY PAGE </vt:lpstr>
      <vt:lpstr>DETAILED PAGE </vt:lpstr>
      <vt:lpstr>THANKYOU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HealthCare Data</dc:title>
  <dc:creator>Sakshi</dc:creator>
  <cp:lastModifiedBy>Sakshi</cp:lastModifiedBy>
  <cp:revision>21</cp:revision>
  <dcterms:created xsi:type="dcterms:W3CDTF">2024-01-27T12:33:25Z</dcterms:created>
  <dcterms:modified xsi:type="dcterms:W3CDTF">2024-01-29T03:13:09Z</dcterms:modified>
</cp:coreProperties>
</file>