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60.xml" ContentType="application/vnd.openxmlformats-officedocument.presentationml.slide+xml"/>
  <Override PartName="/ppt/slides/slide4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5"/>
  </p:notesMasterIdLst>
  <p:sldIdLst>
    <p:sldId id="256" r:id="rId2"/>
    <p:sldId id="257" r:id="rId3"/>
    <p:sldId id="276" r:id="rId4"/>
    <p:sldId id="267" r:id="rId5"/>
    <p:sldId id="268" r:id="rId6"/>
    <p:sldId id="269" r:id="rId7"/>
    <p:sldId id="270" r:id="rId8"/>
    <p:sldId id="413" r:id="rId9"/>
    <p:sldId id="417" r:id="rId10"/>
    <p:sldId id="414" r:id="rId11"/>
    <p:sldId id="415" r:id="rId12"/>
    <p:sldId id="416" r:id="rId13"/>
    <p:sldId id="418" r:id="rId14"/>
    <p:sldId id="271" r:id="rId15"/>
    <p:sldId id="272" r:id="rId16"/>
    <p:sldId id="459" r:id="rId17"/>
    <p:sldId id="460" r:id="rId18"/>
    <p:sldId id="461" r:id="rId19"/>
    <p:sldId id="462" r:id="rId20"/>
    <p:sldId id="465" r:id="rId21"/>
    <p:sldId id="463" r:id="rId22"/>
    <p:sldId id="464" r:id="rId23"/>
    <p:sldId id="273" r:id="rId24"/>
    <p:sldId id="274" r:id="rId25"/>
    <p:sldId id="258" r:id="rId26"/>
    <p:sldId id="265" r:id="rId27"/>
    <p:sldId id="275" r:id="rId28"/>
    <p:sldId id="281" r:id="rId29"/>
    <p:sldId id="282" r:id="rId30"/>
    <p:sldId id="283" r:id="rId31"/>
    <p:sldId id="284" r:id="rId32"/>
    <p:sldId id="285" r:id="rId33"/>
    <p:sldId id="286" r:id="rId34"/>
    <p:sldId id="287" r:id="rId35"/>
    <p:sldId id="28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289" r:id="rId77"/>
    <p:sldId id="290" r:id="rId78"/>
    <p:sldId id="291" r:id="rId79"/>
    <p:sldId id="292" r:id="rId80"/>
    <p:sldId id="294" r:id="rId81"/>
    <p:sldId id="295" r:id="rId82"/>
    <p:sldId id="296" r:id="rId83"/>
    <p:sldId id="297" r:id="rId84"/>
    <p:sldId id="298" r:id="rId85"/>
    <p:sldId id="299" r:id="rId86"/>
    <p:sldId id="300" r:id="rId87"/>
    <p:sldId id="301" r:id="rId88"/>
    <p:sldId id="302" r:id="rId89"/>
    <p:sldId id="303" r:id="rId90"/>
    <p:sldId id="304" r:id="rId91"/>
    <p:sldId id="305" r:id="rId92"/>
    <p:sldId id="306" r:id="rId93"/>
    <p:sldId id="307" r:id="rId94"/>
    <p:sldId id="308" r:id="rId95"/>
    <p:sldId id="309" r:id="rId96"/>
    <p:sldId id="310" r:id="rId97"/>
    <p:sldId id="311" r:id="rId98"/>
    <p:sldId id="312" r:id="rId99"/>
    <p:sldId id="313" r:id="rId100"/>
    <p:sldId id="314" r:id="rId101"/>
    <p:sldId id="315" r:id="rId102"/>
    <p:sldId id="316" r:id="rId103"/>
    <p:sldId id="317" r:id="rId104"/>
    <p:sldId id="318" r:id="rId105"/>
    <p:sldId id="319" r:id="rId106"/>
    <p:sldId id="320" r:id="rId107"/>
    <p:sldId id="321" r:id="rId108"/>
    <p:sldId id="322" r:id="rId109"/>
    <p:sldId id="323" r:id="rId110"/>
    <p:sldId id="324" r:id="rId111"/>
    <p:sldId id="325" r:id="rId112"/>
    <p:sldId id="326" r:id="rId113"/>
    <p:sldId id="327" r:id="rId114"/>
    <p:sldId id="328" r:id="rId115"/>
    <p:sldId id="329" r:id="rId116"/>
    <p:sldId id="330" r:id="rId117"/>
    <p:sldId id="331" r:id="rId118"/>
    <p:sldId id="332" r:id="rId119"/>
    <p:sldId id="333" r:id="rId120"/>
    <p:sldId id="334" r:id="rId121"/>
    <p:sldId id="335" r:id="rId122"/>
    <p:sldId id="336" r:id="rId123"/>
    <p:sldId id="337" r:id="rId124"/>
    <p:sldId id="338" r:id="rId125"/>
    <p:sldId id="339" r:id="rId126"/>
    <p:sldId id="340" r:id="rId127"/>
    <p:sldId id="341" r:id="rId128"/>
    <p:sldId id="342" r:id="rId129"/>
    <p:sldId id="343" r:id="rId130"/>
    <p:sldId id="344" r:id="rId131"/>
    <p:sldId id="345" r:id="rId132"/>
    <p:sldId id="346" r:id="rId133"/>
    <p:sldId id="348" r:id="rId134"/>
    <p:sldId id="353" r:id="rId135"/>
    <p:sldId id="354" r:id="rId136"/>
    <p:sldId id="355" r:id="rId137"/>
    <p:sldId id="356" r:id="rId138"/>
    <p:sldId id="357" r:id="rId139"/>
    <p:sldId id="358" r:id="rId140"/>
    <p:sldId id="359" r:id="rId141"/>
    <p:sldId id="360" r:id="rId142"/>
    <p:sldId id="361" r:id="rId143"/>
    <p:sldId id="362" r:id="rId144"/>
    <p:sldId id="363" r:id="rId145"/>
    <p:sldId id="364" r:id="rId146"/>
    <p:sldId id="365" r:id="rId147"/>
    <p:sldId id="366" r:id="rId148"/>
    <p:sldId id="367" r:id="rId149"/>
    <p:sldId id="368" r:id="rId150"/>
    <p:sldId id="369" r:id="rId151"/>
    <p:sldId id="370" r:id="rId152"/>
    <p:sldId id="371" r:id="rId153"/>
    <p:sldId id="372"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customXml" Target="../customXml/item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A8252-E7AB-4B2C-A224-D3DA3BAAEDEE}" type="datetimeFigureOut">
              <a:rPr lang="en-US" smtClean="0"/>
              <a:pPr/>
              <a:t>12/22/2021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2D1F9-0DC9-4644-89BC-FD47068BC4A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804863" y="4642267"/>
            <a:ext cx="5059362" cy="4119172"/>
          </a:xfrm>
          <a:noFill/>
          <a:ln/>
        </p:spPr>
        <p:txBody>
          <a:bodyPr lIns="90487" tIns="44450" rIns="90487" bIns="44450"/>
          <a:lstStyle/>
          <a:p>
            <a:pPr eaLnBrk="1" hangingPunct="1"/>
            <a:endParaRPr lang="en-US" altLang="en-US" smtClean="0"/>
          </a:p>
        </p:txBody>
      </p:sp>
      <p:sp>
        <p:nvSpPr>
          <p:cNvPr id="159747" name="Rectangle 3"/>
          <p:cNvSpPr>
            <a:spLocks noGrp="1" noRot="1" noChangeAspect="1" noChangeArrowheads="1" noTextEdit="1"/>
          </p:cNvSpPr>
          <p:nvPr>
            <p:ph type="sldImg"/>
          </p:nvPr>
        </p:nvSpPr>
        <p:spPr>
          <a:xfrm>
            <a:off x="1054100" y="852488"/>
            <a:ext cx="4560888" cy="3419475"/>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 Oriented Programming and JAVA </a:t>
            </a:r>
            <a:endParaRPr lang="en-IN" dirty="0"/>
          </a:p>
        </p:txBody>
      </p:sp>
      <p:sp>
        <p:nvSpPr>
          <p:cNvPr id="3" name="Subtitle 2"/>
          <p:cNvSpPr>
            <a:spLocks noGrp="1"/>
          </p:cNvSpPr>
          <p:nvPr>
            <p:ph type="subTitle" idx="1"/>
          </p:nvPr>
        </p:nvSpPr>
        <p:spPr/>
        <p:txBody>
          <a:bodyPr/>
          <a:lstStyle/>
          <a:p>
            <a:r>
              <a:rPr lang="en-IN" dirty="0" smtClean="0">
                <a:solidFill>
                  <a:schemeClr val="tx1"/>
                </a:solidFill>
              </a:rPr>
              <a:t>Unit-1</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0908"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just" eaLnBrk="1" hangingPunct="1">
              <a:defRPr/>
            </a:pPr>
            <a:r>
              <a:rPr lang="en-US" altLang="en-US" kern="0" dirty="0" smtClean="0">
                <a:solidFill>
                  <a:schemeClr val="tx1"/>
                </a:solidFill>
              </a:rPr>
              <a:t>Object Orientated Features</a:t>
            </a:r>
          </a:p>
        </p:txBody>
      </p:sp>
      <p:sp>
        <p:nvSpPr>
          <p:cNvPr id="16387" name="Rectangle 3"/>
          <p:cNvSpPr>
            <a:spLocks noChangeArrowheads="1"/>
          </p:cNvSpPr>
          <p:nvPr/>
        </p:nvSpPr>
        <p:spPr bwMode="auto">
          <a:xfrm>
            <a:off x="227135" y="876300"/>
            <a:ext cx="8805496" cy="5336846"/>
          </a:xfrm>
          <a:prstGeom prst="rect">
            <a:avLst/>
          </a:prstGeom>
          <a:noFill/>
          <a:ln>
            <a:noFill/>
          </a:ln>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algn="just">
              <a:buFontTx/>
              <a:buNone/>
              <a:defRPr/>
            </a:pPr>
            <a:r>
              <a:rPr lang="en-US" altLang="en-US" sz="2400" dirty="0" smtClean="0">
                <a:latin typeface="+mj-lt"/>
              </a:rPr>
              <a:t>3. </a:t>
            </a:r>
            <a:r>
              <a:rPr lang="en-IN" sz="2400" u="sng" dirty="0" smtClean="0">
                <a:latin typeface="+mj-lt"/>
              </a:rPr>
              <a:t>DATA ENCAPSULATION </a:t>
            </a:r>
            <a:r>
              <a:rPr lang="en-IN" sz="2400" dirty="0" smtClean="0">
                <a:latin typeface="+mj-lt"/>
              </a:rPr>
              <a:t>– </a:t>
            </a:r>
            <a:r>
              <a:rPr lang="en-IN" sz="2400" b="0" dirty="0" smtClean="0">
                <a:latin typeface="+mj-lt"/>
              </a:rPr>
              <a:t>Combining data and functions into a single unit called </a:t>
            </a:r>
            <a:r>
              <a:rPr lang="en-IN" sz="2400" dirty="0" smtClean="0">
                <a:latin typeface="+mj-lt"/>
              </a:rPr>
              <a:t>class</a:t>
            </a:r>
            <a:r>
              <a:rPr lang="en-IN" sz="2400" b="0" dirty="0" smtClean="0">
                <a:latin typeface="+mj-lt"/>
              </a:rPr>
              <a:t> and the process is known as </a:t>
            </a:r>
            <a:r>
              <a:rPr lang="en-IN" sz="2400" dirty="0" smtClean="0">
                <a:latin typeface="+mj-lt"/>
              </a:rPr>
              <a:t>Encapsulation</a:t>
            </a:r>
            <a:r>
              <a:rPr lang="en-IN" sz="2400" b="0" dirty="0" smtClean="0">
                <a:latin typeface="+mj-lt"/>
              </a:rPr>
              <a:t>. Class variables are used for storing data and functions to specify various operations that can be performed on data. This process of </a:t>
            </a:r>
            <a:r>
              <a:rPr lang="en-IN" sz="2400" dirty="0" smtClean="0">
                <a:latin typeface="+mj-lt"/>
              </a:rPr>
              <a:t>wrapping up </a:t>
            </a:r>
            <a:r>
              <a:rPr lang="en-IN" sz="2400" b="0" dirty="0" smtClean="0">
                <a:latin typeface="+mj-lt"/>
              </a:rPr>
              <a:t>of data and functions that operate on data as a single unit is called as data encapsulation. Data is </a:t>
            </a:r>
            <a:r>
              <a:rPr lang="en-IN" sz="2400" dirty="0" smtClean="0">
                <a:latin typeface="+mj-lt"/>
              </a:rPr>
              <a:t>not accessible </a:t>
            </a:r>
            <a:r>
              <a:rPr lang="en-IN" sz="2400" b="0" dirty="0" smtClean="0">
                <a:latin typeface="+mj-lt"/>
              </a:rPr>
              <a:t>from the outside world and only those function which are present in the class can access the data. </a:t>
            </a:r>
          </a:p>
          <a:p>
            <a:pPr algn="just">
              <a:buFontTx/>
              <a:buNone/>
              <a:defRPr/>
            </a:pPr>
            <a:endParaRPr lang="en-IN" sz="2400" b="0" dirty="0" smtClean="0">
              <a:latin typeface="+mj-lt"/>
            </a:endParaRPr>
          </a:p>
          <a:p>
            <a:pPr algn="just" eaLnBrk="1" hangingPunct="1">
              <a:spcBef>
                <a:spcPct val="0"/>
              </a:spcBef>
              <a:buFontTx/>
              <a:buNone/>
              <a:defRPr/>
            </a:pPr>
            <a:r>
              <a:rPr lang="en-US" altLang="en-US" sz="2400" dirty="0" smtClean="0">
                <a:latin typeface="+mj-lt"/>
              </a:rPr>
              <a:t>4. </a:t>
            </a:r>
            <a:r>
              <a:rPr lang="en-US" altLang="en-US" sz="2400" u="sng" dirty="0" smtClean="0">
                <a:latin typeface="+mj-lt"/>
              </a:rPr>
              <a:t>DATA ABSTRACTION</a:t>
            </a:r>
            <a:r>
              <a:rPr lang="en-US" altLang="en-US" sz="2400" b="0" dirty="0" smtClean="0">
                <a:latin typeface="+mj-lt"/>
              </a:rPr>
              <a:t>- </a:t>
            </a:r>
            <a:r>
              <a:rPr lang="en-IN" sz="2400" b="0" dirty="0" smtClean="0">
                <a:latin typeface="+mj-lt"/>
              </a:rPr>
              <a:t>Abstraction (from the Latin </a:t>
            </a:r>
            <a:r>
              <a:rPr lang="en-IN" sz="2400" b="0" i="1" dirty="0" smtClean="0">
                <a:latin typeface="+mj-lt"/>
              </a:rPr>
              <a:t>abs </a:t>
            </a:r>
            <a:r>
              <a:rPr lang="en-IN" sz="2400" b="0" dirty="0" smtClean="0">
                <a:latin typeface="+mj-lt"/>
              </a:rPr>
              <a:t> means </a:t>
            </a:r>
            <a:r>
              <a:rPr lang="en-IN" sz="2400" b="0" i="1" dirty="0" smtClean="0">
                <a:latin typeface="+mj-lt"/>
              </a:rPr>
              <a:t>away from </a:t>
            </a:r>
            <a:r>
              <a:rPr lang="en-IN" sz="2400" b="0" dirty="0" smtClean="0">
                <a:latin typeface="+mj-lt"/>
              </a:rPr>
              <a:t>and </a:t>
            </a:r>
            <a:r>
              <a:rPr lang="en-IN" sz="2400" b="0" i="1" dirty="0" err="1" smtClean="0">
                <a:latin typeface="+mj-lt"/>
              </a:rPr>
              <a:t>trahere</a:t>
            </a:r>
            <a:r>
              <a:rPr lang="en-IN" sz="2400" b="0" i="1" dirty="0" smtClean="0">
                <a:latin typeface="+mj-lt"/>
              </a:rPr>
              <a:t> </a:t>
            </a:r>
            <a:r>
              <a:rPr lang="en-IN" sz="2400" b="0" dirty="0" smtClean="0">
                <a:latin typeface="+mj-lt"/>
              </a:rPr>
              <a:t> means to draw) is the </a:t>
            </a:r>
            <a:r>
              <a:rPr lang="en-IN" sz="2400" dirty="0" smtClean="0">
                <a:latin typeface="+mj-lt"/>
              </a:rPr>
              <a:t>process</a:t>
            </a:r>
            <a:r>
              <a:rPr lang="en-IN" sz="2400" b="0" dirty="0" smtClean="0">
                <a:latin typeface="+mj-lt"/>
              </a:rPr>
              <a:t> of taking away or </a:t>
            </a:r>
            <a:r>
              <a:rPr lang="en-IN" sz="2400" dirty="0" smtClean="0">
                <a:latin typeface="+mj-lt"/>
              </a:rPr>
              <a:t>removing characteristics</a:t>
            </a:r>
            <a:r>
              <a:rPr lang="en-IN" sz="2400" b="0" dirty="0" smtClean="0">
                <a:latin typeface="+mj-lt"/>
              </a:rPr>
              <a:t> from something in order to reduce it to a </a:t>
            </a:r>
            <a:r>
              <a:rPr lang="en-IN" sz="2400" dirty="0" smtClean="0">
                <a:latin typeface="+mj-lt"/>
              </a:rPr>
              <a:t>set of essential characteristics.</a:t>
            </a:r>
            <a:r>
              <a:rPr lang="en-IN" sz="2400" b="0" dirty="0" smtClean="0">
                <a:latin typeface="+mj-lt"/>
              </a:rPr>
              <a:t>  Advantage of data abstraction is </a:t>
            </a:r>
            <a:r>
              <a:rPr lang="en-IN" sz="2400" dirty="0" smtClean="0">
                <a:latin typeface="+mj-lt"/>
              </a:rPr>
              <a:t>security</a:t>
            </a:r>
            <a:r>
              <a:rPr lang="en-IN" sz="2400" b="0" dirty="0" smtClean="0">
                <a:latin typeface="+mj-lt"/>
              </a:rPr>
              <a:t>.</a:t>
            </a:r>
            <a:endParaRPr lang="en-US" altLang="en-US" sz="2400" b="0" dirty="0" smtClean="0">
              <a:latin typeface="+mj-lt"/>
            </a:endParaRPr>
          </a:p>
          <a:p>
            <a:pPr marL="457200" indent="-457200" algn="just" eaLnBrk="1" hangingPunct="1">
              <a:spcBef>
                <a:spcPct val="0"/>
              </a:spcBef>
              <a:buFontTx/>
              <a:buAutoNum type="arabicPeriod"/>
              <a:defRPr/>
            </a:pPr>
            <a:endParaRPr lang="en-US" altLang="en-US" sz="2400" b="0" dirty="0" smtClean="0">
              <a:latin typeface="+mj-l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xfrm>
            <a:off x="108731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Reference vs. Instance Variables</a:t>
            </a:r>
          </a:p>
        </p:txBody>
      </p:sp>
      <p:sp>
        <p:nvSpPr>
          <p:cNvPr id="55299" name="Content Placeholder 2"/>
          <p:cNvSpPr>
            <a:spLocks noGrp="1"/>
          </p:cNvSpPr>
          <p:nvPr>
            <p:ph idx="1"/>
          </p:nvPr>
        </p:nvSpPr>
        <p:spPr/>
        <p:txBody>
          <a:bodyPr>
            <a:normAutofit fontScale="92500" lnSpcReduction="10000"/>
          </a:bodyPr>
          <a:lstStyle/>
          <a:p>
            <a:r>
              <a:rPr lang="en-IN" altLang="en-US" dirty="0" smtClean="0"/>
              <a:t>A reference variable is declared to be of a specific type and that type can never be changed. </a:t>
            </a:r>
          </a:p>
          <a:p>
            <a:r>
              <a:rPr lang="en-IN" altLang="en-US" dirty="0" smtClean="0"/>
              <a:t> Reference variables can be declared as</a:t>
            </a:r>
          </a:p>
          <a:p>
            <a:pPr lvl="1"/>
            <a:r>
              <a:rPr lang="en-IN" altLang="en-US" b="1" dirty="0" smtClean="0"/>
              <a:t>static variables- </a:t>
            </a:r>
            <a:r>
              <a:rPr lang="en-IN" altLang="en-US" dirty="0" smtClean="0"/>
              <a:t> </a:t>
            </a:r>
            <a:r>
              <a:rPr lang="en-IN" altLang="en-US" i="1" dirty="0" smtClean="0"/>
              <a:t>static member variables</a:t>
            </a:r>
            <a:r>
              <a:rPr lang="en-IN" altLang="en-US" dirty="0" smtClean="0"/>
              <a:t> and there's only one copy of that variable that is shared with all instances of that class</a:t>
            </a:r>
          </a:p>
          <a:p>
            <a:pPr lvl="1"/>
            <a:r>
              <a:rPr lang="en-IN" altLang="en-US" b="1" dirty="0" smtClean="0"/>
              <a:t>instance variables </a:t>
            </a:r>
            <a:r>
              <a:rPr lang="en-IN" altLang="en-US" dirty="0" smtClean="0"/>
              <a:t>- belong to the </a:t>
            </a:r>
            <a:r>
              <a:rPr lang="en-IN" altLang="en-US" i="1" dirty="0" smtClean="0"/>
              <a:t>instance of a class</a:t>
            </a:r>
            <a:r>
              <a:rPr lang="en-IN" altLang="en-US" dirty="0" smtClean="0"/>
              <a:t>, thus an object</a:t>
            </a:r>
          </a:p>
          <a:p>
            <a:pPr lvl="1"/>
            <a:r>
              <a:rPr lang="en-IN" altLang="en-US" b="1" dirty="0" smtClean="0"/>
              <a:t>local variables</a:t>
            </a:r>
          </a:p>
          <a:p>
            <a:pPr lvl="1"/>
            <a:r>
              <a:rPr lang="en-IN" altLang="en-US" b="1" dirty="0" smtClean="0"/>
              <a:t>method parameters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xfrm>
            <a:off x="772258" y="0"/>
            <a:ext cx="7649308" cy="89535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Array</a:t>
            </a:r>
          </a:p>
        </p:txBody>
      </p:sp>
      <p:sp>
        <p:nvSpPr>
          <p:cNvPr id="27651" name="Content Placeholder 2"/>
          <p:cNvSpPr>
            <a:spLocks noGrp="1"/>
          </p:cNvSpPr>
          <p:nvPr>
            <p:ph idx="1"/>
          </p:nvPr>
        </p:nvSpPr>
        <p:spPr>
          <a:xfrm>
            <a:off x="457200" y="1219200"/>
            <a:ext cx="8229600" cy="4906963"/>
          </a:xfrm>
        </p:spPr>
        <p:txBody>
          <a:bodyPr>
            <a:noAutofit/>
          </a:bodyPr>
          <a:lstStyle/>
          <a:p>
            <a:pPr>
              <a:defRPr/>
            </a:pPr>
            <a:r>
              <a:rPr lang="en-US" sz="2600" dirty="0" smtClean="0"/>
              <a:t>An array is a </a:t>
            </a:r>
            <a:r>
              <a:rPr lang="en-US" sz="2600" b="1" dirty="0" smtClean="0"/>
              <a:t>container object </a:t>
            </a:r>
            <a:r>
              <a:rPr lang="en-US" sz="2600" dirty="0" smtClean="0"/>
              <a:t>that holds a fixed number of values of a single type</a:t>
            </a:r>
          </a:p>
          <a:p>
            <a:pPr>
              <a:defRPr/>
            </a:pPr>
            <a:r>
              <a:rPr lang="en-IN" sz="2600" dirty="0"/>
              <a:t>An </a:t>
            </a:r>
            <a:r>
              <a:rPr lang="en-IN" sz="2600" i="1" dirty="0"/>
              <a:t>array </a:t>
            </a:r>
            <a:r>
              <a:rPr lang="en-IN" sz="2600" dirty="0"/>
              <a:t>is a group of like-typed variables that are referred to by a common name.</a:t>
            </a:r>
            <a:endParaRPr lang="en-US" sz="2600" dirty="0" smtClean="0"/>
          </a:p>
          <a:p>
            <a:pPr>
              <a:defRPr/>
            </a:pPr>
            <a:r>
              <a:rPr lang="en-US" sz="2600" dirty="0" smtClean="0"/>
              <a:t>Array declaration</a:t>
            </a:r>
          </a:p>
          <a:p>
            <a:pPr>
              <a:buFontTx/>
              <a:buNone/>
              <a:defRPr/>
            </a:pPr>
            <a:r>
              <a:rPr lang="en-US" sz="2600" dirty="0" smtClean="0"/>
              <a:t>	</a:t>
            </a:r>
            <a:r>
              <a:rPr lang="en-US" sz="2600" dirty="0" err="1" smtClean="0"/>
              <a:t>int</a:t>
            </a:r>
            <a:r>
              <a:rPr lang="en-US" sz="2600" dirty="0" smtClean="0"/>
              <a:t>[] </a:t>
            </a:r>
            <a:r>
              <a:rPr lang="en-US" sz="2600" dirty="0" err="1" smtClean="0"/>
              <a:t>anArray</a:t>
            </a:r>
            <a:r>
              <a:rPr lang="en-US" sz="2600" dirty="0" smtClean="0"/>
              <a:t>;</a:t>
            </a:r>
          </a:p>
          <a:p>
            <a:pPr>
              <a:buFontTx/>
              <a:buNone/>
              <a:defRPr/>
            </a:pPr>
            <a:r>
              <a:rPr lang="en-US" sz="2600" dirty="0" smtClean="0"/>
              <a:t>Creating, Initializing, and Accessing an Array</a:t>
            </a:r>
          </a:p>
          <a:p>
            <a:pPr>
              <a:buFontTx/>
              <a:buNone/>
              <a:defRPr/>
            </a:pPr>
            <a:r>
              <a:rPr lang="en-US" sz="2600" dirty="0" smtClean="0"/>
              <a:t>	</a:t>
            </a:r>
            <a:r>
              <a:rPr lang="en-US" sz="2600" dirty="0" err="1" smtClean="0"/>
              <a:t>anArray</a:t>
            </a:r>
            <a:r>
              <a:rPr lang="en-US" sz="2600" dirty="0" smtClean="0"/>
              <a:t> = new </a:t>
            </a:r>
            <a:r>
              <a:rPr lang="en-US" sz="2600" dirty="0" err="1" smtClean="0"/>
              <a:t>int</a:t>
            </a:r>
            <a:r>
              <a:rPr lang="en-US" sz="2600" dirty="0" smtClean="0"/>
              <a:t>[10];</a:t>
            </a:r>
          </a:p>
          <a:p>
            <a:pPr>
              <a:buFontTx/>
              <a:buNone/>
              <a:defRPr/>
            </a:pPr>
            <a:r>
              <a:rPr lang="en-US" sz="2600" dirty="0" smtClean="0"/>
              <a:t>	</a:t>
            </a:r>
            <a:r>
              <a:rPr lang="en-US" sz="2600" dirty="0" err="1" smtClean="0"/>
              <a:t>int</a:t>
            </a:r>
            <a:r>
              <a:rPr lang="en-US" sz="2600" dirty="0" smtClean="0"/>
              <a:t>[] </a:t>
            </a:r>
            <a:r>
              <a:rPr lang="en-US" sz="2600" dirty="0" err="1" smtClean="0"/>
              <a:t>anArray</a:t>
            </a:r>
            <a:r>
              <a:rPr lang="en-US" sz="2600" dirty="0" smtClean="0"/>
              <a:t> = { 100, 200, 300, 400, 500, 600, 700, 800, 900, 1000 };</a:t>
            </a:r>
          </a:p>
          <a:p>
            <a:pPr>
              <a:defRPr/>
            </a:pPr>
            <a:r>
              <a:rPr lang="en-US" sz="2600" dirty="0" smtClean="0"/>
              <a:t>Once created size can’t be changed</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772258" y="0"/>
            <a:ext cx="7649308" cy="89535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3600" b="1" u="sng" dirty="0" smtClean="0"/>
              <a:t>1D Array</a:t>
            </a:r>
          </a:p>
        </p:txBody>
      </p:sp>
      <p:sp>
        <p:nvSpPr>
          <p:cNvPr id="57347" name="Content Placeholder 2"/>
          <p:cNvSpPr>
            <a:spLocks noGrp="1"/>
          </p:cNvSpPr>
          <p:nvPr>
            <p:ph idx="1"/>
          </p:nvPr>
        </p:nvSpPr>
        <p:spPr>
          <a:xfrm>
            <a:off x="457200" y="990600"/>
            <a:ext cx="8229600" cy="5135563"/>
          </a:xfrm>
        </p:spPr>
        <p:txBody>
          <a:bodyPr>
            <a:normAutofit/>
          </a:bodyPr>
          <a:lstStyle/>
          <a:p>
            <a:r>
              <a:rPr lang="en-IN" altLang="en-US" sz="2600" dirty="0" smtClean="0"/>
              <a:t>A </a:t>
            </a:r>
            <a:r>
              <a:rPr lang="en-IN" altLang="en-US" sz="2600" i="1" dirty="0" smtClean="0"/>
              <a:t>one-dimensional array </a:t>
            </a:r>
            <a:r>
              <a:rPr lang="en-IN" altLang="en-US" sz="2600" dirty="0" smtClean="0"/>
              <a:t>is, essentially, a list of like-typed variables.</a:t>
            </a:r>
          </a:p>
          <a:p>
            <a:r>
              <a:rPr lang="en-IN" altLang="en-US" sz="2600" dirty="0" smtClean="0"/>
              <a:t>The general form of a one-dimensional array declaration is</a:t>
            </a:r>
          </a:p>
          <a:p>
            <a:pPr lvl="2"/>
            <a:r>
              <a:rPr lang="en-IN" altLang="en-US" sz="2600" i="1" dirty="0" smtClean="0"/>
              <a:t>type </a:t>
            </a:r>
            <a:r>
              <a:rPr lang="en-IN" altLang="en-US" sz="2600" i="1" dirty="0" err="1" smtClean="0"/>
              <a:t>var</a:t>
            </a:r>
            <a:r>
              <a:rPr lang="en-IN" altLang="en-US" sz="2600" i="1" dirty="0" smtClean="0"/>
              <a:t>-name</a:t>
            </a:r>
            <a:r>
              <a:rPr lang="en-IN" altLang="en-US" sz="2600" dirty="0" smtClean="0"/>
              <a:t>[ ]</a:t>
            </a:r>
          </a:p>
          <a:p>
            <a:r>
              <a:rPr lang="en-IN" altLang="en-US" sz="2600" i="1" dirty="0" smtClean="0"/>
              <a:t>type </a:t>
            </a:r>
            <a:r>
              <a:rPr lang="en-IN" altLang="en-US" sz="2600" dirty="0" smtClean="0"/>
              <a:t>declares the </a:t>
            </a:r>
            <a:r>
              <a:rPr lang="en-IN" altLang="en-US" sz="2600" b="1" dirty="0" smtClean="0"/>
              <a:t>base type </a:t>
            </a:r>
            <a:r>
              <a:rPr lang="en-IN" altLang="en-US" sz="2600" dirty="0" smtClean="0"/>
              <a:t>of the array. The base type determines the data type of each element that comprises the array. </a:t>
            </a:r>
          </a:p>
          <a:p>
            <a:r>
              <a:rPr lang="en-IN" altLang="en-US" sz="2600" dirty="0" smtClean="0"/>
              <a:t>Alternative Declarative Syntax</a:t>
            </a:r>
          </a:p>
          <a:p>
            <a:pPr lvl="2"/>
            <a:r>
              <a:rPr lang="en-IN" altLang="en-US" sz="2600" dirty="0" err="1" smtClean="0"/>
              <a:t>int</a:t>
            </a:r>
            <a:r>
              <a:rPr lang="en-IN" altLang="en-US" sz="2600" dirty="0" smtClean="0"/>
              <a:t> al[] = new </a:t>
            </a:r>
            <a:r>
              <a:rPr lang="en-IN" altLang="en-US" sz="2600" dirty="0" err="1" smtClean="0"/>
              <a:t>int</a:t>
            </a:r>
            <a:r>
              <a:rPr lang="en-IN" altLang="en-US" sz="2600" dirty="0" smtClean="0"/>
              <a:t>[3];</a:t>
            </a:r>
          </a:p>
          <a:p>
            <a:pPr lvl="2"/>
            <a:r>
              <a:rPr lang="en-IN" altLang="en-US" sz="2600" dirty="0" err="1" smtClean="0"/>
              <a:t>int</a:t>
            </a:r>
            <a:r>
              <a:rPr lang="en-IN" altLang="en-US" sz="2600" dirty="0" smtClean="0"/>
              <a:t>[] a2 = new </a:t>
            </a:r>
            <a:r>
              <a:rPr lang="en-IN" altLang="en-US" sz="2600" dirty="0" err="1" smtClean="0"/>
              <a:t>int</a:t>
            </a:r>
            <a:r>
              <a:rPr lang="en-IN" altLang="en-US" sz="2600" dirty="0" smtClean="0"/>
              <a:t>[3];</a:t>
            </a:r>
            <a:endParaRPr lang="en-US" altLang="en-US" sz="26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1302727" y="0"/>
            <a:ext cx="7649308" cy="89535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Multi-dimensional Arrays</a:t>
            </a:r>
          </a:p>
        </p:txBody>
      </p:sp>
      <p:sp>
        <p:nvSpPr>
          <p:cNvPr id="58371" name="Content Placeholder 2"/>
          <p:cNvSpPr>
            <a:spLocks noGrp="1"/>
          </p:cNvSpPr>
          <p:nvPr>
            <p:ph idx="1"/>
          </p:nvPr>
        </p:nvSpPr>
        <p:spPr/>
        <p:txBody>
          <a:bodyPr>
            <a:normAutofit lnSpcReduction="10000"/>
          </a:bodyPr>
          <a:lstStyle/>
          <a:p>
            <a:r>
              <a:rPr lang="en-IN" altLang="en-US" smtClean="0"/>
              <a:t>In Java, </a:t>
            </a:r>
            <a:r>
              <a:rPr lang="en-IN" altLang="en-US" b="1" i="1" smtClean="0"/>
              <a:t>multidimensional arrays </a:t>
            </a:r>
            <a:r>
              <a:rPr lang="en-IN" altLang="en-US" smtClean="0"/>
              <a:t>are actually arrays of arrays.</a:t>
            </a:r>
          </a:p>
          <a:p>
            <a:r>
              <a:rPr lang="en-IN" altLang="en-US" smtClean="0"/>
              <a:t>An instance of multi-dimensional array is:-</a:t>
            </a:r>
          </a:p>
          <a:p>
            <a:pPr lvl="2"/>
            <a:r>
              <a:rPr lang="en-IN" altLang="en-US" smtClean="0"/>
              <a:t>int twoD[][] = new int[4][5]; </a:t>
            </a:r>
          </a:p>
          <a:p>
            <a:endParaRPr lang="en-IN" altLang="en-US" i="1" smtClean="0"/>
          </a:p>
          <a:p>
            <a:r>
              <a:rPr lang="en-IN" altLang="en-US" smtClean="0"/>
              <a:t>This allocates a 4 by 5 array and assigns it to </a:t>
            </a:r>
            <a:r>
              <a:rPr lang="en-IN" altLang="en-US" b="1" smtClean="0"/>
              <a:t>twoD</a:t>
            </a:r>
            <a:r>
              <a:rPr lang="en-IN" altLang="en-US" smtClean="0"/>
              <a:t>. </a:t>
            </a:r>
          </a:p>
          <a:p>
            <a:r>
              <a:rPr lang="en-IN" altLang="en-US" smtClean="0"/>
              <a:t>Internally this matrix is implemented as an </a:t>
            </a:r>
            <a:r>
              <a:rPr lang="en-IN" altLang="en-US" i="1" smtClean="0"/>
              <a:t>array </a:t>
            </a:r>
            <a:r>
              <a:rPr lang="en-IN" altLang="en-US" smtClean="0"/>
              <a:t>of </a:t>
            </a:r>
            <a:r>
              <a:rPr lang="en-IN" altLang="en-US" i="1" smtClean="0"/>
              <a:t>arrays </a:t>
            </a:r>
            <a:r>
              <a:rPr lang="en-IN" altLang="en-US" smtClean="0"/>
              <a:t>of </a:t>
            </a:r>
            <a:r>
              <a:rPr lang="en-IN" altLang="en-US" b="1" smtClean="0"/>
              <a:t>int</a:t>
            </a:r>
            <a:r>
              <a:rPr lang="en-IN" altLang="en-US" smtClean="0"/>
              <a:t>.</a:t>
            </a:r>
            <a:endParaRPr lang="en-US" alt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685800" y="152400"/>
            <a:ext cx="7649308" cy="9144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“for each” Loop</a:t>
            </a:r>
          </a:p>
        </p:txBody>
      </p:sp>
      <p:sp>
        <p:nvSpPr>
          <p:cNvPr id="59395" name="Content Placeholder 2"/>
          <p:cNvSpPr>
            <a:spLocks noGrp="1"/>
          </p:cNvSpPr>
          <p:nvPr>
            <p:ph idx="1"/>
          </p:nvPr>
        </p:nvSpPr>
        <p:spPr>
          <a:xfrm>
            <a:off x="457200" y="990600"/>
            <a:ext cx="8229600" cy="5135563"/>
          </a:xfrm>
        </p:spPr>
        <p:txBody>
          <a:bodyPr>
            <a:normAutofit/>
          </a:bodyPr>
          <a:lstStyle/>
          <a:p>
            <a:r>
              <a:rPr lang="en-US" altLang="en-US" sz="2600" dirty="0" smtClean="0"/>
              <a:t>SE 5.0 introduced </a:t>
            </a:r>
            <a:r>
              <a:rPr lang="en-US" altLang="en-US" sz="2600" i="1" dirty="0" smtClean="0"/>
              <a:t>enhanced for loop </a:t>
            </a:r>
            <a:r>
              <a:rPr lang="en-US" altLang="en-US" sz="2600" dirty="0" smtClean="0"/>
              <a:t>construct to loop through each element</a:t>
            </a:r>
          </a:p>
          <a:p>
            <a:pPr lvl="1">
              <a:buFont typeface="Wingdings" pitchFamily="2" charset="2"/>
              <a:buNone/>
            </a:pPr>
            <a:r>
              <a:rPr lang="en-US" altLang="en-US" sz="2600" dirty="0" smtClean="0">
                <a:solidFill>
                  <a:schemeClr val="accent2"/>
                </a:solidFill>
              </a:rPr>
              <a:t>for (variable : collection) statement</a:t>
            </a:r>
          </a:p>
          <a:p>
            <a:pPr lvl="1">
              <a:buFont typeface="Wingdings" pitchFamily="2" charset="2"/>
              <a:buNone/>
            </a:pPr>
            <a:r>
              <a:rPr lang="en-US" altLang="en-US" sz="2600" dirty="0" smtClean="0">
                <a:solidFill>
                  <a:schemeClr val="accent2"/>
                </a:solidFill>
              </a:rPr>
              <a:t> for (</a:t>
            </a:r>
            <a:r>
              <a:rPr lang="en-US" altLang="en-US" sz="2600" dirty="0" err="1" smtClean="0">
                <a:solidFill>
                  <a:schemeClr val="accent2"/>
                </a:solidFill>
              </a:rPr>
              <a:t>int</a:t>
            </a:r>
            <a:r>
              <a:rPr lang="en-US" altLang="en-US" sz="2600" dirty="0" smtClean="0">
                <a:solidFill>
                  <a:schemeClr val="accent2"/>
                </a:solidFill>
              </a:rPr>
              <a:t> </a:t>
            </a:r>
            <a:r>
              <a:rPr lang="en-US" altLang="en-US" sz="2600" dirty="0" err="1" smtClean="0">
                <a:solidFill>
                  <a:schemeClr val="accent2"/>
                </a:solidFill>
              </a:rPr>
              <a:t>i</a:t>
            </a:r>
            <a:r>
              <a:rPr lang="en-US" altLang="en-US" sz="2600" dirty="0" smtClean="0">
                <a:solidFill>
                  <a:schemeClr val="accent2"/>
                </a:solidFill>
              </a:rPr>
              <a:t> : </a:t>
            </a:r>
            <a:r>
              <a:rPr lang="en-US" altLang="en-US" sz="2600" dirty="0" err="1" smtClean="0">
                <a:solidFill>
                  <a:schemeClr val="accent2"/>
                </a:solidFill>
              </a:rPr>
              <a:t>anArray</a:t>
            </a:r>
            <a:r>
              <a:rPr lang="en-US" altLang="en-US" sz="2600" dirty="0" smtClean="0">
                <a:solidFill>
                  <a:schemeClr val="accent2"/>
                </a:solidFill>
              </a:rPr>
              <a:t>) 	</a:t>
            </a:r>
            <a:r>
              <a:rPr lang="en-US" altLang="en-US" sz="2600" dirty="0" smtClean="0">
                <a:solidFill>
                  <a:srgbClr val="006600"/>
                </a:solidFill>
              </a:rPr>
              <a:t>//for each element in </a:t>
            </a:r>
            <a:r>
              <a:rPr lang="en-US" altLang="en-US" sz="2600" dirty="0" err="1" smtClean="0">
                <a:solidFill>
                  <a:srgbClr val="006600"/>
                </a:solidFill>
              </a:rPr>
              <a:t>anArray</a:t>
            </a:r>
            <a:endParaRPr lang="en-US" altLang="en-US" sz="2600" dirty="0" smtClean="0">
              <a:solidFill>
                <a:srgbClr val="006600"/>
              </a:solidFill>
            </a:endParaRPr>
          </a:p>
          <a:p>
            <a:pPr lvl="2">
              <a:buFont typeface="Wingdings" pitchFamily="2" charset="2"/>
              <a:buNone/>
            </a:pPr>
            <a:r>
              <a:rPr lang="en-US" altLang="en-US" sz="2600" dirty="0" err="1" smtClean="0">
                <a:solidFill>
                  <a:schemeClr val="accent2"/>
                </a:solidFill>
              </a:rPr>
              <a:t>System.out.println</a:t>
            </a:r>
            <a:r>
              <a:rPr lang="en-US" altLang="en-US" sz="2600" dirty="0" smtClean="0">
                <a:solidFill>
                  <a:schemeClr val="accent2"/>
                </a:solidFill>
              </a:rPr>
              <a:t>(element);</a:t>
            </a:r>
          </a:p>
          <a:p>
            <a:r>
              <a:rPr lang="en-US" altLang="en-US" sz="2600" dirty="0" smtClean="0"/>
              <a:t>Traverses the element of the array not index</a:t>
            </a:r>
          </a:p>
          <a:p>
            <a:r>
              <a:rPr lang="en-US" altLang="en-US" sz="2600" dirty="0" smtClean="0"/>
              <a:t>Class Arrays</a:t>
            </a:r>
          </a:p>
          <a:p>
            <a:pPr lvl="1"/>
            <a:r>
              <a:rPr lang="en-US" altLang="en-US" sz="2600" dirty="0" err="1" smtClean="0"/>
              <a:t>java.util.Arrays</a:t>
            </a:r>
            <a:endParaRPr lang="en-US" altLang="en-US" sz="2600" dirty="0" smtClean="0"/>
          </a:p>
          <a:p>
            <a:r>
              <a:rPr lang="en-US" altLang="en-US" sz="2600" dirty="0" smtClean="0"/>
              <a:t>contains various methods for manipulating arrays (such as sorting and searching).</a:t>
            </a:r>
          </a:p>
          <a:p>
            <a:endParaRPr lang="en-US" altLang="en-US" sz="2600" dirty="0" smtClean="0"/>
          </a:p>
          <a:p>
            <a:pPr>
              <a:buNone/>
            </a:pPr>
            <a:endParaRPr lang="en-US" altLang="en-US" sz="2600" dirty="0" smtClean="0"/>
          </a:p>
          <a:p>
            <a:endParaRPr lang="en-US" altLang="en-US" sz="26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Ragged arrays</a:t>
            </a:r>
          </a:p>
        </p:txBody>
      </p:sp>
      <p:sp>
        <p:nvSpPr>
          <p:cNvPr id="60419" name="Content Placeholder 2"/>
          <p:cNvSpPr>
            <a:spLocks noGrp="1"/>
          </p:cNvSpPr>
          <p:nvPr>
            <p:ph idx="1"/>
          </p:nvPr>
        </p:nvSpPr>
        <p:spPr/>
        <p:txBody>
          <a:bodyPr/>
          <a:lstStyle/>
          <a:p>
            <a:r>
              <a:rPr lang="en-US" altLang="en-US" dirty="0" smtClean="0"/>
              <a:t>Arrays in which different  rows have different  lengths</a:t>
            </a:r>
          </a:p>
          <a:p>
            <a:r>
              <a:rPr lang="en-US" altLang="en-US" dirty="0" smtClean="0"/>
              <a:t>First allocate the array holding the rows</a:t>
            </a:r>
          </a:p>
          <a:p>
            <a:pPr>
              <a:buFontTx/>
              <a:buNone/>
            </a:pPr>
            <a:r>
              <a:rPr lang="en-US" altLang="en-US" dirty="0" smtClean="0"/>
              <a:t>	</a:t>
            </a:r>
            <a:r>
              <a:rPr lang="en-US" altLang="en-US" dirty="0" err="1" smtClean="0">
                <a:solidFill>
                  <a:schemeClr val="accent2"/>
                </a:solidFill>
              </a:rPr>
              <a:t>int</a:t>
            </a:r>
            <a:r>
              <a:rPr lang="en-US" altLang="en-US" dirty="0" smtClean="0">
                <a:solidFill>
                  <a:schemeClr val="accent2"/>
                </a:solidFill>
              </a:rPr>
              <a:t> [][] </a:t>
            </a:r>
            <a:r>
              <a:rPr lang="en-US" altLang="en-US" dirty="0" err="1" smtClean="0">
                <a:solidFill>
                  <a:schemeClr val="accent2"/>
                </a:solidFill>
              </a:rPr>
              <a:t>ragg</a:t>
            </a:r>
            <a:r>
              <a:rPr lang="en-US" altLang="en-US" dirty="0" smtClean="0">
                <a:solidFill>
                  <a:schemeClr val="accent2"/>
                </a:solidFill>
              </a:rPr>
              <a:t> = new </a:t>
            </a:r>
            <a:r>
              <a:rPr lang="en-US" altLang="en-US" dirty="0" err="1" smtClean="0">
                <a:solidFill>
                  <a:schemeClr val="accent2"/>
                </a:solidFill>
              </a:rPr>
              <a:t>int</a:t>
            </a:r>
            <a:r>
              <a:rPr lang="en-US" altLang="en-US" dirty="0" smtClean="0">
                <a:solidFill>
                  <a:schemeClr val="accent2"/>
                </a:solidFill>
              </a:rPr>
              <a:t>[max][];</a:t>
            </a:r>
          </a:p>
          <a:p>
            <a:r>
              <a:rPr lang="en-US" altLang="en-US" dirty="0" smtClean="0"/>
              <a:t>Next allocate the rows</a:t>
            </a:r>
          </a:p>
          <a:p>
            <a:pPr lvl="1">
              <a:buFont typeface="Wingdings" pitchFamily="2" charset="2"/>
              <a:buNone/>
            </a:pPr>
            <a:r>
              <a:rPr lang="en-US" altLang="en-US" b="1" dirty="0" smtClean="0">
                <a:solidFill>
                  <a:schemeClr val="accent2"/>
                </a:solidFill>
              </a:rPr>
              <a:t>for (</a:t>
            </a:r>
            <a:r>
              <a:rPr lang="en-US" altLang="en-US" b="1" dirty="0" err="1" smtClean="0">
                <a:solidFill>
                  <a:schemeClr val="accent2"/>
                </a:solidFill>
              </a:rPr>
              <a:t>int</a:t>
            </a:r>
            <a:r>
              <a:rPr lang="en-US" altLang="en-US" b="1" dirty="0" smtClean="0">
                <a:solidFill>
                  <a:schemeClr val="accent2"/>
                </a:solidFill>
              </a:rPr>
              <a:t> n =o; n &lt; max; n++)</a:t>
            </a:r>
          </a:p>
          <a:p>
            <a:pPr lvl="2">
              <a:buFont typeface="Wingdings" pitchFamily="2" charset="2"/>
              <a:buNone/>
            </a:pPr>
            <a:r>
              <a:rPr lang="en-US" altLang="en-US" sz="2400" b="1" dirty="0" err="1" smtClean="0">
                <a:solidFill>
                  <a:schemeClr val="accent2"/>
                </a:solidFill>
              </a:rPr>
              <a:t>ragg</a:t>
            </a:r>
            <a:r>
              <a:rPr lang="en-US" altLang="en-US" sz="2400" b="1" dirty="0" smtClean="0">
                <a:solidFill>
                  <a:schemeClr val="accent2"/>
                </a:solidFill>
              </a:rPr>
              <a:t>[n]= new </a:t>
            </a:r>
            <a:r>
              <a:rPr lang="en-US" altLang="en-US" sz="2400" b="1" dirty="0" err="1" smtClean="0">
                <a:solidFill>
                  <a:schemeClr val="accent2"/>
                </a:solidFill>
              </a:rPr>
              <a:t>int</a:t>
            </a:r>
            <a:r>
              <a:rPr lang="en-US" altLang="en-US" sz="2400" b="1" dirty="0" smtClean="0">
                <a:solidFill>
                  <a:schemeClr val="accent2"/>
                </a:solidFill>
              </a:rPr>
              <a:t>[n+1];</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String Arrays</a:t>
            </a:r>
          </a:p>
        </p:txBody>
      </p:sp>
      <p:sp>
        <p:nvSpPr>
          <p:cNvPr id="59395" name="Content Placeholder 2"/>
          <p:cNvSpPr>
            <a:spLocks noGrp="1"/>
          </p:cNvSpPr>
          <p:nvPr>
            <p:ph idx="1"/>
          </p:nvPr>
        </p:nvSpPr>
        <p:spPr/>
        <p:txBody>
          <a:bodyPr>
            <a:normAutofit/>
          </a:bodyPr>
          <a:lstStyle/>
          <a:p>
            <a:pPr>
              <a:defRPr/>
            </a:pPr>
            <a:r>
              <a:rPr lang="en-IN" sz="2600" b="1" dirty="0" smtClean="0"/>
              <a:t>Array of strings</a:t>
            </a:r>
            <a:r>
              <a:rPr lang="en-IN" sz="2600" dirty="0" smtClean="0"/>
              <a:t> literals forms a </a:t>
            </a:r>
            <a:r>
              <a:rPr lang="en-IN" sz="2600" dirty="0" err="1" smtClean="0"/>
              <a:t>compulated</a:t>
            </a:r>
            <a:r>
              <a:rPr lang="en-IN" sz="2600" dirty="0" smtClean="0"/>
              <a:t> data type when multiple strings need to be grouped together.</a:t>
            </a:r>
            <a:endParaRPr lang="en-IN" sz="2600" b="1" dirty="0" smtClean="0"/>
          </a:p>
          <a:p>
            <a:pPr lvl="2">
              <a:defRPr/>
            </a:pPr>
            <a:endParaRPr lang="en-IN" sz="2600" b="1" dirty="0" smtClean="0"/>
          </a:p>
          <a:p>
            <a:pPr lvl="2">
              <a:defRPr/>
            </a:pPr>
            <a:r>
              <a:rPr lang="en-IN" sz="2600" b="1" dirty="0" smtClean="0"/>
              <a:t>String</a:t>
            </a:r>
            <a:r>
              <a:rPr lang="en-IN" sz="2600" dirty="0"/>
              <a:t>[] </a:t>
            </a:r>
            <a:r>
              <a:rPr lang="en-IN" sz="2600" dirty="0" err="1"/>
              <a:t>myFirstStringArray</a:t>
            </a:r>
            <a:r>
              <a:rPr lang="en-IN" sz="2600" dirty="0"/>
              <a:t> = </a:t>
            </a:r>
            <a:r>
              <a:rPr lang="en-IN" sz="2600" b="1" dirty="0"/>
              <a:t>new</a:t>
            </a:r>
            <a:r>
              <a:rPr lang="en-IN" sz="2600" dirty="0"/>
              <a:t> </a:t>
            </a:r>
            <a:r>
              <a:rPr lang="en-IN" sz="2600" b="1" dirty="0"/>
              <a:t>String</a:t>
            </a:r>
            <a:r>
              <a:rPr lang="en-IN" sz="2600" dirty="0"/>
              <a:t>[]{"String 1", "String 2", "String 3</a:t>
            </a:r>
            <a:r>
              <a:rPr lang="en-IN" sz="2600" dirty="0" smtClean="0"/>
              <a:t>"};</a:t>
            </a:r>
            <a:endParaRPr lang="en-US" altLang="en-US" sz="2600" b="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509954"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Exercise</a:t>
            </a:r>
          </a:p>
        </p:txBody>
      </p:sp>
      <p:sp>
        <p:nvSpPr>
          <p:cNvPr id="62467" name="Content Placeholder 2"/>
          <p:cNvSpPr>
            <a:spLocks noGrp="1"/>
          </p:cNvSpPr>
          <p:nvPr>
            <p:ph idx="1"/>
          </p:nvPr>
        </p:nvSpPr>
        <p:spPr/>
        <p:txBody>
          <a:bodyPr/>
          <a:lstStyle/>
          <a:p>
            <a:pPr>
              <a:buFontTx/>
              <a:buNone/>
            </a:pPr>
            <a:r>
              <a:rPr lang="en-US" altLang="en-US" dirty="0" smtClean="0"/>
              <a:t>Q1.Give example usage and expected output for the following methods of Arrays class:</a:t>
            </a:r>
          </a:p>
          <a:p>
            <a:pPr lvl="1"/>
            <a:r>
              <a:rPr lang="en-US" altLang="en-US" dirty="0" err="1" smtClean="0"/>
              <a:t>toString</a:t>
            </a:r>
            <a:endParaRPr lang="en-US" altLang="en-US" dirty="0" smtClean="0"/>
          </a:p>
          <a:p>
            <a:pPr lvl="1"/>
            <a:r>
              <a:rPr lang="en-US" altLang="en-US" dirty="0" err="1" smtClean="0"/>
              <a:t>copyOf</a:t>
            </a:r>
            <a:endParaRPr lang="en-US" altLang="en-US" dirty="0" smtClean="0"/>
          </a:p>
          <a:p>
            <a:pPr lvl="1"/>
            <a:r>
              <a:rPr lang="en-US" altLang="en-US" dirty="0" smtClean="0"/>
              <a:t>sort</a:t>
            </a:r>
          </a:p>
          <a:p>
            <a:pPr lvl="1"/>
            <a:r>
              <a:rPr lang="en-US" altLang="en-US" dirty="0" err="1" smtClean="0"/>
              <a:t>BinarySearch</a:t>
            </a:r>
            <a:endParaRPr lang="en-US" altLang="en-US" dirty="0" smtClean="0"/>
          </a:p>
          <a:p>
            <a:pPr lvl="1"/>
            <a:r>
              <a:rPr lang="en-US" altLang="en-US" dirty="0" smtClean="0"/>
              <a:t>Fill</a:t>
            </a:r>
          </a:p>
          <a:p>
            <a:pPr lvl="1"/>
            <a:r>
              <a:rPr lang="en-US" altLang="en-US" dirty="0" smtClean="0"/>
              <a:t>equals</a:t>
            </a:r>
          </a:p>
          <a:p>
            <a:endParaRPr lang="en-US" altLang="en-US"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defRPr/>
            </a:pPr>
            <a:r>
              <a:rPr lang="en-US" dirty="0" smtClean="0"/>
              <a:t>Q2. 	Demonstrate the usage of two dimensional arrays 	using any example.</a:t>
            </a:r>
          </a:p>
          <a:p>
            <a:pPr>
              <a:buFontTx/>
              <a:buNone/>
              <a:defRPr/>
            </a:pPr>
            <a:r>
              <a:rPr lang="en-US" dirty="0"/>
              <a:t>Q</a:t>
            </a:r>
            <a:r>
              <a:rPr lang="en-US" dirty="0" smtClean="0"/>
              <a:t>.3	Use ragged array to provide the output given below</a:t>
            </a:r>
          </a:p>
          <a:p>
            <a:pPr lvl="4">
              <a:buFontTx/>
              <a:buNone/>
              <a:defRPr/>
            </a:pPr>
            <a:r>
              <a:rPr lang="en-US" dirty="0" smtClean="0">
                <a:ea typeface="+mn-ea"/>
              </a:rPr>
              <a:t>	</a:t>
            </a:r>
            <a:r>
              <a:rPr lang="en-US" sz="2400" dirty="0" smtClean="0">
                <a:ea typeface="+mn-ea"/>
              </a:rPr>
              <a:t>1</a:t>
            </a:r>
          </a:p>
          <a:p>
            <a:pPr lvl="4">
              <a:buFontTx/>
              <a:buNone/>
              <a:defRPr/>
            </a:pPr>
            <a:r>
              <a:rPr lang="en-US" sz="2400" dirty="0" smtClean="0">
                <a:ea typeface="+mn-ea"/>
              </a:rPr>
              <a:t>	123</a:t>
            </a:r>
          </a:p>
          <a:p>
            <a:pPr lvl="4">
              <a:buFontTx/>
              <a:buNone/>
              <a:defRPr/>
            </a:pPr>
            <a:r>
              <a:rPr lang="en-US" sz="2400" dirty="0" smtClean="0">
                <a:ea typeface="+mn-ea"/>
              </a:rPr>
              <a:t>	12345</a:t>
            </a:r>
          </a:p>
          <a:p>
            <a:pPr lvl="4">
              <a:buFontTx/>
              <a:buNone/>
              <a:defRPr/>
            </a:pPr>
            <a:r>
              <a:rPr lang="en-US" sz="2400" dirty="0" smtClean="0">
                <a:ea typeface="+mn-ea"/>
              </a:rPr>
              <a:t>	1234567</a:t>
            </a:r>
          </a:p>
          <a:p>
            <a:pPr lvl="4">
              <a:buFontTx/>
              <a:buNone/>
              <a:defRPr/>
            </a:pPr>
            <a:r>
              <a:rPr lang="en-US" sz="2400" dirty="0" smtClean="0">
                <a:ea typeface="+mn-ea"/>
              </a:rPr>
              <a:t>	123456789</a:t>
            </a:r>
          </a:p>
          <a:p>
            <a:pPr>
              <a:defRPr/>
            </a:pPr>
            <a:endParaRPr lang="en-US" dirty="0"/>
          </a:p>
        </p:txBody>
      </p:sp>
      <p:sp>
        <p:nvSpPr>
          <p:cNvPr id="63491"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Exercise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String Class</a:t>
            </a:r>
          </a:p>
        </p:txBody>
      </p:sp>
      <p:sp>
        <p:nvSpPr>
          <p:cNvPr id="64515" name="Content Placeholder 2"/>
          <p:cNvSpPr>
            <a:spLocks noGrp="1"/>
          </p:cNvSpPr>
          <p:nvPr>
            <p:ph idx="1"/>
          </p:nvPr>
        </p:nvSpPr>
        <p:spPr>
          <a:xfrm>
            <a:off x="457200" y="1143000"/>
            <a:ext cx="8229600" cy="4983163"/>
          </a:xfrm>
        </p:spPr>
        <p:txBody>
          <a:bodyPr>
            <a:normAutofit/>
          </a:bodyPr>
          <a:lstStyle/>
          <a:p>
            <a:pPr algn="just"/>
            <a:r>
              <a:rPr lang="en-IN" altLang="en-US" sz="2600" dirty="0" smtClean="0"/>
              <a:t>Every string you create is actually an object of type </a:t>
            </a:r>
            <a:r>
              <a:rPr lang="en-IN" altLang="en-US" sz="2600" b="1" dirty="0" smtClean="0"/>
              <a:t>String. </a:t>
            </a:r>
            <a:r>
              <a:rPr lang="en-US" altLang="en-US" sz="2600" dirty="0" smtClean="0"/>
              <a:t>Sequence of Unicode characters</a:t>
            </a:r>
          </a:p>
          <a:p>
            <a:pPr lvl="2" algn="just"/>
            <a:r>
              <a:rPr lang="en-IN" altLang="en-US" sz="2600" dirty="0" smtClean="0"/>
              <a:t>String </a:t>
            </a:r>
            <a:r>
              <a:rPr lang="en-IN" altLang="en-US" sz="2600" dirty="0" err="1" smtClean="0"/>
              <a:t>myString</a:t>
            </a:r>
            <a:r>
              <a:rPr lang="en-IN" altLang="en-US" sz="2600" dirty="0" smtClean="0"/>
              <a:t> = "this is a test";</a:t>
            </a:r>
            <a:endParaRPr lang="en-US" altLang="en-US" sz="2600" dirty="0" smtClean="0"/>
          </a:p>
          <a:p>
            <a:pPr algn="just"/>
            <a:r>
              <a:rPr lang="en-US" altLang="en-US" sz="2600" dirty="0" smtClean="0"/>
              <a:t>Strings are </a:t>
            </a:r>
            <a:r>
              <a:rPr lang="en-US" altLang="en-US" sz="2600" b="1" dirty="0" smtClean="0"/>
              <a:t>Immutable </a:t>
            </a:r>
            <a:r>
              <a:rPr lang="en-US" altLang="en-US" sz="2600" dirty="0" smtClean="0"/>
              <a:t>and</a:t>
            </a:r>
            <a:r>
              <a:rPr lang="en-US" altLang="en-US" sz="2600" b="1" dirty="0" smtClean="0"/>
              <a:t> shareable</a:t>
            </a:r>
            <a:r>
              <a:rPr lang="en-US" altLang="en-US" sz="2600" dirty="0" smtClean="0"/>
              <a:t>. </a:t>
            </a:r>
            <a:r>
              <a:rPr lang="en-IN" altLang="en-US" sz="2600" dirty="0" smtClean="0"/>
              <a:t>Their values cannot be changed after they are created.</a:t>
            </a:r>
          </a:p>
          <a:p>
            <a:pPr algn="just"/>
            <a:r>
              <a:rPr lang="en-IN" altLang="en-US" sz="2600" dirty="0" smtClean="0"/>
              <a:t>This is because strings are stored in </a:t>
            </a:r>
            <a:r>
              <a:rPr lang="en-IN" altLang="en-US" sz="2600" b="1" dirty="0" smtClean="0"/>
              <a:t>String Literal Pool</a:t>
            </a:r>
            <a:r>
              <a:rPr lang="en-IN" altLang="en-US" sz="2600" dirty="0" smtClean="0"/>
              <a:t>.</a:t>
            </a:r>
            <a:endParaRPr lang="en-US" altLang="en-US" sz="2600" dirty="0" smtClean="0"/>
          </a:p>
          <a:p>
            <a:pPr algn="just"/>
            <a:r>
              <a:rPr lang="en-US" altLang="en-US" sz="2600" dirty="0" smtClean="0"/>
              <a:t>The == operator cannot be used to test String objects for equality</a:t>
            </a:r>
          </a:p>
          <a:p>
            <a:pPr algn="just"/>
            <a:r>
              <a:rPr lang="en-IN" altLang="en-US" sz="2600" dirty="0" smtClean="0"/>
              <a:t>String Concatenation:-</a:t>
            </a:r>
          </a:p>
          <a:p>
            <a:pPr lvl="2" algn="just"/>
            <a:r>
              <a:rPr lang="en-IN" altLang="en-US" sz="2600" dirty="0" smtClean="0"/>
              <a:t>String </a:t>
            </a:r>
            <a:r>
              <a:rPr lang="en-IN" altLang="en-US" sz="2600" dirty="0" err="1" smtClean="0"/>
              <a:t>myString</a:t>
            </a:r>
            <a:r>
              <a:rPr lang="en-IN" altLang="en-US" sz="2600" dirty="0" smtClean="0"/>
              <a:t> = "I" + " like " + "Java.";</a:t>
            </a:r>
            <a:endParaRPr lang="en-US" altLang="en-US" sz="2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0908"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just" eaLnBrk="1" hangingPunct="1">
              <a:defRPr/>
            </a:pPr>
            <a:r>
              <a:rPr lang="en-US" altLang="en-US" kern="0" dirty="0" smtClean="0">
                <a:solidFill>
                  <a:schemeClr val="tx1"/>
                </a:solidFill>
              </a:rPr>
              <a:t>Object Orientated Features</a:t>
            </a:r>
          </a:p>
        </p:txBody>
      </p:sp>
      <p:sp>
        <p:nvSpPr>
          <p:cNvPr id="16387" name="Rectangle 3"/>
          <p:cNvSpPr>
            <a:spLocks noChangeArrowheads="1"/>
          </p:cNvSpPr>
          <p:nvPr/>
        </p:nvSpPr>
        <p:spPr bwMode="auto">
          <a:xfrm>
            <a:off x="227135" y="876300"/>
            <a:ext cx="8805496" cy="5558445"/>
          </a:xfrm>
          <a:prstGeom prst="rect">
            <a:avLst/>
          </a:prstGeom>
          <a:noFill/>
          <a:ln>
            <a:noFill/>
          </a:ln>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algn="just">
              <a:buFontTx/>
              <a:buNone/>
              <a:defRPr/>
            </a:pPr>
            <a:r>
              <a:rPr lang="en-US" altLang="en-US" sz="2400" dirty="0" smtClean="0">
                <a:latin typeface="+mj-lt"/>
              </a:rPr>
              <a:t>5. </a:t>
            </a:r>
            <a:r>
              <a:rPr lang="en-IN" sz="2400" u="sng" dirty="0" smtClean="0">
                <a:latin typeface="+mj-lt"/>
              </a:rPr>
              <a:t>INHERITANCE- </a:t>
            </a:r>
            <a:r>
              <a:rPr lang="en-IN" sz="2400" b="0" dirty="0" smtClean="0">
                <a:latin typeface="+mj-lt"/>
              </a:rPr>
              <a:t>It is the process by which object of one class </a:t>
            </a:r>
            <a:r>
              <a:rPr lang="en-IN" sz="2400" dirty="0" smtClean="0">
                <a:latin typeface="+mj-lt"/>
              </a:rPr>
              <a:t>acquire</a:t>
            </a:r>
            <a:r>
              <a:rPr lang="en-IN" sz="2400" b="0" dirty="0" smtClean="0">
                <a:latin typeface="+mj-lt"/>
              </a:rPr>
              <a:t> the </a:t>
            </a:r>
            <a:r>
              <a:rPr lang="en-IN" sz="2400" dirty="0" smtClean="0">
                <a:latin typeface="+mj-lt"/>
              </a:rPr>
              <a:t>properties</a:t>
            </a:r>
            <a:r>
              <a:rPr lang="en-IN" sz="2400" b="0" dirty="0" smtClean="0">
                <a:latin typeface="+mj-lt"/>
              </a:rPr>
              <a:t> or features of objects of another class. The concept of inheritance provide the idea of reusability means we can add </a:t>
            </a:r>
            <a:r>
              <a:rPr lang="en-IN" sz="2400" dirty="0" smtClean="0">
                <a:latin typeface="+mj-lt"/>
              </a:rPr>
              <a:t>additional features </a:t>
            </a:r>
            <a:r>
              <a:rPr lang="en-IN" sz="2400" b="0" dirty="0" smtClean="0">
                <a:latin typeface="+mj-lt"/>
              </a:rPr>
              <a:t>to an existing class </a:t>
            </a:r>
            <a:r>
              <a:rPr lang="en-IN" sz="2400" dirty="0" smtClean="0">
                <a:latin typeface="+mj-lt"/>
              </a:rPr>
              <a:t>without modifying it. </a:t>
            </a:r>
            <a:r>
              <a:rPr lang="en-IN" sz="2400" b="0" dirty="0" smtClean="0">
                <a:latin typeface="+mj-lt"/>
              </a:rPr>
              <a:t>This is possible by driving a new class from the existing one. </a:t>
            </a:r>
            <a:r>
              <a:rPr lang="en-IN" sz="2400" dirty="0" smtClean="0">
                <a:latin typeface="+mj-lt"/>
              </a:rPr>
              <a:t>Advantage</a:t>
            </a:r>
            <a:r>
              <a:rPr lang="en-IN" sz="2400" b="0" dirty="0" smtClean="0">
                <a:latin typeface="+mj-lt"/>
              </a:rPr>
              <a:t> of inheritance is </a:t>
            </a:r>
            <a:r>
              <a:rPr lang="en-IN" sz="2400" dirty="0" smtClean="0">
                <a:latin typeface="+mj-lt"/>
              </a:rPr>
              <a:t>reusability</a:t>
            </a:r>
            <a:r>
              <a:rPr lang="en-IN" sz="2400" b="0" dirty="0" smtClean="0">
                <a:latin typeface="+mj-lt"/>
              </a:rPr>
              <a:t> of the </a:t>
            </a:r>
            <a:r>
              <a:rPr lang="en-IN" sz="2400" dirty="0" smtClean="0">
                <a:latin typeface="+mj-lt"/>
              </a:rPr>
              <a:t>code</a:t>
            </a:r>
            <a:r>
              <a:rPr lang="en-IN" sz="2400" b="0" dirty="0" smtClean="0">
                <a:latin typeface="+mj-lt"/>
              </a:rPr>
              <a:t>.</a:t>
            </a:r>
          </a:p>
          <a:p>
            <a:pPr algn="just">
              <a:buFontTx/>
              <a:buNone/>
              <a:defRPr/>
            </a:pPr>
            <a:endParaRPr lang="en-IN" altLang="en-US" sz="2400" b="0" dirty="0" smtClean="0">
              <a:latin typeface="+mj-lt"/>
            </a:endParaRPr>
          </a:p>
          <a:p>
            <a:pPr algn="just">
              <a:buFontTx/>
              <a:buNone/>
              <a:defRPr/>
            </a:pPr>
            <a:r>
              <a:rPr lang="en-IN" sz="2400" dirty="0" smtClean="0">
                <a:latin typeface="+mj-lt"/>
              </a:rPr>
              <a:t>6. </a:t>
            </a:r>
            <a:r>
              <a:rPr lang="en-IN" sz="2400" u="sng" dirty="0" smtClean="0">
                <a:latin typeface="+mj-lt"/>
              </a:rPr>
              <a:t>MESSAGE PASSING</a:t>
            </a:r>
            <a:r>
              <a:rPr lang="en-IN" sz="2400" dirty="0" smtClean="0">
                <a:latin typeface="+mj-lt"/>
              </a:rPr>
              <a:t> -</a:t>
            </a:r>
            <a:r>
              <a:rPr lang="en-IN" sz="2400" b="0" dirty="0" smtClean="0">
                <a:latin typeface="+mj-lt"/>
              </a:rPr>
              <a:t> The process by which </a:t>
            </a:r>
            <a:r>
              <a:rPr lang="en-IN" sz="2400" dirty="0" smtClean="0">
                <a:latin typeface="+mj-lt"/>
              </a:rPr>
              <a:t>one object </a:t>
            </a:r>
            <a:r>
              <a:rPr lang="en-IN" sz="2400" b="0" dirty="0" smtClean="0">
                <a:latin typeface="+mj-lt"/>
              </a:rPr>
              <a:t>can interact with </a:t>
            </a:r>
            <a:r>
              <a:rPr lang="en-IN" sz="2400" dirty="0" smtClean="0">
                <a:latin typeface="+mj-lt"/>
              </a:rPr>
              <a:t>other object </a:t>
            </a:r>
            <a:r>
              <a:rPr lang="en-IN" sz="2400" b="0" dirty="0" smtClean="0">
                <a:latin typeface="+mj-lt"/>
              </a:rPr>
              <a:t>is called </a:t>
            </a:r>
            <a:r>
              <a:rPr lang="en-IN" sz="2400" dirty="0" smtClean="0">
                <a:latin typeface="+mj-lt"/>
              </a:rPr>
              <a:t>message passing</a:t>
            </a:r>
            <a:r>
              <a:rPr lang="en-IN" sz="2400" b="0" dirty="0" smtClean="0">
                <a:latin typeface="+mj-lt"/>
              </a:rPr>
              <a:t>.</a:t>
            </a:r>
          </a:p>
          <a:p>
            <a:pPr algn="just">
              <a:buFontTx/>
              <a:buNone/>
              <a:defRPr/>
            </a:pPr>
            <a:endParaRPr lang="en-IN" altLang="en-US" sz="2400" b="0" dirty="0" smtClean="0">
              <a:latin typeface="+mj-lt"/>
            </a:endParaRPr>
          </a:p>
          <a:p>
            <a:pPr algn="just">
              <a:buFontTx/>
              <a:buNone/>
              <a:defRPr/>
            </a:pPr>
            <a:r>
              <a:rPr lang="en-IN" altLang="en-US" sz="2400" b="0" dirty="0" smtClean="0">
                <a:latin typeface="+mj-lt"/>
              </a:rPr>
              <a:t>7. </a:t>
            </a:r>
            <a:r>
              <a:rPr lang="en-IN" sz="2400" u="sng" dirty="0" smtClean="0">
                <a:latin typeface="+mj-lt"/>
              </a:rPr>
              <a:t>POLYMORPHISM</a:t>
            </a:r>
            <a:r>
              <a:rPr lang="en-IN" sz="2400" dirty="0" smtClean="0">
                <a:latin typeface="+mj-lt"/>
              </a:rPr>
              <a:t> -</a:t>
            </a:r>
            <a:r>
              <a:rPr lang="en-IN" sz="2400" b="0" dirty="0" smtClean="0">
                <a:latin typeface="+mj-lt"/>
              </a:rPr>
              <a:t> A Greek term means </a:t>
            </a:r>
            <a:r>
              <a:rPr lang="en-IN" sz="2400" dirty="0" smtClean="0">
                <a:latin typeface="+mj-lt"/>
              </a:rPr>
              <a:t>ability to take more than one form. </a:t>
            </a:r>
            <a:r>
              <a:rPr lang="en-IN" sz="2400" b="0" dirty="0" smtClean="0">
                <a:latin typeface="+mj-lt"/>
              </a:rPr>
              <a:t>An operation may exhibit different behaviours in different instances. The behaviour depends upon the </a:t>
            </a:r>
            <a:r>
              <a:rPr lang="en-IN" sz="2400" dirty="0" smtClean="0">
                <a:latin typeface="+mj-lt"/>
              </a:rPr>
              <a:t>types of data </a:t>
            </a:r>
            <a:r>
              <a:rPr lang="en-IN" sz="2400" b="0" dirty="0" smtClean="0">
                <a:latin typeface="+mj-lt"/>
              </a:rPr>
              <a:t>used in the operation.</a:t>
            </a:r>
            <a:endParaRPr lang="en-US" altLang="en-US" sz="2400" b="0" dirty="0" smtClean="0">
              <a:latin typeface="+mj-l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String Literal Pool</a:t>
            </a:r>
          </a:p>
        </p:txBody>
      </p:sp>
      <p:sp>
        <p:nvSpPr>
          <p:cNvPr id="65539" name="Content Placeholder 2"/>
          <p:cNvSpPr>
            <a:spLocks noGrp="1"/>
          </p:cNvSpPr>
          <p:nvPr>
            <p:ph idx="1"/>
          </p:nvPr>
        </p:nvSpPr>
        <p:spPr>
          <a:xfrm>
            <a:off x="457200" y="1143000"/>
            <a:ext cx="8229600" cy="4983163"/>
          </a:xfrm>
        </p:spPr>
        <p:txBody>
          <a:bodyPr>
            <a:normAutofit/>
          </a:bodyPr>
          <a:lstStyle/>
          <a:p>
            <a:pPr algn="just"/>
            <a:r>
              <a:rPr lang="en-IN" altLang="en-US" sz="2600" dirty="0" smtClean="0"/>
              <a:t>String allocation, like all object allocation, proves costly in both time and memory. </a:t>
            </a:r>
          </a:p>
          <a:p>
            <a:pPr algn="just"/>
            <a:r>
              <a:rPr lang="en-IN" altLang="en-US" sz="2600" dirty="0" smtClean="0"/>
              <a:t>To cut down the number of String objects created in the JVM, the String class keeps a pool of strings.</a:t>
            </a:r>
          </a:p>
          <a:p>
            <a:pPr algn="just"/>
            <a:r>
              <a:rPr lang="en-IN" altLang="en-US" sz="2600" dirty="0" smtClean="0"/>
              <a:t>Each time your code create a string literal, the JVM checks the string literal pool first. If the string already exists in the pool, a </a:t>
            </a:r>
            <a:r>
              <a:rPr lang="en-IN" altLang="en-US" sz="2600" b="1" dirty="0" smtClean="0"/>
              <a:t>reference</a:t>
            </a:r>
            <a:r>
              <a:rPr lang="en-IN" altLang="en-US" sz="2600" dirty="0" smtClean="0"/>
              <a:t> to the pooled instance returns.</a:t>
            </a:r>
          </a:p>
          <a:p>
            <a:pPr algn="just"/>
            <a:r>
              <a:rPr lang="en-IN" altLang="en-US" sz="2600" dirty="0" smtClean="0"/>
              <a:t> If the string does not exist in the pool, a new String object instantiates, then is placed in the pool.</a:t>
            </a:r>
          </a:p>
          <a:p>
            <a:pPr algn="just"/>
            <a:endParaRPr lang="en-US" altLang="en-US" sz="2600"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String Class- Methods</a:t>
            </a:r>
          </a:p>
        </p:txBody>
      </p:sp>
      <p:sp>
        <p:nvSpPr>
          <p:cNvPr id="66563" name="Content Placeholder 2"/>
          <p:cNvSpPr>
            <a:spLocks noGrp="1"/>
          </p:cNvSpPr>
          <p:nvPr>
            <p:ph idx="1"/>
          </p:nvPr>
        </p:nvSpPr>
        <p:spPr/>
        <p:txBody>
          <a:bodyPr/>
          <a:lstStyle/>
          <a:p>
            <a:r>
              <a:rPr lang="en-IN" altLang="en-US" dirty="0" smtClean="0"/>
              <a:t>equals()</a:t>
            </a:r>
          </a:p>
          <a:p>
            <a:r>
              <a:rPr lang="en-IN" altLang="en-US" dirty="0" smtClean="0"/>
              <a:t>length()</a:t>
            </a:r>
          </a:p>
          <a:p>
            <a:r>
              <a:rPr lang="en-IN" altLang="en-US" dirty="0" err="1" smtClean="0"/>
              <a:t>charAt</a:t>
            </a:r>
            <a:r>
              <a:rPr lang="en-IN" altLang="en-US" dirty="0" smtClean="0"/>
              <a:t>()</a:t>
            </a:r>
          </a:p>
          <a:p>
            <a:endParaRPr lang="en-US" altLang="en-US"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bwMode="auto">
          <a:xfrm>
            <a:off x="12792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String Command Line </a:t>
            </a:r>
            <a:r>
              <a:rPr lang="en-US" altLang="en-US" dirty="0" err="1" smtClean="0"/>
              <a:t>Args</a:t>
            </a:r>
            <a:endParaRPr lang="en-US" altLang="en-US" dirty="0" smtClean="0"/>
          </a:p>
        </p:txBody>
      </p:sp>
      <p:sp>
        <p:nvSpPr>
          <p:cNvPr id="67587" name="Content Placeholder 2"/>
          <p:cNvSpPr>
            <a:spLocks noGrp="1"/>
          </p:cNvSpPr>
          <p:nvPr>
            <p:ph idx="1"/>
          </p:nvPr>
        </p:nvSpPr>
        <p:spPr/>
        <p:txBody>
          <a:bodyPr/>
          <a:lstStyle/>
          <a:p>
            <a:r>
              <a:rPr lang="en-US" altLang="en-US" dirty="0" smtClean="0"/>
              <a:t>Used for </a:t>
            </a:r>
            <a:r>
              <a:rPr lang="en-IN" altLang="en-US" dirty="0" smtClean="0"/>
              <a:t>passing information into a program when you run it.</a:t>
            </a:r>
          </a:p>
          <a:p>
            <a:r>
              <a:rPr lang="en-IN" altLang="en-US" dirty="0" smtClean="0"/>
              <a:t>Accomplished by passing </a:t>
            </a:r>
            <a:r>
              <a:rPr lang="en-IN" altLang="en-US" i="1" dirty="0" smtClean="0"/>
              <a:t>command-line arguments </a:t>
            </a:r>
            <a:r>
              <a:rPr lang="en-IN" altLang="en-US" dirty="0" smtClean="0"/>
              <a:t>to </a:t>
            </a:r>
            <a:r>
              <a:rPr lang="en-IN" altLang="en-US" b="1" dirty="0" smtClean="0"/>
              <a:t>main( )</a:t>
            </a:r>
            <a:r>
              <a:rPr lang="en-IN" altLang="en-US" dirty="0" smtClean="0"/>
              <a:t>.</a:t>
            </a:r>
          </a:p>
          <a:p>
            <a:pPr lvl="2"/>
            <a:r>
              <a:rPr lang="en-IN" altLang="en-US" dirty="0" smtClean="0"/>
              <a:t>public static void main(String </a:t>
            </a:r>
            <a:r>
              <a:rPr lang="en-IN" altLang="en-US" dirty="0" err="1" smtClean="0"/>
              <a:t>args</a:t>
            </a:r>
            <a:r>
              <a:rPr lang="en-IN" altLang="en-US" dirty="0" smtClean="0"/>
              <a:t>[])</a:t>
            </a:r>
          </a:p>
          <a:p>
            <a:endParaRPr lang="en-US" alt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457200" y="3048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3600" dirty="0" smtClean="0"/>
              <a:t>Building Strings- String Builder </a:t>
            </a:r>
          </a:p>
        </p:txBody>
      </p:sp>
      <p:sp>
        <p:nvSpPr>
          <p:cNvPr id="68611" name="Content Placeholder 7"/>
          <p:cNvSpPr>
            <a:spLocks noGrp="1"/>
          </p:cNvSpPr>
          <p:nvPr>
            <p:ph idx="1"/>
          </p:nvPr>
        </p:nvSpPr>
        <p:spPr>
          <a:xfrm>
            <a:off x="457200" y="1295400"/>
            <a:ext cx="8229600" cy="4830763"/>
          </a:xfrm>
        </p:spPr>
        <p:txBody>
          <a:bodyPr>
            <a:noAutofit/>
          </a:bodyPr>
          <a:lstStyle/>
          <a:p>
            <a:pPr algn="just"/>
            <a:r>
              <a:rPr lang="en-IN" altLang="en-US" sz="2600" dirty="0" smtClean="0"/>
              <a:t>Mutable Sequence of Characters.</a:t>
            </a:r>
          </a:p>
          <a:p>
            <a:pPr algn="just"/>
            <a:r>
              <a:rPr lang="en-IN" altLang="en-US" sz="2600" dirty="0" smtClean="0"/>
              <a:t> Internally, these objects are treated like </a:t>
            </a:r>
            <a:r>
              <a:rPr lang="en-IN" altLang="en-US" sz="2600" b="1" dirty="0" smtClean="0"/>
              <a:t>variable-length arrays</a:t>
            </a:r>
            <a:r>
              <a:rPr lang="en-IN" altLang="en-US" sz="2600" dirty="0" smtClean="0"/>
              <a:t> that contain a sequence of characters</a:t>
            </a:r>
          </a:p>
          <a:p>
            <a:pPr algn="just"/>
            <a:r>
              <a:rPr lang="en-IN" altLang="en-US" sz="2600" dirty="0" smtClean="0"/>
              <a:t>The principal operations </a:t>
            </a:r>
            <a:r>
              <a:rPr lang="en-IN" altLang="en-US" sz="2600" dirty="0" err="1" smtClean="0"/>
              <a:t>StringBuilder</a:t>
            </a:r>
            <a:r>
              <a:rPr lang="en-IN" altLang="en-US" sz="2600" dirty="0" smtClean="0"/>
              <a:t> are the append and insert methods, which are overloaded so as to accept data of any type. </a:t>
            </a:r>
          </a:p>
          <a:p>
            <a:pPr algn="just"/>
            <a:r>
              <a:rPr lang="en-IN" altLang="en-US" sz="2600" dirty="0" smtClean="0"/>
              <a:t>Each effectively converts a given datum to a string and then </a:t>
            </a:r>
            <a:r>
              <a:rPr lang="en-IN" altLang="en-US" sz="2600" b="1" dirty="0" smtClean="0"/>
              <a:t>appends</a:t>
            </a:r>
            <a:r>
              <a:rPr lang="en-IN" altLang="en-US" sz="2600" dirty="0" smtClean="0"/>
              <a:t> or the characters of that string to the string builder</a:t>
            </a:r>
            <a:r>
              <a:rPr lang="en-IN" altLang="en-US" sz="2600" b="1" dirty="0" smtClean="0"/>
              <a:t>.</a:t>
            </a:r>
          </a:p>
          <a:p>
            <a:pPr algn="just"/>
            <a:r>
              <a:rPr lang="en-IN" altLang="en-US" sz="2600" dirty="0" smtClean="0"/>
              <a:t>Instances of </a:t>
            </a:r>
            <a:r>
              <a:rPr lang="en-IN" altLang="en-US" sz="2600" dirty="0" err="1" smtClean="0"/>
              <a:t>StringBuilder</a:t>
            </a:r>
            <a:r>
              <a:rPr lang="en-IN" altLang="en-US" sz="2600" dirty="0" smtClean="0"/>
              <a:t> are not safe for use by multiple threads.</a:t>
            </a:r>
          </a:p>
          <a:p>
            <a:pPr algn="just"/>
            <a:endParaRPr lang="en-IN" altLang="en-US" sz="2600"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xfrm>
            <a:off x="586154" y="14288"/>
            <a:ext cx="6805246" cy="747712"/>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3600" b="1" u="sng" dirty="0" smtClean="0"/>
              <a:t>String Buffer</a:t>
            </a:r>
          </a:p>
        </p:txBody>
      </p:sp>
      <p:sp>
        <p:nvSpPr>
          <p:cNvPr id="69635" name="Content Placeholder 7"/>
          <p:cNvSpPr>
            <a:spLocks noGrp="1"/>
          </p:cNvSpPr>
          <p:nvPr>
            <p:ph idx="1"/>
          </p:nvPr>
        </p:nvSpPr>
        <p:spPr>
          <a:xfrm>
            <a:off x="381000" y="838200"/>
            <a:ext cx="8763000" cy="5791200"/>
          </a:xfrm>
        </p:spPr>
        <p:txBody>
          <a:bodyPr>
            <a:noAutofit/>
          </a:bodyPr>
          <a:lstStyle/>
          <a:p>
            <a:pPr algn="just"/>
            <a:r>
              <a:rPr lang="en-IN" altLang="en-US" sz="2600" dirty="0" smtClean="0"/>
              <a:t>A thread-safe, mutable sequence of characters.</a:t>
            </a:r>
          </a:p>
          <a:p>
            <a:pPr algn="just"/>
            <a:r>
              <a:rPr lang="en-IN" altLang="en-US" sz="2600" dirty="0" smtClean="0"/>
              <a:t>The methods are </a:t>
            </a:r>
            <a:r>
              <a:rPr lang="en-IN" altLang="en-US" sz="2600" b="1" dirty="0" smtClean="0"/>
              <a:t>synchronized</a:t>
            </a:r>
            <a:r>
              <a:rPr lang="en-IN" altLang="en-US" sz="2600" dirty="0" smtClean="0"/>
              <a:t> where necessary so that all the operations on any particular instance behave as if they occur in some serial order.</a:t>
            </a:r>
          </a:p>
          <a:p>
            <a:pPr algn="just"/>
            <a:r>
              <a:rPr lang="en-IN" altLang="en-US" sz="2600" dirty="0" smtClean="0"/>
              <a:t>Methods:-</a:t>
            </a:r>
          </a:p>
          <a:p>
            <a:pPr lvl="1" algn="just"/>
            <a:r>
              <a:rPr lang="en-IN" altLang="en-US" sz="2600" dirty="0" smtClean="0"/>
              <a:t>Append()</a:t>
            </a:r>
          </a:p>
          <a:p>
            <a:pPr lvl="1" algn="just"/>
            <a:r>
              <a:rPr lang="en-IN" altLang="en-US" sz="2600" dirty="0" smtClean="0"/>
              <a:t>Insert()</a:t>
            </a:r>
          </a:p>
          <a:p>
            <a:pPr lvl="1" algn="just"/>
            <a:r>
              <a:rPr lang="en-IN" altLang="en-US" sz="2600" dirty="0" smtClean="0"/>
              <a:t>Replace()</a:t>
            </a:r>
          </a:p>
          <a:p>
            <a:pPr lvl="1" algn="just"/>
            <a:r>
              <a:rPr lang="en-IN" altLang="en-US" sz="2600" dirty="0" smtClean="0"/>
              <a:t>Delete()</a:t>
            </a:r>
          </a:p>
          <a:p>
            <a:pPr lvl="1" algn="just"/>
            <a:r>
              <a:rPr lang="en-IN" altLang="en-US" sz="2600" dirty="0" smtClean="0"/>
              <a:t>Reverse()</a:t>
            </a:r>
          </a:p>
          <a:p>
            <a:pPr lvl="1" algn="just"/>
            <a:r>
              <a:rPr lang="en-IN" altLang="en-US" sz="2600" dirty="0" smtClean="0"/>
              <a:t>Capacity() 	//default 16</a:t>
            </a:r>
          </a:p>
          <a:p>
            <a:pPr lvl="1" algn="just"/>
            <a:r>
              <a:rPr lang="en-IN" altLang="en-US" sz="2600" dirty="0" err="1" smtClean="0"/>
              <a:t>EnsureCapacity</a:t>
            </a:r>
            <a:r>
              <a:rPr lang="en-IN" altLang="en-US" sz="2600" dirty="0" smtClean="0"/>
              <a: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685800" y="0"/>
            <a:ext cx="7631723" cy="8382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en-US" b="1" dirty="0" err="1" smtClean="0"/>
              <a:t>StringTokenizer</a:t>
            </a:r>
            <a:r>
              <a:rPr lang="en-US" altLang="en-US" b="1" dirty="0" smtClean="0"/>
              <a:t/>
            </a:r>
            <a:br>
              <a:rPr lang="en-US" altLang="en-US" b="1" dirty="0" smtClean="0"/>
            </a:br>
            <a:endParaRPr lang="en-US" altLang="en-US" dirty="0" smtClean="0"/>
          </a:p>
        </p:txBody>
      </p:sp>
      <p:sp>
        <p:nvSpPr>
          <p:cNvPr id="70659" name="Content Placeholder 2"/>
          <p:cNvSpPr>
            <a:spLocks noGrp="1"/>
          </p:cNvSpPr>
          <p:nvPr>
            <p:ph idx="1"/>
          </p:nvPr>
        </p:nvSpPr>
        <p:spPr/>
        <p:txBody>
          <a:bodyPr/>
          <a:lstStyle/>
          <a:p>
            <a:r>
              <a:rPr lang="en-US" altLang="en-US" smtClean="0"/>
              <a:t>Allows an application to break a string into tokens.</a:t>
            </a:r>
          </a:p>
          <a:p>
            <a:pPr>
              <a:buFontTx/>
              <a:buNone/>
            </a:pPr>
            <a:r>
              <a:rPr lang="en-US" altLang="en-US" smtClean="0">
                <a:solidFill>
                  <a:schemeClr val="accent2"/>
                </a:solidFill>
              </a:rPr>
              <a:t>	</a:t>
            </a:r>
          </a:p>
          <a:p>
            <a:pPr>
              <a:buFontTx/>
              <a:buNone/>
            </a:pPr>
            <a:r>
              <a:rPr lang="en-US" altLang="en-US" smtClean="0">
                <a:solidFill>
                  <a:schemeClr val="accent2"/>
                </a:solidFill>
              </a:rPr>
              <a:t>	StringTokenizer st = new StringTokenizer("this is a test"); </a:t>
            </a:r>
          </a:p>
          <a:p>
            <a:pPr>
              <a:buFontTx/>
              <a:buNone/>
            </a:pPr>
            <a:r>
              <a:rPr lang="en-US" altLang="en-US" smtClean="0">
                <a:solidFill>
                  <a:schemeClr val="accent2"/>
                </a:solidFill>
              </a:rPr>
              <a:t>	while (st.hasMoreTokens()) { 	System.out.println(st.nextToken()); </a:t>
            </a:r>
          </a:p>
          <a:p>
            <a:pPr>
              <a:buFontTx/>
              <a:buNone/>
            </a:pPr>
            <a:r>
              <a:rPr lang="en-US" altLang="en-US" smtClean="0">
                <a:solidFill>
                  <a:schemeClr val="accent2"/>
                </a:solidFill>
              </a:rPr>
              <a:t>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1249973" y="0"/>
            <a:ext cx="7702062" cy="85725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User Interactions</a:t>
            </a:r>
          </a:p>
        </p:txBody>
      </p:sp>
      <p:sp>
        <p:nvSpPr>
          <p:cNvPr id="71683" name="Content Placeholder 2"/>
          <p:cNvSpPr>
            <a:spLocks noGrp="1"/>
          </p:cNvSpPr>
          <p:nvPr>
            <p:ph idx="1"/>
          </p:nvPr>
        </p:nvSpPr>
        <p:spPr/>
        <p:txBody>
          <a:bodyPr/>
          <a:lstStyle/>
          <a:p>
            <a:r>
              <a:rPr lang="en-US" altLang="en-US" smtClean="0"/>
              <a:t>Enabling user to interact through console</a:t>
            </a:r>
          </a:p>
          <a:p>
            <a:pPr>
              <a:buFontTx/>
              <a:buNone/>
            </a:pPr>
            <a:r>
              <a:rPr lang="en-US" altLang="en-US" smtClean="0">
                <a:solidFill>
                  <a:schemeClr val="accent2"/>
                </a:solidFill>
              </a:rPr>
              <a:t>	</a:t>
            </a:r>
          </a:p>
          <a:p>
            <a:pPr>
              <a:buFontTx/>
              <a:buNone/>
            </a:pPr>
            <a:r>
              <a:rPr lang="en-US" altLang="en-US" smtClean="0">
                <a:solidFill>
                  <a:schemeClr val="accent2"/>
                </a:solidFill>
              </a:rPr>
              <a:t>	Scanner in = new Scanner(System.in)</a:t>
            </a:r>
          </a:p>
          <a:p>
            <a:pPr>
              <a:buFontTx/>
              <a:buNone/>
            </a:pPr>
            <a:r>
              <a:rPr lang="en-US" altLang="en-US" smtClean="0">
                <a:solidFill>
                  <a:schemeClr val="accent2"/>
                </a:solidFill>
              </a:rPr>
              <a:t>	int i = in.nextInt();</a:t>
            </a:r>
          </a:p>
          <a:p>
            <a:pPr>
              <a:buFontTx/>
              <a:buNone/>
            </a:pPr>
            <a:r>
              <a:rPr lang="en-US" altLang="en-US" smtClean="0">
                <a:solidFill>
                  <a:schemeClr val="accent2"/>
                </a:solidFill>
              </a:rPr>
              <a:t>	String s = in.nextLine();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User Interactions</a:t>
            </a:r>
          </a:p>
        </p:txBody>
      </p:sp>
      <p:sp>
        <p:nvSpPr>
          <p:cNvPr id="72707" name="Content Placeholder 2"/>
          <p:cNvSpPr>
            <a:spLocks noGrp="1"/>
          </p:cNvSpPr>
          <p:nvPr>
            <p:ph idx="1"/>
          </p:nvPr>
        </p:nvSpPr>
        <p:spPr/>
        <p:txBody>
          <a:bodyPr>
            <a:normAutofit fontScale="92500" lnSpcReduction="10000"/>
          </a:bodyPr>
          <a:lstStyle/>
          <a:p>
            <a:r>
              <a:rPr lang="en-US" altLang="en-US" smtClean="0"/>
              <a:t>Reading password from console- Cannot store in String Literal Pool</a:t>
            </a:r>
          </a:p>
          <a:p>
            <a:r>
              <a:rPr lang="en-US" altLang="en-US" smtClean="0"/>
              <a:t>No method for reading individual words or numbers</a:t>
            </a:r>
          </a:p>
          <a:p>
            <a:pPr>
              <a:buFontTx/>
              <a:buNone/>
            </a:pPr>
            <a:r>
              <a:rPr lang="en-US" altLang="en-US" smtClean="0">
                <a:solidFill>
                  <a:schemeClr val="accent2"/>
                </a:solidFill>
              </a:rPr>
              <a:t>	</a:t>
            </a:r>
          </a:p>
          <a:p>
            <a:pPr>
              <a:buFontTx/>
              <a:buNone/>
            </a:pPr>
            <a:r>
              <a:rPr lang="en-US" altLang="en-US" smtClean="0">
                <a:solidFill>
                  <a:schemeClr val="accent2"/>
                </a:solidFill>
              </a:rPr>
              <a:t>	Console cons = System.console();</a:t>
            </a:r>
          </a:p>
          <a:p>
            <a:pPr>
              <a:buFontTx/>
              <a:buNone/>
            </a:pPr>
            <a:r>
              <a:rPr lang="en-US" altLang="en-US" smtClean="0">
                <a:solidFill>
                  <a:schemeClr val="accent2"/>
                </a:solidFill>
              </a:rPr>
              <a:t>	String username = cons.readLine("User name:");</a:t>
            </a:r>
          </a:p>
          <a:p>
            <a:pPr>
              <a:buFontTx/>
              <a:buNone/>
            </a:pPr>
            <a:r>
              <a:rPr lang="en-US" altLang="en-US" smtClean="0">
                <a:solidFill>
                  <a:schemeClr val="accent2"/>
                </a:solidFill>
              </a:rPr>
              <a:t>	char[] passwd = cons.readPassword("Password: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Object &amp; Classes</a:t>
            </a:r>
          </a:p>
        </p:txBody>
      </p:sp>
      <p:sp>
        <p:nvSpPr>
          <p:cNvPr id="73731" name="Content Placeholder 2"/>
          <p:cNvSpPr>
            <a:spLocks noGrp="1"/>
          </p:cNvSpPr>
          <p:nvPr>
            <p:ph idx="1"/>
          </p:nvPr>
        </p:nvSpPr>
        <p:spPr/>
        <p:txBody>
          <a:bodyPr/>
          <a:lstStyle/>
          <a:p>
            <a:pPr algn="just"/>
            <a:r>
              <a:rPr lang="en-US" altLang="en-US" b="1" dirty="0" smtClean="0"/>
              <a:t>Class</a:t>
            </a:r>
            <a:r>
              <a:rPr lang="en-US" altLang="en-US" dirty="0" smtClean="0"/>
              <a:t> is at core of Java</a:t>
            </a:r>
          </a:p>
          <a:p>
            <a:pPr algn="just"/>
            <a:r>
              <a:rPr lang="en-US" altLang="en-US" dirty="0" smtClean="0"/>
              <a:t>Any concept implemented in Java program is </a:t>
            </a:r>
            <a:r>
              <a:rPr lang="en-US" altLang="en-US" b="1" dirty="0" smtClean="0"/>
              <a:t>encapsulated</a:t>
            </a:r>
            <a:r>
              <a:rPr lang="en-US" altLang="en-US" dirty="0" smtClean="0"/>
              <a:t> within class       </a:t>
            </a:r>
          </a:p>
          <a:p>
            <a:pPr algn="just"/>
            <a:r>
              <a:rPr lang="en-US" altLang="en-US" dirty="0" smtClean="0"/>
              <a:t>Class define </a:t>
            </a:r>
            <a:r>
              <a:rPr lang="en-US" altLang="en-US" b="1" dirty="0" smtClean="0"/>
              <a:t>new data type </a:t>
            </a:r>
            <a:r>
              <a:rPr lang="en-US" altLang="en-US" dirty="0" smtClean="0"/>
              <a:t>which is used to create object of that type.</a:t>
            </a:r>
          </a:p>
          <a:p>
            <a:pPr algn="just">
              <a:lnSpc>
                <a:spcPct val="80000"/>
              </a:lnSpc>
            </a:pPr>
            <a:endParaRPr lang="en-US" altLang="en-US" dirty="0" smtClean="0"/>
          </a:p>
          <a:p>
            <a:pPr algn="just"/>
            <a:endParaRPr lang="en-US" altLang="en-US"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bwMode="auto">
          <a:xfrm>
            <a:off x="914400" y="0"/>
            <a:ext cx="7391400" cy="914400"/>
          </a:xfrm>
          <a:prstGeom prst="rect">
            <a:avLst/>
          </a:prstGeom>
          <a:noFill/>
          <a:ln>
            <a:miter lim="800000"/>
            <a:headEnd/>
            <a:tailEnd/>
          </a:ln>
        </p:spPr>
        <p:txBody>
          <a:bodyPr/>
          <a:lstStyle/>
          <a:p>
            <a:pPr eaLnBrk="1" hangingPunct="1"/>
            <a:r>
              <a:rPr lang="en-US" altLang="en-US" b="1" dirty="0" smtClean="0"/>
              <a:t>Classes – </a:t>
            </a:r>
            <a:r>
              <a:rPr lang="en-US" altLang="en-US" b="1" i="1" dirty="0" smtClean="0"/>
              <a:t>The Blueprint !!</a:t>
            </a:r>
          </a:p>
        </p:txBody>
      </p:sp>
      <p:sp>
        <p:nvSpPr>
          <p:cNvPr id="74755" name="Rectangle 3"/>
          <p:cNvSpPr>
            <a:spLocks noGrp="1" noChangeArrowheads="1"/>
          </p:cNvSpPr>
          <p:nvPr>
            <p:ph idx="4294967295"/>
          </p:nvPr>
        </p:nvSpPr>
        <p:spPr>
          <a:xfrm>
            <a:off x="112835" y="873126"/>
            <a:ext cx="8881696" cy="5611813"/>
          </a:xfrm>
        </p:spPr>
        <p:txBody>
          <a:bodyPr>
            <a:normAutofit lnSpcReduction="10000"/>
          </a:bodyPr>
          <a:lstStyle/>
          <a:p>
            <a:pPr algn="just" eaLnBrk="1" hangingPunct="1"/>
            <a:r>
              <a:rPr lang="en-IN" altLang="en-US" sz="2400" i="1" dirty="0" smtClean="0"/>
              <a:t>A </a:t>
            </a:r>
            <a:r>
              <a:rPr lang="en-IN" altLang="en-US" sz="2400" b="1" i="1" dirty="0" smtClean="0"/>
              <a:t>class</a:t>
            </a:r>
            <a:r>
              <a:rPr lang="en-IN" altLang="en-US" sz="2400" i="1" dirty="0" smtClean="0"/>
              <a:t> is a blueprint of an object. </a:t>
            </a:r>
          </a:p>
          <a:p>
            <a:pPr algn="just" eaLnBrk="1" hangingPunct="1"/>
            <a:r>
              <a:rPr lang="en-US" altLang="en-US" sz="2400" dirty="0" smtClean="0"/>
              <a:t>A class is a </a:t>
            </a:r>
            <a:r>
              <a:rPr lang="en-US" altLang="en-US" sz="2400" b="1" dirty="0" smtClean="0"/>
              <a:t>group of objects </a:t>
            </a:r>
            <a:r>
              <a:rPr lang="en-US" altLang="en-US" sz="2400" dirty="0" smtClean="0"/>
              <a:t>that share </a:t>
            </a:r>
            <a:r>
              <a:rPr lang="en-US" altLang="en-US" sz="2400" b="1" dirty="0" smtClean="0"/>
              <a:t>common properties </a:t>
            </a:r>
            <a:r>
              <a:rPr lang="en-US" altLang="en-US" sz="2400" dirty="0" smtClean="0"/>
              <a:t>&amp; </a:t>
            </a:r>
            <a:r>
              <a:rPr lang="en-US" altLang="en-US" sz="2400" b="1" dirty="0" smtClean="0"/>
              <a:t>behavior/ relationships</a:t>
            </a:r>
            <a:r>
              <a:rPr lang="en-US" altLang="en-US" sz="2400" dirty="0" smtClean="0"/>
              <a:t>.</a:t>
            </a:r>
          </a:p>
          <a:p>
            <a:pPr algn="just" eaLnBrk="1" hangingPunct="1"/>
            <a:r>
              <a:rPr lang="en-US" altLang="en-US" sz="2400" dirty="0" smtClean="0"/>
              <a:t>In fact, </a:t>
            </a:r>
            <a:r>
              <a:rPr lang="en-US" altLang="en-US" sz="2400" b="1" dirty="0" smtClean="0"/>
              <a:t>objects</a:t>
            </a:r>
            <a:r>
              <a:rPr lang="en-US" altLang="en-US" sz="2400" dirty="0" smtClean="0"/>
              <a:t> are the variables of the </a:t>
            </a:r>
            <a:r>
              <a:rPr lang="en-US" altLang="en-US" sz="2400" b="1" dirty="0" smtClean="0"/>
              <a:t>type class</a:t>
            </a:r>
            <a:r>
              <a:rPr lang="en-US" altLang="en-US" sz="2400" dirty="0" smtClean="0"/>
              <a:t>.</a:t>
            </a:r>
          </a:p>
          <a:p>
            <a:pPr algn="just" eaLnBrk="1" hangingPunct="1"/>
            <a:r>
              <a:rPr lang="en-US" altLang="en-US" sz="2400" dirty="0" smtClean="0"/>
              <a:t>Classes are </a:t>
            </a:r>
            <a:r>
              <a:rPr lang="en-US" altLang="en-US" sz="2400" b="1" dirty="0" smtClean="0"/>
              <a:t>user defined data types </a:t>
            </a:r>
            <a:r>
              <a:rPr lang="en-US" altLang="en-US" sz="2400" dirty="0" smtClean="0"/>
              <a:t>and behaves like the built-in types of a programming language. </a:t>
            </a:r>
          </a:p>
          <a:p>
            <a:pPr algn="just" eaLnBrk="1" hangingPunct="1"/>
            <a:r>
              <a:rPr lang="en-IN" altLang="en-US" sz="2400" b="1" dirty="0" smtClean="0"/>
              <a:t>Class</a:t>
            </a:r>
            <a:r>
              <a:rPr lang="en-IN" altLang="en-US" sz="2400" dirty="0" smtClean="0"/>
              <a:t> are a </a:t>
            </a:r>
            <a:r>
              <a:rPr lang="en-IN" altLang="en-US" sz="2400" b="1" dirty="0" smtClean="0"/>
              <a:t>concept</a:t>
            </a:r>
            <a:r>
              <a:rPr lang="en-IN" altLang="en-US" sz="2400" dirty="0" smtClean="0"/>
              <a:t>, and the </a:t>
            </a:r>
            <a:r>
              <a:rPr lang="en-IN" altLang="en-US" sz="2400" b="1" dirty="0" smtClean="0"/>
              <a:t>object</a:t>
            </a:r>
            <a:r>
              <a:rPr lang="en-IN" altLang="en-US" sz="2400" dirty="0" smtClean="0"/>
              <a:t> is the embodiment of that </a:t>
            </a:r>
            <a:r>
              <a:rPr lang="en-IN" altLang="en-US" sz="2400" b="1" dirty="0" smtClean="0"/>
              <a:t>concept</a:t>
            </a:r>
            <a:r>
              <a:rPr lang="en-IN" altLang="en-US" sz="2400" dirty="0" smtClean="0"/>
              <a:t>.</a:t>
            </a:r>
          </a:p>
          <a:p>
            <a:pPr algn="just" eaLnBrk="1" hangingPunct="1"/>
            <a:r>
              <a:rPr lang="en-IN" altLang="en-US" sz="2400" dirty="0" smtClean="0"/>
              <a:t>Each class should be designed and programmed to accomplish one, and only one, thing, in accordance to </a:t>
            </a:r>
            <a:r>
              <a:rPr lang="en-IN" altLang="en-US" sz="2400" b="1" dirty="0" smtClean="0"/>
              <a:t>single responsibility principle</a:t>
            </a:r>
            <a:r>
              <a:rPr lang="en-IN" altLang="en-US" sz="2400" dirty="0" smtClean="0"/>
              <a:t> of SOLID design principles.</a:t>
            </a:r>
          </a:p>
          <a:p>
            <a:pPr algn="just" eaLnBrk="1" hangingPunct="1"/>
            <a:r>
              <a:rPr lang="en-IN" altLang="en-US" sz="2400" dirty="0" smtClean="0"/>
              <a:t>In the OOPs concept the variables declared inside a class are known as "</a:t>
            </a:r>
            <a:r>
              <a:rPr lang="en-IN" altLang="en-US" sz="2400" b="1" dirty="0" smtClean="0"/>
              <a:t>Data Members</a:t>
            </a:r>
            <a:r>
              <a:rPr lang="en-IN" altLang="en-US" sz="2400" dirty="0" smtClean="0"/>
              <a:t>" and the functions are known as "</a:t>
            </a:r>
            <a:r>
              <a:rPr lang="en-IN" altLang="en-US" sz="2400" b="1" dirty="0" smtClean="0"/>
              <a:t>Member Functions</a:t>
            </a:r>
            <a:r>
              <a:rPr lang="en-IN" altLang="en-US" sz="2400" dirty="0" smtClean="0"/>
              <a:t>"</a:t>
            </a:r>
          </a:p>
          <a:p>
            <a:pPr algn="just" eaLnBrk="1" hangingPunct="1"/>
            <a:endParaRPr lang="en-US" altLang="en-US" sz="2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0908"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kern="0" dirty="0" smtClean="0">
                <a:solidFill>
                  <a:schemeClr val="tx1"/>
                </a:solidFill>
              </a:rPr>
              <a:t>Object Orientated Features</a:t>
            </a:r>
          </a:p>
        </p:txBody>
      </p:sp>
      <p:sp>
        <p:nvSpPr>
          <p:cNvPr id="16387" name="Rectangle 3"/>
          <p:cNvSpPr>
            <a:spLocks noChangeArrowheads="1"/>
          </p:cNvSpPr>
          <p:nvPr/>
        </p:nvSpPr>
        <p:spPr bwMode="auto">
          <a:xfrm>
            <a:off x="227135" y="876301"/>
            <a:ext cx="8805496" cy="2455863"/>
          </a:xfrm>
          <a:prstGeom prst="rect">
            <a:avLst/>
          </a:prstGeom>
          <a:noFill/>
          <a:ln>
            <a:noFill/>
          </a:ln>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algn="just">
              <a:buFontTx/>
              <a:buNone/>
              <a:defRPr/>
            </a:pPr>
            <a:r>
              <a:rPr lang="en-US" altLang="en-US" sz="2400" dirty="0" smtClean="0">
                <a:latin typeface="+mj-lt"/>
              </a:rPr>
              <a:t>8. </a:t>
            </a:r>
            <a:r>
              <a:rPr lang="en-US" altLang="en-US" sz="2400" u="sng" dirty="0" smtClean="0">
                <a:latin typeface="+mj-lt"/>
              </a:rPr>
              <a:t>PERSISTENCE</a:t>
            </a:r>
            <a:r>
              <a:rPr lang="en-US" altLang="en-US" sz="2400" dirty="0" smtClean="0">
                <a:latin typeface="+mj-lt"/>
              </a:rPr>
              <a:t> - </a:t>
            </a:r>
            <a:r>
              <a:rPr lang="en-IN" sz="2400" b="0" dirty="0" smtClean="0">
                <a:latin typeface="+mj-lt"/>
              </a:rPr>
              <a:t>The process that allows the state of an </a:t>
            </a:r>
            <a:r>
              <a:rPr lang="en-IN" sz="2400" dirty="0" smtClean="0">
                <a:latin typeface="+mj-lt"/>
              </a:rPr>
              <a:t>object</a:t>
            </a:r>
            <a:r>
              <a:rPr lang="en-IN" sz="2400" b="0" dirty="0" smtClean="0">
                <a:latin typeface="+mj-lt"/>
              </a:rPr>
              <a:t> to be saved to </a:t>
            </a:r>
            <a:r>
              <a:rPr lang="en-IN" sz="2400" dirty="0" smtClean="0">
                <a:latin typeface="+mj-lt"/>
              </a:rPr>
              <a:t>non-volatile storage </a:t>
            </a:r>
            <a:r>
              <a:rPr lang="en-IN" sz="2400" b="0" dirty="0" smtClean="0">
                <a:latin typeface="+mj-lt"/>
              </a:rPr>
              <a:t>such as a file or a database and later restored even though the original creator of the object no longer exists.</a:t>
            </a:r>
          </a:p>
          <a:p>
            <a:pPr algn="just">
              <a:buFontTx/>
              <a:buNone/>
              <a:defRPr/>
            </a:pPr>
            <a:endParaRPr lang="en-IN" sz="2400" b="0" dirty="0" smtClean="0">
              <a:latin typeface="+mj-lt"/>
            </a:endParaRPr>
          </a:p>
          <a:p>
            <a:pPr algn="just">
              <a:buFontTx/>
              <a:buNone/>
              <a:defRPr/>
            </a:pPr>
            <a:endParaRPr lang="en-US" altLang="en-US" sz="2400" b="0" dirty="0" smtClean="0">
              <a:latin typeface="+mj-lt"/>
            </a:endParaRPr>
          </a:p>
        </p:txBody>
      </p:sp>
      <p:pic>
        <p:nvPicPr>
          <p:cNvPr id="146434" name="Picture 2" descr="Introducing Java: Introduction to Java"/>
          <p:cNvPicPr>
            <a:picLocks noChangeAspect="1" noChangeArrowheads="1"/>
          </p:cNvPicPr>
          <p:nvPr/>
        </p:nvPicPr>
        <p:blipFill>
          <a:blip r:embed="rId4"/>
          <a:srcRect/>
          <a:stretch>
            <a:fillRect/>
          </a:stretch>
        </p:blipFill>
        <p:spPr bwMode="auto">
          <a:xfrm>
            <a:off x="929110" y="2362200"/>
            <a:ext cx="7376690" cy="4267200"/>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bwMode="auto">
          <a:xfrm>
            <a:off x="914400" y="0"/>
            <a:ext cx="8229600" cy="1143000"/>
          </a:xfrm>
          <a:prstGeom prst="rect">
            <a:avLst/>
          </a:prstGeom>
          <a:noFill/>
          <a:ln>
            <a:miter lim="800000"/>
            <a:headEnd/>
            <a:tailEnd/>
          </a:ln>
        </p:spPr>
        <p:txBody>
          <a:bodyPr/>
          <a:lstStyle/>
          <a:p>
            <a:pPr eaLnBrk="1" hangingPunct="1"/>
            <a:r>
              <a:rPr lang="en-US" altLang="en-US" b="1" dirty="0" smtClean="0"/>
              <a:t>Class Members</a:t>
            </a:r>
            <a:endParaRPr lang="en-US" altLang="en-US" b="1" i="1" dirty="0" smtClean="0"/>
          </a:p>
        </p:txBody>
      </p:sp>
      <p:sp>
        <p:nvSpPr>
          <p:cNvPr id="75779" name="Rectangle 3"/>
          <p:cNvSpPr>
            <a:spLocks noGrp="1" noChangeArrowheads="1"/>
          </p:cNvSpPr>
          <p:nvPr>
            <p:ph idx="4294967295"/>
          </p:nvPr>
        </p:nvSpPr>
        <p:spPr>
          <a:xfrm>
            <a:off x="112835" y="873126"/>
            <a:ext cx="8881696" cy="5611813"/>
          </a:xfrm>
        </p:spPr>
        <p:txBody>
          <a:bodyPr/>
          <a:lstStyle/>
          <a:p>
            <a:r>
              <a:rPr lang="en-IN" altLang="en-US" sz="2400" dirty="0" smtClean="0"/>
              <a:t>A class has different members, and developers in Microsoft suggest to program them in the following order:</a:t>
            </a:r>
          </a:p>
          <a:p>
            <a:r>
              <a:rPr lang="en-IN" altLang="en-US" sz="2400" b="1" dirty="0" smtClean="0"/>
              <a:t>Namespace</a:t>
            </a:r>
            <a:r>
              <a:rPr lang="en-IN" altLang="en-US" sz="2400" dirty="0" smtClean="0"/>
              <a:t>: The namespace is a keyword that defines a </a:t>
            </a:r>
            <a:r>
              <a:rPr lang="en-IN" altLang="en-US" sz="2400" b="1" dirty="0" smtClean="0"/>
              <a:t>distinctive name </a:t>
            </a:r>
            <a:r>
              <a:rPr lang="en-IN" altLang="en-US" sz="2400" dirty="0" smtClean="0"/>
              <a:t>or last name for the class. A namespace categorizes and organizes the library (assembly) where the class belongs and avoids </a:t>
            </a:r>
            <a:r>
              <a:rPr lang="en-IN" altLang="en-US" sz="2400" b="1" dirty="0" smtClean="0"/>
              <a:t>collisions</a:t>
            </a:r>
            <a:r>
              <a:rPr lang="en-IN" altLang="en-US" sz="2400" dirty="0" smtClean="0"/>
              <a:t> with classes that share the same name.</a:t>
            </a:r>
          </a:p>
          <a:p>
            <a:r>
              <a:rPr lang="en-IN" altLang="en-US" sz="2400" b="1" dirty="0" smtClean="0"/>
              <a:t>Class</a:t>
            </a:r>
            <a:r>
              <a:rPr lang="en-IN" altLang="en-US" sz="2400" dirty="0" smtClean="0"/>
              <a:t> </a:t>
            </a:r>
            <a:r>
              <a:rPr lang="en-IN" altLang="en-US" sz="2400" b="1" dirty="0" smtClean="0"/>
              <a:t>declaration</a:t>
            </a:r>
            <a:r>
              <a:rPr lang="en-IN" altLang="en-US" sz="2400" dirty="0" smtClean="0"/>
              <a:t>: Line of code where the class name and type are </a:t>
            </a:r>
            <a:r>
              <a:rPr lang="en-IN" altLang="en-US" sz="2400" b="1" dirty="0" smtClean="0"/>
              <a:t>defined</a:t>
            </a:r>
            <a:r>
              <a:rPr lang="en-IN" altLang="en-US" sz="2400" dirty="0" smtClean="0"/>
              <a:t>.</a:t>
            </a:r>
          </a:p>
          <a:p>
            <a:r>
              <a:rPr lang="en-IN" altLang="en-US" sz="2400" b="1" dirty="0" smtClean="0"/>
              <a:t>Fields</a:t>
            </a:r>
            <a:r>
              <a:rPr lang="en-IN" altLang="en-US" sz="2400" dirty="0" smtClean="0"/>
              <a:t>: Set of </a:t>
            </a:r>
            <a:r>
              <a:rPr lang="en-IN" altLang="en-US" sz="2400" b="1" dirty="0" smtClean="0"/>
              <a:t>variables</a:t>
            </a:r>
            <a:r>
              <a:rPr lang="en-IN" altLang="en-US" sz="2400" dirty="0" smtClean="0"/>
              <a:t> declared in a class block.</a:t>
            </a:r>
          </a:p>
          <a:p>
            <a:r>
              <a:rPr lang="en-IN" altLang="en-US" sz="2400" b="1" dirty="0" smtClean="0"/>
              <a:t>Constants</a:t>
            </a:r>
            <a:r>
              <a:rPr lang="en-IN" altLang="en-US" sz="2400" dirty="0" smtClean="0"/>
              <a:t>: Set of constants declared in a </a:t>
            </a:r>
            <a:r>
              <a:rPr lang="en-IN" altLang="en-US" sz="2400" b="1" dirty="0" smtClean="0"/>
              <a:t>class block</a:t>
            </a:r>
            <a:r>
              <a:rPr lang="en-IN" altLang="en-US" sz="2400" dirty="0" smtClean="0"/>
              <a:t>.</a:t>
            </a:r>
          </a:p>
          <a:p>
            <a:r>
              <a:rPr lang="en-IN" altLang="en-US" sz="2400" b="1" dirty="0" smtClean="0"/>
              <a:t>Constructors</a:t>
            </a:r>
            <a:r>
              <a:rPr lang="en-IN" altLang="en-US" sz="2400" dirty="0" smtClean="0"/>
              <a:t>: A method or group of methods that contains code to </a:t>
            </a:r>
            <a:r>
              <a:rPr lang="en-IN" altLang="en-US" sz="2400" b="1" dirty="0" smtClean="0"/>
              <a:t>initialize</a:t>
            </a:r>
            <a:r>
              <a:rPr lang="en-IN" altLang="en-US" sz="2400" dirty="0" smtClean="0"/>
              <a:t> the class.</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bwMode="auto">
          <a:xfrm>
            <a:off x="381000" y="0"/>
            <a:ext cx="8229600" cy="1143000"/>
          </a:xfrm>
          <a:prstGeom prst="rect">
            <a:avLst/>
          </a:prstGeom>
          <a:noFill/>
          <a:ln>
            <a:miter lim="800000"/>
            <a:headEnd/>
            <a:tailEnd/>
          </a:ln>
        </p:spPr>
        <p:txBody>
          <a:bodyPr/>
          <a:lstStyle/>
          <a:p>
            <a:pPr eaLnBrk="1" hangingPunct="1"/>
            <a:r>
              <a:rPr lang="en-US" altLang="en-US" b="1" dirty="0" smtClean="0"/>
              <a:t>Class Members</a:t>
            </a:r>
            <a:endParaRPr lang="en-US" altLang="en-US" b="1" i="1" dirty="0" smtClean="0"/>
          </a:p>
        </p:txBody>
      </p:sp>
      <p:sp>
        <p:nvSpPr>
          <p:cNvPr id="76803" name="Rectangle 3"/>
          <p:cNvSpPr>
            <a:spLocks noGrp="1" noChangeArrowheads="1"/>
          </p:cNvSpPr>
          <p:nvPr>
            <p:ph idx="4294967295"/>
          </p:nvPr>
        </p:nvSpPr>
        <p:spPr>
          <a:xfrm>
            <a:off x="759070" y="1447800"/>
            <a:ext cx="7775330" cy="4800599"/>
          </a:xfrm>
        </p:spPr>
        <p:txBody>
          <a:bodyPr/>
          <a:lstStyle/>
          <a:p>
            <a:pPr algn="just"/>
            <a:r>
              <a:rPr lang="en-IN" altLang="en-US" sz="2400" b="1" dirty="0" smtClean="0"/>
              <a:t>Properties</a:t>
            </a:r>
            <a:r>
              <a:rPr lang="en-IN" altLang="en-US" sz="2400" dirty="0" smtClean="0"/>
              <a:t>: The set of </a:t>
            </a:r>
            <a:r>
              <a:rPr lang="en-IN" altLang="en-US" sz="2400" b="1" dirty="0" smtClean="0"/>
              <a:t>descriptive data </a:t>
            </a:r>
            <a:r>
              <a:rPr lang="en-IN" altLang="en-US" sz="2400" dirty="0" smtClean="0"/>
              <a:t>of an object.</a:t>
            </a:r>
          </a:p>
          <a:p>
            <a:pPr algn="just"/>
            <a:r>
              <a:rPr lang="en-IN" altLang="en-US" sz="2400" b="1" dirty="0" smtClean="0"/>
              <a:t>Events</a:t>
            </a:r>
            <a:r>
              <a:rPr lang="en-IN" altLang="en-US" sz="2400" dirty="0" smtClean="0"/>
              <a:t>: Program </a:t>
            </a:r>
            <a:r>
              <a:rPr lang="en-IN" altLang="en-US" sz="2400" b="1" dirty="0" smtClean="0"/>
              <a:t>responses</a:t>
            </a:r>
            <a:r>
              <a:rPr lang="en-IN" altLang="en-US" sz="2400" dirty="0" smtClean="0"/>
              <a:t> that get fired after a user or application action.</a:t>
            </a:r>
          </a:p>
          <a:p>
            <a:pPr algn="just"/>
            <a:r>
              <a:rPr lang="en-IN" altLang="en-US" sz="2400" b="1" dirty="0" smtClean="0"/>
              <a:t>Methods</a:t>
            </a:r>
            <a:r>
              <a:rPr lang="en-IN" altLang="en-US" sz="2400" dirty="0" smtClean="0"/>
              <a:t>: Set of </a:t>
            </a:r>
            <a:r>
              <a:rPr lang="en-IN" altLang="en-US" sz="2400" b="1" dirty="0" smtClean="0"/>
              <a:t>functions</a:t>
            </a:r>
            <a:r>
              <a:rPr lang="en-IN" altLang="en-US" sz="2400" dirty="0" smtClean="0"/>
              <a:t> of the class.</a:t>
            </a:r>
          </a:p>
          <a:p>
            <a:pPr algn="just"/>
            <a:r>
              <a:rPr lang="en-IN" altLang="en-US" sz="2400" b="1" dirty="0" smtClean="0"/>
              <a:t>Destructor</a:t>
            </a:r>
            <a:r>
              <a:rPr lang="en-IN" altLang="en-US" sz="2400" dirty="0" smtClean="0"/>
              <a:t>: A method that is called when the class is </a:t>
            </a:r>
            <a:r>
              <a:rPr lang="en-IN" altLang="en-US" sz="2400" b="1" dirty="0" smtClean="0"/>
              <a:t>destroyed</a:t>
            </a:r>
            <a:r>
              <a:rPr lang="en-IN" altLang="en-US" sz="2400" dirty="0" smtClean="0"/>
              <a:t>. In managed code, the Garbage Collector is in charge of destroying objects; however, in some cases developers need to take extra actions when objects are being released, such as freeing handles or </a:t>
            </a:r>
            <a:r>
              <a:rPr lang="en-IN" altLang="en-US" sz="2400" dirty="0" err="1" smtClean="0"/>
              <a:t>deallocating</a:t>
            </a:r>
            <a:r>
              <a:rPr lang="en-IN" altLang="en-US" sz="2400" dirty="0" smtClean="0"/>
              <a:t> unmanaged objects.</a:t>
            </a:r>
          </a:p>
          <a:p>
            <a:pPr algn="just" eaLnBrk="1" hangingPunct="1"/>
            <a:endParaRPr lang="en-US" altLang="en-US" sz="2400" dirty="0"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srcRect t="-1483" r="368" b="-3832"/>
          <a:stretch>
            <a:fillRect/>
          </a:stretch>
        </p:blipFill>
        <p:spPr bwMode="auto">
          <a:xfrm>
            <a:off x="364881" y="914400"/>
            <a:ext cx="8321919" cy="5410200"/>
          </a:xfrm>
          <a:prstGeom prst="rect">
            <a:avLst/>
          </a:prstGeom>
          <a:noFill/>
          <a:ln w="9525">
            <a:noFill/>
            <a:miter lim="800000"/>
            <a:headEnd/>
            <a:tailEnd/>
          </a:ln>
        </p:spPr>
      </p:pic>
      <p:sp>
        <p:nvSpPr>
          <p:cNvPr id="3" name="Rectangle 2"/>
          <p:cNvSpPr txBox="1">
            <a:spLocks noChangeArrowheads="1"/>
          </p:cNvSpPr>
          <p:nvPr/>
        </p:nvSpPr>
        <p:spPr bwMode="auto">
          <a:xfrm>
            <a:off x="914400" y="0"/>
            <a:ext cx="7391400" cy="7620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sz="3600" kern="0" dirty="0" smtClean="0">
                <a:solidFill>
                  <a:schemeClr val="tx1"/>
                </a:solidFill>
              </a:rPr>
              <a:t>Classes – A Classification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152400" y="914400"/>
            <a:ext cx="8763000" cy="5943600"/>
          </a:xfrm>
        </p:spPr>
        <p:txBody>
          <a:bodyPr>
            <a:noAutofit/>
          </a:bodyPr>
          <a:lstStyle/>
          <a:p>
            <a:pPr algn="just"/>
            <a:r>
              <a:rPr lang="en-US" altLang="en-US" sz="2600" dirty="0" smtClean="0"/>
              <a:t>Initializing data fields</a:t>
            </a:r>
          </a:p>
          <a:p>
            <a:pPr lvl="1" algn="just"/>
            <a:r>
              <a:rPr lang="en-US" altLang="en-US" sz="2600" dirty="0" smtClean="0"/>
              <a:t>By setting a value in a constructor</a:t>
            </a:r>
          </a:p>
          <a:p>
            <a:pPr lvl="1" algn="just"/>
            <a:r>
              <a:rPr lang="en-US" altLang="en-US" sz="2600" dirty="0" smtClean="0"/>
              <a:t>By assigning a value in the declaration</a:t>
            </a:r>
          </a:p>
          <a:p>
            <a:pPr lvl="1" algn="just"/>
            <a:r>
              <a:rPr lang="en-US" altLang="en-US" sz="2600" dirty="0" smtClean="0"/>
              <a:t>An initialization block</a:t>
            </a:r>
          </a:p>
          <a:p>
            <a:pPr algn="just"/>
            <a:r>
              <a:rPr lang="en-US" altLang="en-US" sz="2600" dirty="0" smtClean="0"/>
              <a:t>When constructor is called</a:t>
            </a:r>
          </a:p>
          <a:p>
            <a:pPr lvl="1" algn="just"/>
            <a:r>
              <a:rPr lang="en-US" altLang="en-US" sz="2600" dirty="0" smtClean="0"/>
              <a:t>All </a:t>
            </a:r>
            <a:r>
              <a:rPr lang="en-US" altLang="en-US" sz="2600" dirty="0" smtClean="0"/>
              <a:t>data </a:t>
            </a:r>
            <a:r>
              <a:rPr lang="en-US" altLang="en-US" sz="2600" dirty="0" smtClean="0"/>
              <a:t>fields are initialized to their default values</a:t>
            </a:r>
          </a:p>
          <a:p>
            <a:pPr lvl="1" algn="just"/>
            <a:r>
              <a:rPr lang="en-US" altLang="en-US" sz="2600" dirty="0" smtClean="0"/>
              <a:t>All fields </a:t>
            </a:r>
            <a:r>
              <a:rPr lang="en-US" altLang="en-US" sz="2600" dirty="0" err="1" smtClean="0"/>
              <a:t>initializers</a:t>
            </a:r>
            <a:r>
              <a:rPr lang="en-US" altLang="en-US" sz="2600" dirty="0" smtClean="0"/>
              <a:t> and initialization blocks are executed, in the order in which they occur in the class declaration</a:t>
            </a:r>
          </a:p>
          <a:p>
            <a:pPr lvl="1" algn="just"/>
            <a:r>
              <a:rPr lang="en-US" altLang="en-US" sz="2600" dirty="0" smtClean="0"/>
              <a:t>If the first line of the constructor calls a second constructor, then the body of the second constructor is executed</a:t>
            </a:r>
          </a:p>
          <a:p>
            <a:pPr lvl="1" algn="just"/>
            <a:r>
              <a:rPr lang="en-US" altLang="en-US" sz="2600" dirty="0" smtClean="0"/>
              <a:t>The body of the constructor is executed</a:t>
            </a:r>
          </a:p>
          <a:p>
            <a:pPr lvl="1" algn="just"/>
            <a:endParaRPr lang="en-US" altLang="en-US" sz="2600" dirty="0" smtClean="0"/>
          </a:p>
          <a:p>
            <a:pPr lvl="1" algn="just"/>
            <a:endParaRPr lang="en-US" altLang="en-US" sz="2600" dirty="0" smtClean="0"/>
          </a:p>
          <a:p>
            <a:pPr lvl="1" algn="just"/>
            <a:endParaRPr lang="en-US" altLang="en-US" sz="2600" dirty="0" smtClean="0"/>
          </a:p>
        </p:txBody>
      </p:sp>
      <p:sp>
        <p:nvSpPr>
          <p:cNvPr id="78851" name="Title 1"/>
          <p:cNvSpPr>
            <a:spLocks noGrp="1"/>
          </p:cNvSpPr>
          <p:nvPr>
            <p:ph type="title"/>
          </p:nvPr>
        </p:nvSpPr>
        <p:spPr bwMode="auto">
          <a:xfrm>
            <a:off x="1529862" y="0"/>
            <a:ext cx="7614138" cy="8763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Defining Classes..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Content Placeholder 2"/>
          <p:cNvSpPr>
            <a:spLocks noGrp="1"/>
          </p:cNvSpPr>
          <p:nvPr>
            <p:ph idx="1"/>
          </p:nvPr>
        </p:nvSpPr>
        <p:spPr/>
        <p:txBody>
          <a:bodyPr/>
          <a:lstStyle/>
          <a:p>
            <a:r>
              <a:rPr lang="en-US" altLang="en-US" dirty="0" smtClean="0"/>
              <a:t>Object  Destruction &amp; the finalize Method</a:t>
            </a:r>
          </a:p>
          <a:p>
            <a:pPr lvl="1"/>
            <a:r>
              <a:rPr lang="en-US" altLang="en-US" dirty="0" smtClean="0"/>
              <a:t>Java doesn’t support destructors</a:t>
            </a:r>
          </a:p>
          <a:p>
            <a:pPr lvl="1"/>
            <a:r>
              <a:rPr lang="en-US" altLang="en-US" dirty="0" smtClean="0"/>
              <a:t>finalize method can be added to any class</a:t>
            </a:r>
          </a:p>
          <a:p>
            <a:pPr lvl="1"/>
            <a:r>
              <a:rPr lang="en-US" altLang="en-US" dirty="0" smtClean="0"/>
              <a:t>Called before the garbage collector deprecated alternative is </a:t>
            </a:r>
            <a:r>
              <a:rPr lang="en-US" altLang="en-US" dirty="0" err="1" smtClean="0"/>
              <a:t>Runtime.addShutdownHook</a:t>
            </a:r>
            <a:endParaRPr lang="en-US" altLang="en-US" dirty="0" smtClean="0"/>
          </a:p>
        </p:txBody>
      </p:sp>
      <p:sp>
        <p:nvSpPr>
          <p:cNvPr id="79875"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Defining Classes..</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139212" y="968375"/>
            <a:ext cx="8906608" cy="6553200"/>
          </a:xfrm>
          <a:prstGeom prst="rect">
            <a:avLst/>
          </a:prstGeom>
          <a:noFill/>
          <a:ln>
            <a:noFill/>
          </a:ln>
          <a:extLst/>
        </p:spPr>
        <p:txBody>
          <a:bodyPr lIns="90840" tIns="44623" rIns="90840" bIns="44623">
            <a:spAutoFit/>
          </a:bodyPr>
          <a:lstStyle>
            <a:lvl1pPr defTabSz="917575">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defTabSz="917575">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defTabSz="917575">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defTabSz="917575">
              <a:spcBef>
                <a:spcPct val="20000"/>
              </a:spcBef>
              <a:buBlip>
                <a:blip r:embed="rId3"/>
              </a:buBlip>
              <a:defRPr sz="2100">
                <a:solidFill>
                  <a:srgbClr val="000099"/>
                </a:solidFill>
                <a:latin typeface="Arial" panose="020B0604020202020204" pitchFamily="34" charset="0"/>
                <a:cs typeface="Arial" panose="020B0604020202020204" pitchFamily="34" charset="0"/>
              </a:defRPr>
            </a:lvl4pPr>
            <a:lvl5pPr marL="2057400" indent="-228600" defTabSz="917575">
              <a:spcBef>
                <a:spcPct val="20000"/>
              </a:spcBef>
              <a:buBlip>
                <a:blip r:embed="rId4"/>
              </a:buBlip>
              <a:defRPr sz="1600">
                <a:solidFill>
                  <a:schemeClr val="tx1"/>
                </a:solidFill>
                <a:latin typeface="Arial" panose="020B0604020202020204" pitchFamily="34" charset="0"/>
                <a:cs typeface="Arial" panose="020B0604020202020204" pitchFamily="34" charset="0"/>
              </a:defRPr>
            </a:lvl5pPr>
            <a:lvl6pPr marL="2514600" indent="-228600" defTabSz="917575" eaLnBrk="0" fontAlgn="base" hangingPunct="0">
              <a:spcBef>
                <a:spcPct val="20000"/>
              </a:spcBef>
              <a:spcAft>
                <a:spcPct val="0"/>
              </a:spcAft>
              <a:buBlip>
                <a:blip r:embed="rId4"/>
              </a:buBlip>
              <a:defRPr sz="1600">
                <a:solidFill>
                  <a:schemeClr val="tx1"/>
                </a:solidFill>
                <a:latin typeface="Arial" panose="020B0604020202020204" pitchFamily="34" charset="0"/>
                <a:cs typeface="Arial" panose="020B0604020202020204" pitchFamily="34" charset="0"/>
              </a:defRPr>
            </a:lvl6pPr>
            <a:lvl7pPr marL="2971800" indent="-228600" defTabSz="917575" eaLnBrk="0" fontAlgn="base" hangingPunct="0">
              <a:spcBef>
                <a:spcPct val="20000"/>
              </a:spcBef>
              <a:spcAft>
                <a:spcPct val="0"/>
              </a:spcAft>
              <a:buBlip>
                <a:blip r:embed="rId4"/>
              </a:buBlip>
              <a:defRPr sz="1600">
                <a:solidFill>
                  <a:schemeClr val="tx1"/>
                </a:solidFill>
                <a:latin typeface="Arial" panose="020B0604020202020204" pitchFamily="34" charset="0"/>
                <a:cs typeface="Arial" panose="020B0604020202020204" pitchFamily="34" charset="0"/>
              </a:defRPr>
            </a:lvl7pPr>
            <a:lvl8pPr marL="3429000" indent="-228600" defTabSz="917575" eaLnBrk="0" fontAlgn="base" hangingPunct="0">
              <a:spcBef>
                <a:spcPct val="20000"/>
              </a:spcBef>
              <a:spcAft>
                <a:spcPct val="0"/>
              </a:spcAft>
              <a:buBlip>
                <a:blip r:embed="rId4"/>
              </a:buBlip>
              <a:defRPr sz="1600">
                <a:solidFill>
                  <a:schemeClr val="tx1"/>
                </a:solidFill>
                <a:latin typeface="Arial" panose="020B0604020202020204" pitchFamily="34" charset="0"/>
                <a:cs typeface="Arial" panose="020B0604020202020204" pitchFamily="34" charset="0"/>
              </a:defRPr>
            </a:lvl8pPr>
            <a:lvl9pPr marL="3886200" indent="-228600" defTabSz="917575" eaLnBrk="0" fontAlgn="base" hangingPunct="0">
              <a:spcBef>
                <a:spcPct val="20000"/>
              </a:spcBef>
              <a:spcAft>
                <a:spcPct val="0"/>
              </a:spcAft>
              <a:buBlip>
                <a:blip r:embed="rId4"/>
              </a:buBlip>
              <a:defRPr sz="1600">
                <a:solidFill>
                  <a:schemeClr val="tx1"/>
                </a:solidFill>
                <a:latin typeface="Arial" panose="020B0604020202020204" pitchFamily="34" charset="0"/>
                <a:cs typeface="Arial" panose="020B0604020202020204" pitchFamily="34" charset="0"/>
              </a:defRPr>
            </a:lvl9pPr>
          </a:lstStyle>
          <a:p>
            <a:pPr marL="342900" indent="-342900" algn="just">
              <a:spcBef>
                <a:spcPct val="0"/>
              </a:spcBef>
              <a:buFont typeface="Courier New" panose="02070309020205020404" pitchFamily="49" charset="0"/>
              <a:buChar char="o"/>
              <a:defRPr/>
            </a:pPr>
            <a:r>
              <a:rPr lang="en-GB" altLang="en-US" sz="2400" b="0" dirty="0" smtClean="0">
                <a:latin typeface="+mn-lt"/>
              </a:rPr>
              <a:t>“An object is an </a:t>
            </a:r>
            <a:r>
              <a:rPr lang="en-GB" altLang="en-US" sz="2400" dirty="0" smtClean="0">
                <a:latin typeface="+mn-lt"/>
              </a:rPr>
              <a:t>entity</a:t>
            </a:r>
            <a:r>
              <a:rPr lang="en-GB" altLang="en-US" sz="2400" b="0" dirty="0" smtClean="0">
                <a:latin typeface="+mn-lt"/>
              </a:rPr>
              <a:t> which has a </a:t>
            </a:r>
            <a:r>
              <a:rPr lang="en-GB" altLang="en-US" sz="2400" dirty="0" smtClean="0">
                <a:latin typeface="+mn-lt"/>
              </a:rPr>
              <a:t>state</a:t>
            </a:r>
            <a:r>
              <a:rPr lang="en-GB" altLang="en-US" sz="2400" b="0" dirty="0" smtClean="0">
                <a:latin typeface="+mn-lt"/>
              </a:rPr>
              <a:t> and a defined set of </a:t>
            </a:r>
            <a:r>
              <a:rPr lang="en-GB" altLang="en-US" sz="2400" dirty="0" smtClean="0">
                <a:latin typeface="+mn-lt"/>
              </a:rPr>
              <a:t>operations</a:t>
            </a:r>
            <a:r>
              <a:rPr lang="en-GB" altLang="en-US" sz="2400" b="0" dirty="0" smtClean="0">
                <a:latin typeface="+mn-lt"/>
              </a:rPr>
              <a:t> which </a:t>
            </a:r>
            <a:r>
              <a:rPr lang="en-GB" altLang="en-US" sz="2400" dirty="0" smtClean="0">
                <a:latin typeface="+mn-lt"/>
              </a:rPr>
              <a:t>operate</a:t>
            </a:r>
            <a:r>
              <a:rPr lang="en-GB" altLang="en-US" sz="2400" b="0" dirty="0" smtClean="0">
                <a:latin typeface="+mn-lt"/>
              </a:rPr>
              <a:t> on that state.” </a:t>
            </a:r>
          </a:p>
          <a:p>
            <a:pPr marL="342900" indent="-342900" algn="just">
              <a:spcBef>
                <a:spcPct val="0"/>
              </a:spcBef>
              <a:buFont typeface="Courier New" panose="02070309020205020404" pitchFamily="49" charset="0"/>
              <a:buChar char="o"/>
              <a:defRPr/>
            </a:pPr>
            <a:r>
              <a:rPr lang="en-GB" altLang="en-US" sz="2400" b="0" dirty="0" smtClean="0">
                <a:latin typeface="+mn-lt"/>
              </a:rPr>
              <a:t>The </a:t>
            </a:r>
            <a:r>
              <a:rPr lang="en-GB" altLang="en-US" sz="2400" dirty="0" smtClean="0">
                <a:latin typeface="+mn-lt"/>
              </a:rPr>
              <a:t>state</a:t>
            </a:r>
            <a:r>
              <a:rPr lang="en-GB" altLang="en-US" sz="2400" b="0" dirty="0" smtClean="0">
                <a:latin typeface="+mn-lt"/>
              </a:rPr>
              <a:t> is represented as a set of object attributes. The operations associated with the object </a:t>
            </a:r>
            <a:r>
              <a:rPr lang="en-GB" altLang="en-US" sz="2400" dirty="0" smtClean="0">
                <a:latin typeface="+mn-lt"/>
              </a:rPr>
              <a:t>provide services </a:t>
            </a:r>
            <a:r>
              <a:rPr lang="en-GB" altLang="en-US" sz="2400" b="0" dirty="0" smtClean="0">
                <a:latin typeface="+mn-lt"/>
              </a:rPr>
              <a:t>to other objects (clients) which request these services when some computation is required</a:t>
            </a:r>
          </a:p>
          <a:p>
            <a:pPr marL="342900" indent="-342900" algn="just">
              <a:spcBef>
                <a:spcPct val="0"/>
              </a:spcBef>
              <a:buFont typeface="Courier New" panose="02070309020205020404" pitchFamily="49" charset="0"/>
              <a:buChar char="o"/>
              <a:defRPr/>
            </a:pPr>
            <a:r>
              <a:rPr lang="en-GB" altLang="en-US" sz="2400" b="0" dirty="0" smtClean="0">
                <a:latin typeface="+mn-lt"/>
              </a:rPr>
              <a:t>Objects are </a:t>
            </a:r>
            <a:r>
              <a:rPr lang="en-GB" altLang="en-US" sz="2400" dirty="0" smtClean="0">
                <a:latin typeface="+mn-lt"/>
              </a:rPr>
              <a:t>created</a:t>
            </a:r>
            <a:r>
              <a:rPr lang="en-GB" altLang="en-US" sz="2400" b="0" dirty="0" smtClean="0">
                <a:latin typeface="+mn-lt"/>
              </a:rPr>
              <a:t> according to some </a:t>
            </a:r>
            <a:r>
              <a:rPr lang="en-GB" altLang="en-US" sz="2400" dirty="0" smtClean="0">
                <a:latin typeface="+mn-lt"/>
              </a:rPr>
              <a:t>object class definition</a:t>
            </a:r>
            <a:r>
              <a:rPr lang="en-GB" altLang="en-US" sz="2400" b="0" dirty="0" smtClean="0">
                <a:latin typeface="+mn-lt"/>
              </a:rPr>
              <a:t>. An object class definition serves as a </a:t>
            </a:r>
            <a:r>
              <a:rPr lang="en-GB" altLang="en-US" sz="2400" dirty="0" smtClean="0">
                <a:latin typeface="+mn-lt"/>
              </a:rPr>
              <a:t>template</a:t>
            </a:r>
            <a:r>
              <a:rPr lang="en-GB" altLang="en-US" sz="2400" b="0" dirty="0" smtClean="0">
                <a:latin typeface="+mn-lt"/>
              </a:rPr>
              <a:t> for objects. It includes </a:t>
            </a:r>
            <a:r>
              <a:rPr lang="en-GB" altLang="en-US" sz="2400" dirty="0" smtClean="0">
                <a:latin typeface="+mn-lt"/>
              </a:rPr>
              <a:t>declarations</a:t>
            </a:r>
            <a:r>
              <a:rPr lang="en-GB" altLang="en-US" sz="2400" b="0" dirty="0" smtClean="0">
                <a:latin typeface="+mn-lt"/>
              </a:rPr>
              <a:t> of all the attributes and services which should be associated with an object of that class. </a:t>
            </a:r>
          </a:p>
          <a:p>
            <a:pPr marL="342900" indent="-342900" algn="just">
              <a:spcBef>
                <a:spcPct val="0"/>
              </a:spcBef>
              <a:buFont typeface="Courier New" panose="02070309020205020404" pitchFamily="49" charset="0"/>
              <a:buChar char="o"/>
              <a:defRPr/>
            </a:pPr>
            <a:r>
              <a:rPr lang="en-US" altLang="en-US" sz="2400" b="0" dirty="0" smtClean="0">
                <a:latin typeface="+mn-lt"/>
              </a:rPr>
              <a:t>An Object is anything, </a:t>
            </a:r>
            <a:r>
              <a:rPr lang="en-US" altLang="en-US" sz="2400" dirty="0" smtClean="0">
                <a:latin typeface="+mn-lt"/>
              </a:rPr>
              <a:t>real</a:t>
            </a:r>
            <a:r>
              <a:rPr lang="en-US" altLang="en-US" sz="2400" b="0" dirty="0" smtClean="0">
                <a:latin typeface="+mn-lt"/>
              </a:rPr>
              <a:t> or </a:t>
            </a:r>
            <a:r>
              <a:rPr lang="en-US" altLang="en-US" sz="2400" dirty="0" smtClean="0">
                <a:latin typeface="+mn-lt"/>
              </a:rPr>
              <a:t>abstract</a:t>
            </a:r>
            <a:r>
              <a:rPr lang="en-US" altLang="en-US" sz="2400" b="0" dirty="0" smtClean="0">
                <a:latin typeface="+mn-lt"/>
              </a:rPr>
              <a:t>, about which we store data and those </a:t>
            </a:r>
            <a:r>
              <a:rPr lang="en-US" altLang="en-US" sz="2400" dirty="0" smtClean="0">
                <a:latin typeface="+mn-lt"/>
              </a:rPr>
              <a:t>methods</a:t>
            </a:r>
            <a:r>
              <a:rPr lang="en-US" altLang="en-US" sz="2400" b="0" dirty="0" smtClean="0">
                <a:latin typeface="+mn-lt"/>
              </a:rPr>
              <a:t> that manipulate the data. </a:t>
            </a:r>
          </a:p>
          <a:p>
            <a:pPr marL="342900" indent="-342900" algn="just">
              <a:spcBef>
                <a:spcPct val="0"/>
              </a:spcBef>
              <a:buFont typeface="Courier New" panose="02070309020205020404" pitchFamily="49" charset="0"/>
              <a:buChar char="o"/>
              <a:defRPr/>
            </a:pPr>
            <a:r>
              <a:rPr lang="en-IN" sz="2400" b="0" dirty="0"/>
              <a:t> An </a:t>
            </a:r>
            <a:r>
              <a:rPr lang="en-IN" sz="2400" dirty="0"/>
              <a:t>object</a:t>
            </a:r>
            <a:r>
              <a:rPr lang="en-IN" sz="2400" b="0" dirty="0"/>
              <a:t> is a component of a program that knows how to perform certain actions and how to </a:t>
            </a:r>
            <a:r>
              <a:rPr lang="en-IN" sz="2400" dirty="0"/>
              <a:t>interact</a:t>
            </a:r>
            <a:r>
              <a:rPr lang="en-IN" sz="2400" b="0" dirty="0"/>
              <a:t> with other elements of the program.</a:t>
            </a:r>
            <a:endParaRPr lang="en-US" altLang="en-US" sz="2400" b="0" dirty="0" smtClean="0">
              <a:latin typeface="+mn-lt"/>
            </a:endParaRPr>
          </a:p>
          <a:p>
            <a:pPr marL="342900" indent="-342900" algn="just">
              <a:spcBef>
                <a:spcPct val="0"/>
              </a:spcBef>
              <a:buFont typeface="Courier New" panose="02070309020205020404" pitchFamily="49" charset="0"/>
              <a:buChar char="o"/>
              <a:defRPr/>
            </a:pPr>
            <a:endParaRPr lang="en-GB" altLang="en-US" sz="2400" b="0" dirty="0" smtClean="0">
              <a:latin typeface="+mn-lt"/>
            </a:endParaRPr>
          </a:p>
          <a:p>
            <a:pPr algn="just">
              <a:spcBef>
                <a:spcPct val="0"/>
              </a:spcBef>
              <a:buFontTx/>
              <a:buNone/>
              <a:defRPr/>
            </a:pPr>
            <a:endParaRPr lang="en-GB" altLang="en-US" sz="2400" b="0" dirty="0" smtClean="0">
              <a:latin typeface="+mn-lt"/>
            </a:endParaRPr>
          </a:p>
        </p:txBody>
      </p:sp>
      <p:sp>
        <p:nvSpPr>
          <p:cNvPr id="4" name="Rectangle 3"/>
          <p:cNvSpPr txBox="1">
            <a:spLocks noChangeArrowheads="1"/>
          </p:cNvSpPr>
          <p:nvPr/>
        </p:nvSpPr>
        <p:spPr bwMode="auto">
          <a:xfrm>
            <a:off x="1241181" y="1"/>
            <a:ext cx="8229600" cy="771525"/>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sz="4000" kern="0" dirty="0" smtClean="0">
                <a:solidFill>
                  <a:schemeClr val="tx1"/>
                </a:solidFill>
              </a:rPr>
              <a:t>Object- </a:t>
            </a:r>
            <a:r>
              <a:rPr lang="en-US" altLang="en-US" sz="4000" i="1" kern="0" dirty="0" smtClean="0">
                <a:solidFill>
                  <a:schemeClr val="tx1"/>
                </a:solidFill>
              </a:rPr>
              <a:t>The CRUX of the matter!!</a:t>
            </a:r>
            <a:endParaRPr lang="en-US" altLang="en-US" sz="4000" kern="0" dirty="0" smtClean="0">
              <a:solidFill>
                <a:schemeClr val="tx1"/>
              </a:solidFill>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150935" y="981075"/>
            <a:ext cx="8868508" cy="5583238"/>
          </a:xfrm>
        </p:spPr>
        <p:txBody>
          <a:bodyPr/>
          <a:lstStyle/>
          <a:p>
            <a:pPr algn="just" eaLnBrk="1" hangingPunct="1">
              <a:defRPr/>
            </a:pPr>
            <a:r>
              <a:rPr lang="en-IN" sz="2400" dirty="0"/>
              <a:t>Each </a:t>
            </a:r>
            <a:r>
              <a:rPr lang="en-IN" sz="2400" b="1" dirty="0"/>
              <a:t>object</a:t>
            </a:r>
            <a:r>
              <a:rPr lang="en-IN" sz="2400" dirty="0"/>
              <a:t> is an instance of a particular </a:t>
            </a:r>
            <a:r>
              <a:rPr lang="en-IN" sz="2400" b="1" dirty="0"/>
              <a:t>class</a:t>
            </a:r>
            <a:r>
              <a:rPr lang="en-IN" sz="2400" dirty="0"/>
              <a:t> or </a:t>
            </a:r>
            <a:r>
              <a:rPr lang="en-IN" sz="2400" b="1" dirty="0"/>
              <a:t>subclass</a:t>
            </a:r>
            <a:r>
              <a:rPr lang="en-IN" sz="2400" dirty="0"/>
              <a:t> with the class's own methods or procedures and data variables. An object is what </a:t>
            </a:r>
            <a:r>
              <a:rPr lang="en-IN" sz="2400" b="1" dirty="0"/>
              <a:t>actually runs </a:t>
            </a:r>
            <a:r>
              <a:rPr lang="en-IN" sz="2400" dirty="0"/>
              <a:t>in the computer</a:t>
            </a:r>
            <a:r>
              <a:rPr lang="en-IN" sz="2400" dirty="0" smtClean="0"/>
              <a:t>.</a:t>
            </a:r>
          </a:p>
          <a:p>
            <a:pPr algn="just" eaLnBrk="1" hangingPunct="1">
              <a:defRPr/>
            </a:pPr>
            <a:r>
              <a:rPr lang="en-US" altLang="en-US" sz="2400" dirty="0" smtClean="0"/>
              <a:t>Objects are the basic run time entities in an </a:t>
            </a:r>
            <a:r>
              <a:rPr lang="en-US" altLang="en-US" sz="2400" b="1" dirty="0" smtClean="0"/>
              <a:t>object oriented system</a:t>
            </a:r>
            <a:r>
              <a:rPr lang="en-US" altLang="en-US" sz="2400" dirty="0" smtClean="0"/>
              <a:t>.</a:t>
            </a:r>
          </a:p>
          <a:p>
            <a:pPr algn="just" eaLnBrk="1" hangingPunct="1">
              <a:defRPr/>
            </a:pPr>
            <a:r>
              <a:rPr lang="en-US" altLang="en-US" sz="2400" dirty="0" smtClean="0"/>
              <a:t>They match closely with </a:t>
            </a:r>
            <a:r>
              <a:rPr lang="en-US" altLang="en-US" sz="2400" b="1" dirty="0" smtClean="0"/>
              <a:t>real time objects</a:t>
            </a:r>
            <a:r>
              <a:rPr lang="en-US" altLang="en-US" sz="2400" dirty="0" smtClean="0"/>
              <a:t>.</a:t>
            </a:r>
          </a:p>
          <a:p>
            <a:pPr algn="just" eaLnBrk="1" hangingPunct="1">
              <a:defRPr/>
            </a:pPr>
            <a:r>
              <a:rPr lang="en-US" altLang="en-US" sz="2400" dirty="0" smtClean="0"/>
              <a:t>Objects take up </a:t>
            </a:r>
            <a:r>
              <a:rPr lang="en-US" altLang="en-US" sz="2400" b="1" dirty="0" smtClean="0"/>
              <a:t>space in memory </a:t>
            </a:r>
            <a:r>
              <a:rPr lang="en-US" altLang="en-US" sz="2400" dirty="0" smtClean="0"/>
              <a:t>and have an associated </a:t>
            </a:r>
            <a:r>
              <a:rPr lang="en-US" altLang="en-US" sz="2400" b="1" dirty="0" smtClean="0"/>
              <a:t>address</a:t>
            </a:r>
            <a:r>
              <a:rPr lang="en-US" altLang="en-US" sz="2400" dirty="0" smtClean="0"/>
              <a:t> like a Record in Pascal and a Structure in C.</a:t>
            </a:r>
          </a:p>
          <a:p>
            <a:pPr algn="just" eaLnBrk="1" hangingPunct="1">
              <a:defRPr/>
            </a:pPr>
            <a:r>
              <a:rPr lang="en-US" altLang="en-US" sz="2400" dirty="0" smtClean="0"/>
              <a:t>Objects interact by </a:t>
            </a:r>
            <a:r>
              <a:rPr lang="en-US" altLang="en-US" sz="2400" b="1" dirty="0" smtClean="0"/>
              <a:t>sending Message </a:t>
            </a:r>
            <a:r>
              <a:rPr lang="en-US" altLang="en-US" sz="2400" dirty="0" smtClean="0"/>
              <a:t>to one other. E.g. If “Customer” and “Account” are two objects in a program then the customer object may send a message to the account object requesting for bank balance without divulging the details of each other’s data or code.</a:t>
            </a:r>
          </a:p>
          <a:p>
            <a:pPr algn="just" eaLnBrk="1" hangingPunct="1">
              <a:defRPr/>
            </a:pPr>
            <a:r>
              <a:rPr lang="en-IN" sz="2400" dirty="0"/>
              <a:t>Code in object-oriented programming is organized around objects. </a:t>
            </a:r>
            <a:endParaRPr lang="en-US" altLang="en-US" sz="2400" b="1" dirty="0" smtClean="0"/>
          </a:p>
          <a:p>
            <a:pPr marL="609600" indent="-609600" algn="just" eaLnBrk="1" hangingPunct="1">
              <a:buFont typeface="Wingdings" panose="05000000000000000000" pitchFamily="2" charset="2"/>
              <a:buNone/>
              <a:defRPr/>
            </a:pPr>
            <a:endParaRPr lang="en-US" altLang="en-US" sz="2400" dirty="0" smtClean="0"/>
          </a:p>
          <a:p>
            <a:pPr marL="609600" indent="-609600" eaLnBrk="1" hangingPunct="1">
              <a:buFont typeface="Wingdings" panose="05000000000000000000" pitchFamily="2" charset="2"/>
              <a:buNone/>
              <a:defRPr/>
            </a:pPr>
            <a:endParaRPr lang="en-US" altLang="en-US" sz="2400" b="1" dirty="0" smtClean="0"/>
          </a:p>
        </p:txBody>
      </p:sp>
      <p:sp>
        <p:nvSpPr>
          <p:cNvPr id="4" name="Rectangle 3"/>
          <p:cNvSpPr txBox="1">
            <a:spLocks noChangeArrowheads="1"/>
          </p:cNvSpPr>
          <p:nvPr/>
        </p:nvSpPr>
        <p:spPr bwMode="auto">
          <a:xfrm>
            <a:off x="1292469" y="1"/>
            <a:ext cx="8229600" cy="771525"/>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sz="4000" kern="0" dirty="0" smtClean="0">
                <a:solidFill>
                  <a:schemeClr val="tx1"/>
                </a:solidFill>
              </a:rPr>
              <a:t>Object- </a:t>
            </a:r>
            <a:r>
              <a:rPr lang="en-US" altLang="en-US" sz="4000" i="1" kern="0" dirty="0" smtClean="0">
                <a:solidFill>
                  <a:schemeClr val="tx1"/>
                </a:solidFill>
              </a:rPr>
              <a:t>The CRUX of the matter!!</a:t>
            </a:r>
            <a:endParaRPr lang="en-US" altLang="en-US" sz="4000" kern="0" dirty="0" smtClean="0">
              <a:solidFill>
                <a:schemeClr val="tx1"/>
              </a:solidFill>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2146" y="1"/>
            <a:ext cx="8229600" cy="771525"/>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sz="4000" kern="0" dirty="0" smtClean="0">
                <a:solidFill>
                  <a:schemeClr val="tx1"/>
                </a:solidFill>
              </a:rPr>
              <a:t>Object- A representation</a:t>
            </a:r>
          </a:p>
        </p:txBody>
      </p:sp>
      <p:pic>
        <p:nvPicPr>
          <p:cNvPr id="82947" name="Picture 5" descr="Image result for object- object oriented programming"/>
          <p:cNvPicPr>
            <a:picLocks noChangeAspect="1" noChangeArrowheads="1"/>
          </p:cNvPicPr>
          <p:nvPr/>
        </p:nvPicPr>
        <p:blipFill>
          <a:blip r:embed="rId2"/>
          <a:srcRect/>
          <a:stretch>
            <a:fillRect/>
          </a:stretch>
        </p:blipFill>
        <p:spPr bwMode="auto">
          <a:xfrm>
            <a:off x="1226527" y="1382713"/>
            <a:ext cx="6658708" cy="4076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75846" y="893763"/>
            <a:ext cx="8968154" cy="5262979"/>
          </a:xfrm>
          <a:prstGeom prst="rect">
            <a:avLst/>
          </a:prstGeom>
          <a:noFill/>
          <a:ln>
            <a:noFill/>
          </a:ln>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defRPr/>
            </a:pPr>
            <a:r>
              <a:rPr lang="en-US" altLang="en-US" sz="2400" b="1" i="1" dirty="0" smtClean="0">
                <a:latin typeface="+mn-lt"/>
              </a:rPr>
              <a:t>Object’s Attributes </a:t>
            </a:r>
          </a:p>
          <a:p>
            <a:pPr eaLnBrk="1" hangingPunct="1">
              <a:spcBef>
                <a:spcPct val="0"/>
              </a:spcBef>
              <a:buFont typeface="Wingdings" pitchFamily="2" charset="2"/>
              <a:buChar char="Ø"/>
              <a:defRPr/>
            </a:pPr>
            <a:r>
              <a:rPr lang="en-US" altLang="en-US" sz="2400" b="0" dirty="0" smtClean="0">
                <a:latin typeface="+mn-lt"/>
              </a:rPr>
              <a:t>Attributes represented by data type. </a:t>
            </a:r>
          </a:p>
          <a:p>
            <a:pPr eaLnBrk="1" hangingPunct="1">
              <a:spcBef>
                <a:spcPct val="0"/>
              </a:spcBef>
              <a:buFont typeface="Wingdings" pitchFamily="2" charset="2"/>
              <a:buChar char="Ø"/>
              <a:defRPr/>
            </a:pPr>
            <a:r>
              <a:rPr lang="en-US" altLang="en-US" sz="2400" b="0" dirty="0" smtClean="0">
                <a:latin typeface="+mn-lt"/>
              </a:rPr>
              <a:t>They describe objects </a:t>
            </a:r>
            <a:r>
              <a:rPr lang="en-US" altLang="en-US" sz="2400" dirty="0" smtClean="0">
                <a:latin typeface="+mn-lt"/>
              </a:rPr>
              <a:t>states</a:t>
            </a:r>
            <a:r>
              <a:rPr lang="en-US" altLang="en-US" sz="2400" b="0" dirty="0" smtClean="0">
                <a:latin typeface="+mn-lt"/>
              </a:rPr>
              <a:t>. </a:t>
            </a:r>
          </a:p>
          <a:p>
            <a:pPr eaLnBrk="1" hangingPunct="1">
              <a:spcBef>
                <a:spcPct val="0"/>
              </a:spcBef>
              <a:buFont typeface="Wingdings" pitchFamily="2" charset="2"/>
              <a:buChar char="Ø"/>
              <a:defRPr/>
            </a:pPr>
            <a:r>
              <a:rPr lang="en-US" altLang="en-US" sz="2400" b="0" dirty="0" smtClean="0">
                <a:latin typeface="+mn-lt"/>
              </a:rPr>
              <a:t>In the Car example the car‘s attributes are: color, manufacturer, cost, owner, model, etc. </a:t>
            </a:r>
          </a:p>
          <a:p>
            <a:pPr eaLnBrk="1" hangingPunct="1">
              <a:spcBef>
                <a:spcPct val="0"/>
              </a:spcBef>
              <a:buNone/>
              <a:defRPr/>
            </a:pPr>
            <a:r>
              <a:rPr lang="en-US" altLang="en-US" sz="2400" b="1" i="1" dirty="0" smtClean="0">
                <a:latin typeface="+mn-lt"/>
              </a:rPr>
              <a:t>Object’s Methods </a:t>
            </a:r>
          </a:p>
          <a:p>
            <a:pPr eaLnBrk="1" hangingPunct="1">
              <a:spcBef>
                <a:spcPct val="0"/>
              </a:spcBef>
              <a:buFont typeface="Wingdings" pitchFamily="2" charset="2"/>
              <a:buChar char="Ø"/>
              <a:defRPr/>
            </a:pPr>
            <a:r>
              <a:rPr lang="en-US" altLang="en-US" sz="2400" b="0" dirty="0" smtClean="0">
                <a:latin typeface="+mn-lt"/>
              </a:rPr>
              <a:t>Methods define objects behavior and specify the way in which an Object‘s data are </a:t>
            </a:r>
            <a:r>
              <a:rPr lang="en-US" altLang="en-US" sz="2400" dirty="0" smtClean="0">
                <a:latin typeface="+mn-lt"/>
              </a:rPr>
              <a:t>manipulated</a:t>
            </a:r>
            <a:r>
              <a:rPr lang="en-US" altLang="en-US" sz="2400" b="0" dirty="0" smtClean="0">
                <a:latin typeface="+mn-lt"/>
              </a:rPr>
              <a:t>. </a:t>
            </a:r>
          </a:p>
          <a:p>
            <a:pPr eaLnBrk="1" hangingPunct="1">
              <a:spcBef>
                <a:spcPct val="0"/>
              </a:spcBef>
              <a:buFont typeface="Wingdings" pitchFamily="2" charset="2"/>
              <a:buChar char="Ø"/>
              <a:defRPr/>
            </a:pPr>
            <a:r>
              <a:rPr lang="en-US" altLang="en-US" sz="2400" b="0" dirty="0" smtClean="0">
                <a:latin typeface="+mn-lt"/>
              </a:rPr>
              <a:t>In the Car example the car‘s methods are: drive it, lock it, carry passenger in it. </a:t>
            </a:r>
          </a:p>
          <a:p>
            <a:pPr algn="just" eaLnBrk="1" hangingPunct="1">
              <a:spcBef>
                <a:spcPct val="0"/>
              </a:spcBef>
              <a:buNone/>
              <a:defRPr/>
            </a:pPr>
            <a:r>
              <a:rPr lang="en-US" altLang="en-US" sz="2400" b="1" i="1" dirty="0" smtClean="0">
                <a:latin typeface="+mn-lt"/>
              </a:rPr>
              <a:t>Objects- blueprints of classes </a:t>
            </a:r>
          </a:p>
          <a:p>
            <a:pPr algn="just" eaLnBrk="1" hangingPunct="1">
              <a:spcBef>
                <a:spcPct val="0"/>
              </a:spcBef>
              <a:buFont typeface="Wingdings" pitchFamily="2" charset="2"/>
              <a:buChar char="Ø"/>
              <a:defRPr/>
            </a:pPr>
            <a:r>
              <a:rPr lang="en-US" altLang="en-US" sz="2400" b="0" dirty="0" smtClean="0">
                <a:latin typeface="+mn-lt"/>
              </a:rPr>
              <a:t>The role of a class is to define the </a:t>
            </a:r>
            <a:r>
              <a:rPr lang="en-US" altLang="en-US" sz="2400" dirty="0" smtClean="0">
                <a:latin typeface="+mn-lt"/>
              </a:rPr>
              <a:t>state</a:t>
            </a:r>
            <a:r>
              <a:rPr lang="en-US" altLang="en-US" sz="2400" b="0" dirty="0" smtClean="0">
                <a:latin typeface="+mn-lt"/>
              </a:rPr>
              <a:t> and </a:t>
            </a:r>
            <a:r>
              <a:rPr lang="en-US" altLang="en-US" sz="2400" dirty="0" smtClean="0">
                <a:latin typeface="+mn-lt"/>
              </a:rPr>
              <a:t>behavior</a:t>
            </a:r>
            <a:r>
              <a:rPr lang="en-US" altLang="en-US" sz="2400" b="0" dirty="0" smtClean="0">
                <a:latin typeface="+mn-lt"/>
              </a:rPr>
              <a:t> of its instances. </a:t>
            </a:r>
          </a:p>
          <a:p>
            <a:pPr algn="just" eaLnBrk="1" hangingPunct="1">
              <a:spcBef>
                <a:spcPct val="0"/>
              </a:spcBef>
              <a:buFont typeface="Wingdings" pitchFamily="2" charset="2"/>
              <a:buChar char="Ø"/>
              <a:defRPr/>
            </a:pPr>
            <a:r>
              <a:rPr lang="en-US" altLang="en-US" sz="2400" b="0" dirty="0" smtClean="0">
                <a:latin typeface="+mn-lt"/>
              </a:rPr>
              <a:t>The class car, for example, defines the property color. </a:t>
            </a:r>
          </a:p>
          <a:p>
            <a:pPr algn="just" eaLnBrk="1" hangingPunct="1">
              <a:spcBef>
                <a:spcPct val="0"/>
              </a:spcBef>
              <a:buFont typeface="Wingdings" pitchFamily="2" charset="2"/>
              <a:buChar char="Ø"/>
              <a:defRPr/>
            </a:pPr>
            <a:r>
              <a:rPr lang="en-US" altLang="en-US" sz="2400" b="0" dirty="0" smtClean="0">
                <a:latin typeface="+mn-lt"/>
              </a:rPr>
              <a:t>Each individual car will have property such as "maroon," "yellow"</a:t>
            </a:r>
          </a:p>
        </p:txBody>
      </p:sp>
      <p:sp>
        <p:nvSpPr>
          <p:cNvPr id="83971" name="Rectangle 2"/>
          <p:cNvSpPr>
            <a:spLocks noGrp="1" noChangeArrowheads="1"/>
          </p:cNvSpPr>
          <p:nvPr>
            <p:ph type="title" idx="4294967295"/>
          </p:nvPr>
        </p:nvSpPr>
        <p:spPr bwMode="auto">
          <a:xfrm>
            <a:off x="1128346" y="1"/>
            <a:ext cx="8229600" cy="771525"/>
          </a:xfrm>
          <a:prstGeom prst="rect">
            <a:avLst/>
          </a:prstGeom>
          <a:noFill/>
          <a:ln>
            <a:miter lim="800000"/>
            <a:headEnd/>
            <a:tailEnd/>
          </a:ln>
        </p:spPr>
        <p:txBody>
          <a:bodyPr/>
          <a:lstStyle/>
          <a:p>
            <a:pPr eaLnBrk="1" hangingPunct="1"/>
            <a:r>
              <a:rPr lang="en-US" altLang="en-US" sz="4000" b="1" dirty="0" smtClean="0"/>
              <a:t>Object- Attributes and Methods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Packages</a:t>
            </a:r>
          </a:p>
        </p:txBody>
      </p:sp>
      <p:sp>
        <p:nvSpPr>
          <p:cNvPr id="84995" name="Content Placeholder 2"/>
          <p:cNvSpPr>
            <a:spLocks noGrp="1"/>
          </p:cNvSpPr>
          <p:nvPr>
            <p:ph idx="1"/>
          </p:nvPr>
        </p:nvSpPr>
        <p:spPr>
          <a:xfrm>
            <a:off x="457200" y="1143000"/>
            <a:ext cx="8229600" cy="4983163"/>
          </a:xfrm>
        </p:spPr>
        <p:txBody>
          <a:bodyPr>
            <a:normAutofit/>
          </a:bodyPr>
          <a:lstStyle/>
          <a:p>
            <a:pPr>
              <a:lnSpc>
                <a:spcPct val="150000"/>
              </a:lnSpc>
            </a:pPr>
            <a:r>
              <a:rPr lang="en-US" altLang="en-US" sz="2600" dirty="0" smtClean="0"/>
              <a:t>Grouping of classes</a:t>
            </a:r>
          </a:p>
          <a:p>
            <a:pPr>
              <a:lnSpc>
                <a:spcPct val="150000"/>
              </a:lnSpc>
            </a:pPr>
            <a:r>
              <a:rPr lang="en-US" altLang="en-US" sz="2600" dirty="0" smtClean="0"/>
              <a:t>Standard </a:t>
            </a:r>
            <a:r>
              <a:rPr lang="en-US" altLang="en-US" sz="2600" b="1" dirty="0" smtClean="0"/>
              <a:t>Java packages </a:t>
            </a:r>
            <a:r>
              <a:rPr lang="en-US" altLang="en-US" sz="2600" dirty="0" smtClean="0"/>
              <a:t>are inside java and </a:t>
            </a:r>
            <a:r>
              <a:rPr lang="en-US" altLang="en-US" sz="2600" dirty="0" err="1" smtClean="0"/>
              <a:t>javax</a:t>
            </a:r>
            <a:endParaRPr lang="en-US" altLang="en-US" sz="2600" dirty="0" smtClean="0"/>
          </a:p>
          <a:p>
            <a:pPr>
              <a:lnSpc>
                <a:spcPct val="150000"/>
              </a:lnSpc>
            </a:pPr>
            <a:r>
              <a:rPr lang="en-US" altLang="en-US" sz="2600" dirty="0" smtClean="0"/>
              <a:t>A class can use all classes from its own package and all public classes from other packages</a:t>
            </a:r>
          </a:p>
          <a:p>
            <a:pPr>
              <a:lnSpc>
                <a:spcPct val="150000"/>
              </a:lnSpc>
            </a:pPr>
            <a:r>
              <a:rPr lang="en-US" altLang="en-US" sz="2600" b="1" dirty="0" smtClean="0"/>
              <a:t>Import</a:t>
            </a:r>
            <a:r>
              <a:rPr lang="en-US" altLang="en-US" sz="2600" dirty="0" smtClean="0"/>
              <a:t> a specific class or entire package using import statement</a:t>
            </a:r>
          </a:p>
          <a:p>
            <a:pPr>
              <a:lnSpc>
                <a:spcPct val="150000"/>
              </a:lnSpc>
            </a:pPr>
            <a:r>
              <a:rPr lang="en-US" altLang="en-US" sz="2600" dirty="0" smtClean="0"/>
              <a:t>Locating classes in package is an activity of package</a:t>
            </a:r>
          </a:p>
          <a:p>
            <a:pPr>
              <a:lnSpc>
                <a:spcPct val="150000"/>
              </a:lnSpc>
            </a:pPr>
            <a:endParaRPr lang="en-US" altLang="en-US" sz="2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85800"/>
          </a:xfrm>
        </p:spPr>
        <p:txBody>
          <a:bodyPr>
            <a:normAutofit fontScale="90000"/>
          </a:bodyPr>
          <a:lstStyle/>
          <a:p>
            <a:r>
              <a:rPr lang="en-IN" sz="3600" b="1" dirty="0" smtClean="0"/>
              <a:t>Object Based programming Languages</a:t>
            </a:r>
            <a:r>
              <a:rPr lang="en-IN" b="1" dirty="0" smtClean="0"/>
              <a:t/>
            </a:r>
            <a:br>
              <a:rPr lang="en-IN" b="1" dirty="0" smtClean="0"/>
            </a:br>
            <a:endParaRPr lang="en-IN" dirty="0"/>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IN" dirty="0" smtClean="0"/>
              <a:t>Object based languages supports the usage of object and encapsulation.</a:t>
            </a:r>
          </a:p>
          <a:p>
            <a:pPr algn="just"/>
            <a:r>
              <a:rPr lang="en-IN" dirty="0" smtClean="0"/>
              <a:t>They does not support inheritance or, polymorphism or, both.</a:t>
            </a:r>
          </a:p>
          <a:p>
            <a:pPr algn="just"/>
            <a:r>
              <a:rPr lang="en-IN" dirty="0" smtClean="0"/>
              <a:t>These types of programming languages have built-in objects. Example: JavaScript has a window object. </a:t>
            </a:r>
          </a:p>
          <a:p>
            <a:pPr algn="just"/>
            <a:r>
              <a:rPr lang="en-IN" dirty="0" smtClean="0"/>
              <a:t>VB is another example of object-based language as you can create and use classes and objects, but inheriting classes is not supported.</a:t>
            </a:r>
            <a:endParaRPr lang="en-I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867400"/>
          </a:xfrm>
        </p:spPr>
        <p:txBody>
          <a:bodyPr>
            <a:normAutofit lnSpcReduction="10000"/>
          </a:bodyPr>
          <a:lstStyle/>
          <a:p>
            <a:pPr>
              <a:defRPr/>
            </a:pPr>
            <a:r>
              <a:rPr lang="en-US" sz="2400" b="1" dirty="0" smtClean="0"/>
              <a:t>Static Imports</a:t>
            </a:r>
          </a:p>
          <a:p>
            <a:pPr lvl="1">
              <a:defRPr/>
            </a:pPr>
            <a:r>
              <a:rPr lang="en-US" dirty="0" smtClean="0"/>
              <a:t>In Java SE 5.0, import statement enhanced to import static methods &amp; fields</a:t>
            </a:r>
          </a:p>
          <a:p>
            <a:pPr lvl="1">
              <a:buFont typeface="Wingdings" pitchFamily="2" charset="2"/>
              <a:buNone/>
              <a:defRPr/>
            </a:pPr>
            <a:r>
              <a:rPr lang="en-US" dirty="0" smtClean="0"/>
              <a:t>	</a:t>
            </a:r>
            <a:r>
              <a:rPr lang="en-US" dirty="0" smtClean="0">
                <a:solidFill>
                  <a:schemeClr val="accent2"/>
                </a:solidFill>
              </a:rPr>
              <a:t>import static </a:t>
            </a:r>
            <a:r>
              <a:rPr lang="en-US" dirty="0" err="1" smtClean="0">
                <a:solidFill>
                  <a:schemeClr val="accent2"/>
                </a:solidFill>
              </a:rPr>
              <a:t>java.lang.System</a:t>
            </a:r>
            <a:r>
              <a:rPr lang="en-US" dirty="0" smtClean="0">
                <a:solidFill>
                  <a:schemeClr val="accent2"/>
                </a:solidFill>
              </a:rPr>
              <a:t>.*;</a:t>
            </a:r>
          </a:p>
          <a:p>
            <a:pPr lvl="1">
              <a:buFont typeface="Wingdings" pitchFamily="2" charset="2"/>
              <a:buNone/>
              <a:defRPr/>
            </a:pPr>
            <a:r>
              <a:rPr lang="en-US" dirty="0" smtClean="0">
                <a:solidFill>
                  <a:schemeClr val="accent2"/>
                </a:solidFill>
              </a:rPr>
              <a:t>	</a:t>
            </a:r>
            <a:r>
              <a:rPr lang="en-US" dirty="0" err="1" smtClean="0">
                <a:solidFill>
                  <a:schemeClr val="accent2"/>
                </a:solidFill>
              </a:rPr>
              <a:t>out.println</a:t>
            </a:r>
            <a:r>
              <a:rPr lang="en-US" dirty="0" smtClean="0">
                <a:solidFill>
                  <a:schemeClr val="accent2"/>
                </a:solidFill>
              </a:rPr>
              <a:t>(“---”);</a:t>
            </a:r>
          </a:p>
          <a:p>
            <a:pPr lvl="1">
              <a:defRPr/>
            </a:pPr>
            <a:r>
              <a:rPr lang="en-US" dirty="0" smtClean="0"/>
              <a:t>Two practical uses</a:t>
            </a:r>
          </a:p>
          <a:p>
            <a:pPr lvl="2">
              <a:defRPr/>
            </a:pPr>
            <a:r>
              <a:rPr lang="en-US" sz="2400" dirty="0" smtClean="0"/>
              <a:t>Mathematical functions: static  import of Math class</a:t>
            </a:r>
          </a:p>
          <a:p>
            <a:pPr lvl="2">
              <a:buFont typeface="Wingdings" pitchFamily="2" charset="2"/>
              <a:buNone/>
              <a:defRPr/>
            </a:pPr>
            <a:r>
              <a:rPr lang="en-US" sz="2400" dirty="0" smtClean="0">
                <a:solidFill>
                  <a:schemeClr val="accent2"/>
                </a:solidFill>
              </a:rPr>
              <a:t>	</a:t>
            </a:r>
            <a:r>
              <a:rPr lang="en-US" sz="2400" dirty="0" err="1" smtClean="0">
                <a:solidFill>
                  <a:schemeClr val="accent2"/>
                </a:solidFill>
              </a:rPr>
              <a:t>sqrt</a:t>
            </a:r>
            <a:r>
              <a:rPr lang="en-US" sz="2400" dirty="0" smtClean="0">
                <a:solidFill>
                  <a:schemeClr val="accent2"/>
                </a:solidFill>
              </a:rPr>
              <a:t>(</a:t>
            </a:r>
            <a:r>
              <a:rPr lang="en-US" sz="2400" dirty="0" err="1" smtClean="0">
                <a:solidFill>
                  <a:schemeClr val="accent2"/>
                </a:solidFill>
              </a:rPr>
              <a:t>pow</a:t>
            </a:r>
            <a:r>
              <a:rPr lang="en-US" sz="2400" dirty="0" smtClean="0">
                <a:solidFill>
                  <a:schemeClr val="accent2"/>
                </a:solidFill>
              </a:rPr>
              <a:t>(x,2)+</a:t>
            </a:r>
            <a:r>
              <a:rPr lang="en-US" sz="2400" dirty="0" err="1" smtClean="0">
                <a:solidFill>
                  <a:schemeClr val="accent2"/>
                </a:solidFill>
              </a:rPr>
              <a:t>pow</a:t>
            </a:r>
            <a:r>
              <a:rPr lang="en-US" sz="2400" dirty="0" smtClean="0">
                <a:solidFill>
                  <a:schemeClr val="accent2"/>
                </a:solidFill>
              </a:rPr>
              <a:t>(y,2))</a:t>
            </a:r>
          </a:p>
          <a:p>
            <a:pPr lvl="2">
              <a:buFont typeface="Wingdings" pitchFamily="2" charset="2"/>
              <a:buNone/>
              <a:defRPr/>
            </a:pPr>
            <a:r>
              <a:rPr lang="en-US" sz="2400" dirty="0" smtClean="0">
                <a:solidFill>
                  <a:schemeClr val="accent2"/>
                </a:solidFill>
              </a:rPr>
              <a:t>	</a:t>
            </a:r>
            <a:r>
              <a:rPr lang="en-US" sz="2400" dirty="0" err="1" smtClean="0">
                <a:solidFill>
                  <a:schemeClr val="accent2"/>
                </a:solidFill>
              </a:rPr>
              <a:t>Math.sqrt</a:t>
            </a:r>
            <a:r>
              <a:rPr lang="en-US" sz="2400" dirty="0" smtClean="0">
                <a:solidFill>
                  <a:schemeClr val="accent2"/>
                </a:solidFill>
              </a:rPr>
              <a:t>(Math.pow(x,2)+Math.pow(y,2))</a:t>
            </a:r>
          </a:p>
          <a:p>
            <a:pPr lvl="2">
              <a:defRPr/>
            </a:pPr>
            <a:r>
              <a:rPr lang="en-US" sz="2400" dirty="0" smtClean="0"/>
              <a:t>Cumbersome constants</a:t>
            </a:r>
          </a:p>
          <a:p>
            <a:pPr lvl="2">
              <a:buFont typeface="Wingdings" pitchFamily="2" charset="2"/>
              <a:buNone/>
              <a:defRPr/>
            </a:pPr>
            <a:r>
              <a:rPr lang="en-US" sz="2400" dirty="0" smtClean="0">
                <a:solidFill>
                  <a:schemeClr val="accent6"/>
                </a:solidFill>
              </a:rPr>
              <a:t>	if (</a:t>
            </a:r>
            <a:r>
              <a:rPr lang="en-US" sz="2400" dirty="0" err="1" smtClean="0">
                <a:solidFill>
                  <a:schemeClr val="accent6"/>
                </a:solidFill>
              </a:rPr>
              <a:t>d.get</a:t>
            </a:r>
            <a:r>
              <a:rPr lang="en-US" sz="2400" dirty="0" smtClean="0">
                <a:solidFill>
                  <a:schemeClr val="accent6"/>
                </a:solidFill>
              </a:rPr>
              <a:t>(DAY_OF_WEEK) == MONDAY)</a:t>
            </a:r>
          </a:p>
          <a:p>
            <a:pPr lvl="1">
              <a:buFont typeface="Wingdings" pitchFamily="2" charset="2"/>
              <a:buNone/>
              <a:defRPr/>
            </a:pPr>
            <a:r>
              <a:rPr lang="en-US" dirty="0" smtClean="0">
                <a:solidFill>
                  <a:schemeClr val="accent6"/>
                </a:solidFill>
              </a:rPr>
              <a:t>		  if (</a:t>
            </a:r>
            <a:r>
              <a:rPr lang="en-US" dirty="0" err="1" smtClean="0">
                <a:solidFill>
                  <a:schemeClr val="accent6"/>
                </a:solidFill>
              </a:rPr>
              <a:t>d.get</a:t>
            </a:r>
            <a:r>
              <a:rPr lang="en-US" dirty="0" smtClean="0">
                <a:solidFill>
                  <a:schemeClr val="accent6"/>
                </a:solidFill>
              </a:rPr>
              <a:t>(</a:t>
            </a:r>
            <a:r>
              <a:rPr lang="en-US" dirty="0" err="1" smtClean="0">
                <a:solidFill>
                  <a:schemeClr val="accent6"/>
                </a:solidFill>
              </a:rPr>
              <a:t>Calender.DAY_OF_WEEK</a:t>
            </a:r>
            <a:r>
              <a:rPr lang="en-US" dirty="0" smtClean="0">
                <a:solidFill>
                  <a:schemeClr val="accent6"/>
                </a:solidFill>
              </a:rPr>
              <a:t>) == </a:t>
            </a:r>
            <a:r>
              <a:rPr lang="en-US" dirty="0" err="1" smtClean="0">
                <a:solidFill>
                  <a:schemeClr val="accent6"/>
                </a:solidFill>
              </a:rPr>
              <a:t>Calender.MONDAY</a:t>
            </a:r>
            <a:r>
              <a:rPr lang="en-US" dirty="0" smtClean="0">
                <a:solidFill>
                  <a:schemeClr val="accent6"/>
                </a:solidFill>
              </a:rPr>
              <a:t>)</a:t>
            </a:r>
          </a:p>
          <a:p>
            <a:pPr lvl="1">
              <a:buFont typeface="Wingdings" pitchFamily="2" charset="2"/>
              <a:buNone/>
              <a:defRPr/>
            </a:pPr>
            <a:endParaRPr lang="en-US" dirty="0" smtClean="0">
              <a:solidFill>
                <a:schemeClr val="accent2"/>
              </a:solidFill>
            </a:endParaRPr>
          </a:p>
          <a:p>
            <a:pPr lvl="1">
              <a:defRPr/>
            </a:pPr>
            <a:endParaRPr lang="en-US" dirty="0"/>
          </a:p>
        </p:txBody>
      </p:sp>
      <p:sp>
        <p:nvSpPr>
          <p:cNvPr id="86019"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Packages..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a:xfrm>
            <a:off x="381000" y="0"/>
            <a:ext cx="8229600" cy="89535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Packages..</a:t>
            </a:r>
          </a:p>
        </p:txBody>
      </p:sp>
      <p:sp>
        <p:nvSpPr>
          <p:cNvPr id="87043" name="Content Placeholder 2"/>
          <p:cNvSpPr>
            <a:spLocks noGrp="1"/>
          </p:cNvSpPr>
          <p:nvPr>
            <p:ph idx="1"/>
          </p:nvPr>
        </p:nvSpPr>
        <p:spPr>
          <a:xfrm>
            <a:off x="457200" y="990600"/>
            <a:ext cx="8229600" cy="5135563"/>
          </a:xfrm>
        </p:spPr>
        <p:txBody>
          <a:bodyPr>
            <a:normAutofit/>
          </a:bodyPr>
          <a:lstStyle/>
          <a:p>
            <a:pPr>
              <a:lnSpc>
                <a:spcPct val="90000"/>
              </a:lnSpc>
            </a:pPr>
            <a:r>
              <a:rPr lang="en-US" altLang="en-US" sz="2600" dirty="0" smtClean="0">
                <a:latin typeface="+mj-lt"/>
              </a:rPr>
              <a:t>Import ONLY imports public classes from the specified package</a:t>
            </a:r>
          </a:p>
          <a:p>
            <a:pPr>
              <a:lnSpc>
                <a:spcPct val="90000"/>
              </a:lnSpc>
            </a:pPr>
            <a:r>
              <a:rPr lang="en-US" altLang="en-US" sz="2600" dirty="0" smtClean="0">
                <a:latin typeface="+mj-lt"/>
              </a:rPr>
              <a:t>Classes which are not public cannot be referenced from outside their package.</a:t>
            </a:r>
          </a:p>
          <a:p>
            <a:pPr>
              <a:lnSpc>
                <a:spcPct val="90000"/>
              </a:lnSpc>
            </a:pPr>
            <a:r>
              <a:rPr lang="en-US" altLang="en-US" sz="2600" dirty="0" smtClean="0">
                <a:latin typeface="+mj-lt"/>
              </a:rPr>
              <a:t>There is no way to "import all classes except one"</a:t>
            </a:r>
          </a:p>
          <a:p>
            <a:pPr lvl="1">
              <a:lnSpc>
                <a:spcPct val="90000"/>
              </a:lnSpc>
            </a:pPr>
            <a:r>
              <a:rPr lang="en-US" altLang="en-US" sz="2600" dirty="0" smtClean="0">
                <a:latin typeface="+mj-lt"/>
              </a:rPr>
              <a:t>import either imports a single class or all classes within the package</a:t>
            </a:r>
          </a:p>
          <a:p>
            <a:pPr lvl="1">
              <a:lnSpc>
                <a:spcPct val="90000"/>
              </a:lnSpc>
            </a:pPr>
            <a:r>
              <a:rPr lang="en-US" altLang="en-US" sz="2600" dirty="0" smtClean="0">
                <a:latin typeface="+mj-lt"/>
              </a:rPr>
              <a:t>Note: importing has no runtime or performance implications. </a:t>
            </a:r>
          </a:p>
          <a:p>
            <a:pPr lvl="1">
              <a:lnSpc>
                <a:spcPct val="90000"/>
              </a:lnSpc>
            </a:pPr>
            <a:r>
              <a:rPr lang="en-US" altLang="en-US" sz="2600" dirty="0" smtClean="0">
                <a:latin typeface="+mj-lt"/>
              </a:rPr>
              <a:t>It is only importing a namespace so that the compiler can resolve class names.</a:t>
            </a:r>
          </a:p>
          <a:p>
            <a:endParaRPr lang="en-US" altLang="en-US" sz="2600" dirty="0" smtClean="0">
              <a:latin typeface="+mj-l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p:txBody>
          <a:bodyPr/>
          <a:lstStyle/>
          <a:p>
            <a:r>
              <a:rPr lang="en-US" altLang="en-US" smtClean="0"/>
              <a:t>Addition of a  class into a Package</a:t>
            </a:r>
          </a:p>
          <a:p>
            <a:r>
              <a:rPr lang="en-US" altLang="en-US" smtClean="0"/>
              <a:t>Put the name of the package at  the top of the calss</a:t>
            </a:r>
          </a:p>
          <a:p>
            <a:r>
              <a:rPr lang="en-US" altLang="en-US" smtClean="0"/>
              <a:t>No package name, source file belong to default package</a:t>
            </a:r>
          </a:p>
        </p:txBody>
      </p:sp>
      <p:sp>
        <p:nvSpPr>
          <p:cNvPr id="88067"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Packages..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0908"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kern="0" dirty="0" smtClean="0">
                <a:solidFill>
                  <a:schemeClr val="tx1"/>
                </a:solidFill>
              </a:rPr>
              <a:t>Object Orientated Features</a:t>
            </a:r>
          </a:p>
        </p:txBody>
      </p:sp>
      <p:sp>
        <p:nvSpPr>
          <p:cNvPr id="16387" name="Rectangle 3"/>
          <p:cNvSpPr>
            <a:spLocks noChangeArrowheads="1"/>
          </p:cNvSpPr>
          <p:nvPr/>
        </p:nvSpPr>
        <p:spPr bwMode="auto">
          <a:xfrm>
            <a:off x="227135" y="1014414"/>
            <a:ext cx="8805496" cy="3786187"/>
          </a:xfrm>
          <a:prstGeom prst="rect">
            <a:avLst/>
          </a:prstGeom>
          <a:noFill/>
          <a:ln>
            <a:noFill/>
          </a:ln>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defRPr/>
            </a:pPr>
            <a:r>
              <a:rPr lang="en-US" altLang="en-US" sz="2400" b="0" dirty="0" smtClean="0">
                <a:latin typeface="+mn-lt"/>
              </a:rPr>
              <a:t>Object orientation adapts to the following criteria's-</a:t>
            </a:r>
          </a:p>
          <a:p>
            <a:pPr algn="just" eaLnBrk="1" hangingPunct="1">
              <a:spcBef>
                <a:spcPct val="0"/>
              </a:spcBef>
              <a:buFontTx/>
              <a:buNone/>
              <a:defRPr/>
            </a:pPr>
            <a:endParaRPr lang="en-US" altLang="en-US" sz="2400" b="0" dirty="0" smtClean="0">
              <a:latin typeface="+mn-lt"/>
            </a:endParaRPr>
          </a:p>
          <a:p>
            <a:pPr algn="just" eaLnBrk="1" hangingPunct="1">
              <a:spcBef>
                <a:spcPct val="0"/>
              </a:spcBef>
              <a:buFontTx/>
              <a:buNone/>
              <a:defRPr/>
            </a:pPr>
            <a:r>
              <a:rPr lang="en-US" altLang="en-US" sz="2400" b="0" dirty="0" smtClean="0">
                <a:latin typeface="+mn-lt"/>
              </a:rPr>
              <a:t>1. Changing requirements </a:t>
            </a:r>
          </a:p>
          <a:p>
            <a:pPr algn="just" eaLnBrk="1" hangingPunct="1">
              <a:spcBef>
                <a:spcPct val="0"/>
              </a:spcBef>
              <a:buFontTx/>
              <a:buNone/>
              <a:defRPr/>
            </a:pPr>
            <a:r>
              <a:rPr lang="en-US" altLang="en-US" sz="2400" b="0" dirty="0" smtClean="0">
                <a:latin typeface="+mn-lt"/>
              </a:rPr>
              <a:t>2. Easier to maintain </a:t>
            </a:r>
          </a:p>
          <a:p>
            <a:pPr algn="just" eaLnBrk="1" hangingPunct="1">
              <a:spcBef>
                <a:spcPct val="0"/>
              </a:spcBef>
              <a:buFontTx/>
              <a:buNone/>
              <a:defRPr/>
            </a:pPr>
            <a:r>
              <a:rPr lang="en-US" altLang="en-US" sz="2400" b="0" dirty="0" smtClean="0">
                <a:latin typeface="+mn-lt"/>
              </a:rPr>
              <a:t>3. More robust </a:t>
            </a:r>
          </a:p>
          <a:p>
            <a:pPr algn="just" eaLnBrk="1" hangingPunct="1">
              <a:spcBef>
                <a:spcPct val="0"/>
              </a:spcBef>
              <a:buFontTx/>
              <a:buNone/>
              <a:defRPr/>
            </a:pPr>
            <a:r>
              <a:rPr lang="en-US" altLang="en-US" sz="2400" b="0" dirty="0" smtClean="0">
                <a:latin typeface="+mn-lt"/>
              </a:rPr>
              <a:t>4. Promote greater design </a:t>
            </a:r>
          </a:p>
          <a:p>
            <a:pPr algn="just" eaLnBrk="1" hangingPunct="1">
              <a:spcBef>
                <a:spcPct val="0"/>
              </a:spcBef>
              <a:buFontTx/>
              <a:buNone/>
              <a:defRPr/>
            </a:pPr>
            <a:r>
              <a:rPr lang="en-US" altLang="en-US" sz="2400" b="0" dirty="0" smtClean="0">
                <a:latin typeface="+mn-lt"/>
              </a:rPr>
              <a:t>5. Code reuse </a:t>
            </a:r>
          </a:p>
          <a:p>
            <a:pPr algn="just" eaLnBrk="1" hangingPunct="1">
              <a:spcBef>
                <a:spcPct val="0"/>
              </a:spcBef>
              <a:buFontTx/>
              <a:buNone/>
              <a:defRPr/>
            </a:pPr>
            <a:r>
              <a:rPr lang="en-US" altLang="en-US" sz="2400" b="0" dirty="0" smtClean="0">
                <a:latin typeface="+mn-lt"/>
              </a:rPr>
              <a:t>6. Higher level of abstraction </a:t>
            </a:r>
          </a:p>
          <a:p>
            <a:pPr algn="just" eaLnBrk="1" hangingPunct="1">
              <a:spcBef>
                <a:spcPct val="0"/>
              </a:spcBef>
              <a:buFontTx/>
              <a:buNone/>
              <a:defRPr/>
            </a:pPr>
            <a:r>
              <a:rPr lang="en-US" altLang="en-US" sz="2400" b="0" dirty="0" smtClean="0">
                <a:latin typeface="+mn-lt"/>
              </a:rPr>
              <a:t>7. Encouragement of good programming techniques </a:t>
            </a:r>
          </a:p>
          <a:p>
            <a:pPr algn="just" eaLnBrk="1" hangingPunct="1">
              <a:spcBef>
                <a:spcPct val="0"/>
              </a:spcBef>
              <a:buFontTx/>
              <a:buNone/>
              <a:defRPr/>
            </a:pPr>
            <a:r>
              <a:rPr lang="en-US" altLang="en-US" sz="2400" b="0" dirty="0" smtClean="0">
                <a:latin typeface="+mn-lt"/>
              </a:rPr>
              <a:t>8. Promotion of reusability </a:t>
            </a:r>
          </a:p>
        </p:txBody>
      </p:sp>
      <p:pic>
        <p:nvPicPr>
          <p:cNvPr id="90116" name="Picture 5" descr="Image result for classes in oops"/>
          <p:cNvPicPr>
            <a:picLocks noChangeAspect="1" noChangeArrowheads="1"/>
          </p:cNvPicPr>
          <p:nvPr/>
        </p:nvPicPr>
        <p:blipFill>
          <a:blip r:embed="rId4"/>
          <a:srcRect/>
          <a:stretch>
            <a:fillRect/>
          </a:stretch>
        </p:blipFill>
        <p:spPr bwMode="auto">
          <a:xfrm>
            <a:off x="2381251" y="5046664"/>
            <a:ext cx="4747846" cy="1057275"/>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62865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Inheritance</a:t>
            </a:r>
          </a:p>
        </p:txBody>
      </p:sp>
      <p:sp>
        <p:nvSpPr>
          <p:cNvPr id="95235" name="Content Placeholder 2"/>
          <p:cNvSpPr>
            <a:spLocks noGrp="1"/>
          </p:cNvSpPr>
          <p:nvPr>
            <p:ph idx="1"/>
          </p:nvPr>
        </p:nvSpPr>
        <p:spPr/>
        <p:txBody>
          <a:bodyPr>
            <a:normAutofit fontScale="85000" lnSpcReduction="20000"/>
          </a:bodyPr>
          <a:lstStyle/>
          <a:p>
            <a:r>
              <a:rPr lang="en-US" altLang="en-US" smtClean="0"/>
              <a:t>is-a relationship</a:t>
            </a:r>
          </a:p>
          <a:p>
            <a:pPr lvl="1">
              <a:buFontTx/>
              <a:buNone/>
            </a:pPr>
            <a:r>
              <a:rPr lang="en-US" altLang="en-US" smtClean="0"/>
              <a:t>Class subclass-name extends superclass-name </a:t>
            </a:r>
          </a:p>
          <a:p>
            <a:pPr lvl="1">
              <a:buFontTx/>
              <a:buNone/>
            </a:pPr>
            <a:r>
              <a:rPr lang="en-US" altLang="en-US" smtClean="0"/>
              <a:t>{</a:t>
            </a:r>
          </a:p>
          <a:p>
            <a:pPr lvl="1">
              <a:buFontTx/>
              <a:buNone/>
            </a:pPr>
            <a:r>
              <a:rPr lang="en-US" altLang="en-US" smtClean="0"/>
              <a:t>// body of class</a:t>
            </a:r>
          </a:p>
          <a:p>
            <a:pPr lvl="1">
              <a:buFontTx/>
              <a:buNone/>
            </a:pPr>
            <a:r>
              <a:rPr lang="en-US" altLang="en-US" smtClean="0"/>
              <a:t>}</a:t>
            </a:r>
          </a:p>
          <a:p>
            <a:pPr lvl="1">
              <a:buFontTx/>
              <a:buNone/>
            </a:pPr>
            <a:r>
              <a:rPr lang="en-US" altLang="en-US" smtClean="0"/>
              <a:t>Subclass have more functionality then superclass</a:t>
            </a:r>
          </a:p>
          <a:p>
            <a:r>
              <a:rPr lang="en-US" altLang="en-US" smtClean="0">
                <a:latin typeface="TimesNewRoman"/>
              </a:rPr>
              <a:t>Each Java class has one (and only one) superclass</a:t>
            </a:r>
          </a:p>
          <a:p>
            <a:r>
              <a:rPr lang="en-US" altLang="en-US" smtClean="0">
                <a:latin typeface="TimesNewRoman"/>
              </a:rPr>
              <a:t>There is no limit to the number of subclasses a class can have</a:t>
            </a:r>
          </a:p>
          <a:p>
            <a:r>
              <a:rPr lang="en-US" altLang="en-US" smtClean="0">
                <a:latin typeface="TimesNewRoman"/>
              </a:rPr>
              <a:t>There is no limit to the depth of the class tree.</a:t>
            </a:r>
            <a:endParaRPr lang="en-US" altLang="en-US"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p:cNvSpPr>
            <a:spLocks noGrp="1"/>
          </p:cNvSpPr>
          <p:nvPr>
            <p:ph idx="1"/>
          </p:nvPr>
        </p:nvSpPr>
        <p:spPr>
          <a:xfrm>
            <a:off x="228600" y="762000"/>
            <a:ext cx="8686800" cy="6096000"/>
          </a:xfrm>
        </p:spPr>
        <p:txBody>
          <a:bodyPr>
            <a:normAutofit/>
          </a:bodyPr>
          <a:lstStyle/>
          <a:p>
            <a:pPr algn="just">
              <a:lnSpc>
                <a:spcPct val="90000"/>
              </a:lnSpc>
            </a:pPr>
            <a:r>
              <a:rPr lang="en-US" altLang="en-US" sz="2400" dirty="0" smtClean="0"/>
              <a:t>It is the responsibility of the subclass constructor to invoke the appropriate </a:t>
            </a:r>
            <a:r>
              <a:rPr lang="en-US" altLang="en-US" sz="2400" dirty="0" err="1" smtClean="0"/>
              <a:t>superclass</a:t>
            </a:r>
            <a:r>
              <a:rPr lang="en-US" altLang="en-US" sz="2400" dirty="0" smtClean="0"/>
              <a:t> constructors </a:t>
            </a:r>
          </a:p>
          <a:p>
            <a:pPr algn="just">
              <a:lnSpc>
                <a:spcPct val="90000"/>
              </a:lnSpc>
            </a:pPr>
            <a:r>
              <a:rPr lang="en-US" altLang="en-US" sz="2400" dirty="0" err="1" smtClean="0"/>
              <a:t>Superclass</a:t>
            </a:r>
            <a:r>
              <a:rPr lang="en-US" altLang="en-US" sz="2400" dirty="0" smtClean="0"/>
              <a:t> constructors can be called using the "</a:t>
            </a:r>
            <a:r>
              <a:rPr lang="en-US" altLang="en-US" sz="2400" b="1" dirty="0" smtClean="0"/>
              <a:t>super</a:t>
            </a:r>
            <a:r>
              <a:rPr lang="en-US" altLang="en-US" sz="2400" dirty="0" smtClean="0"/>
              <a:t>" keyword in a manner similar to "</a:t>
            </a:r>
            <a:r>
              <a:rPr lang="en-US" altLang="en-US" sz="2400" b="1" dirty="0" smtClean="0"/>
              <a:t>this</a:t>
            </a:r>
            <a:r>
              <a:rPr lang="en-US" altLang="en-US" sz="2400" dirty="0" smtClean="0"/>
              <a:t>"</a:t>
            </a:r>
          </a:p>
          <a:p>
            <a:pPr algn="just">
              <a:lnSpc>
                <a:spcPct val="90000"/>
              </a:lnSpc>
            </a:pPr>
            <a:r>
              <a:rPr lang="en-US" altLang="en-US" sz="2400" dirty="0" smtClean="0"/>
              <a:t>It must be the first line of code in the constructor</a:t>
            </a:r>
          </a:p>
          <a:p>
            <a:pPr algn="just">
              <a:lnSpc>
                <a:spcPct val="90000"/>
              </a:lnSpc>
            </a:pPr>
            <a:r>
              <a:rPr lang="en-US" altLang="en-US" sz="2400" dirty="0" smtClean="0"/>
              <a:t>If a call to super is not made, the system will automatically attempt to invoke the no-argument constructor of the </a:t>
            </a:r>
            <a:r>
              <a:rPr lang="en-US" altLang="en-US" sz="2400" dirty="0" err="1" smtClean="0"/>
              <a:t>superclass</a:t>
            </a:r>
            <a:r>
              <a:rPr lang="en-US" altLang="en-US" sz="2400" dirty="0" smtClean="0"/>
              <a:t>.</a:t>
            </a:r>
          </a:p>
          <a:p>
            <a:pPr algn="just">
              <a:lnSpc>
                <a:spcPct val="90000"/>
              </a:lnSpc>
            </a:pPr>
            <a:r>
              <a:rPr lang="en-US" altLang="en-US" sz="2400" b="1" dirty="0" smtClean="0"/>
              <a:t>Super has two general forms.</a:t>
            </a:r>
          </a:p>
          <a:p>
            <a:pPr lvl="1" algn="just">
              <a:lnSpc>
                <a:spcPct val="90000"/>
              </a:lnSpc>
            </a:pPr>
            <a:r>
              <a:rPr lang="en-US" altLang="en-US" dirty="0" smtClean="0"/>
              <a:t>The first calls the </a:t>
            </a:r>
            <a:r>
              <a:rPr lang="en-US" altLang="en-US" dirty="0" err="1" smtClean="0"/>
              <a:t>superclass</a:t>
            </a:r>
            <a:r>
              <a:rPr lang="en-US" altLang="en-US" dirty="0" smtClean="0"/>
              <a:t> constructor</a:t>
            </a:r>
          </a:p>
          <a:p>
            <a:pPr lvl="1" algn="just">
              <a:lnSpc>
                <a:spcPct val="90000"/>
              </a:lnSpc>
            </a:pPr>
            <a:r>
              <a:rPr lang="en-US" altLang="en-US" dirty="0" smtClean="0"/>
              <a:t>The second is used to access a member of the </a:t>
            </a:r>
            <a:r>
              <a:rPr lang="en-US" altLang="en-US" dirty="0" err="1" smtClean="0"/>
              <a:t>superclass</a:t>
            </a:r>
            <a:r>
              <a:rPr lang="en-US" altLang="en-US" dirty="0" smtClean="0"/>
              <a:t> that has been hidden by a member of a subclass</a:t>
            </a:r>
          </a:p>
          <a:p>
            <a:pPr algn="just">
              <a:lnSpc>
                <a:spcPct val="90000"/>
              </a:lnSpc>
            </a:pPr>
            <a:r>
              <a:rPr lang="en-US" altLang="en-US" sz="2400" dirty="0" smtClean="0"/>
              <a:t>A </a:t>
            </a:r>
            <a:r>
              <a:rPr lang="en-US" altLang="en-US" sz="2400" dirty="0" err="1" smtClean="0"/>
              <a:t>superclass</a:t>
            </a:r>
            <a:r>
              <a:rPr lang="en-US" altLang="en-US" sz="2400" dirty="0" smtClean="0"/>
              <a:t> reference can refer to an instance of the </a:t>
            </a:r>
            <a:r>
              <a:rPr lang="en-US" altLang="en-US" sz="2400" dirty="0" err="1" smtClean="0"/>
              <a:t>superclass</a:t>
            </a:r>
            <a:r>
              <a:rPr lang="en-US" altLang="en-US" sz="2400" dirty="0" smtClean="0"/>
              <a:t> OR an instance of ANY class which inherits from the </a:t>
            </a:r>
            <a:r>
              <a:rPr lang="en-US" altLang="en-US" sz="2400" dirty="0" err="1" smtClean="0"/>
              <a:t>superclass</a:t>
            </a:r>
            <a:r>
              <a:rPr lang="en-US" altLang="en-US" sz="2400" dirty="0" smtClean="0"/>
              <a:t>.</a:t>
            </a:r>
          </a:p>
          <a:p>
            <a:pPr algn="just">
              <a:lnSpc>
                <a:spcPct val="90000"/>
              </a:lnSpc>
            </a:pPr>
            <a:r>
              <a:rPr lang="en-US" altLang="en-US" sz="2400" dirty="0" smtClean="0"/>
              <a:t>Dynamic Method Dispatch will be applicable</a:t>
            </a:r>
          </a:p>
        </p:txBody>
      </p:sp>
      <p:sp>
        <p:nvSpPr>
          <p:cNvPr id="96259"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Inheritance..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Abstract Classes</a:t>
            </a:r>
          </a:p>
        </p:txBody>
      </p:sp>
      <p:sp>
        <p:nvSpPr>
          <p:cNvPr id="97283" name="Content Placeholder 2"/>
          <p:cNvSpPr>
            <a:spLocks noGrp="1"/>
          </p:cNvSpPr>
          <p:nvPr>
            <p:ph idx="1"/>
          </p:nvPr>
        </p:nvSpPr>
        <p:spPr>
          <a:xfrm>
            <a:off x="457200" y="1295400"/>
            <a:ext cx="8229600" cy="4830763"/>
          </a:xfrm>
        </p:spPr>
        <p:txBody>
          <a:bodyPr>
            <a:normAutofit lnSpcReduction="10000"/>
          </a:bodyPr>
          <a:lstStyle/>
          <a:p>
            <a:r>
              <a:rPr lang="en-US" altLang="en-US" dirty="0" smtClean="0"/>
              <a:t>Contain 0 or more abstract methods.</a:t>
            </a:r>
          </a:p>
          <a:p>
            <a:r>
              <a:rPr lang="en-US" altLang="en-US" dirty="0" smtClean="0"/>
              <a:t>Act as place holders for abstraction</a:t>
            </a:r>
          </a:p>
          <a:p>
            <a:r>
              <a:rPr lang="en-US" altLang="en-US" dirty="0" smtClean="0"/>
              <a:t>Used heavily in Design Patterns</a:t>
            </a:r>
          </a:p>
          <a:p>
            <a:r>
              <a:rPr lang="en-US" altLang="en-US" dirty="0" smtClean="0"/>
              <a:t>Methods can also be abstracted</a:t>
            </a:r>
          </a:p>
          <a:p>
            <a:r>
              <a:rPr lang="en-US" altLang="en-US" dirty="0" smtClean="0"/>
              <a:t>Any class which contains an abstract method MUST also be abstract</a:t>
            </a:r>
          </a:p>
          <a:p>
            <a:r>
              <a:rPr lang="en-US" altLang="en-US" dirty="0" smtClean="0"/>
              <a:t>Abstract classes can contain both concrete and </a:t>
            </a:r>
            <a:r>
              <a:rPr lang="en-US" altLang="en-US" b="1" dirty="0" smtClean="0">
                <a:latin typeface="TimesNewRoman"/>
              </a:rPr>
              <a:t>abstract</a:t>
            </a:r>
            <a:r>
              <a:rPr lang="en-US" altLang="en-US" dirty="0" smtClean="0">
                <a:latin typeface="TimesNewRoman"/>
              </a:rPr>
              <a:t> </a:t>
            </a:r>
            <a:r>
              <a:rPr lang="en-US" altLang="en-US" b="1" dirty="0" smtClean="0">
                <a:latin typeface="TimesNewRoman"/>
              </a:rPr>
              <a:t>methods</a:t>
            </a:r>
          </a:p>
          <a:p>
            <a:r>
              <a:rPr lang="en-US" altLang="en-US" dirty="0" smtClean="0"/>
              <a:t>Can never be instantiated</a:t>
            </a:r>
          </a:p>
          <a:p>
            <a:endParaRPr lang="en-US" altLang="en-US" dirty="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Interfaces</a:t>
            </a:r>
          </a:p>
        </p:txBody>
      </p:sp>
      <p:sp>
        <p:nvSpPr>
          <p:cNvPr id="98307" name="Content Placeholder 2"/>
          <p:cNvSpPr>
            <a:spLocks noGrp="1"/>
          </p:cNvSpPr>
          <p:nvPr>
            <p:ph idx="1"/>
          </p:nvPr>
        </p:nvSpPr>
        <p:spPr>
          <a:xfrm>
            <a:off x="243254" y="857250"/>
            <a:ext cx="8900746" cy="5843588"/>
          </a:xfrm>
        </p:spPr>
        <p:txBody>
          <a:bodyPr>
            <a:normAutofit fontScale="92500"/>
          </a:bodyPr>
          <a:lstStyle/>
          <a:p>
            <a:pPr algn="just">
              <a:lnSpc>
                <a:spcPct val="90000"/>
              </a:lnSpc>
            </a:pPr>
            <a:r>
              <a:rPr lang="en-US" altLang="en-US" sz="2400" dirty="0" smtClean="0">
                <a:latin typeface="TimesNewRoman"/>
              </a:rPr>
              <a:t>Similar to an abstract class with the following</a:t>
            </a:r>
          </a:p>
          <a:p>
            <a:pPr algn="just">
              <a:lnSpc>
                <a:spcPct val="90000"/>
              </a:lnSpc>
              <a:buFontTx/>
              <a:buNone/>
            </a:pPr>
            <a:r>
              <a:rPr lang="en-US" altLang="en-US" sz="2400" dirty="0" smtClean="0">
                <a:latin typeface="TimesNewRoman"/>
              </a:rPr>
              <a:t>	exceptions:</a:t>
            </a:r>
          </a:p>
          <a:p>
            <a:pPr lvl="1" algn="just">
              <a:lnSpc>
                <a:spcPct val="90000"/>
              </a:lnSpc>
            </a:pPr>
            <a:r>
              <a:rPr lang="en-US" altLang="en-US" b="1" dirty="0" smtClean="0">
                <a:latin typeface="TimesNewRoman"/>
              </a:rPr>
              <a:t>All methods </a:t>
            </a:r>
            <a:r>
              <a:rPr lang="en-US" altLang="en-US" dirty="0" smtClean="0">
                <a:latin typeface="TimesNewRoman"/>
              </a:rPr>
              <a:t>defined in an interface are </a:t>
            </a:r>
            <a:r>
              <a:rPr lang="en-US" altLang="en-US" b="1" dirty="0" smtClean="0">
                <a:latin typeface="TimesNewRoman"/>
              </a:rPr>
              <a:t>abstract</a:t>
            </a:r>
            <a:r>
              <a:rPr lang="en-US" altLang="en-US" dirty="0" smtClean="0">
                <a:latin typeface="TimesNewRoman"/>
              </a:rPr>
              <a:t>. Interfaces can contain no implementation.</a:t>
            </a:r>
          </a:p>
          <a:p>
            <a:pPr lvl="1" algn="just">
              <a:lnSpc>
                <a:spcPct val="90000"/>
              </a:lnSpc>
            </a:pPr>
            <a:r>
              <a:rPr lang="en-US" altLang="en-US" dirty="0" smtClean="0">
                <a:latin typeface="TimesNewRoman"/>
              </a:rPr>
              <a:t>Interfaces </a:t>
            </a:r>
            <a:r>
              <a:rPr lang="en-US" altLang="en-US" b="1" dirty="0" smtClean="0">
                <a:latin typeface="TimesNewRoman"/>
              </a:rPr>
              <a:t>cannot contain instance variables</a:t>
            </a:r>
            <a:r>
              <a:rPr lang="en-US" altLang="en-US" dirty="0" smtClean="0">
                <a:latin typeface="TimesNewRoman"/>
              </a:rPr>
              <a:t>. However, they can contain </a:t>
            </a:r>
            <a:r>
              <a:rPr lang="en-US" altLang="en-US" b="1" dirty="0" smtClean="0">
                <a:latin typeface="TimesNewRoman"/>
              </a:rPr>
              <a:t>public static final variables </a:t>
            </a:r>
            <a:r>
              <a:rPr lang="en-US" altLang="en-US" dirty="0" smtClean="0">
                <a:latin typeface="TimesNewRoman"/>
              </a:rPr>
              <a:t>(i.e. constant class variables)</a:t>
            </a:r>
          </a:p>
          <a:p>
            <a:pPr lvl="1" algn="just">
              <a:lnSpc>
                <a:spcPct val="90000"/>
              </a:lnSpc>
            </a:pPr>
            <a:r>
              <a:rPr lang="en-US" altLang="en-US" dirty="0" smtClean="0">
                <a:latin typeface="TimesNewRoman"/>
              </a:rPr>
              <a:t>All methods are </a:t>
            </a:r>
            <a:r>
              <a:rPr lang="en-US" altLang="en-US" b="1" dirty="0" smtClean="0">
                <a:latin typeface="TimesNewRoman"/>
              </a:rPr>
              <a:t>public by default </a:t>
            </a:r>
            <a:r>
              <a:rPr lang="en-US" altLang="en-US" dirty="0" smtClean="0">
                <a:latin typeface="TimesNewRoman"/>
              </a:rPr>
              <a:t>&amp; fields are </a:t>
            </a:r>
            <a:r>
              <a:rPr lang="en-US" altLang="en-US" b="1" dirty="0" smtClean="0">
                <a:latin typeface="TimesNewRoman"/>
              </a:rPr>
              <a:t>public static final</a:t>
            </a:r>
          </a:p>
          <a:p>
            <a:pPr>
              <a:lnSpc>
                <a:spcPct val="90000"/>
              </a:lnSpc>
            </a:pPr>
            <a:r>
              <a:rPr lang="en-US" altLang="en-US" sz="2400" dirty="0" smtClean="0">
                <a:latin typeface="TimesNewRoman"/>
              </a:rPr>
              <a:t>Declared using the "</a:t>
            </a:r>
            <a:r>
              <a:rPr lang="en-US" altLang="en-US" sz="2400" i="1" dirty="0" smtClean="0">
                <a:latin typeface="TimesNewRoman"/>
              </a:rPr>
              <a:t>interface</a:t>
            </a:r>
            <a:r>
              <a:rPr lang="en-US" altLang="en-US" sz="2400" dirty="0" smtClean="0">
                <a:latin typeface="TimesNewRoman"/>
              </a:rPr>
              <a:t>" keyword</a:t>
            </a:r>
          </a:p>
          <a:p>
            <a:pPr lvl="1">
              <a:lnSpc>
                <a:spcPct val="90000"/>
              </a:lnSpc>
            </a:pPr>
            <a:r>
              <a:rPr lang="en-US" altLang="en-US" dirty="0" smtClean="0">
                <a:latin typeface="TimesNewRoman"/>
              </a:rPr>
              <a:t>If an interface is public, it must be contained in a file which has</a:t>
            </a:r>
          </a:p>
          <a:p>
            <a:pPr lvl="1">
              <a:lnSpc>
                <a:spcPct val="90000"/>
              </a:lnSpc>
              <a:buFontTx/>
              <a:buNone/>
            </a:pPr>
            <a:r>
              <a:rPr lang="en-US" altLang="en-US" dirty="0" smtClean="0">
                <a:latin typeface="TimesNewRoman"/>
              </a:rPr>
              <a:t>	the same name.</a:t>
            </a:r>
          </a:p>
          <a:p>
            <a:pPr>
              <a:lnSpc>
                <a:spcPct val="90000"/>
              </a:lnSpc>
            </a:pPr>
            <a:r>
              <a:rPr lang="en-US" altLang="en-US" sz="2400" dirty="0" smtClean="0">
                <a:latin typeface="TimesNewRoman"/>
              </a:rPr>
              <a:t>Interfaces are more abstract than abstract classes</a:t>
            </a:r>
          </a:p>
          <a:p>
            <a:pPr>
              <a:lnSpc>
                <a:spcPct val="90000"/>
              </a:lnSpc>
            </a:pPr>
            <a:r>
              <a:rPr lang="en-US" altLang="en-US" sz="2400" dirty="0" smtClean="0">
                <a:latin typeface="TimesNewRoman"/>
              </a:rPr>
              <a:t>Interfaces are implemented by classes by "implements“ keyword.</a:t>
            </a:r>
          </a:p>
          <a:p>
            <a:pPr algn="just">
              <a:lnSpc>
                <a:spcPct val="90000"/>
              </a:lnSpc>
            </a:pPr>
            <a:endParaRPr lang="en-US" altLang="en-US" sz="2400" dirty="0" smtClean="0">
              <a:latin typeface="TimesNewRoman"/>
            </a:endParaRPr>
          </a:p>
          <a:p>
            <a:pPr algn="just"/>
            <a:endParaRPr lang="en-US" altLang="en-US" sz="2400" dirty="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7" y="881062"/>
            <a:ext cx="8968153" cy="5748338"/>
          </a:xfrm>
        </p:spPr>
        <p:txBody>
          <a:bodyPr>
            <a:normAutofit/>
          </a:bodyPr>
          <a:lstStyle/>
          <a:p>
            <a:pPr>
              <a:defRPr/>
            </a:pPr>
            <a:r>
              <a:rPr lang="en-US" sz="2400" b="1" dirty="0" smtClean="0"/>
              <a:t>Interface can be implemented</a:t>
            </a:r>
          </a:p>
          <a:p>
            <a:pPr>
              <a:defRPr/>
            </a:pPr>
            <a:r>
              <a:rPr lang="en-US" sz="2400" dirty="0" smtClean="0"/>
              <a:t>One interface can inherit other</a:t>
            </a:r>
          </a:p>
          <a:p>
            <a:pPr>
              <a:defRPr/>
            </a:pPr>
            <a:r>
              <a:rPr lang="en-US" sz="2400" dirty="0" smtClean="0"/>
              <a:t>When a class implements an interface </a:t>
            </a:r>
          </a:p>
          <a:p>
            <a:pPr lvl="1">
              <a:defRPr/>
            </a:pPr>
            <a:r>
              <a:rPr lang="en-US" dirty="0" smtClean="0"/>
              <a:t>it must provide implementation for all the methods defined within an interface chain</a:t>
            </a:r>
          </a:p>
          <a:p>
            <a:pPr>
              <a:defRPr/>
            </a:pPr>
            <a:r>
              <a:rPr lang="en-US" sz="2400" dirty="0" smtClean="0"/>
              <a:t>a class may implement several Interfaces</a:t>
            </a:r>
          </a:p>
          <a:p>
            <a:pPr>
              <a:defRPr/>
            </a:pPr>
            <a:r>
              <a:rPr lang="en-US" sz="2400" dirty="0" smtClean="0"/>
              <a:t>If an abstract class implements an interface, it NEED NOT implement all methods defined in the interface. </a:t>
            </a:r>
          </a:p>
          <a:p>
            <a:pPr lvl="2">
              <a:buFontTx/>
              <a:buNone/>
              <a:defRPr/>
            </a:pPr>
            <a:r>
              <a:rPr lang="en-US" sz="2400" b="1" dirty="0" smtClean="0"/>
              <a:t>access class </a:t>
            </a:r>
            <a:r>
              <a:rPr lang="en-US" sz="2400" b="1" dirty="0" err="1" smtClean="0"/>
              <a:t>classname</a:t>
            </a:r>
            <a:r>
              <a:rPr lang="en-US" sz="2400" b="1" dirty="0" smtClean="0"/>
              <a:t> [extends </a:t>
            </a:r>
            <a:r>
              <a:rPr lang="en-US" sz="2400" b="1" dirty="0" err="1" smtClean="0"/>
              <a:t>superclass</a:t>
            </a:r>
            <a:r>
              <a:rPr lang="en-US" sz="2400" b="1" dirty="0" smtClean="0"/>
              <a:t>]</a:t>
            </a:r>
          </a:p>
          <a:p>
            <a:pPr lvl="2">
              <a:buFontTx/>
              <a:buNone/>
              <a:defRPr/>
            </a:pPr>
            <a:r>
              <a:rPr lang="en-US" sz="2400" b="1" dirty="0" smtClean="0"/>
              <a:t>		[implements interface[,interface…..]]{</a:t>
            </a:r>
          </a:p>
          <a:p>
            <a:pPr lvl="2">
              <a:buFontTx/>
              <a:buNone/>
              <a:defRPr/>
            </a:pPr>
            <a:r>
              <a:rPr lang="en-US" sz="2400" b="1" dirty="0" smtClean="0"/>
              <a:t>//class body</a:t>
            </a:r>
          </a:p>
          <a:p>
            <a:pPr lvl="2">
              <a:buFontTx/>
              <a:buNone/>
              <a:defRPr/>
            </a:pPr>
            <a:r>
              <a:rPr lang="en-US" sz="2400" b="1" dirty="0" smtClean="0"/>
              <a:t>}</a:t>
            </a:r>
          </a:p>
          <a:p>
            <a:pPr>
              <a:defRPr/>
            </a:pPr>
            <a:r>
              <a:rPr lang="en-US" sz="2400" dirty="0" smtClean="0"/>
              <a:t>Access is either public or not used</a:t>
            </a:r>
            <a:endParaRPr lang="en-US" sz="2400" dirty="0"/>
          </a:p>
        </p:txBody>
      </p:sp>
      <p:sp>
        <p:nvSpPr>
          <p:cNvPr id="99331"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Interfaces..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p:cNvSpPr>
            <a:spLocks noGrp="1"/>
          </p:cNvSpPr>
          <p:nvPr>
            <p:ph idx="1"/>
          </p:nvPr>
        </p:nvSpPr>
        <p:spPr>
          <a:xfrm>
            <a:off x="304800" y="1295400"/>
            <a:ext cx="8610600" cy="5334000"/>
          </a:xfrm>
        </p:spPr>
        <p:txBody>
          <a:bodyPr/>
          <a:lstStyle/>
          <a:p>
            <a:r>
              <a:rPr lang="en-US" altLang="en-US" dirty="0" smtClean="0"/>
              <a:t>Partial Implementation</a:t>
            </a:r>
          </a:p>
          <a:p>
            <a:r>
              <a:rPr lang="en-US" altLang="en-US" dirty="0" smtClean="0"/>
              <a:t>If a class includes an interface but does not fully implements the methods defined by that interface then that class must be declared as abstract</a:t>
            </a:r>
          </a:p>
          <a:p>
            <a:r>
              <a:rPr lang="en-US" altLang="en-US" dirty="0" smtClean="0"/>
              <a:t>Used in initial stages of </a:t>
            </a:r>
            <a:r>
              <a:rPr lang="en-US" altLang="en-US" b="1" dirty="0" smtClean="0"/>
              <a:t>Project Planning </a:t>
            </a:r>
            <a:r>
              <a:rPr lang="en-US" altLang="en-US" dirty="0" smtClean="0"/>
              <a:t>as a </a:t>
            </a:r>
            <a:r>
              <a:rPr lang="en-US" altLang="en-US" b="1" dirty="0" smtClean="0"/>
              <a:t>blueprint</a:t>
            </a:r>
          </a:p>
        </p:txBody>
      </p:sp>
      <p:sp>
        <p:nvSpPr>
          <p:cNvPr id="100355"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Interfaces..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019800" cy="868362"/>
          </a:xfrm>
        </p:spPr>
        <p:txBody>
          <a:bodyPr>
            <a:normAutofit/>
          </a:bodyPr>
          <a:lstStyle/>
          <a:p>
            <a:pPr algn="just"/>
            <a:r>
              <a:rPr lang="en-IN" altLang="en-US" sz="2800" i="1" u="sng" dirty="0" smtClean="0"/>
              <a:t>TRADE-OFFS OF A PROGRAMMING</a:t>
            </a:r>
            <a:endParaRPr lang="en-IN" sz="2800" i="1" u="sng" dirty="0"/>
          </a:p>
        </p:txBody>
      </p:sp>
      <p:sp>
        <p:nvSpPr>
          <p:cNvPr id="3" name="Content Placeholder 2"/>
          <p:cNvSpPr>
            <a:spLocks noGrp="1"/>
          </p:cNvSpPr>
          <p:nvPr>
            <p:ph idx="1"/>
          </p:nvPr>
        </p:nvSpPr>
        <p:spPr>
          <a:xfrm>
            <a:off x="457200" y="914400"/>
            <a:ext cx="8382000" cy="5562600"/>
          </a:xfrm>
        </p:spPr>
        <p:txBody>
          <a:bodyPr>
            <a:normAutofit/>
          </a:bodyPr>
          <a:lstStyle/>
          <a:p>
            <a:pPr algn="just"/>
            <a:r>
              <a:rPr lang="en-IN" altLang="en-US" dirty="0" smtClean="0">
                <a:latin typeface="+mj-lt"/>
              </a:rPr>
              <a:t>Ease-of-use versus power</a:t>
            </a:r>
          </a:p>
          <a:p>
            <a:pPr algn="just"/>
            <a:r>
              <a:rPr lang="en-IN" altLang="en-US" dirty="0" smtClean="0">
                <a:latin typeface="+mj-lt"/>
              </a:rPr>
              <a:t>Safety versus efficiency</a:t>
            </a:r>
          </a:p>
          <a:p>
            <a:pPr algn="just"/>
            <a:r>
              <a:rPr lang="en-IN" altLang="en-US" dirty="0" smtClean="0">
                <a:latin typeface="+mj-lt"/>
              </a:rPr>
              <a:t>Rigidity versus extensibility</a:t>
            </a:r>
          </a:p>
          <a:p>
            <a:pPr algn="just">
              <a:buNone/>
            </a:pPr>
            <a:r>
              <a:rPr lang="en-IN" altLang="en-US" sz="3000" i="1" u="sng" dirty="0" smtClean="0">
                <a:latin typeface="+mj-lt"/>
              </a:rPr>
              <a:t>JAVA HISTORY</a:t>
            </a:r>
          </a:p>
          <a:p>
            <a:pPr algn="just"/>
            <a:r>
              <a:rPr lang="en-IN" altLang="en-US" dirty="0" smtClean="0">
                <a:latin typeface="+mj-lt"/>
              </a:rPr>
              <a:t>Java was conceived by James Gosling, Patrick </a:t>
            </a:r>
            <a:r>
              <a:rPr lang="en-IN" altLang="en-US" dirty="0" err="1" smtClean="0">
                <a:latin typeface="+mj-lt"/>
              </a:rPr>
              <a:t>Naughton</a:t>
            </a:r>
            <a:r>
              <a:rPr lang="en-IN" altLang="en-US" dirty="0" smtClean="0">
                <a:latin typeface="+mj-lt"/>
              </a:rPr>
              <a:t>, Chris </a:t>
            </a:r>
            <a:r>
              <a:rPr lang="en-IN" altLang="en-US" dirty="0" err="1" smtClean="0">
                <a:latin typeface="+mj-lt"/>
              </a:rPr>
              <a:t>Warth</a:t>
            </a:r>
            <a:r>
              <a:rPr lang="en-IN" altLang="en-US" dirty="0" smtClean="0">
                <a:latin typeface="+mj-lt"/>
              </a:rPr>
              <a:t>, Ed Frank, and Mike Sheridan at </a:t>
            </a:r>
            <a:r>
              <a:rPr lang="en-IN" altLang="en-US" b="1" dirty="0" smtClean="0">
                <a:latin typeface="+mj-lt"/>
              </a:rPr>
              <a:t>Sun Microsystems</a:t>
            </a:r>
            <a:r>
              <a:rPr lang="en-IN" altLang="en-US" dirty="0" smtClean="0">
                <a:latin typeface="+mj-lt"/>
              </a:rPr>
              <a:t>, Inc. in </a:t>
            </a:r>
            <a:r>
              <a:rPr lang="en-IN" altLang="en-US" b="1" dirty="0" smtClean="0">
                <a:latin typeface="+mj-lt"/>
              </a:rPr>
              <a:t>1991</a:t>
            </a:r>
            <a:r>
              <a:rPr lang="en-IN" altLang="en-US" dirty="0" smtClean="0">
                <a:latin typeface="+mj-lt"/>
              </a:rPr>
              <a:t>. </a:t>
            </a:r>
          </a:p>
          <a:p>
            <a:pPr algn="just"/>
            <a:r>
              <a:rPr lang="en-IN" altLang="en-US" dirty="0" smtClean="0">
                <a:latin typeface="+mj-lt"/>
              </a:rPr>
              <a:t>It took </a:t>
            </a:r>
            <a:r>
              <a:rPr lang="en-IN" altLang="en-US" b="1" dirty="0" smtClean="0">
                <a:latin typeface="+mj-lt"/>
              </a:rPr>
              <a:t>18 months </a:t>
            </a:r>
            <a:r>
              <a:rPr lang="en-IN" altLang="en-US" dirty="0" smtClean="0">
                <a:latin typeface="+mj-lt"/>
              </a:rPr>
              <a:t>to develop the first working version. This language was initially called “</a:t>
            </a:r>
            <a:r>
              <a:rPr lang="en-IN" altLang="en-US" b="1" dirty="0" smtClean="0">
                <a:latin typeface="+mj-lt"/>
              </a:rPr>
              <a:t>Oak</a:t>
            </a:r>
            <a:r>
              <a:rPr lang="en-IN" altLang="en-US" dirty="0" smtClean="0">
                <a:latin typeface="+mj-lt"/>
              </a:rPr>
              <a:t>,” but was renamed “</a:t>
            </a:r>
            <a:r>
              <a:rPr lang="en-IN" altLang="en-US" b="1" dirty="0" smtClean="0">
                <a:latin typeface="+mj-lt"/>
              </a:rPr>
              <a:t>Java</a:t>
            </a:r>
            <a:r>
              <a:rPr lang="en-IN" altLang="en-US" dirty="0" smtClean="0">
                <a:latin typeface="+mj-lt"/>
              </a:rPr>
              <a:t>” in 1995.</a:t>
            </a:r>
            <a:endParaRPr lang="en-US" altLang="en-US" dirty="0" smtClean="0">
              <a:latin typeface="+mj-lt"/>
            </a:endParaRPr>
          </a:p>
          <a:p>
            <a:pPr algn="just"/>
            <a:endParaRPr lang="en-IN" dirty="0">
              <a:latin typeface="+mj-lt"/>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xfrm>
            <a:off x="1178169"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3800" dirty="0" smtClean="0">
                <a:latin typeface="TimesNewRoman"/>
              </a:rPr>
              <a:t>Multiple Inheritance?</a:t>
            </a:r>
            <a:endParaRPr lang="en-US" altLang="en-US" sz="3800" dirty="0" smtClean="0"/>
          </a:p>
        </p:txBody>
      </p:sp>
      <p:sp>
        <p:nvSpPr>
          <p:cNvPr id="101379" name="Content Placeholder 2"/>
          <p:cNvSpPr>
            <a:spLocks noGrp="1"/>
          </p:cNvSpPr>
          <p:nvPr>
            <p:ph idx="1"/>
          </p:nvPr>
        </p:nvSpPr>
        <p:spPr>
          <a:xfrm>
            <a:off x="304800" y="838200"/>
            <a:ext cx="8610600" cy="5715000"/>
          </a:xfrm>
        </p:spPr>
        <p:txBody>
          <a:bodyPr>
            <a:normAutofit lnSpcReduction="10000"/>
          </a:bodyPr>
          <a:lstStyle/>
          <a:p>
            <a:pPr algn="just"/>
            <a:r>
              <a:rPr lang="en-US" altLang="en-US" sz="2400" dirty="0" smtClean="0"/>
              <a:t>Allowing classes to implement multiple interfaces is the same thing as multiple inheritance</a:t>
            </a:r>
          </a:p>
          <a:p>
            <a:pPr algn="just"/>
            <a:r>
              <a:rPr lang="en-US" altLang="en-US" sz="2400" dirty="0" smtClean="0"/>
              <a:t>This is </a:t>
            </a:r>
            <a:r>
              <a:rPr lang="en-US" altLang="en-US" sz="2400" b="1" dirty="0" smtClean="0"/>
              <a:t>NOT</a:t>
            </a:r>
            <a:r>
              <a:rPr lang="en-US" altLang="en-US" sz="2400" dirty="0" smtClean="0"/>
              <a:t> true. When you implement an interface:</a:t>
            </a:r>
          </a:p>
          <a:p>
            <a:pPr lvl="1" algn="just"/>
            <a:r>
              <a:rPr lang="en-US" altLang="en-US" dirty="0" smtClean="0"/>
              <a:t>The implementing class </a:t>
            </a:r>
            <a:r>
              <a:rPr lang="en-US" altLang="en-US" b="1" dirty="0" smtClean="0"/>
              <a:t>does not inherit instance variables</a:t>
            </a:r>
          </a:p>
          <a:p>
            <a:pPr lvl="1" algn="just"/>
            <a:r>
              <a:rPr lang="en-US" altLang="en-US" dirty="0" smtClean="0"/>
              <a:t>The implementing class </a:t>
            </a:r>
            <a:r>
              <a:rPr lang="en-US" altLang="en-US" b="1" dirty="0" smtClean="0"/>
              <a:t>does not inherit methods </a:t>
            </a:r>
            <a:r>
              <a:rPr lang="en-US" altLang="en-US" dirty="0" smtClean="0"/>
              <a:t>(none are defined)</a:t>
            </a:r>
          </a:p>
          <a:p>
            <a:pPr lvl="1" algn="just"/>
            <a:r>
              <a:rPr lang="en-US" altLang="en-US" dirty="0" smtClean="0"/>
              <a:t>The Implementing class </a:t>
            </a:r>
            <a:r>
              <a:rPr lang="en-US" altLang="en-US" b="1" dirty="0" smtClean="0"/>
              <a:t>does not inherit associations</a:t>
            </a:r>
          </a:p>
          <a:p>
            <a:pPr algn="just"/>
            <a:r>
              <a:rPr lang="en-US" altLang="en-US" sz="2400" dirty="0" smtClean="0"/>
              <a:t>Implementation of interfaces is not inheritance.</a:t>
            </a:r>
          </a:p>
          <a:p>
            <a:pPr algn="just"/>
            <a:r>
              <a:rPr lang="en-US" altLang="en-US" sz="2400" dirty="0" smtClean="0"/>
              <a:t> </a:t>
            </a:r>
            <a:r>
              <a:rPr lang="en-US" altLang="en-US" sz="2400" i="1" dirty="0" smtClean="0"/>
              <a:t>An interface defines a list of methods which must be implemented.</a:t>
            </a:r>
          </a:p>
          <a:p>
            <a:pPr algn="just"/>
            <a:r>
              <a:rPr lang="en-US" altLang="en-US" sz="2400" dirty="0" smtClean="0"/>
              <a:t>Interfaces afford the benefits of multiple inheritance while avoiding the complexities and inefficiencies</a:t>
            </a:r>
            <a:endParaRPr lang="en-US" altLang="en-US" dirty="0" smtClean="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bwMode="auto">
          <a:xfrm>
            <a:off x="1512277" y="0"/>
            <a:ext cx="7631723"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en-US" dirty="0" smtClean="0">
                <a:latin typeface="TimesNewRoman"/>
              </a:rPr>
              <a:t>Abstract Classes vs. Interfaces</a:t>
            </a:r>
            <a:endParaRPr lang="en-US" altLang="en-US" dirty="0" smtClean="0"/>
          </a:p>
        </p:txBody>
      </p:sp>
      <p:sp>
        <p:nvSpPr>
          <p:cNvPr id="102403" name="Content Placeholder 2"/>
          <p:cNvSpPr>
            <a:spLocks noGrp="1"/>
          </p:cNvSpPr>
          <p:nvPr>
            <p:ph idx="1"/>
          </p:nvPr>
        </p:nvSpPr>
        <p:spPr>
          <a:xfrm>
            <a:off x="0" y="919162"/>
            <a:ext cx="9032631" cy="5481637"/>
          </a:xfrm>
        </p:spPr>
        <p:txBody>
          <a:bodyPr>
            <a:normAutofit/>
          </a:bodyPr>
          <a:lstStyle/>
          <a:p>
            <a:pPr algn="just"/>
            <a:r>
              <a:rPr lang="en-US" altLang="en-US" sz="2600" dirty="0" smtClean="0"/>
              <a:t>When should one use an Abstract class instead of an interface?</a:t>
            </a:r>
          </a:p>
          <a:p>
            <a:pPr lvl="1" algn="just"/>
            <a:r>
              <a:rPr lang="en-US" altLang="en-US" sz="2600" dirty="0" smtClean="0"/>
              <a:t>If the </a:t>
            </a:r>
            <a:r>
              <a:rPr lang="en-US" altLang="en-US" sz="2600" b="1" dirty="0" smtClean="0"/>
              <a:t>subclass-</a:t>
            </a:r>
            <a:r>
              <a:rPr lang="en-US" altLang="en-US" sz="2600" b="1" dirty="0" err="1" smtClean="0"/>
              <a:t>superclass</a:t>
            </a:r>
            <a:r>
              <a:rPr lang="en-US" altLang="en-US" sz="2600" b="1" dirty="0" smtClean="0"/>
              <a:t> relationship </a:t>
            </a:r>
            <a:r>
              <a:rPr lang="en-US" altLang="en-US" sz="2600" dirty="0" smtClean="0"/>
              <a:t>is genuinely an "is a" relationship.</a:t>
            </a:r>
          </a:p>
          <a:p>
            <a:pPr lvl="1" algn="just"/>
            <a:r>
              <a:rPr lang="en-US" altLang="en-US" sz="2600" dirty="0" smtClean="0"/>
              <a:t>If the abstract class can provide an </a:t>
            </a:r>
            <a:r>
              <a:rPr lang="en-US" altLang="en-US" sz="2600" b="1" dirty="0" smtClean="0"/>
              <a:t>implementation</a:t>
            </a:r>
            <a:r>
              <a:rPr lang="en-US" altLang="en-US" sz="2600" dirty="0" smtClean="0"/>
              <a:t> at the appropriate level of abstraction</a:t>
            </a:r>
          </a:p>
          <a:p>
            <a:pPr algn="just"/>
            <a:r>
              <a:rPr lang="en-US" altLang="en-US" sz="2600" dirty="0" smtClean="0"/>
              <a:t> When should one use an interface in place of an Abstract Class?</a:t>
            </a:r>
          </a:p>
          <a:p>
            <a:pPr lvl="1" algn="just"/>
            <a:r>
              <a:rPr lang="en-US" altLang="en-US" sz="2600" dirty="0" smtClean="0"/>
              <a:t>When the methods defined represent a </a:t>
            </a:r>
            <a:r>
              <a:rPr lang="en-US" altLang="en-US" sz="2600" b="1" dirty="0" smtClean="0"/>
              <a:t>small portion</a:t>
            </a:r>
            <a:r>
              <a:rPr lang="en-US" altLang="en-US" sz="2600" dirty="0" smtClean="0"/>
              <a:t> of a class</a:t>
            </a:r>
          </a:p>
          <a:p>
            <a:pPr lvl="1" algn="just"/>
            <a:r>
              <a:rPr lang="en-US" altLang="en-US" sz="2600" dirty="0" smtClean="0"/>
              <a:t>When the subclass needs to </a:t>
            </a:r>
            <a:r>
              <a:rPr lang="en-US" altLang="en-US" sz="2600" b="1" dirty="0" smtClean="0"/>
              <a:t>inherit</a:t>
            </a:r>
            <a:r>
              <a:rPr lang="en-US" altLang="en-US" sz="2600" dirty="0" smtClean="0"/>
              <a:t> from another class</a:t>
            </a:r>
          </a:p>
          <a:p>
            <a:pPr lvl="1" algn="just"/>
            <a:r>
              <a:rPr lang="en-US" altLang="en-US" sz="2600" dirty="0" smtClean="0"/>
              <a:t>When you cannot reasonably </a:t>
            </a:r>
            <a:r>
              <a:rPr lang="en-US" altLang="en-US" sz="2600" b="1" dirty="0" smtClean="0"/>
              <a:t>implement</a:t>
            </a:r>
            <a:r>
              <a:rPr lang="en-US" altLang="en-US" sz="2600" dirty="0" smtClean="0"/>
              <a:t> any of the methods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Overloading vs. Overriding</a:t>
            </a:r>
          </a:p>
        </p:txBody>
      </p:sp>
      <p:sp>
        <p:nvSpPr>
          <p:cNvPr id="103427" name="Content Placeholder 2"/>
          <p:cNvSpPr>
            <a:spLocks noGrp="1"/>
          </p:cNvSpPr>
          <p:nvPr>
            <p:ph idx="1"/>
          </p:nvPr>
        </p:nvSpPr>
        <p:spPr>
          <a:xfrm>
            <a:off x="457200" y="1600200"/>
            <a:ext cx="8229600" cy="5029200"/>
          </a:xfrm>
        </p:spPr>
        <p:txBody>
          <a:bodyPr>
            <a:normAutofit fontScale="92500" lnSpcReduction="20000"/>
          </a:bodyPr>
          <a:lstStyle/>
          <a:p>
            <a:pPr algn="just"/>
            <a:r>
              <a:rPr lang="en-IN" altLang="en-US" i="1" dirty="0" smtClean="0"/>
              <a:t>Overloading</a:t>
            </a:r>
            <a:r>
              <a:rPr lang="en-IN" altLang="en-US" dirty="0" smtClean="0"/>
              <a:t> occurs when </a:t>
            </a:r>
            <a:r>
              <a:rPr lang="en-IN" altLang="en-US" b="1" dirty="0" smtClean="0"/>
              <a:t>two or more methods </a:t>
            </a:r>
            <a:r>
              <a:rPr lang="en-IN" altLang="en-US" dirty="0" smtClean="0"/>
              <a:t>in one class have the </a:t>
            </a:r>
            <a:r>
              <a:rPr lang="en-IN" altLang="en-US" b="1" dirty="0" smtClean="0"/>
              <a:t>same method name but different parameters</a:t>
            </a:r>
            <a:r>
              <a:rPr lang="en-IN" altLang="en-US" dirty="0" smtClean="0"/>
              <a:t>.</a:t>
            </a:r>
          </a:p>
          <a:p>
            <a:pPr algn="just"/>
            <a:r>
              <a:rPr lang="en-IN" altLang="en-US" i="1" dirty="0" smtClean="0"/>
              <a:t>Overriding</a:t>
            </a:r>
            <a:r>
              <a:rPr lang="en-IN" altLang="en-US" dirty="0" smtClean="0"/>
              <a:t> means having two methods with the same method name and parameters (i.e., </a:t>
            </a:r>
            <a:r>
              <a:rPr lang="en-IN" altLang="en-US" i="1" dirty="0" smtClean="0"/>
              <a:t>method signature</a:t>
            </a:r>
            <a:r>
              <a:rPr lang="en-IN" altLang="en-US" dirty="0" smtClean="0"/>
              <a:t>). One of the methods is in the </a:t>
            </a:r>
            <a:r>
              <a:rPr lang="en-IN" altLang="en-US" b="1" dirty="0" smtClean="0"/>
              <a:t>parent class </a:t>
            </a:r>
            <a:r>
              <a:rPr lang="en-IN" altLang="en-US" dirty="0" smtClean="0"/>
              <a:t>and the other is in the </a:t>
            </a:r>
            <a:r>
              <a:rPr lang="en-IN" altLang="en-US" b="1" dirty="0" smtClean="0"/>
              <a:t>child class</a:t>
            </a:r>
            <a:r>
              <a:rPr lang="en-IN" altLang="en-US" dirty="0" smtClean="0"/>
              <a:t>. </a:t>
            </a:r>
          </a:p>
          <a:p>
            <a:pPr algn="just"/>
            <a:r>
              <a:rPr lang="en-IN" altLang="en-US" dirty="0" smtClean="0"/>
              <a:t>Overriding allows a child class to provide a </a:t>
            </a:r>
            <a:r>
              <a:rPr lang="en-IN" altLang="en-US" b="1" dirty="0" smtClean="0"/>
              <a:t>specific implementation</a:t>
            </a:r>
            <a:r>
              <a:rPr lang="en-IN" altLang="en-US" dirty="0" smtClean="0"/>
              <a:t> of a method that is already provided its parent class.</a:t>
            </a:r>
          </a:p>
          <a:p>
            <a:pPr algn="just"/>
            <a:r>
              <a:rPr lang="en-IN" altLang="en-US" dirty="0" smtClean="0"/>
              <a:t>Polymorphism applies to </a:t>
            </a:r>
            <a:r>
              <a:rPr lang="en-IN" altLang="en-US" b="1" dirty="0" smtClean="0"/>
              <a:t>overriding</a:t>
            </a:r>
            <a:r>
              <a:rPr lang="en-IN" altLang="en-US" dirty="0" smtClean="0"/>
              <a:t>, not to overloading.</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1494692" y="0"/>
            <a:ext cx="7649308" cy="85725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smtClean="0"/>
              <a:t>Object: The Cosmic </a:t>
            </a:r>
            <a:r>
              <a:rPr lang="en-US" altLang="en-US" dirty="0" err="1" smtClean="0"/>
              <a:t>Superclass</a:t>
            </a:r>
            <a:endParaRPr lang="en-US" altLang="en-US" dirty="0" smtClean="0"/>
          </a:p>
        </p:txBody>
      </p:sp>
      <p:sp>
        <p:nvSpPr>
          <p:cNvPr id="104451" name="Content Placeholder 2"/>
          <p:cNvSpPr>
            <a:spLocks noGrp="1"/>
          </p:cNvSpPr>
          <p:nvPr>
            <p:ph idx="1"/>
          </p:nvPr>
        </p:nvSpPr>
        <p:spPr/>
        <p:txBody>
          <a:bodyPr/>
          <a:lstStyle/>
          <a:p>
            <a:r>
              <a:rPr lang="en-US" altLang="en-US" dirty="0" smtClean="0"/>
              <a:t>Every class is a reference variable of type </a:t>
            </a:r>
            <a:r>
              <a:rPr lang="en-US" altLang="en-US" b="1" dirty="0" smtClean="0"/>
              <a:t>Object </a:t>
            </a:r>
          </a:p>
          <a:p>
            <a:r>
              <a:rPr lang="en-US" altLang="en-US" dirty="0" smtClean="0"/>
              <a:t>It</a:t>
            </a:r>
            <a:r>
              <a:rPr lang="en-US" altLang="en-US" b="1" dirty="0" smtClean="0"/>
              <a:t> </a:t>
            </a:r>
            <a:r>
              <a:rPr lang="en-US" altLang="en-US" dirty="0" smtClean="0"/>
              <a:t>can refer to an object of any other class extends Object</a:t>
            </a:r>
          </a:p>
          <a:p>
            <a:pPr eaLnBrk="1" hangingPunct="1"/>
            <a:r>
              <a:rPr lang="en-US" altLang="en-US" dirty="0" smtClean="0">
                <a:latin typeface="TimesNewRoman"/>
              </a:rPr>
              <a:t>Object class is defined in the </a:t>
            </a:r>
            <a:r>
              <a:rPr lang="en-US" altLang="en-US" dirty="0" err="1" smtClean="0">
                <a:latin typeface="TimesNewRoman"/>
              </a:rPr>
              <a:t>java.lang</a:t>
            </a:r>
            <a:r>
              <a:rPr lang="en-US" altLang="en-US" dirty="0" smtClean="0">
                <a:latin typeface="TimesNewRoman"/>
              </a:rPr>
              <a:t> package</a:t>
            </a:r>
          </a:p>
          <a:p>
            <a:pPr lvl="1" eaLnBrk="1" hangingPunct="1"/>
            <a:r>
              <a:rPr lang="en-US" altLang="en-US" dirty="0" smtClean="0">
                <a:latin typeface="TimesNewRoman"/>
              </a:rPr>
              <a:t>Examine it in the Java API Specification</a:t>
            </a:r>
            <a:endParaRPr lang="en-US" altLang="en-US" dirty="0" smtClean="0"/>
          </a:p>
          <a:p>
            <a:endParaRPr lang="en-US" altLang="en-US" dirty="0" smtClean="0"/>
          </a:p>
          <a:p>
            <a:endParaRPr lang="en-US" altLang="en-US" dirty="0"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1191358"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Object Wrapper and Autoboxing</a:t>
            </a:r>
          </a:p>
        </p:txBody>
      </p:sp>
      <p:sp>
        <p:nvSpPr>
          <p:cNvPr id="3" name="Content Placeholder 2"/>
          <p:cNvSpPr>
            <a:spLocks noGrp="1"/>
          </p:cNvSpPr>
          <p:nvPr>
            <p:ph idx="1"/>
          </p:nvPr>
        </p:nvSpPr>
        <p:spPr/>
        <p:txBody>
          <a:bodyPr>
            <a:normAutofit fontScale="85000" lnSpcReduction="20000"/>
          </a:bodyPr>
          <a:lstStyle/>
          <a:p>
            <a:pPr>
              <a:defRPr/>
            </a:pPr>
            <a:r>
              <a:rPr lang="en-US" dirty="0" smtClean="0"/>
              <a:t>All </a:t>
            </a:r>
            <a:r>
              <a:rPr lang="en-US" b="1" dirty="0" smtClean="0"/>
              <a:t>primitive types </a:t>
            </a:r>
            <a:r>
              <a:rPr lang="en-US" dirty="0" smtClean="0"/>
              <a:t>have </a:t>
            </a:r>
            <a:r>
              <a:rPr lang="en-US" b="1" dirty="0" smtClean="0"/>
              <a:t>class counterparts- Reason why java is fully OOPs and not Pure OOPs</a:t>
            </a:r>
          </a:p>
          <a:p>
            <a:pPr>
              <a:defRPr/>
            </a:pPr>
            <a:r>
              <a:rPr lang="en-US" dirty="0" smtClean="0"/>
              <a:t>Wrapper class</a:t>
            </a:r>
          </a:p>
          <a:p>
            <a:pPr marL="914400" lvl="1" indent="-457200">
              <a:buFont typeface="+mj-lt"/>
              <a:buAutoNum type="arabicPeriod"/>
              <a:defRPr/>
            </a:pPr>
            <a:r>
              <a:rPr lang="en-US" dirty="0" smtClean="0"/>
              <a:t>Integer</a:t>
            </a:r>
          </a:p>
          <a:p>
            <a:pPr marL="914400" lvl="1" indent="-457200">
              <a:buFont typeface="+mj-lt"/>
              <a:buAutoNum type="arabicPeriod"/>
              <a:defRPr/>
            </a:pPr>
            <a:r>
              <a:rPr lang="en-US" dirty="0" smtClean="0"/>
              <a:t>Long</a:t>
            </a:r>
          </a:p>
          <a:p>
            <a:pPr marL="914400" lvl="1" indent="-457200">
              <a:buFont typeface="+mj-lt"/>
              <a:buAutoNum type="arabicPeriod"/>
              <a:defRPr/>
            </a:pPr>
            <a:r>
              <a:rPr lang="en-US" dirty="0" smtClean="0"/>
              <a:t>Float</a:t>
            </a:r>
          </a:p>
          <a:p>
            <a:pPr marL="914400" lvl="1" indent="-457200">
              <a:buFont typeface="+mj-lt"/>
              <a:buAutoNum type="arabicPeriod"/>
              <a:defRPr/>
            </a:pPr>
            <a:r>
              <a:rPr lang="en-US" dirty="0" smtClean="0"/>
              <a:t>Double</a:t>
            </a:r>
          </a:p>
          <a:p>
            <a:pPr marL="914400" lvl="1" indent="-457200">
              <a:buFont typeface="+mj-lt"/>
              <a:buAutoNum type="arabicPeriod"/>
              <a:defRPr/>
            </a:pPr>
            <a:r>
              <a:rPr lang="en-US" dirty="0" smtClean="0"/>
              <a:t>Short</a:t>
            </a:r>
          </a:p>
          <a:p>
            <a:pPr marL="914400" lvl="1" indent="-457200">
              <a:buFont typeface="+mj-lt"/>
              <a:buAutoNum type="arabicPeriod"/>
              <a:defRPr/>
            </a:pPr>
            <a:r>
              <a:rPr lang="en-US" dirty="0" smtClean="0"/>
              <a:t>Byte</a:t>
            </a:r>
          </a:p>
          <a:p>
            <a:pPr marL="914400" lvl="1" indent="-457200">
              <a:buFont typeface="+mj-lt"/>
              <a:buAutoNum type="arabicPeriod"/>
              <a:defRPr/>
            </a:pPr>
            <a:r>
              <a:rPr lang="en-US" dirty="0" smtClean="0"/>
              <a:t>Character</a:t>
            </a:r>
          </a:p>
          <a:p>
            <a:pPr marL="914400" lvl="1" indent="-457200">
              <a:buFont typeface="+mj-lt"/>
              <a:buAutoNum type="arabicPeriod"/>
              <a:defRPr/>
            </a:pPr>
            <a:r>
              <a:rPr lang="en-US" dirty="0" smtClean="0"/>
              <a:t>Void</a:t>
            </a:r>
          </a:p>
          <a:p>
            <a:pPr marL="914400" lvl="1" indent="-457200">
              <a:buFont typeface="+mj-lt"/>
              <a:buAutoNum type="arabicPeriod"/>
              <a:defRPr/>
            </a:pPr>
            <a:r>
              <a:rPr lang="en-US" dirty="0" smtClean="0"/>
              <a:t>Boolean</a:t>
            </a:r>
          </a:p>
          <a:p>
            <a:pPr lvl="1">
              <a:defRPr/>
            </a:pP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1015512"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Java Autoboxing</a:t>
            </a:r>
          </a:p>
        </p:txBody>
      </p:sp>
      <p:sp>
        <p:nvSpPr>
          <p:cNvPr id="106499" name="Content Placeholder 2"/>
          <p:cNvSpPr>
            <a:spLocks noGrp="1"/>
          </p:cNvSpPr>
          <p:nvPr>
            <p:ph idx="1"/>
          </p:nvPr>
        </p:nvSpPr>
        <p:spPr>
          <a:xfrm>
            <a:off x="457200" y="914400"/>
            <a:ext cx="8458200" cy="5715000"/>
          </a:xfrm>
        </p:spPr>
        <p:txBody>
          <a:bodyPr>
            <a:normAutofit/>
          </a:bodyPr>
          <a:lstStyle/>
          <a:p>
            <a:r>
              <a:rPr lang="en-IN" altLang="en-US" dirty="0" smtClean="0"/>
              <a:t>Converting a primitive value into an object of the </a:t>
            </a:r>
            <a:r>
              <a:rPr lang="en-IN" altLang="en-US" b="1" dirty="0" smtClean="0"/>
              <a:t>corresponding wrapper class </a:t>
            </a:r>
            <a:r>
              <a:rPr lang="en-IN" altLang="en-US" dirty="0" smtClean="0"/>
              <a:t>is called </a:t>
            </a:r>
            <a:r>
              <a:rPr lang="en-IN" altLang="en-US" b="1" dirty="0" err="1" smtClean="0"/>
              <a:t>autoboxing</a:t>
            </a:r>
            <a:r>
              <a:rPr lang="en-IN" altLang="en-US" dirty="0" smtClean="0"/>
              <a:t>.</a:t>
            </a:r>
          </a:p>
          <a:p>
            <a:pPr lvl="2"/>
            <a:r>
              <a:rPr lang="en-IN" altLang="en-US" dirty="0" smtClean="0"/>
              <a:t>For example, converting </a:t>
            </a:r>
            <a:r>
              <a:rPr lang="en-IN" altLang="en-US" dirty="0" err="1" smtClean="0"/>
              <a:t>int</a:t>
            </a:r>
            <a:r>
              <a:rPr lang="en-IN" altLang="en-US" dirty="0" smtClean="0"/>
              <a:t> to Integer Class. </a:t>
            </a:r>
          </a:p>
          <a:p>
            <a:r>
              <a:rPr lang="en-IN" altLang="en-US" dirty="0" smtClean="0"/>
              <a:t>The Java compiler applies </a:t>
            </a:r>
            <a:r>
              <a:rPr lang="en-IN" altLang="en-US" dirty="0" err="1" smtClean="0"/>
              <a:t>autoboxing</a:t>
            </a:r>
            <a:r>
              <a:rPr lang="en-IN" altLang="en-US" dirty="0" smtClean="0"/>
              <a:t> when a primitive value is:</a:t>
            </a:r>
          </a:p>
          <a:p>
            <a:pPr lvl="2"/>
            <a:r>
              <a:rPr lang="en-IN" altLang="en-US" dirty="0" smtClean="0"/>
              <a:t>Passed as a parameter to a method that </a:t>
            </a:r>
            <a:r>
              <a:rPr lang="en-IN" altLang="en-US" b="1" dirty="0" smtClean="0"/>
              <a:t>expects an object</a:t>
            </a:r>
            <a:r>
              <a:rPr lang="en-IN" altLang="en-US" dirty="0" smtClean="0"/>
              <a:t> of the corresponding wrapper class.</a:t>
            </a:r>
          </a:p>
          <a:p>
            <a:pPr lvl="2"/>
            <a:r>
              <a:rPr lang="en-IN" altLang="en-US" dirty="0" smtClean="0"/>
              <a:t>Assigned to a variable of the corresponding </a:t>
            </a:r>
            <a:r>
              <a:rPr lang="en-IN" altLang="en-US" b="1" dirty="0" smtClean="0"/>
              <a:t>wrapper class</a:t>
            </a:r>
            <a:r>
              <a:rPr lang="en-IN" altLang="en-US" dirty="0" smtClean="0"/>
              <a:t>.</a:t>
            </a:r>
          </a:p>
          <a:p>
            <a:pPr lvl="1"/>
            <a:endParaRPr lang="en-US" altLang="en-US" dirty="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a:xfrm>
            <a:off x="1015512"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Java Unboxing</a:t>
            </a:r>
          </a:p>
        </p:txBody>
      </p:sp>
      <p:sp>
        <p:nvSpPr>
          <p:cNvPr id="107523" name="Content Placeholder 2"/>
          <p:cNvSpPr>
            <a:spLocks noGrp="1"/>
          </p:cNvSpPr>
          <p:nvPr>
            <p:ph idx="1"/>
          </p:nvPr>
        </p:nvSpPr>
        <p:spPr/>
        <p:txBody>
          <a:bodyPr>
            <a:normAutofit lnSpcReduction="10000"/>
          </a:bodyPr>
          <a:lstStyle/>
          <a:p>
            <a:r>
              <a:rPr lang="en-IN" altLang="en-US" dirty="0" smtClean="0"/>
              <a:t>Converting an object of a </a:t>
            </a:r>
            <a:r>
              <a:rPr lang="en-IN" altLang="en-US" b="1" dirty="0" smtClean="0"/>
              <a:t>wrapper type </a:t>
            </a:r>
            <a:r>
              <a:rPr lang="en-IN" altLang="en-US" dirty="0" smtClean="0"/>
              <a:t>to its corresponding </a:t>
            </a:r>
            <a:r>
              <a:rPr lang="en-IN" altLang="en-US" b="1" dirty="0" smtClean="0"/>
              <a:t>primitive value </a:t>
            </a:r>
            <a:r>
              <a:rPr lang="en-IN" altLang="en-US" dirty="0" smtClean="0"/>
              <a:t>is called </a:t>
            </a:r>
            <a:r>
              <a:rPr lang="en-IN" altLang="en-US" dirty="0" err="1" smtClean="0"/>
              <a:t>unboxing</a:t>
            </a:r>
            <a:r>
              <a:rPr lang="en-IN" altLang="en-US" dirty="0" smtClean="0"/>
              <a:t>.</a:t>
            </a:r>
          </a:p>
          <a:p>
            <a:pPr lvl="2"/>
            <a:r>
              <a:rPr lang="en-IN" altLang="en-US" dirty="0" smtClean="0"/>
              <a:t>For example conversion of Integer to int. </a:t>
            </a:r>
          </a:p>
          <a:p>
            <a:r>
              <a:rPr lang="en-IN" altLang="en-US" dirty="0" smtClean="0"/>
              <a:t>The Java compiler applies </a:t>
            </a:r>
            <a:r>
              <a:rPr lang="en-IN" altLang="en-US" dirty="0" err="1" smtClean="0"/>
              <a:t>unboxing</a:t>
            </a:r>
            <a:r>
              <a:rPr lang="en-IN" altLang="en-US" dirty="0" smtClean="0"/>
              <a:t> when an object of a wrapper class is:</a:t>
            </a:r>
          </a:p>
          <a:p>
            <a:pPr lvl="2"/>
            <a:r>
              <a:rPr lang="en-IN" altLang="en-US" dirty="0" smtClean="0"/>
              <a:t>Passed as a parameter to a method that </a:t>
            </a:r>
            <a:r>
              <a:rPr lang="en-IN" altLang="en-US" b="1" dirty="0" smtClean="0"/>
              <a:t>expects a value</a:t>
            </a:r>
            <a:r>
              <a:rPr lang="en-IN" altLang="en-US" dirty="0" smtClean="0"/>
              <a:t> of the corresponding primitive type.</a:t>
            </a:r>
          </a:p>
          <a:p>
            <a:pPr lvl="2"/>
            <a:r>
              <a:rPr lang="en-IN" altLang="en-US" dirty="0" smtClean="0"/>
              <a:t>Assigned to a variable of the corresponding </a:t>
            </a:r>
            <a:r>
              <a:rPr lang="en-IN" altLang="en-US" b="1" dirty="0" smtClean="0"/>
              <a:t>primitive type</a:t>
            </a:r>
            <a:r>
              <a:rPr lang="en-IN" altLang="en-US" dirty="0" smtClean="0"/>
              <a:t>.</a:t>
            </a:r>
          </a:p>
          <a:p>
            <a:pPr lvl="1"/>
            <a:endParaRPr lang="en-US" altLang="en-US" dirty="0" smtClean="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Inner Classes</a:t>
            </a:r>
          </a:p>
        </p:txBody>
      </p:sp>
      <p:sp>
        <p:nvSpPr>
          <p:cNvPr id="108547" name="Content Placeholder 2"/>
          <p:cNvSpPr>
            <a:spLocks noGrp="1"/>
          </p:cNvSpPr>
          <p:nvPr>
            <p:ph idx="1"/>
          </p:nvPr>
        </p:nvSpPr>
        <p:spPr>
          <a:xfrm>
            <a:off x="533400" y="1219200"/>
            <a:ext cx="8382000" cy="5638800"/>
          </a:xfrm>
        </p:spPr>
        <p:txBody>
          <a:bodyPr>
            <a:normAutofit lnSpcReduction="10000"/>
          </a:bodyPr>
          <a:lstStyle/>
          <a:p>
            <a:r>
              <a:rPr lang="en-US" altLang="en-US" dirty="0" smtClean="0"/>
              <a:t>Class defined inside another class</a:t>
            </a:r>
          </a:p>
          <a:p>
            <a:r>
              <a:rPr lang="en-US" altLang="en-US" dirty="0" smtClean="0"/>
              <a:t>Uses</a:t>
            </a:r>
          </a:p>
          <a:p>
            <a:pPr lvl="2"/>
            <a:r>
              <a:rPr lang="en-US" altLang="en-US" dirty="0" smtClean="0"/>
              <a:t>Can access the data from the </a:t>
            </a:r>
            <a:r>
              <a:rPr lang="en-US" altLang="en-US" b="1" dirty="0" smtClean="0"/>
              <a:t>scope</a:t>
            </a:r>
            <a:r>
              <a:rPr lang="en-US" altLang="en-US" dirty="0" smtClean="0"/>
              <a:t> in which they are defines</a:t>
            </a:r>
          </a:p>
          <a:p>
            <a:pPr lvl="2"/>
            <a:r>
              <a:rPr lang="en-US" altLang="en-US" dirty="0" smtClean="0"/>
              <a:t>Can be </a:t>
            </a:r>
            <a:r>
              <a:rPr lang="en-US" altLang="en-US" b="1" dirty="0" smtClean="0"/>
              <a:t>hidden</a:t>
            </a:r>
            <a:r>
              <a:rPr lang="en-US" altLang="en-US" dirty="0" smtClean="0"/>
              <a:t> from other classes in the same package</a:t>
            </a:r>
          </a:p>
          <a:p>
            <a:pPr lvl="2"/>
            <a:r>
              <a:rPr lang="en-US" altLang="en-US" b="1" dirty="0" smtClean="0"/>
              <a:t>Anonymous inner classes </a:t>
            </a:r>
            <a:r>
              <a:rPr lang="en-US" altLang="en-US" dirty="0" smtClean="0"/>
              <a:t>are handy when you want to define </a:t>
            </a:r>
            <a:r>
              <a:rPr lang="en-US" altLang="en-US" b="1" dirty="0" smtClean="0"/>
              <a:t>callbacks</a:t>
            </a:r>
            <a:r>
              <a:rPr lang="en-US" altLang="en-US" dirty="0" smtClean="0"/>
              <a:t> without writing a lot of code</a:t>
            </a:r>
          </a:p>
          <a:p>
            <a:r>
              <a:rPr lang="en-US" altLang="en-US" dirty="0" smtClean="0"/>
              <a:t>An object of an inner class always gets an implicit reference to the object that created it.</a:t>
            </a:r>
          </a:p>
          <a:p>
            <a:r>
              <a:rPr lang="en-US" altLang="en-US" dirty="0" smtClean="0"/>
              <a:t>Only inner classes can be private.</a:t>
            </a:r>
          </a:p>
          <a:p>
            <a:r>
              <a:rPr lang="en-US" altLang="en-US" dirty="0" smtClean="0"/>
              <a:t>Regular classes always have either package or public visibility</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a:xfrm>
            <a:off x="1320312" y="0"/>
            <a:ext cx="7631723"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Nested Classes</a:t>
            </a:r>
          </a:p>
        </p:txBody>
      </p:sp>
      <p:sp>
        <p:nvSpPr>
          <p:cNvPr id="109571" name="Content Placeholder 2"/>
          <p:cNvSpPr>
            <a:spLocks noGrp="1"/>
          </p:cNvSpPr>
          <p:nvPr>
            <p:ph idx="1"/>
          </p:nvPr>
        </p:nvSpPr>
        <p:spPr/>
        <p:txBody>
          <a:bodyPr/>
          <a:lstStyle/>
          <a:p>
            <a:r>
              <a:rPr lang="en-IN" altLang="en-US" smtClean="0"/>
              <a:t>Nested classes are divided into two categories: </a:t>
            </a:r>
          </a:p>
          <a:p>
            <a:pPr lvl="2"/>
            <a:r>
              <a:rPr lang="en-IN" altLang="en-US" b="1" smtClean="0"/>
              <a:t>Static nested class : </a:t>
            </a:r>
            <a:r>
              <a:rPr lang="en-IN" altLang="en-US" smtClean="0"/>
              <a:t>Nested classes that are declared </a:t>
            </a:r>
            <a:r>
              <a:rPr lang="en-IN" altLang="en-US" i="1" smtClean="0"/>
              <a:t>static</a:t>
            </a:r>
            <a:r>
              <a:rPr lang="en-IN" altLang="en-US" smtClean="0"/>
              <a:t> are called static nested classes.</a:t>
            </a:r>
          </a:p>
          <a:p>
            <a:pPr lvl="2"/>
            <a:r>
              <a:rPr lang="en-IN" altLang="en-US" b="1" smtClean="0"/>
              <a:t>Inner class : </a:t>
            </a:r>
            <a:r>
              <a:rPr lang="en-IN" altLang="en-US" smtClean="0"/>
              <a:t>An inner class is a non-static nested class.</a:t>
            </a:r>
          </a:p>
          <a:p>
            <a:endParaRPr lang="en-IN" altLang="en-US" smtClean="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bwMode="auto">
          <a:xfrm>
            <a:off x="1320312" y="0"/>
            <a:ext cx="7631723"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Inner Classes</a:t>
            </a:r>
          </a:p>
        </p:txBody>
      </p:sp>
      <p:pic>
        <p:nvPicPr>
          <p:cNvPr id="110595" name="Picture 2"/>
          <p:cNvPicPr>
            <a:picLocks noChangeAspect="1"/>
          </p:cNvPicPr>
          <p:nvPr/>
        </p:nvPicPr>
        <p:blipFill>
          <a:blip r:embed="rId2"/>
          <a:srcRect/>
          <a:stretch>
            <a:fillRect/>
          </a:stretch>
        </p:blipFill>
        <p:spPr bwMode="auto">
          <a:xfrm>
            <a:off x="1793631" y="958851"/>
            <a:ext cx="5908431" cy="55149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altLang="en-US" dirty="0" smtClean="0">
                <a:latin typeface="+mj-lt"/>
              </a:rPr>
              <a:t>Java is a programming language that produces </a:t>
            </a:r>
            <a:r>
              <a:rPr lang="en-US" altLang="en-US" b="1" dirty="0" smtClean="0">
                <a:latin typeface="+mj-lt"/>
              </a:rPr>
              <a:t>software</a:t>
            </a:r>
            <a:r>
              <a:rPr lang="en-US" altLang="en-US" dirty="0" smtClean="0">
                <a:latin typeface="+mj-lt"/>
              </a:rPr>
              <a:t> for various platforms.</a:t>
            </a:r>
          </a:p>
          <a:p>
            <a:pPr algn="just"/>
            <a:endParaRPr lang="en-US" altLang="en-US" dirty="0" smtClean="0">
              <a:latin typeface="+mj-lt"/>
            </a:endParaRPr>
          </a:p>
          <a:p>
            <a:pPr algn="just">
              <a:lnSpc>
                <a:spcPct val="90000"/>
              </a:lnSpc>
            </a:pPr>
            <a:r>
              <a:rPr lang="en-US" altLang="en-US" sz="2400" b="1" dirty="0" smtClean="0">
                <a:latin typeface="+mj-lt"/>
              </a:rPr>
              <a:t>Sun Microsystems describe it as</a:t>
            </a:r>
          </a:p>
          <a:p>
            <a:pPr lvl="1" algn="just">
              <a:lnSpc>
                <a:spcPct val="90000"/>
              </a:lnSpc>
            </a:pPr>
            <a:r>
              <a:rPr lang="en-US" altLang="en-US" dirty="0" smtClean="0">
                <a:latin typeface="+mj-lt"/>
              </a:rPr>
              <a:t>"A simple, object- oriented, distributed, interpreted, robust, secure, architect neutral, portable, high- performance, multi- threaded and dynamic language."</a:t>
            </a:r>
          </a:p>
          <a:p>
            <a:pPr algn="just"/>
            <a:endParaRPr lang="en-IN" dirty="0">
              <a:latin typeface="+mj-lt"/>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a:xfrm>
            <a:off x="1230923"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Static Inner Classes</a:t>
            </a:r>
          </a:p>
        </p:txBody>
      </p:sp>
      <p:sp>
        <p:nvSpPr>
          <p:cNvPr id="111619" name="Content Placeholder 2"/>
          <p:cNvSpPr>
            <a:spLocks noGrp="1"/>
          </p:cNvSpPr>
          <p:nvPr>
            <p:ph idx="1"/>
          </p:nvPr>
        </p:nvSpPr>
        <p:spPr/>
        <p:txBody>
          <a:bodyPr>
            <a:normAutofit fontScale="85000" lnSpcReduction="10000"/>
          </a:bodyPr>
          <a:lstStyle/>
          <a:p>
            <a:r>
              <a:rPr lang="en-IN" altLang="en-US" smtClean="0"/>
              <a:t>As with class methods and variables, a static nested class is associated with its outer class. </a:t>
            </a:r>
          </a:p>
          <a:p>
            <a:r>
              <a:rPr lang="en-IN" altLang="en-US" smtClean="0"/>
              <a:t>Like static class methods, a static nested class cannot refer directly to instance variables or methods defined in its enclosing class: it can use them only through an </a:t>
            </a:r>
            <a:r>
              <a:rPr lang="en-IN" altLang="en-US" b="1" smtClean="0"/>
              <a:t>object reference</a:t>
            </a:r>
            <a:r>
              <a:rPr lang="en-IN" altLang="en-US" smtClean="0"/>
              <a:t>.</a:t>
            </a:r>
          </a:p>
          <a:p>
            <a:r>
              <a:rPr lang="en-IN" altLang="en-US" smtClean="0"/>
              <a:t>They are accessed using the enclosing class name.</a:t>
            </a:r>
          </a:p>
          <a:p>
            <a:pPr lvl="3"/>
            <a:r>
              <a:rPr lang="en-IN" altLang="en-US" smtClean="0"/>
              <a:t>OuterClass.StaticNestedClass</a:t>
            </a:r>
            <a:endParaRPr lang="en-US" altLang="en-US" smtClean="0"/>
          </a:p>
          <a:p>
            <a:r>
              <a:rPr lang="en-IN" altLang="en-US" smtClean="0"/>
              <a:t>For example, to create an object for the static nested class, use this syntax:</a:t>
            </a:r>
          </a:p>
          <a:p>
            <a:pPr lvl="3"/>
            <a:r>
              <a:rPr lang="en-IN" altLang="en-US" smtClean="0"/>
              <a:t>OuterClass.StaticNestedClass nestedObject = new OuterClass.StaticNestedClass();</a:t>
            </a:r>
            <a:endParaRPr lang="en-US" altLang="en-US" smtClean="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2"/>
          <p:cNvSpPr>
            <a:spLocks noGrp="1"/>
          </p:cNvSpPr>
          <p:nvPr>
            <p:ph idx="1"/>
          </p:nvPr>
        </p:nvSpPr>
        <p:spPr/>
        <p:txBody>
          <a:bodyPr/>
          <a:lstStyle/>
          <a:p>
            <a:r>
              <a:rPr lang="en-IN" altLang="en-US" smtClean="0"/>
              <a:t>To instantiate an inner class, you must first </a:t>
            </a:r>
            <a:r>
              <a:rPr lang="en-IN" altLang="en-US" b="1" smtClean="0"/>
              <a:t>instantiate</a:t>
            </a:r>
            <a:r>
              <a:rPr lang="en-IN" altLang="en-US" smtClean="0"/>
              <a:t> the </a:t>
            </a:r>
            <a:r>
              <a:rPr lang="en-IN" altLang="en-US" b="1" smtClean="0"/>
              <a:t>outer class</a:t>
            </a:r>
            <a:r>
              <a:rPr lang="en-IN" altLang="en-US" smtClean="0"/>
              <a:t>. Then, create the inner object within the outer object with this syntax:</a:t>
            </a:r>
          </a:p>
          <a:p>
            <a:endParaRPr lang="en-IN" altLang="en-US" smtClean="0"/>
          </a:p>
          <a:p>
            <a:pPr lvl="2"/>
            <a:r>
              <a:rPr lang="en-IN" altLang="en-US" smtClean="0"/>
              <a:t>OuterClass.InnerClass innerObject = outerObject.new InnerClass();</a:t>
            </a:r>
            <a:endParaRPr lang="en-US" altLang="en-US" smtClean="0"/>
          </a:p>
        </p:txBody>
      </p:sp>
      <p:sp>
        <p:nvSpPr>
          <p:cNvPr id="112643"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Inner Classes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p:cNvSpPr>
            <a:spLocks noGrp="1"/>
          </p:cNvSpPr>
          <p:nvPr>
            <p:ph idx="1"/>
          </p:nvPr>
        </p:nvSpPr>
        <p:spPr/>
        <p:txBody>
          <a:bodyPr/>
          <a:lstStyle/>
          <a:p>
            <a:r>
              <a:rPr lang="en-IN" altLang="en-US" smtClean="0"/>
              <a:t>Local Inner Classes are the inner classes that are defined inside a </a:t>
            </a:r>
            <a:r>
              <a:rPr lang="en-IN" altLang="en-US" i="1" smtClean="0"/>
              <a:t>block</a:t>
            </a:r>
            <a:r>
              <a:rPr lang="en-IN" altLang="en-US" smtClean="0"/>
              <a:t>. Generally, this block is a method body.</a:t>
            </a:r>
          </a:p>
          <a:p>
            <a:r>
              <a:rPr lang="en-IN" altLang="en-US" smtClean="0"/>
              <a:t>These class have access to the fields of the class enclosing it. </a:t>
            </a:r>
          </a:p>
          <a:p>
            <a:r>
              <a:rPr lang="en-IN" altLang="en-US" smtClean="0"/>
              <a:t>Local inner class must be instantiated in the block they are defined in.</a:t>
            </a:r>
            <a:endParaRPr lang="en-US" altLang="en-US" smtClean="0"/>
          </a:p>
        </p:txBody>
      </p:sp>
      <p:sp>
        <p:nvSpPr>
          <p:cNvPr id="113667" name="Title 1"/>
          <p:cNvSpPr>
            <a:spLocks noGrp="1"/>
          </p:cNvSpPr>
          <p:nvPr>
            <p:ph type="title"/>
          </p:nvPr>
        </p:nvSpPr>
        <p:spPr bwMode="auto">
          <a:xfrm>
            <a:off x="1204546"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Local Inner Classes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p:cNvSpPr>
            <a:spLocks noGrp="1"/>
          </p:cNvSpPr>
          <p:nvPr>
            <p:ph idx="1"/>
          </p:nvPr>
        </p:nvSpPr>
        <p:spPr/>
        <p:txBody>
          <a:bodyPr>
            <a:normAutofit fontScale="92500" lnSpcReduction="10000"/>
          </a:bodyPr>
          <a:lstStyle/>
          <a:p>
            <a:r>
              <a:rPr lang="en-IN" altLang="en-US" smtClean="0"/>
              <a:t>It is an inner class without a name and for which only a single object is created. </a:t>
            </a:r>
          </a:p>
          <a:p>
            <a:r>
              <a:rPr lang="en-IN" altLang="en-US" smtClean="0"/>
              <a:t>An anonymous inner class can be useful when making an instance of an object with certain “</a:t>
            </a:r>
            <a:r>
              <a:rPr lang="en-IN" altLang="en-US" b="1" smtClean="0"/>
              <a:t>extras</a:t>
            </a:r>
            <a:r>
              <a:rPr lang="en-IN" altLang="en-US" smtClean="0"/>
              <a:t>” such as overloading methods of a class or interface, without having to actually subclass a class.</a:t>
            </a:r>
          </a:p>
          <a:p>
            <a:r>
              <a:rPr lang="en-IN" altLang="en-US" smtClean="0"/>
              <a:t>Anonymous inner classes are useful in writing implementation classes for listener interfaces in graphics programming.</a:t>
            </a:r>
          </a:p>
        </p:txBody>
      </p:sp>
      <p:sp>
        <p:nvSpPr>
          <p:cNvPr id="114691" name="Title 1"/>
          <p:cNvSpPr>
            <a:spLocks noGrp="1"/>
          </p:cNvSpPr>
          <p:nvPr>
            <p:ph type="title"/>
          </p:nvPr>
        </p:nvSpPr>
        <p:spPr bwMode="auto">
          <a:xfrm>
            <a:off x="1166446"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Anonymous Inner Classes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Structure of Java Program</a:t>
            </a:r>
            <a:br>
              <a:rPr lang="en-IN" dirty="0" smtClean="0"/>
            </a:br>
            <a:endParaRPr lang="en-IN" dirty="0"/>
          </a:p>
        </p:txBody>
      </p:sp>
      <p:pic>
        <p:nvPicPr>
          <p:cNvPr id="1026" name="Picture 2" descr="Structure of Java Program"/>
          <p:cNvPicPr>
            <a:picLocks noChangeAspect="1" noChangeArrowheads="1"/>
          </p:cNvPicPr>
          <p:nvPr/>
        </p:nvPicPr>
        <p:blipFill>
          <a:blip r:embed="rId2"/>
          <a:srcRect/>
          <a:stretch>
            <a:fillRect/>
          </a:stretch>
        </p:blipFill>
        <p:spPr bwMode="auto">
          <a:xfrm>
            <a:off x="5410200" y="1600200"/>
            <a:ext cx="3133725" cy="4286250"/>
          </a:xfrm>
          <a:prstGeom prst="rect">
            <a:avLst/>
          </a:prstGeom>
          <a:noFill/>
        </p:spPr>
      </p:pic>
      <p:sp>
        <p:nvSpPr>
          <p:cNvPr id="5" name="Rectangle 4"/>
          <p:cNvSpPr/>
          <p:nvPr/>
        </p:nvSpPr>
        <p:spPr>
          <a:xfrm>
            <a:off x="533400" y="1219200"/>
            <a:ext cx="4648200" cy="3539430"/>
          </a:xfrm>
          <a:prstGeom prst="rect">
            <a:avLst/>
          </a:prstGeom>
        </p:spPr>
        <p:txBody>
          <a:bodyPr wrap="square">
            <a:spAutoFit/>
          </a:bodyPr>
          <a:lstStyle/>
          <a:p>
            <a:pPr>
              <a:buFont typeface="Wingdings" pitchFamily="2" charset="2"/>
              <a:buChar char="§"/>
            </a:pPr>
            <a:r>
              <a:rPr lang="en-IN" sz="2800" dirty="0" smtClean="0">
                <a:latin typeface="+mj-lt"/>
              </a:rPr>
              <a:t>Documentation Section</a:t>
            </a:r>
          </a:p>
          <a:p>
            <a:pPr>
              <a:buFont typeface="Wingdings" pitchFamily="2" charset="2"/>
              <a:buChar char="§"/>
            </a:pPr>
            <a:r>
              <a:rPr lang="en-IN" sz="2800" dirty="0" smtClean="0">
                <a:latin typeface="+mj-lt"/>
              </a:rPr>
              <a:t>Package Declaration</a:t>
            </a:r>
          </a:p>
          <a:p>
            <a:pPr>
              <a:buFont typeface="Wingdings" pitchFamily="2" charset="2"/>
              <a:buChar char="§"/>
            </a:pPr>
            <a:r>
              <a:rPr lang="en-IN" sz="2800" dirty="0" smtClean="0">
                <a:latin typeface="+mj-lt"/>
              </a:rPr>
              <a:t>Import Statements</a:t>
            </a:r>
          </a:p>
          <a:p>
            <a:pPr>
              <a:buFont typeface="Wingdings" pitchFamily="2" charset="2"/>
              <a:buChar char="§"/>
            </a:pPr>
            <a:r>
              <a:rPr lang="en-IN" sz="2800" dirty="0" smtClean="0">
                <a:latin typeface="+mj-lt"/>
              </a:rPr>
              <a:t>Interface Section</a:t>
            </a:r>
          </a:p>
          <a:p>
            <a:pPr>
              <a:buFont typeface="Wingdings" pitchFamily="2" charset="2"/>
              <a:buChar char="§"/>
            </a:pPr>
            <a:r>
              <a:rPr lang="en-IN" sz="2800" dirty="0" smtClean="0">
                <a:latin typeface="+mj-lt"/>
              </a:rPr>
              <a:t>Class Definition</a:t>
            </a:r>
          </a:p>
          <a:p>
            <a:pPr>
              <a:buFont typeface="Wingdings" pitchFamily="2" charset="2"/>
              <a:buChar char="§"/>
            </a:pPr>
            <a:r>
              <a:rPr lang="en-IN" sz="2800" dirty="0" smtClean="0">
                <a:latin typeface="+mj-lt"/>
              </a:rPr>
              <a:t>Class Variables and Variables</a:t>
            </a:r>
          </a:p>
          <a:p>
            <a:pPr>
              <a:buFont typeface="Wingdings" pitchFamily="2" charset="2"/>
              <a:buChar char="§"/>
            </a:pPr>
            <a:r>
              <a:rPr lang="en-IN" sz="2800" dirty="0" smtClean="0">
                <a:latin typeface="+mj-lt"/>
              </a:rPr>
              <a:t>Main Method Class</a:t>
            </a:r>
          </a:p>
          <a:p>
            <a:pPr>
              <a:buFont typeface="Wingdings" pitchFamily="2" charset="2"/>
              <a:buChar char="§"/>
            </a:pPr>
            <a:r>
              <a:rPr lang="en-IN" sz="2800" dirty="0" smtClean="0">
                <a:latin typeface="+mj-lt"/>
              </a:rPr>
              <a:t>Methods and </a:t>
            </a:r>
            <a:r>
              <a:rPr lang="en-IN" sz="2800" dirty="0" err="1" smtClean="0">
                <a:latin typeface="+mj-lt"/>
              </a:rPr>
              <a:t>Behaviors</a:t>
            </a:r>
            <a:endParaRPr lang="en-IN" sz="2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fontScale="90000"/>
          </a:bodyPr>
          <a:lstStyle/>
          <a:p>
            <a:r>
              <a:rPr lang="en-IN" dirty="0" smtClean="0"/>
              <a:t>To write the statements in the documentation section</a:t>
            </a:r>
            <a:endParaRPr lang="en-IN" dirty="0"/>
          </a:p>
        </p:txBody>
      </p:sp>
      <p:sp>
        <p:nvSpPr>
          <p:cNvPr id="3" name="Content Placeholder 2"/>
          <p:cNvSpPr>
            <a:spLocks noGrp="1"/>
          </p:cNvSpPr>
          <p:nvPr>
            <p:ph idx="1"/>
          </p:nvPr>
        </p:nvSpPr>
        <p:spPr>
          <a:xfrm>
            <a:off x="304800" y="1600200"/>
            <a:ext cx="8839200" cy="5257800"/>
          </a:xfrm>
        </p:spPr>
        <p:txBody>
          <a:bodyPr>
            <a:normAutofit fontScale="85000" lnSpcReduction="20000"/>
          </a:bodyPr>
          <a:lstStyle/>
          <a:p>
            <a:r>
              <a:rPr lang="en-IN" dirty="0" smtClean="0"/>
              <a:t>we use </a:t>
            </a:r>
            <a:r>
              <a:rPr lang="en-IN" b="1" dirty="0" smtClean="0">
                <a:solidFill>
                  <a:srgbClr val="0000FF"/>
                </a:solidFill>
              </a:rPr>
              <a:t>comments</a:t>
            </a:r>
            <a:r>
              <a:rPr lang="en-IN" dirty="0" smtClean="0"/>
              <a:t>. The comments may be</a:t>
            </a:r>
            <a:r>
              <a:rPr lang="en-IN" dirty="0" smtClean="0">
                <a:solidFill>
                  <a:srgbClr val="0000FF"/>
                </a:solidFill>
              </a:rPr>
              <a:t> </a:t>
            </a:r>
            <a:r>
              <a:rPr lang="en-IN" b="1" dirty="0" smtClean="0">
                <a:solidFill>
                  <a:srgbClr val="0000FF"/>
                </a:solidFill>
              </a:rPr>
              <a:t>single-line</a:t>
            </a:r>
            <a:r>
              <a:rPr lang="en-IN" b="1" dirty="0" smtClean="0"/>
              <a:t>, </a:t>
            </a:r>
            <a:r>
              <a:rPr lang="en-IN" b="1" dirty="0" smtClean="0">
                <a:solidFill>
                  <a:srgbClr val="0000FF"/>
                </a:solidFill>
              </a:rPr>
              <a:t>multi-line</a:t>
            </a:r>
            <a:r>
              <a:rPr lang="en-IN" b="1" dirty="0" smtClean="0"/>
              <a:t>,</a:t>
            </a:r>
            <a:r>
              <a:rPr lang="en-IN" dirty="0" smtClean="0"/>
              <a:t> and </a:t>
            </a:r>
            <a:r>
              <a:rPr lang="en-IN" b="1" dirty="0" smtClean="0">
                <a:solidFill>
                  <a:srgbClr val="0000FF"/>
                </a:solidFill>
              </a:rPr>
              <a:t>documentation</a:t>
            </a:r>
            <a:r>
              <a:rPr lang="en-IN" dirty="0" smtClean="0"/>
              <a:t> comments.</a:t>
            </a:r>
          </a:p>
          <a:p>
            <a:r>
              <a:rPr lang="en-IN" b="1" dirty="0" smtClean="0"/>
              <a:t>Single-line Comment:</a:t>
            </a:r>
            <a:r>
              <a:rPr lang="en-IN" dirty="0" smtClean="0"/>
              <a:t> It starts with a pair of forwarding slash </a:t>
            </a:r>
            <a:r>
              <a:rPr lang="en-IN" b="1" dirty="0" smtClean="0"/>
              <a:t>(//)</a:t>
            </a:r>
            <a:r>
              <a:rPr lang="en-IN" dirty="0" smtClean="0"/>
              <a:t>. For example:</a:t>
            </a:r>
          </a:p>
          <a:p>
            <a:pPr lvl="1" algn="ctr">
              <a:buNone/>
            </a:pPr>
            <a:r>
              <a:rPr lang="en-IN" dirty="0" smtClean="0"/>
              <a:t>//First Java Program  </a:t>
            </a:r>
          </a:p>
          <a:p>
            <a:r>
              <a:rPr lang="en-IN" b="1" dirty="0" smtClean="0"/>
              <a:t>Multi-line Comment:</a:t>
            </a:r>
            <a:r>
              <a:rPr lang="en-IN" dirty="0" smtClean="0"/>
              <a:t> It starts with a </a:t>
            </a:r>
            <a:r>
              <a:rPr lang="en-IN" b="1" dirty="0" smtClean="0"/>
              <a:t>/*</a:t>
            </a:r>
            <a:r>
              <a:rPr lang="en-IN" dirty="0" smtClean="0"/>
              <a:t> and ends with </a:t>
            </a:r>
            <a:r>
              <a:rPr lang="en-IN" b="1" dirty="0" smtClean="0"/>
              <a:t>*/.</a:t>
            </a:r>
            <a:r>
              <a:rPr lang="en-IN" dirty="0" smtClean="0"/>
              <a:t> We write between these two symbols. For example:</a:t>
            </a:r>
          </a:p>
          <a:p>
            <a:pPr lvl="1" algn="ctr">
              <a:buNone/>
            </a:pPr>
            <a:r>
              <a:rPr lang="en-IN" dirty="0" smtClean="0"/>
              <a:t>/*It is an example of </a:t>
            </a:r>
          </a:p>
          <a:p>
            <a:pPr lvl="1" algn="ctr">
              <a:buNone/>
            </a:pPr>
            <a:r>
              <a:rPr lang="en-IN" dirty="0" smtClean="0"/>
              <a:t>multiline comment*/  </a:t>
            </a:r>
          </a:p>
          <a:p>
            <a:r>
              <a:rPr lang="en-IN" b="1" dirty="0" smtClean="0"/>
              <a:t>Documentation Comment:</a:t>
            </a:r>
            <a:r>
              <a:rPr lang="en-IN" dirty="0" smtClean="0"/>
              <a:t> It starts with the delimiter </a:t>
            </a:r>
            <a:r>
              <a:rPr lang="en-IN" b="1" dirty="0" smtClean="0"/>
              <a:t>(/**)</a:t>
            </a:r>
            <a:r>
              <a:rPr lang="en-IN" dirty="0" smtClean="0"/>
              <a:t> and ends with </a:t>
            </a:r>
            <a:r>
              <a:rPr lang="en-IN" b="1" dirty="0" smtClean="0"/>
              <a:t>*/</a:t>
            </a:r>
            <a:r>
              <a:rPr lang="en-IN" dirty="0" smtClean="0"/>
              <a:t>. For example:</a:t>
            </a:r>
          </a:p>
          <a:p>
            <a:pPr lvl="1" algn="ctr">
              <a:buNone/>
            </a:pPr>
            <a:r>
              <a:rPr lang="en-IN" dirty="0" smtClean="0"/>
              <a:t>/**It is an example of documentation comment*/</a:t>
            </a:r>
          </a:p>
          <a:p>
            <a:pPr algn="ct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00800"/>
          </a:xfrm>
        </p:spPr>
        <p:txBody>
          <a:bodyPr>
            <a:normAutofit fontScale="77500" lnSpcReduction="20000"/>
          </a:bodyPr>
          <a:lstStyle/>
          <a:p>
            <a:pPr algn="just">
              <a:buNone/>
            </a:pPr>
            <a:r>
              <a:rPr lang="en-IN" b="1" dirty="0" smtClean="0"/>
              <a:t>	</a:t>
            </a:r>
            <a:r>
              <a:rPr lang="en-IN" b="1" u="sng" dirty="0" smtClean="0"/>
              <a:t>Package Declaration</a:t>
            </a:r>
          </a:p>
          <a:p>
            <a:pPr algn="just"/>
            <a:r>
              <a:rPr lang="en-IN" dirty="0" smtClean="0"/>
              <a:t>The package declaration is optional. It is placed just after the documentation section. </a:t>
            </a:r>
            <a:r>
              <a:rPr lang="en-IN" dirty="0" err="1" smtClean="0"/>
              <a:t>i</a:t>
            </a:r>
            <a:r>
              <a:rPr lang="en-IN" dirty="0" smtClean="0"/>
              <a:t>. e. </a:t>
            </a:r>
          </a:p>
          <a:p>
            <a:pPr lvl="1" algn="just"/>
            <a:r>
              <a:rPr lang="en-IN" b="1" dirty="0" smtClean="0"/>
              <a:t>package</a:t>
            </a:r>
            <a:r>
              <a:rPr lang="en-IN" dirty="0" smtClean="0"/>
              <a:t> </a:t>
            </a:r>
            <a:r>
              <a:rPr lang="en-IN" dirty="0" err="1" smtClean="0"/>
              <a:t>javatpoint</a:t>
            </a:r>
            <a:r>
              <a:rPr lang="en-IN" dirty="0" smtClean="0"/>
              <a:t>; //where </a:t>
            </a:r>
            <a:r>
              <a:rPr lang="en-IN" dirty="0" err="1" smtClean="0"/>
              <a:t>javatpoint</a:t>
            </a:r>
            <a:r>
              <a:rPr lang="en-IN" dirty="0" smtClean="0"/>
              <a:t> is the package name  </a:t>
            </a:r>
          </a:p>
          <a:p>
            <a:pPr lvl="1" algn="just"/>
            <a:r>
              <a:rPr lang="en-IN" b="1" dirty="0" smtClean="0"/>
              <a:t>package</a:t>
            </a:r>
            <a:r>
              <a:rPr lang="en-IN" dirty="0" smtClean="0"/>
              <a:t> </a:t>
            </a:r>
            <a:r>
              <a:rPr lang="en-IN" dirty="0" err="1" smtClean="0"/>
              <a:t>com.javatpoint</a:t>
            </a:r>
            <a:r>
              <a:rPr lang="en-IN" dirty="0" smtClean="0"/>
              <a:t>; //where com is the root directory and</a:t>
            </a:r>
          </a:p>
          <a:p>
            <a:pPr lvl="1" algn="just">
              <a:buNone/>
            </a:pPr>
            <a:r>
              <a:rPr lang="en-IN" dirty="0" smtClean="0"/>
              <a:t> </a:t>
            </a:r>
            <a:r>
              <a:rPr lang="en-IN" dirty="0" err="1" smtClean="0"/>
              <a:t>javatpoint</a:t>
            </a:r>
            <a:r>
              <a:rPr lang="en-IN" dirty="0" smtClean="0"/>
              <a:t> is the subdirectory </a:t>
            </a:r>
          </a:p>
          <a:p>
            <a:pPr lvl="1" algn="just">
              <a:buNone/>
            </a:pPr>
            <a:endParaRPr lang="en-IN" dirty="0" smtClean="0"/>
          </a:p>
          <a:p>
            <a:pPr algn="just">
              <a:buNone/>
            </a:pPr>
            <a:r>
              <a:rPr lang="en-IN" b="1" dirty="0" smtClean="0"/>
              <a:t>	</a:t>
            </a:r>
            <a:r>
              <a:rPr lang="en-IN" b="1" u="sng" dirty="0" smtClean="0"/>
              <a:t>Import Statements</a:t>
            </a:r>
          </a:p>
          <a:p>
            <a:pPr algn="just">
              <a:buNone/>
            </a:pPr>
            <a:endParaRPr lang="en-IN" b="1" u="sng" dirty="0" smtClean="0"/>
          </a:p>
          <a:p>
            <a:pPr algn="just"/>
            <a:r>
              <a:rPr lang="en-IN" dirty="0" smtClean="0"/>
              <a:t>The package contains the many predefined classes and interfaces. If we want to use any class of a particular package, we need to import that class. The import statement represents the class stored in the other package. We use the </a:t>
            </a:r>
            <a:r>
              <a:rPr lang="en-IN" b="1" dirty="0" smtClean="0"/>
              <a:t>import</a:t>
            </a:r>
            <a:r>
              <a:rPr lang="en-IN" dirty="0" smtClean="0"/>
              <a:t> keyword to import the class. It is written before the class declaration and after the package statement</a:t>
            </a:r>
          </a:p>
          <a:p>
            <a:pPr lvl="1" algn="just"/>
            <a:r>
              <a:rPr lang="en-IN" dirty="0" smtClean="0"/>
              <a:t> </a:t>
            </a:r>
            <a:r>
              <a:rPr lang="en-IN" b="1" dirty="0" smtClean="0"/>
              <a:t>import</a:t>
            </a:r>
            <a:r>
              <a:rPr lang="en-IN" dirty="0" smtClean="0"/>
              <a:t> </a:t>
            </a:r>
            <a:r>
              <a:rPr lang="en-IN" dirty="0" err="1" smtClean="0"/>
              <a:t>java.util.Scanner</a:t>
            </a:r>
            <a:r>
              <a:rPr lang="en-IN" dirty="0" smtClean="0"/>
              <a:t>; //it imports the Scanner class only  </a:t>
            </a:r>
          </a:p>
          <a:p>
            <a:pPr lvl="1" algn="just"/>
            <a:r>
              <a:rPr lang="en-IN" b="1" dirty="0" smtClean="0"/>
              <a:t>import</a:t>
            </a:r>
            <a:r>
              <a:rPr lang="en-IN" dirty="0" smtClean="0"/>
              <a:t> </a:t>
            </a:r>
            <a:r>
              <a:rPr lang="en-IN" dirty="0" err="1" smtClean="0"/>
              <a:t>java.util</a:t>
            </a:r>
            <a:r>
              <a:rPr lang="en-IN" dirty="0" smtClean="0"/>
              <a:t>.*; //it imports all the class of the </a:t>
            </a:r>
            <a:r>
              <a:rPr lang="en-IN" dirty="0" err="1" smtClean="0"/>
              <a:t>java.util</a:t>
            </a:r>
            <a:r>
              <a:rPr lang="en-IN" dirty="0" smtClean="0"/>
              <a:t> package  </a:t>
            </a:r>
          </a:p>
          <a:p>
            <a:pPr algn="just"/>
            <a:endParaRPr lang="en-IN" dirty="0" smtClean="0"/>
          </a:p>
          <a:p>
            <a:pPr algn="just"/>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buNone/>
            </a:pPr>
            <a:r>
              <a:rPr lang="en-IN" sz="2400" b="1" dirty="0" smtClean="0"/>
              <a:t>	</a:t>
            </a:r>
            <a:r>
              <a:rPr lang="en-IN" sz="2400" b="1" u="sng" dirty="0" smtClean="0"/>
              <a:t>Interface Section</a:t>
            </a:r>
          </a:p>
          <a:p>
            <a:pPr algn="just"/>
            <a:r>
              <a:rPr lang="en-IN" sz="2400" dirty="0" smtClean="0"/>
              <a:t>We use the </a:t>
            </a:r>
            <a:r>
              <a:rPr lang="en-IN" sz="2400" b="1" dirty="0" smtClean="0"/>
              <a:t>interface</a:t>
            </a:r>
            <a:r>
              <a:rPr lang="en-IN" sz="2400" dirty="0" smtClean="0"/>
              <a:t> keyword to create an interface. An </a:t>
            </a:r>
            <a:r>
              <a:rPr lang="en-IN" sz="2400" dirty="0" smtClean="0">
                <a:solidFill>
                  <a:srgbClr val="0000FF"/>
                </a:solidFill>
              </a:rPr>
              <a:t>interface</a:t>
            </a:r>
            <a:r>
              <a:rPr lang="en-IN" sz="2400" dirty="0" smtClean="0"/>
              <a:t> is a slightly different from the class. It contains only </a:t>
            </a:r>
            <a:r>
              <a:rPr lang="en-IN" sz="2400" b="1" dirty="0" smtClean="0"/>
              <a:t>constants</a:t>
            </a:r>
            <a:r>
              <a:rPr lang="en-IN" sz="2400" dirty="0" smtClean="0"/>
              <a:t> and </a:t>
            </a:r>
            <a:r>
              <a:rPr lang="en-IN" sz="2400" b="1" dirty="0" smtClean="0"/>
              <a:t>method</a:t>
            </a:r>
            <a:r>
              <a:rPr lang="en-IN" sz="2400" dirty="0" smtClean="0"/>
              <a:t> declarations. It provides total abstraction; means all the methods in an interface are declared with the empty body, and all the fields are public, static and final by default. A class that implements an interface must implement all the methods declared in the interface.</a:t>
            </a:r>
          </a:p>
          <a:p>
            <a:pPr lvl="2" algn="just">
              <a:buNone/>
            </a:pPr>
            <a:r>
              <a:rPr lang="en-IN" b="1" dirty="0" smtClean="0"/>
              <a:t>interface</a:t>
            </a:r>
            <a:r>
              <a:rPr lang="en-IN" dirty="0" smtClean="0"/>
              <a:t> car  </a:t>
            </a:r>
          </a:p>
          <a:p>
            <a:pPr lvl="2" algn="just">
              <a:buNone/>
            </a:pPr>
            <a:r>
              <a:rPr lang="en-IN" dirty="0" smtClean="0"/>
              <a:t>{  </a:t>
            </a:r>
          </a:p>
          <a:p>
            <a:pPr lvl="2" algn="just">
              <a:buNone/>
            </a:pPr>
            <a:r>
              <a:rPr lang="en-IN" b="1" dirty="0" smtClean="0"/>
              <a:t>void</a:t>
            </a:r>
            <a:r>
              <a:rPr lang="en-IN" dirty="0" smtClean="0"/>
              <a:t> start();  </a:t>
            </a:r>
          </a:p>
          <a:p>
            <a:pPr lvl="2" algn="just">
              <a:buNone/>
            </a:pPr>
            <a:r>
              <a:rPr lang="en-IN" b="1" dirty="0" smtClean="0"/>
              <a:t>void</a:t>
            </a:r>
            <a:r>
              <a:rPr lang="en-IN" dirty="0" smtClean="0"/>
              <a:t> stop();  </a:t>
            </a:r>
          </a:p>
          <a:p>
            <a:pPr lvl="2" algn="just">
              <a:buNone/>
            </a:pPr>
            <a:r>
              <a:rPr lang="en-IN" dirty="0" smtClean="0"/>
              <a:t>}  </a:t>
            </a:r>
          </a:p>
          <a:p>
            <a:pPr algn="just">
              <a:buNone/>
            </a:pPr>
            <a:r>
              <a:rPr lang="en-IN" sz="2400" b="1" dirty="0" smtClean="0"/>
              <a:t>	</a:t>
            </a:r>
            <a:r>
              <a:rPr lang="en-IN" sz="2400" b="1" u="sng" dirty="0" smtClean="0"/>
              <a:t>Class Definition</a:t>
            </a:r>
          </a:p>
          <a:p>
            <a:pPr algn="just"/>
            <a:r>
              <a:rPr lang="en-IN" sz="2400" dirty="0" smtClean="0"/>
              <a:t>It is </a:t>
            </a:r>
            <a:r>
              <a:rPr lang="en-IN" sz="2400" b="1" dirty="0" smtClean="0"/>
              <a:t>vital</a:t>
            </a:r>
            <a:r>
              <a:rPr lang="en-IN" sz="2400" dirty="0" smtClean="0"/>
              <a:t> part of a Java program. Without the </a:t>
            </a:r>
            <a:r>
              <a:rPr lang="en-IN" sz="2400" dirty="0" smtClean="0">
                <a:solidFill>
                  <a:srgbClr val="0000FF"/>
                </a:solidFill>
              </a:rPr>
              <a:t>class, </a:t>
            </a:r>
            <a:r>
              <a:rPr lang="en-IN" sz="2400" dirty="0" smtClean="0"/>
              <a:t>we cannot create any Java program. A Java program may conation more than one class definition. We use the </a:t>
            </a:r>
            <a:r>
              <a:rPr lang="en-IN" sz="2400" b="1" dirty="0" smtClean="0"/>
              <a:t>class</a:t>
            </a:r>
            <a:r>
              <a:rPr lang="en-IN" sz="2400" dirty="0" smtClean="0"/>
              <a:t> keyword to define the class. </a:t>
            </a:r>
          </a:p>
          <a:p>
            <a:pPr algn="just"/>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5943600" cy="914400"/>
          </a:xfrm>
        </p:spPr>
        <p:txBody>
          <a:bodyPr/>
          <a:lstStyle/>
          <a:p>
            <a:r>
              <a:rPr lang="en-IN" dirty="0" smtClean="0"/>
              <a:t>Unit-1 syllabus</a:t>
            </a:r>
            <a:endParaRPr lang="en-IN" dirty="0"/>
          </a:p>
        </p:txBody>
      </p:sp>
      <p:sp>
        <p:nvSpPr>
          <p:cNvPr id="3" name="Content Placeholder 2"/>
          <p:cNvSpPr>
            <a:spLocks noGrp="1"/>
          </p:cNvSpPr>
          <p:nvPr>
            <p:ph idx="1"/>
          </p:nvPr>
        </p:nvSpPr>
        <p:spPr>
          <a:xfrm>
            <a:off x="457200" y="914400"/>
            <a:ext cx="8458200" cy="5638800"/>
          </a:xfrm>
        </p:spPr>
        <p:txBody>
          <a:bodyPr>
            <a:normAutofit fontScale="70000" lnSpcReduction="20000"/>
          </a:bodyPr>
          <a:lstStyle/>
          <a:p>
            <a:pPr algn="just"/>
            <a:r>
              <a:rPr lang="en-IN" b="1" dirty="0" smtClean="0">
                <a:latin typeface="Times New Roman" pitchFamily="18" charset="0"/>
                <a:cs typeface="Times New Roman" pitchFamily="18" charset="0"/>
              </a:rPr>
              <a:t>OOP Paradigm: </a:t>
            </a:r>
            <a:r>
              <a:rPr lang="en-IN" dirty="0" smtClean="0">
                <a:latin typeface="Times New Roman" pitchFamily="18" charset="0"/>
                <a:cs typeface="Times New Roman" pitchFamily="18" charset="0"/>
              </a:rPr>
              <a:t>Comparison of programming paradigms, Characteristics of Object Oriented Programming Languages, Object-based programming languages  </a:t>
            </a:r>
          </a:p>
          <a:p>
            <a:pPr algn="just"/>
            <a:r>
              <a:rPr lang="en-IN" b="1" dirty="0" smtClean="0">
                <a:latin typeface="Times New Roman" pitchFamily="18" charset="0"/>
                <a:cs typeface="Times New Roman" pitchFamily="18" charset="0"/>
              </a:rPr>
              <a:t>Java Fundamentals: </a:t>
            </a:r>
            <a:r>
              <a:rPr lang="en-IN" dirty="0" smtClean="0">
                <a:latin typeface="Times New Roman" pitchFamily="18" charset="0"/>
                <a:cs typeface="Times New Roman" pitchFamily="18" charset="0"/>
              </a:rPr>
              <a:t>Brief History of Java, Structure of a Java program, Importance and features of Java, Introduction to JVM and its architecture including set of instructions. Overview of JVM Programming. Internal and detailed explanation of a valid .class file format. Instrumentation of a .class file, </a:t>
            </a:r>
            <a:r>
              <a:rPr lang="en-IN" dirty="0" err="1" smtClean="0">
                <a:latin typeface="Times New Roman" pitchFamily="18" charset="0"/>
                <a:cs typeface="Times New Roman" pitchFamily="18" charset="0"/>
              </a:rPr>
              <a:t>Bytecode</a:t>
            </a:r>
            <a:r>
              <a:rPr lang="en-IN" dirty="0" smtClean="0">
                <a:latin typeface="Times New Roman" pitchFamily="18" charset="0"/>
                <a:cs typeface="Times New Roman" pitchFamily="18" charset="0"/>
              </a:rPr>
              <a:t> engineering libraries, Overview of class loaders and Sandbox model of security. Basic language construct of Java-including keywords, constants, variables, operators, looping and decision-making construct </a:t>
            </a:r>
          </a:p>
          <a:p>
            <a:pPr algn="just"/>
            <a:r>
              <a:rPr lang="en-IN" b="1" dirty="0" smtClean="0">
                <a:latin typeface="Times New Roman" pitchFamily="18" charset="0"/>
                <a:cs typeface="Times New Roman" pitchFamily="18" charset="0"/>
              </a:rPr>
              <a:t>Implementation of OOPs concepts in Java: </a:t>
            </a:r>
            <a:r>
              <a:rPr lang="en-IN" dirty="0" smtClean="0">
                <a:latin typeface="Times New Roman" pitchFamily="18" charset="0"/>
                <a:cs typeface="Times New Roman" pitchFamily="18" charset="0"/>
              </a:rPr>
              <a:t>Objects, Classes and their implementation, Encapsulation, Data Abstraction, Inheritance, Polymorphism, Dynamic Binding, Message Passing, default parameter values, using reference variables with function Arrays and String: creating an array, one and two-dimensional arrays, String arrays and methods, Classes: String and String Buffer classes, Wrapper classes: Basics types, using super, multilevel hierarchy abstract and final classes, Object class, packages and interfaces, access protection, extending interfaces, packages </a:t>
            </a:r>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324600"/>
          </a:xfrm>
        </p:spPr>
        <p:txBody>
          <a:bodyPr>
            <a:normAutofit/>
          </a:bodyPr>
          <a:lstStyle/>
          <a:p>
            <a:pPr algn="just"/>
            <a:r>
              <a:rPr lang="en-IN" sz="2600" dirty="0" smtClean="0"/>
              <a:t>The class is a blueprint of a Java program. It contains information about user-defined methods, variables, and constants. Every Java program has at least one class that contains the main() method. For example:</a:t>
            </a:r>
          </a:p>
          <a:p>
            <a:pPr lvl="2" algn="just">
              <a:buNone/>
            </a:pPr>
            <a:r>
              <a:rPr lang="en-IN" sz="2600" b="1" dirty="0" smtClean="0"/>
              <a:t>class</a:t>
            </a:r>
            <a:r>
              <a:rPr lang="en-IN" sz="2600" dirty="0" smtClean="0"/>
              <a:t> Student //class definition  </a:t>
            </a:r>
          </a:p>
          <a:p>
            <a:pPr lvl="2" algn="just">
              <a:buNone/>
            </a:pPr>
            <a:r>
              <a:rPr lang="en-IN" sz="2600" dirty="0" smtClean="0"/>
              <a:t>{  </a:t>
            </a:r>
          </a:p>
          <a:p>
            <a:pPr lvl="2" algn="just">
              <a:buNone/>
            </a:pPr>
            <a:r>
              <a:rPr lang="en-IN" sz="2600" dirty="0" smtClean="0"/>
              <a:t>}</a:t>
            </a:r>
          </a:p>
          <a:p>
            <a:pPr algn="just">
              <a:buNone/>
            </a:pPr>
            <a:r>
              <a:rPr lang="en-IN" sz="2600" b="1" u="sng" dirty="0" smtClean="0"/>
              <a:t>Class Variables and Constants</a:t>
            </a:r>
          </a:p>
          <a:p>
            <a:pPr algn="just"/>
            <a:r>
              <a:rPr lang="en-IN" sz="2600" dirty="0" smtClean="0"/>
              <a:t>In this section, we define </a:t>
            </a:r>
            <a:r>
              <a:rPr lang="en-IN" sz="2600" dirty="0" smtClean="0">
                <a:solidFill>
                  <a:srgbClr val="0000FF"/>
                </a:solidFill>
              </a:rPr>
              <a:t>variables</a:t>
            </a:r>
            <a:r>
              <a:rPr lang="en-IN" sz="2600" dirty="0" smtClean="0"/>
              <a:t> and </a:t>
            </a:r>
            <a:r>
              <a:rPr lang="en-IN" sz="2600" b="1" dirty="0" smtClean="0">
                <a:solidFill>
                  <a:srgbClr val="0000FF"/>
                </a:solidFill>
              </a:rPr>
              <a:t>constants</a:t>
            </a:r>
            <a:r>
              <a:rPr lang="en-IN" sz="2600" dirty="0" smtClean="0"/>
              <a:t> that are to be used later in the program. In a Java program, the variables and constants are defined just after the class definition. The variables and constants store values of the parameters.</a:t>
            </a:r>
          </a:p>
          <a:p>
            <a:pPr algn="just">
              <a:buNone/>
            </a:pPr>
            <a:r>
              <a:rPr lang="en-IN" sz="2600" dirty="0" smtClean="0"/>
              <a:t> </a:t>
            </a:r>
            <a:endParaRPr lang="en-IN"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Autofit/>
          </a:bodyPr>
          <a:lstStyle/>
          <a:p>
            <a:pPr lvl="1" algn="just">
              <a:buNone/>
            </a:pPr>
            <a:r>
              <a:rPr lang="en-IN" sz="2200" b="1" dirty="0" smtClean="0"/>
              <a:t>class</a:t>
            </a:r>
            <a:r>
              <a:rPr lang="en-IN" sz="2200" dirty="0" smtClean="0"/>
              <a:t> Student //class definition  </a:t>
            </a:r>
          </a:p>
          <a:p>
            <a:pPr lvl="1" algn="just">
              <a:buNone/>
            </a:pPr>
            <a:r>
              <a:rPr lang="en-IN" sz="2200" dirty="0" smtClean="0"/>
              <a:t>{  </a:t>
            </a:r>
          </a:p>
          <a:p>
            <a:pPr lvl="1" algn="just">
              <a:buNone/>
            </a:pPr>
            <a:r>
              <a:rPr lang="en-IN" sz="2200" dirty="0" smtClean="0"/>
              <a:t>String </a:t>
            </a:r>
            <a:r>
              <a:rPr lang="en-IN" sz="2200" dirty="0" err="1" smtClean="0"/>
              <a:t>sname</a:t>
            </a:r>
            <a:r>
              <a:rPr lang="en-IN" sz="2200" dirty="0" smtClean="0"/>
              <a:t>;  //variable  </a:t>
            </a:r>
          </a:p>
          <a:p>
            <a:pPr lvl="1" algn="just">
              <a:buNone/>
            </a:pPr>
            <a:r>
              <a:rPr lang="en-IN" sz="2200" b="1" dirty="0" err="1" smtClean="0"/>
              <a:t>int</a:t>
            </a:r>
            <a:r>
              <a:rPr lang="en-IN" sz="2200" dirty="0" smtClean="0"/>
              <a:t> id;   </a:t>
            </a:r>
          </a:p>
          <a:p>
            <a:pPr lvl="1" algn="just">
              <a:buNone/>
            </a:pPr>
            <a:r>
              <a:rPr lang="en-IN" sz="2200" b="1" dirty="0" smtClean="0"/>
              <a:t>double</a:t>
            </a:r>
            <a:r>
              <a:rPr lang="en-IN" sz="2200" dirty="0" smtClean="0"/>
              <a:t> percentage;   </a:t>
            </a:r>
          </a:p>
          <a:p>
            <a:pPr lvl="1" algn="just">
              <a:buNone/>
            </a:pPr>
            <a:r>
              <a:rPr lang="en-IN" sz="2200" dirty="0" smtClean="0"/>
              <a:t>}  </a:t>
            </a:r>
          </a:p>
          <a:p>
            <a:pPr lvl="1" algn="just">
              <a:buNone/>
            </a:pPr>
            <a:endParaRPr lang="en-IN" sz="2200" dirty="0" smtClean="0"/>
          </a:p>
          <a:p>
            <a:pPr algn="just">
              <a:buNone/>
            </a:pPr>
            <a:r>
              <a:rPr lang="en-IN" sz="2600" dirty="0" smtClean="0"/>
              <a:t>	</a:t>
            </a:r>
            <a:r>
              <a:rPr lang="en-IN" sz="2600" b="1" u="sng" dirty="0" smtClean="0"/>
              <a:t>Main Method Class</a:t>
            </a:r>
          </a:p>
          <a:p>
            <a:pPr algn="just"/>
            <a:r>
              <a:rPr lang="en-IN" sz="2600" dirty="0" smtClean="0"/>
              <a:t>In this section, we define the </a:t>
            </a:r>
            <a:r>
              <a:rPr lang="en-IN" sz="2600" b="1" dirty="0" smtClean="0"/>
              <a:t>main() method.</a:t>
            </a:r>
            <a:r>
              <a:rPr lang="en-IN" sz="2600" dirty="0" smtClean="0"/>
              <a:t> It is essential for all Java programs. Because the execution of all Java programs starts from the main() method. In other words, it is an entry point of the class. It must be inside the class.</a:t>
            </a:r>
          </a:p>
          <a:p>
            <a:pPr algn="just"/>
            <a:endParaRPr lang="en-IN"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629400"/>
          </a:xfrm>
        </p:spPr>
        <p:txBody>
          <a:bodyPr>
            <a:noAutofit/>
          </a:bodyPr>
          <a:lstStyle/>
          <a:p>
            <a:pPr algn="just">
              <a:buNone/>
            </a:pPr>
            <a:r>
              <a:rPr lang="en-IN" sz="2600" b="1" dirty="0" smtClean="0"/>
              <a:t>	</a:t>
            </a:r>
            <a:r>
              <a:rPr lang="en-IN" sz="2600" b="1" u="sng" dirty="0" smtClean="0"/>
              <a:t>Methods and </a:t>
            </a:r>
            <a:r>
              <a:rPr lang="en-IN" sz="2600" b="1" u="sng" dirty="0" err="1" smtClean="0"/>
              <a:t>behavior</a:t>
            </a:r>
            <a:endParaRPr lang="en-IN" sz="2600" b="1" u="sng" dirty="0" smtClean="0"/>
          </a:p>
          <a:p>
            <a:pPr algn="just"/>
            <a:r>
              <a:rPr lang="en-IN" sz="2600" dirty="0" smtClean="0"/>
              <a:t>In this section, we define the functionality of the program by using the </a:t>
            </a:r>
            <a:r>
              <a:rPr lang="en-IN" sz="2600" dirty="0" smtClean="0">
                <a:solidFill>
                  <a:srgbClr val="0000FF"/>
                </a:solidFill>
              </a:rPr>
              <a:t>methods</a:t>
            </a:r>
            <a:r>
              <a:rPr lang="en-IN" sz="2600" dirty="0" smtClean="0"/>
              <a:t>. The methods are the set of instructions that we want to perform. These instructions execute at runtime and perform the specified task</a:t>
            </a:r>
          </a:p>
          <a:p>
            <a:pPr algn="just">
              <a:buNone/>
            </a:pPr>
            <a:endParaRPr lang="en-IN" sz="2600" dirty="0" smtClean="0"/>
          </a:p>
          <a:p>
            <a:pPr lvl="2" algn="just">
              <a:spcBef>
                <a:spcPts val="0"/>
              </a:spcBef>
              <a:buNone/>
            </a:pPr>
            <a:r>
              <a:rPr lang="en-IN" b="1" spc="-100" dirty="0" smtClean="0"/>
              <a:t>public</a:t>
            </a:r>
            <a:r>
              <a:rPr lang="en-IN" spc="-100" dirty="0" smtClean="0"/>
              <a:t> </a:t>
            </a:r>
            <a:r>
              <a:rPr lang="en-IN" b="1" spc="-100" dirty="0" smtClean="0"/>
              <a:t>class</a:t>
            </a:r>
            <a:r>
              <a:rPr lang="en-IN" spc="-100" dirty="0" smtClean="0"/>
              <a:t> Demo //class definition  </a:t>
            </a:r>
          </a:p>
          <a:p>
            <a:pPr lvl="2" algn="just">
              <a:spcBef>
                <a:spcPts val="0"/>
              </a:spcBef>
              <a:buNone/>
            </a:pPr>
            <a:r>
              <a:rPr lang="en-IN" spc="-100" dirty="0" smtClean="0"/>
              <a:t>{  </a:t>
            </a:r>
          </a:p>
          <a:p>
            <a:pPr lvl="2" algn="just">
              <a:spcBef>
                <a:spcPts val="0"/>
              </a:spcBef>
              <a:buNone/>
            </a:pPr>
            <a:r>
              <a:rPr lang="en-IN" b="1" spc="-100" dirty="0" smtClean="0"/>
              <a:t>public</a:t>
            </a:r>
            <a:r>
              <a:rPr lang="en-IN" spc="-100" dirty="0" smtClean="0"/>
              <a:t> </a:t>
            </a:r>
            <a:r>
              <a:rPr lang="en-IN" b="1" spc="-100" dirty="0" smtClean="0"/>
              <a:t>static</a:t>
            </a:r>
            <a:r>
              <a:rPr lang="en-IN" spc="-100" dirty="0" smtClean="0"/>
              <a:t> </a:t>
            </a:r>
            <a:r>
              <a:rPr lang="en-IN" b="1" spc="-100" dirty="0" smtClean="0"/>
              <a:t>void</a:t>
            </a:r>
            <a:r>
              <a:rPr lang="en-IN" spc="-100" dirty="0" smtClean="0"/>
              <a:t> main(String </a:t>
            </a:r>
            <a:r>
              <a:rPr lang="en-IN" spc="-100" dirty="0" err="1" smtClean="0"/>
              <a:t>args</a:t>
            </a:r>
            <a:r>
              <a:rPr lang="en-IN" spc="-100" dirty="0" smtClean="0"/>
              <a:t>[])  </a:t>
            </a:r>
          </a:p>
          <a:p>
            <a:pPr lvl="2" algn="just">
              <a:spcBef>
                <a:spcPts val="0"/>
              </a:spcBef>
              <a:buNone/>
            </a:pPr>
            <a:r>
              <a:rPr lang="en-IN" spc="-100" dirty="0" smtClean="0"/>
              <a:t>{  </a:t>
            </a:r>
          </a:p>
          <a:p>
            <a:pPr lvl="2" algn="just">
              <a:spcBef>
                <a:spcPts val="0"/>
              </a:spcBef>
              <a:buNone/>
            </a:pPr>
            <a:r>
              <a:rPr lang="en-IN" b="1" spc="-100" dirty="0" smtClean="0"/>
              <a:t>void</a:t>
            </a:r>
            <a:r>
              <a:rPr lang="en-IN" spc="-100" dirty="0" smtClean="0"/>
              <a:t> display()  </a:t>
            </a:r>
          </a:p>
          <a:p>
            <a:pPr lvl="2" algn="just">
              <a:spcBef>
                <a:spcPts val="0"/>
              </a:spcBef>
              <a:buNone/>
            </a:pPr>
            <a:r>
              <a:rPr lang="en-IN" spc="-100" dirty="0" smtClean="0"/>
              <a:t>{  </a:t>
            </a:r>
          </a:p>
          <a:p>
            <a:pPr lvl="2" algn="just">
              <a:spcBef>
                <a:spcPts val="0"/>
              </a:spcBef>
              <a:buNone/>
            </a:pPr>
            <a:r>
              <a:rPr lang="en-IN" spc="-100" dirty="0" err="1" smtClean="0"/>
              <a:t>System.out.println</a:t>
            </a:r>
            <a:r>
              <a:rPr lang="en-IN" spc="-100" dirty="0" smtClean="0"/>
              <a:t>("Welcome to </a:t>
            </a:r>
            <a:r>
              <a:rPr lang="en-IN" spc="-100" dirty="0" err="1" smtClean="0"/>
              <a:t>javatpoint</a:t>
            </a:r>
            <a:r>
              <a:rPr lang="en-IN" spc="-100" dirty="0" smtClean="0"/>
              <a:t>");  </a:t>
            </a:r>
          </a:p>
          <a:p>
            <a:pPr lvl="2" algn="just">
              <a:spcBef>
                <a:spcPts val="0"/>
              </a:spcBef>
              <a:buNone/>
            </a:pPr>
            <a:r>
              <a:rPr lang="en-IN" spc="-100" dirty="0" smtClean="0"/>
              <a:t>}  </a:t>
            </a:r>
          </a:p>
          <a:p>
            <a:pPr lvl="3" algn="just">
              <a:spcBef>
                <a:spcPts val="0"/>
              </a:spcBef>
              <a:buNone/>
            </a:pPr>
            <a:r>
              <a:rPr lang="en-IN" sz="2400" spc="-100" dirty="0" smtClean="0"/>
              <a:t>//statements  </a:t>
            </a:r>
          </a:p>
          <a:p>
            <a:pPr lvl="3" algn="just">
              <a:spcBef>
                <a:spcPts val="0"/>
              </a:spcBef>
              <a:buNone/>
            </a:pPr>
            <a:r>
              <a:rPr lang="en-IN" sz="2400" spc="-100" dirty="0" smtClean="0"/>
              <a:t>}  </a:t>
            </a:r>
          </a:p>
          <a:p>
            <a:pPr lvl="3" algn="just">
              <a:spcBef>
                <a:spcPts val="0"/>
              </a:spcBef>
              <a:buNone/>
            </a:pPr>
            <a:r>
              <a:rPr lang="en-IN" sz="2400" spc="-100" dirty="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t>Why need JAVA</a:t>
            </a:r>
            <a:endParaRPr lang="en-IN" sz="3400" u="sng" dirty="0"/>
          </a:p>
        </p:txBody>
      </p:sp>
      <p:sp>
        <p:nvSpPr>
          <p:cNvPr id="3" name="Content Placeholder 2"/>
          <p:cNvSpPr>
            <a:spLocks noGrp="1"/>
          </p:cNvSpPr>
          <p:nvPr>
            <p:ph idx="1"/>
          </p:nvPr>
        </p:nvSpPr>
        <p:spPr/>
        <p:txBody>
          <a:bodyPr>
            <a:normAutofit lnSpcReduction="10000"/>
          </a:bodyPr>
          <a:lstStyle/>
          <a:p>
            <a:pPr marL="0" indent="0" algn="just">
              <a:buFontTx/>
              <a:buNone/>
              <a:defRPr/>
            </a:pPr>
            <a:r>
              <a:rPr lang="en-IN" b="1" dirty="0" smtClean="0"/>
              <a:t>. Need for a platform-independence (architecture-neutral)</a:t>
            </a:r>
          </a:p>
          <a:p>
            <a:pPr lvl="1" algn="just">
              <a:defRPr/>
            </a:pPr>
            <a:r>
              <a:rPr lang="en-IN" dirty="0" smtClean="0"/>
              <a:t>A language that could be used to create software to be </a:t>
            </a:r>
            <a:r>
              <a:rPr lang="en-IN" b="1" dirty="0" smtClean="0"/>
              <a:t>embedded</a:t>
            </a:r>
            <a:r>
              <a:rPr lang="en-IN" dirty="0" smtClean="0"/>
              <a:t> in various consumer electronic devices, such as microwave ovens and remote controls.</a:t>
            </a:r>
          </a:p>
          <a:p>
            <a:pPr algn="just">
              <a:defRPr/>
            </a:pPr>
            <a:r>
              <a:rPr lang="en-IN" altLang="en-US" b="1" dirty="0" smtClean="0"/>
              <a:t>C </a:t>
            </a:r>
            <a:r>
              <a:rPr lang="en-IN" altLang="en-US" dirty="0" smtClean="0"/>
              <a:t>and </a:t>
            </a:r>
            <a:r>
              <a:rPr lang="en-IN" altLang="en-US" b="1" dirty="0" smtClean="0"/>
              <a:t>C++ </a:t>
            </a:r>
            <a:r>
              <a:rPr lang="en-IN" dirty="0" smtClean="0"/>
              <a:t>are designed to be compiled for a </a:t>
            </a:r>
            <a:r>
              <a:rPr lang="en-IN" b="1" dirty="0" smtClean="0"/>
              <a:t>specific target</a:t>
            </a:r>
            <a:r>
              <a:rPr lang="en-IN" dirty="0" smtClean="0"/>
              <a:t>.</a:t>
            </a:r>
          </a:p>
          <a:p>
            <a:pPr lvl="1" algn="just">
              <a:defRPr/>
            </a:pPr>
            <a:r>
              <a:rPr lang="en-IN" dirty="0" smtClean="0"/>
              <a:t>Compilers are expensive and time-consuming to create</a:t>
            </a:r>
          </a:p>
          <a:p>
            <a:pPr algn="just">
              <a:defRPr/>
            </a:pPr>
            <a:endParaRPr lang="en-IN" dirty="0" smtClean="0"/>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172200"/>
          </a:xfrm>
        </p:spPr>
        <p:txBody>
          <a:bodyPr>
            <a:noAutofit/>
          </a:bodyPr>
          <a:lstStyle/>
          <a:p>
            <a:pPr marL="0" indent="0" algn="just">
              <a:buFontTx/>
              <a:buNone/>
              <a:defRPr/>
            </a:pPr>
            <a:r>
              <a:rPr lang="en-IN" sz="2800" b="1" dirty="0" smtClean="0"/>
              <a:t>Emergence of World Wide Web</a:t>
            </a:r>
          </a:p>
          <a:p>
            <a:pPr lvl="1" algn="just">
              <a:defRPr/>
            </a:pPr>
            <a:r>
              <a:rPr lang="en-IN" dirty="0" smtClean="0"/>
              <a:t>Had the Web not taken shape Java might have remained a useful but obscure language for programming </a:t>
            </a:r>
            <a:r>
              <a:rPr lang="en-IN" b="1" dirty="0" smtClean="0"/>
              <a:t>consumer electronics.</a:t>
            </a:r>
          </a:p>
          <a:p>
            <a:pPr lvl="1" algn="just">
              <a:defRPr/>
            </a:pPr>
            <a:r>
              <a:rPr lang="en-IN" dirty="0" smtClean="0"/>
              <a:t>Java was propelled to the forefront of computer language design, because the </a:t>
            </a:r>
            <a:r>
              <a:rPr lang="en-IN" b="1" dirty="0" smtClean="0"/>
              <a:t>Web</a:t>
            </a:r>
            <a:r>
              <a:rPr lang="en-IN" dirty="0" smtClean="0"/>
              <a:t>, too, demanded </a:t>
            </a:r>
            <a:r>
              <a:rPr lang="en-IN" b="1" dirty="0" smtClean="0"/>
              <a:t>portable programs</a:t>
            </a:r>
            <a:r>
              <a:rPr lang="en-IN" dirty="0" smtClean="0"/>
              <a:t>.</a:t>
            </a:r>
            <a:endParaRPr lang="en-IN" b="1" dirty="0" smtClean="0"/>
          </a:p>
          <a:p>
            <a:pPr lvl="1" algn="just">
              <a:defRPr/>
            </a:pPr>
            <a:endParaRPr lang="en-IN" b="1" dirty="0" smtClean="0"/>
          </a:p>
          <a:p>
            <a:pPr algn="just">
              <a:defRPr/>
            </a:pPr>
            <a:r>
              <a:rPr lang="en-IN" sz="2800" dirty="0" smtClean="0"/>
              <a:t>While the desire for an architecture-neutral programming language provided the initial spark, the Internet ultimately led to Java’s large-scale success.</a:t>
            </a:r>
          </a:p>
          <a:p>
            <a:pPr algn="just"/>
            <a:endParaRPr 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62000"/>
          </a:xfrm>
        </p:spPr>
        <p:txBody>
          <a:bodyPr>
            <a:normAutofit fontScale="90000"/>
          </a:bodyPr>
          <a:lstStyle/>
          <a:p>
            <a:r>
              <a:rPr lang="en-IN" sz="3600" u="sng" dirty="0" smtClean="0"/>
              <a:t>Object-oriented programming system</a:t>
            </a:r>
            <a:r>
              <a:rPr lang="en-IN" dirty="0" smtClean="0"/>
              <a:t/>
            </a:r>
            <a:br>
              <a:rPr lang="en-IN" dirty="0" smtClean="0"/>
            </a:br>
            <a:endParaRPr lang="en-IN" dirty="0"/>
          </a:p>
        </p:txBody>
      </p:sp>
      <p:sp>
        <p:nvSpPr>
          <p:cNvPr id="3" name="Content Placeholder 2"/>
          <p:cNvSpPr>
            <a:spLocks noGrp="1"/>
          </p:cNvSpPr>
          <p:nvPr>
            <p:ph idx="1"/>
          </p:nvPr>
        </p:nvSpPr>
        <p:spPr>
          <a:xfrm>
            <a:off x="685800" y="1371600"/>
            <a:ext cx="7697372" cy="4825218"/>
          </a:xfrm>
        </p:spPr>
        <p:txBody>
          <a:bodyPr>
            <a:normAutofit/>
          </a:bodyPr>
          <a:lstStyle/>
          <a:p>
            <a:pPr algn="just"/>
            <a:r>
              <a:rPr lang="en-IN" sz="2800" dirty="0" smtClean="0"/>
              <a:t>Object-Oriented Programming (OOP) System is a programming paradigm based on the concept of using classes and objects in your programming code. Object-Oriented Programming (OOP) used to structure a programming language into simple, reusable pieces of code that usually known as classes, which we can use as a user define Data Type to create instances of objects. </a:t>
            </a:r>
          </a:p>
          <a:p>
            <a:pPr algn="just"/>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Popular OOP languages</a:t>
            </a:r>
            <a:endParaRPr lang="en-IN" dirty="0"/>
          </a:p>
        </p:txBody>
      </p:sp>
      <p:sp>
        <p:nvSpPr>
          <p:cNvPr id="3" name="Content Placeholder 2"/>
          <p:cNvSpPr>
            <a:spLocks noGrp="1"/>
          </p:cNvSpPr>
          <p:nvPr>
            <p:ph idx="1"/>
          </p:nvPr>
        </p:nvSpPr>
        <p:spPr/>
        <p:txBody>
          <a:bodyPr/>
          <a:lstStyle/>
          <a:p>
            <a:r>
              <a:rPr lang="fr-FR" dirty="0" smtClean="0"/>
              <a:t>C++</a:t>
            </a:r>
          </a:p>
          <a:p>
            <a:r>
              <a:rPr lang="fr-FR" dirty="0" smtClean="0"/>
              <a:t>Java</a:t>
            </a:r>
          </a:p>
          <a:p>
            <a:r>
              <a:rPr lang="fr-FR" dirty="0" smtClean="0"/>
              <a:t>C#</a:t>
            </a:r>
          </a:p>
          <a:p>
            <a:r>
              <a:rPr lang="fr-FR" dirty="0" smtClean="0"/>
              <a:t>Ruby</a:t>
            </a:r>
          </a:p>
          <a:p>
            <a:r>
              <a:rPr lang="fr-FR" dirty="0" smtClean="0"/>
              <a:t>Python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lnSpc>
                <a:spcPct val="90000"/>
              </a:lnSpc>
            </a:pPr>
            <a:r>
              <a:rPr lang="en-US" altLang="en-US" sz="2400" b="1" dirty="0" smtClean="0">
                <a:latin typeface="TimesNewRoman"/>
              </a:rPr>
              <a:t>The Java SDK comes in three versions</a:t>
            </a:r>
            <a:r>
              <a:rPr lang="en-US" altLang="en-US" sz="2400" dirty="0" smtClean="0">
                <a:latin typeface="TimesNewRoman"/>
              </a:rPr>
              <a:t>:</a:t>
            </a:r>
          </a:p>
          <a:p>
            <a:pPr algn="just">
              <a:lnSpc>
                <a:spcPct val="90000"/>
              </a:lnSpc>
            </a:pPr>
            <a:endParaRPr lang="en-US" altLang="en-US" sz="2400" dirty="0" smtClean="0">
              <a:latin typeface="TimesNewRoman"/>
            </a:endParaRPr>
          </a:p>
          <a:p>
            <a:pPr lvl="1" algn="just">
              <a:lnSpc>
                <a:spcPct val="90000"/>
              </a:lnSpc>
            </a:pPr>
            <a:r>
              <a:rPr lang="en-US" altLang="en-US" dirty="0" smtClean="0">
                <a:latin typeface="TimesNewRoman"/>
              </a:rPr>
              <a:t>J2ME – (</a:t>
            </a:r>
            <a:r>
              <a:rPr lang="en-IN" b="1" dirty="0" smtClean="0"/>
              <a:t>Java 2 Platform, Micro Edition</a:t>
            </a:r>
            <a:r>
              <a:rPr lang="en-IN" dirty="0" smtClean="0"/>
              <a:t>) is a technology that allows programmers to use the Java programming language and related tools to develop programs for mobile wireless information devices such as cellular phones and personal digital assistants (PDAs).</a:t>
            </a:r>
            <a:endParaRPr lang="en-US" altLang="en-US" dirty="0" smtClean="0">
              <a:latin typeface="TimesNewRoman"/>
            </a:endParaRPr>
          </a:p>
          <a:p>
            <a:pPr lvl="1" algn="just">
              <a:lnSpc>
                <a:spcPct val="90000"/>
              </a:lnSpc>
            </a:pPr>
            <a:r>
              <a:rPr lang="en-US" altLang="en-US" dirty="0" smtClean="0">
                <a:latin typeface="TimesNewRoman"/>
              </a:rPr>
              <a:t>J2SE - </a:t>
            </a:r>
            <a:r>
              <a:rPr lang="en-IN" b="1" dirty="0" smtClean="0"/>
              <a:t>Java 2 Platform Standard Edition</a:t>
            </a:r>
            <a:r>
              <a:rPr lang="en-IN" dirty="0" smtClean="0"/>
              <a:t>. Java Platform, Standard Edition is a computing platform for development and deployment of portable code for desktop and server environments.</a:t>
            </a:r>
            <a:endParaRPr lang="en-US" altLang="en-US" dirty="0" smtClean="0">
              <a:latin typeface="TimesNewRoman"/>
            </a:endParaRPr>
          </a:p>
          <a:p>
            <a:pPr lvl="1" algn="just">
              <a:lnSpc>
                <a:spcPct val="90000"/>
              </a:lnSpc>
            </a:pPr>
            <a:r>
              <a:rPr lang="en-US" altLang="en-US" dirty="0" smtClean="0">
                <a:latin typeface="TimesNewRoman"/>
              </a:rPr>
              <a:t>J2EE - Enterprise Edition (</a:t>
            </a:r>
            <a:r>
              <a:rPr lang="en-IN" dirty="0" smtClean="0"/>
              <a:t>provides a simplified approach to developing highly scalable and highly available internet or intranet based applications).</a:t>
            </a:r>
            <a:endParaRPr lang="en-US" altLang="en-US" dirty="0" smtClean="0">
              <a:latin typeface="TimesNewRoman"/>
            </a:endParaRPr>
          </a:p>
          <a:p>
            <a:pPr algn="just"/>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2209800"/>
          </a:xfrm>
        </p:spPr>
        <p:txBody>
          <a:bodyPr>
            <a:normAutofit lnSpcReduction="10000"/>
          </a:bodyPr>
          <a:lstStyle/>
          <a:p>
            <a:pPr>
              <a:buFontTx/>
              <a:buNone/>
            </a:pPr>
            <a:r>
              <a:rPr lang="en-US" altLang="en-US" dirty="0" smtClean="0"/>
              <a:t>Java Platform has two components:</a:t>
            </a:r>
          </a:p>
          <a:p>
            <a:r>
              <a:rPr lang="en-US" altLang="en-US" dirty="0" smtClean="0"/>
              <a:t>The </a:t>
            </a:r>
            <a:r>
              <a:rPr lang="en-US" altLang="en-US" i="1" dirty="0" smtClean="0"/>
              <a:t>Java Virtual Machine</a:t>
            </a:r>
            <a:endParaRPr lang="en-US" altLang="en-US" dirty="0" smtClean="0"/>
          </a:p>
          <a:p>
            <a:r>
              <a:rPr lang="en-US" altLang="en-US" dirty="0" smtClean="0"/>
              <a:t>The </a:t>
            </a:r>
            <a:r>
              <a:rPr lang="en-US" altLang="en-US" i="1" dirty="0" smtClean="0"/>
              <a:t>Java Application Programming Interface</a:t>
            </a:r>
            <a:r>
              <a:rPr lang="en-US" altLang="en-US" dirty="0" smtClean="0"/>
              <a:t> (API)</a:t>
            </a:r>
          </a:p>
          <a:p>
            <a:endParaRPr lang="en-IN" dirty="0"/>
          </a:p>
        </p:txBody>
      </p:sp>
      <p:sp>
        <p:nvSpPr>
          <p:cNvPr id="4" name="Rectangle 3"/>
          <p:cNvSpPr/>
          <p:nvPr/>
        </p:nvSpPr>
        <p:spPr>
          <a:xfrm>
            <a:off x="914400" y="381000"/>
            <a:ext cx="4876800" cy="584775"/>
          </a:xfrm>
          <a:prstGeom prst="rect">
            <a:avLst/>
          </a:prstGeom>
        </p:spPr>
        <p:txBody>
          <a:bodyPr wrap="square">
            <a:spAutoFit/>
          </a:bodyPr>
          <a:lstStyle/>
          <a:p>
            <a:r>
              <a:rPr lang="en-US" altLang="en-US" sz="3200" b="1" u="sng" dirty="0" smtClean="0"/>
              <a:t>JAVA Platform</a:t>
            </a:r>
            <a:endParaRPr lang="en-IN" sz="3200" b="1" u="sng" dirty="0"/>
          </a:p>
        </p:txBody>
      </p:sp>
      <p:pic>
        <p:nvPicPr>
          <p:cNvPr id="1026" name="Picture 2" descr="Figure showing MyProgram.java, API, Java Virtual Machine, and Hardware-Based Platform"/>
          <p:cNvPicPr>
            <a:picLocks noChangeAspect="1" noChangeArrowheads="1"/>
          </p:cNvPicPr>
          <p:nvPr/>
        </p:nvPicPr>
        <p:blipFill>
          <a:blip r:embed="rId2"/>
          <a:srcRect/>
          <a:stretch>
            <a:fillRect/>
          </a:stretch>
        </p:blipFill>
        <p:spPr bwMode="auto">
          <a:xfrm>
            <a:off x="2014201" y="3581400"/>
            <a:ext cx="5266795" cy="2514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72000" cy="639762"/>
          </a:xfrm>
        </p:spPr>
        <p:txBody>
          <a:bodyPr>
            <a:normAutofit/>
          </a:bodyPr>
          <a:lstStyle/>
          <a:p>
            <a:r>
              <a:rPr lang="en-IN" sz="3200" b="1" dirty="0" smtClean="0"/>
              <a:t>Java Architecture</a:t>
            </a:r>
            <a:endParaRPr lang="en-IN" sz="3200" dirty="0"/>
          </a:p>
        </p:txBody>
      </p:sp>
      <p:sp>
        <p:nvSpPr>
          <p:cNvPr id="3" name="Content Placeholder 2"/>
          <p:cNvSpPr>
            <a:spLocks noGrp="1"/>
          </p:cNvSpPr>
          <p:nvPr>
            <p:ph idx="1"/>
          </p:nvPr>
        </p:nvSpPr>
        <p:spPr>
          <a:xfrm>
            <a:off x="304800" y="914400"/>
            <a:ext cx="8686800" cy="5715000"/>
          </a:xfrm>
        </p:spPr>
        <p:txBody>
          <a:bodyPr>
            <a:normAutofit fontScale="92500" lnSpcReduction="20000"/>
          </a:bodyPr>
          <a:lstStyle/>
          <a:p>
            <a:pPr algn="just"/>
            <a:r>
              <a:rPr lang="en-IN" b="1" dirty="0" smtClean="0"/>
              <a:t>Java Architecture</a:t>
            </a:r>
            <a:r>
              <a:rPr lang="en-IN" dirty="0" smtClean="0"/>
              <a:t> is a collection of components, i.e., </a:t>
            </a:r>
            <a:r>
              <a:rPr lang="en-IN" b="1" dirty="0" smtClean="0"/>
              <a:t>JVM, JRE,</a:t>
            </a:r>
            <a:r>
              <a:rPr lang="en-IN" dirty="0" smtClean="0"/>
              <a:t> and </a:t>
            </a:r>
            <a:r>
              <a:rPr lang="en-IN" b="1" dirty="0" smtClean="0"/>
              <a:t>JDK</a:t>
            </a:r>
            <a:r>
              <a:rPr lang="en-IN" dirty="0" smtClean="0"/>
              <a:t>. </a:t>
            </a:r>
            <a:r>
              <a:rPr lang="en-IN" b="1" dirty="0" smtClean="0"/>
              <a:t>It</a:t>
            </a:r>
            <a:r>
              <a:rPr lang="en-IN" dirty="0" smtClean="0"/>
              <a:t> integrates the process of interpretation and compilation. It defines all the processes involved in creating a Java program. </a:t>
            </a:r>
            <a:r>
              <a:rPr lang="en-IN" b="1" dirty="0" smtClean="0"/>
              <a:t>Java Architecture</a:t>
            </a:r>
            <a:r>
              <a:rPr lang="en-IN" dirty="0" smtClean="0"/>
              <a:t> explains each and every step of how a program is compiled and executed.</a:t>
            </a:r>
          </a:p>
          <a:p>
            <a:pPr algn="just"/>
            <a:r>
              <a:rPr lang="en-IN" b="1" dirty="0" smtClean="0"/>
              <a:t>Java Architecture</a:t>
            </a:r>
            <a:r>
              <a:rPr lang="en-IN" dirty="0" smtClean="0"/>
              <a:t> can be explained by using the following steps:</a:t>
            </a:r>
          </a:p>
          <a:p>
            <a:pPr algn="just"/>
            <a:r>
              <a:rPr lang="en-IN" dirty="0" smtClean="0"/>
              <a:t>There is a process of compilation and interpretation in Java.</a:t>
            </a:r>
          </a:p>
          <a:p>
            <a:pPr algn="just"/>
            <a:r>
              <a:rPr lang="en-IN" dirty="0" smtClean="0"/>
              <a:t>Java compiler converts the Java code into byte code.</a:t>
            </a:r>
          </a:p>
          <a:p>
            <a:pPr algn="just"/>
            <a:r>
              <a:rPr lang="en-IN" dirty="0" smtClean="0"/>
              <a:t>After that, the JVM converts the byte code into machine code.</a:t>
            </a:r>
          </a:p>
          <a:p>
            <a:pPr algn="just"/>
            <a:r>
              <a:rPr lang="en-IN" dirty="0" smtClean="0"/>
              <a:t>The machine code is then executed by the machine.</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of programming paradigms</a:t>
            </a:r>
            <a:endParaRPr lang="en-IN" dirty="0"/>
          </a:p>
        </p:txBody>
      </p:sp>
      <p:sp>
        <p:nvSpPr>
          <p:cNvPr id="3" name="Content Placeholder 2"/>
          <p:cNvSpPr>
            <a:spLocks noGrp="1"/>
          </p:cNvSpPr>
          <p:nvPr>
            <p:ph idx="1"/>
          </p:nvPr>
        </p:nvSpPr>
        <p:spPr>
          <a:xfrm>
            <a:off x="457200" y="1600200"/>
            <a:ext cx="8229600" cy="4724400"/>
          </a:xfrm>
        </p:spPr>
        <p:txBody>
          <a:bodyPr/>
          <a:lstStyle/>
          <a:p>
            <a:r>
              <a:rPr lang="en-IN" dirty="0" smtClean="0"/>
              <a:t>A </a:t>
            </a:r>
            <a:r>
              <a:rPr lang="en-IN" b="1" dirty="0" smtClean="0"/>
              <a:t>programming paradigm</a:t>
            </a:r>
            <a:r>
              <a:rPr lang="en-IN" dirty="0" smtClean="0"/>
              <a:t> is a style, or “way,” of programming.</a:t>
            </a:r>
          </a:p>
          <a:p>
            <a:r>
              <a:rPr lang="en-IN" dirty="0" smtClean="0"/>
              <a:t>Paradigms are important because they define a programming language and how it works. A great way to think about a paradigm is as a set of ideas that a programming language can use to perform tasks in terms of machine-code at a much higher level.</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IN" b="1" u="sng" dirty="0" smtClean="0"/>
              <a:t>Components of Java Architecture</a:t>
            </a:r>
          </a:p>
          <a:p>
            <a:r>
              <a:rPr lang="en-IN" dirty="0" smtClean="0"/>
              <a:t>The Java architecture includes the three main components:</a:t>
            </a:r>
          </a:p>
          <a:p>
            <a:r>
              <a:rPr lang="en-IN" dirty="0" smtClean="0"/>
              <a:t>Java Virtual Machine (JVM)</a:t>
            </a:r>
          </a:p>
          <a:p>
            <a:r>
              <a:rPr lang="en-IN" dirty="0" smtClean="0"/>
              <a:t>Java Runtime Environment (JRE)</a:t>
            </a:r>
          </a:p>
          <a:p>
            <a:r>
              <a:rPr lang="en-IN" dirty="0" smtClean="0"/>
              <a:t>Java Development Kit (JDK)</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pPr algn="just"/>
            <a:r>
              <a:rPr lang="en-IN" u="sng" dirty="0" smtClean="0">
                <a:latin typeface="+mn-lt"/>
              </a:rPr>
              <a:t>Components of Java Architecture</a:t>
            </a:r>
            <a:r>
              <a:rPr lang="en-IN" dirty="0" smtClean="0">
                <a:latin typeface="+mn-lt"/>
              </a:rPr>
              <a:t/>
            </a:r>
            <a:br>
              <a:rPr lang="en-IN" dirty="0" smtClean="0">
                <a:latin typeface="+mn-lt"/>
              </a:rPr>
            </a:br>
            <a:endParaRPr lang="en-IN" dirty="0">
              <a:latin typeface="+mn-lt"/>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marL="514350" indent="-514350" algn="just">
              <a:buNone/>
            </a:pPr>
            <a:r>
              <a:rPr lang="en-IN" altLang="en-US" b="1" dirty="0" smtClean="0">
                <a:solidFill>
                  <a:srgbClr val="0000FF"/>
                </a:solidFill>
              </a:rPr>
              <a:t>1. The Java Development Kit (JDK)</a:t>
            </a:r>
            <a:r>
              <a:rPr lang="en-IN" altLang="en-US" dirty="0" smtClean="0">
                <a:solidFill>
                  <a:srgbClr val="0000FF"/>
                </a:solidFill>
              </a:rPr>
              <a:t>-  </a:t>
            </a:r>
            <a:r>
              <a:rPr lang="en-IN" altLang="en-US" dirty="0" smtClean="0"/>
              <a:t>is a software development </a:t>
            </a:r>
            <a:r>
              <a:rPr lang="en-IN" altLang="en-US" b="1" dirty="0" smtClean="0"/>
              <a:t>environment</a:t>
            </a:r>
            <a:r>
              <a:rPr lang="en-IN" altLang="en-US" dirty="0" smtClean="0"/>
              <a:t> used for developing Java applications and applets. It includes the Java Runtime Environment (</a:t>
            </a:r>
            <a:r>
              <a:rPr lang="en-IN" altLang="en-US" b="1" dirty="0" smtClean="0"/>
              <a:t>JRE</a:t>
            </a:r>
            <a:r>
              <a:rPr lang="en-IN" altLang="en-US" dirty="0" smtClean="0"/>
              <a:t>), an </a:t>
            </a:r>
            <a:r>
              <a:rPr lang="en-IN" altLang="en-US" b="1" dirty="0" smtClean="0"/>
              <a:t>interpreter/loader</a:t>
            </a:r>
            <a:r>
              <a:rPr lang="en-IN" altLang="en-US" dirty="0" smtClean="0"/>
              <a:t> (Java), a compiler (</a:t>
            </a:r>
            <a:r>
              <a:rPr lang="en-IN" altLang="en-US" b="1" dirty="0" err="1" smtClean="0"/>
              <a:t>javac</a:t>
            </a:r>
            <a:r>
              <a:rPr lang="en-IN" altLang="en-US" dirty="0" smtClean="0"/>
              <a:t>), an </a:t>
            </a:r>
            <a:r>
              <a:rPr lang="en-IN" altLang="en-US" dirty="0" err="1" smtClean="0"/>
              <a:t>archiver</a:t>
            </a:r>
            <a:r>
              <a:rPr lang="en-IN" altLang="en-US" dirty="0" smtClean="0"/>
              <a:t> (</a:t>
            </a:r>
            <a:r>
              <a:rPr lang="en-IN" altLang="en-US" b="1" dirty="0" smtClean="0"/>
              <a:t>jar</a:t>
            </a:r>
            <a:r>
              <a:rPr lang="en-IN" altLang="en-US" dirty="0" smtClean="0"/>
              <a:t>), a documentation generator (</a:t>
            </a:r>
            <a:r>
              <a:rPr lang="en-IN" altLang="en-US" b="1" dirty="0" err="1" smtClean="0"/>
              <a:t>Javadoc</a:t>
            </a:r>
            <a:r>
              <a:rPr lang="en-IN" altLang="en-US" dirty="0" smtClean="0"/>
              <a:t>) and other tools needed in Java development.</a:t>
            </a:r>
          </a:p>
          <a:p>
            <a:pPr marL="514350" indent="-514350" algn="just">
              <a:buNone/>
            </a:pPr>
            <a:r>
              <a:rPr lang="en-IN" altLang="en-US" b="1" dirty="0" smtClean="0"/>
              <a:t>2. JRE</a:t>
            </a:r>
            <a:r>
              <a:rPr lang="en-IN" altLang="en-US" dirty="0" smtClean="0"/>
              <a:t> stands for </a:t>
            </a:r>
            <a:r>
              <a:rPr lang="en-IN" altLang="en-US" b="1" dirty="0" smtClean="0"/>
              <a:t>“</a:t>
            </a:r>
            <a:r>
              <a:rPr lang="en-IN" altLang="en-US" b="1" dirty="0" smtClean="0">
                <a:solidFill>
                  <a:srgbClr val="0000FF"/>
                </a:solidFill>
              </a:rPr>
              <a:t>Java Runtime Environment</a:t>
            </a:r>
            <a:r>
              <a:rPr lang="en-IN" altLang="en-US" b="1" dirty="0" smtClean="0"/>
              <a:t>”</a:t>
            </a:r>
            <a:r>
              <a:rPr lang="en-IN" altLang="en-US" dirty="0" smtClean="0"/>
              <a:t> and may also be written as </a:t>
            </a:r>
            <a:r>
              <a:rPr lang="en-IN" altLang="en-US" b="1" dirty="0" smtClean="0"/>
              <a:t>“Java RTE.”</a:t>
            </a:r>
            <a:r>
              <a:rPr lang="en-IN" altLang="en-US" dirty="0" smtClean="0"/>
              <a:t> The Java Runtime Environment provides the minimum requirements for executing a Java application; it consists of the </a:t>
            </a:r>
            <a:r>
              <a:rPr lang="en-IN" altLang="en-US" i="1" dirty="0" smtClean="0"/>
              <a:t>Java Virtual Machine (JVM), core classes</a:t>
            </a:r>
            <a:r>
              <a:rPr lang="en-IN" altLang="en-US" dirty="0" smtClean="0"/>
              <a:t>, and </a:t>
            </a:r>
            <a:r>
              <a:rPr lang="en-IN" altLang="en-US" i="1" dirty="0" smtClean="0"/>
              <a:t>supporting files</a:t>
            </a:r>
            <a:r>
              <a:rPr lang="en-IN" altLang="en-US" dirty="0" smtClean="0"/>
              <a:t>.</a:t>
            </a:r>
            <a:endParaRPr lang="en-US" altLang="en-US" dirty="0" smtClean="0"/>
          </a:p>
          <a:p>
            <a:pPr algn="just"/>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marL="0" indent="0" algn="just">
              <a:buFontTx/>
              <a:buNone/>
            </a:pPr>
            <a:r>
              <a:rPr lang="en-US" altLang="en-US" dirty="0" smtClean="0"/>
              <a:t>3. </a:t>
            </a:r>
            <a:r>
              <a:rPr lang="en-IN" altLang="en-US" b="1" dirty="0" smtClean="0">
                <a:solidFill>
                  <a:srgbClr val="0000FF"/>
                </a:solidFill>
              </a:rPr>
              <a:t>JVM</a:t>
            </a:r>
            <a:r>
              <a:rPr lang="en-IN" altLang="en-US" dirty="0" smtClean="0">
                <a:solidFill>
                  <a:srgbClr val="0000FF"/>
                </a:solidFill>
              </a:rPr>
              <a:t> – </a:t>
            </a:r>
            <a:r>
              <a:rPr lang="en-IN" altLang="en-US" b="1" dirty="0" smtClean="0">
                <a:solidFill>
                  <a:srgbClr val="0000FF"/>
                </a:solidFill>
              </a:rPr>
              <a:t>Java Virtual machine</a:t>
            </a:r>
            <a:r>
              <a:rPr lang="en-IN" altLang="en-US" dirty="0" smtClean="0">
                <a:solidFill>
                  <a:srgbClr val="0000FF"/>
                </a:solidFill>
              </a:rPr>
              <a:t>(JVM) </a:t>
            </a:r>
            <a:r>
              <a:rPr lang="en-IN" altLang="en-US" dirty="0" smtClean="0"/>
              <a:t>is a very important part of both JDK and JRE because it is contained or inbuilt in both. Whatever Java program you run using JRE or JDK goes into JVM and JVM is responsible for </a:t>
            </a:r>
            <a:r>
              <a:rPr lang="en-IN" altLang="en-US" b="1" dirty="0" smtClean="0"/>
              <a:t>executing the java program line by line</a:t>
            </a:r>
            <a:r>
              <a:rPr lang="en-IN" altLang="en-US" dirty="0" smtClean="0"/>
              <a:t> hence it is also known as interpreter.</a:t>
            </a:r>
          </a:p>
          <a:p>
            <a:pPr marL="0" indent="0" algn="just">
              <a:buFontTx/>
              <a:buNone/>
            </a:pPr>
            <a:endParaRPr lang="en-US" altLang="en-US" dirty="0" smtClean="0"/>
          </a:p>
          <a:p>
            <a:pPr algn="just"/>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bwMode="auto">
          <a:xfrm>
            <a:off x="1447800" y="609600"/>
            <a:ext cx="6096000" cy="594837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 showing MyProgram.java, compiler, MyProgram.class, Java VM, and My Program running on a computer."/>
          <p:cNvPicPr>
            <a:picLocks noChangeAspect="1" noChangeArrowheads="1"/>
          </p:cNvPicPr>
          <p:nvPr/>
        </p:nvPicPr>
        <p:blipFill>
          <a:blip r:embed="rId2"/>
          <a:srcRect/>
          <a:stretch>
            <a:fillRect/>
          </a:stretch>
        </p:blipFill>
        <p:spPr bwMode="auto">
          <a:xfrm>
            <a:off x="438150" y="2190750"/>
            <a:ext cx="8305800" cy="20764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 showing source code, compiler, and Java VM's for Win32, Solaris OS/Linux, and Mac OS"/>
          <p:cNvPicPr>
            <a:picLocks noChangeAspect="1" noChangeArrowheads="1"/>
          </p:cNvPicPr>
          <p:nvPr/>
        </p:nvPicPr>
        <p:blipFill>
          <a:blip r:embed="rId2"/>
          <a:srcRect/>
          <a:stretch>
            <a:fillRect/>
          </a:stretch>
        </p:blipFill>
        <p:spPr bwMode="auto">
          <a:xfrm>
            <a:off x="0" y="0"/>
            <a:ext cx="9144000" cy="655319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p:txBody>
          <a:bodyPr/>
          <a:lstStyle/>
          <a:p>
            <a:pPr>
              <a:buFontTx/>
              <a:buNone/>
            </a:pPr>
            <a:endParaRPr lang="en-IN" altLang="en-US" smtClean="0"/>
          </a:p>
          <a:p>
            <a:pPr>
              <a:buFontTx/>
              <a:buNone/>
            </a:pPr>
            <a:endParaRPr lang="en-IN" altLang="en-US" smtClean="0"/>
          </a:p>
          <a:p>
            <a:pPr>
              <a:buFontTx/>
              <a:buNone/>
            </a:pPr>
            <a:endParaRPr lang="en-IN" altLang="en-US" smtClean="0"/>
          </a:p>
          <a:p>
            <a:pPr>
              <a:buFontTx/>
              <a:buNone/>
            </a:pPr>
            <a:r>
              <a:rPr lang="en-IN" altLang="en-US" sz="4400" smtClean="0"/>
              <a:t>				JVM Internals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2"/>
          <p:cNvSpPr>
            <a:spLocks noGrp="1"/>
          </p:cNvSpPr>
          <p:nvPr>
            <p:ph idx="1"/>
          </p:nvPr>
        </p:nvSpPr>
        <p:spPr>
          <a:xfrm>
            <a:off x="457200" y="914400"/>
            <a:ext cx="8382000" cy="5638800"/>
          </a:xfrm>
        </p:spPr>
        <p:txBody>
          <a:bodyPr>
            <a:normAutofit fontScale="92500"/>
          </a:bodyPr>
          <a:lstStyle/>
          <a:p>
            <a:pPr algn="just"/>
            <a:r>
              <a:rPr lang="en-US" dirty="0" smtClean="0"/>
              <a:t>JVM(Java Virtual Machine) acts as a run-time engine to run Java applications. </a:t>
            </a:r>
          </a:p>
          <a:p>
            <a:pPr algn="just"/>
            <a:r>
              <a:rPr lang="en-US" dirty="0" smtClean="0"/>
              <a:t>JVM is the one that actually calls the </a:t>
            </a:r>
            <a:r>
              <a:rPr lang="en-US" b="1" dirty="0" smtClean="0"/>
              <a:t>main</a:t>
            </a:r>
            <a:r>
              <a:rPr lang="en-US" dirty="0" smtClean="0"/>
              <a:t> method present in a java code. </a:t>
            </a:r>
          </a:p>
          <a:p>
            <a:pPr algn="just"/>
            <a:r>
              <a:rPr lang="en-US" dirty="0" smtClean="0"/>
              <a:t>JVM is a part of JRE(Java Runtime Environment).</a:t>
            </a:r>
          </a:p>
          <a:p>
            <a:pPr algn="just"/>
            <a:r>
              <a:rPr lang="en-US" dirty="0" smtClean="0"/>
              <a:t>When we compile a </a:t>
            </a:r>
            <a:r>
              <a:rPr lang="en-US" i="1" dirty="0" smtClean="0"/>
              <a:t>.java</a:t>
            </a:r>
            <a:r>
              <a:rPr lang="en-US" dirty="0" smtClean="0"/>
              <a:t> file, </a:t>
            </a:r>
            <a:r>
              <a:rPr lang="en-US" i="1" dirty="0" smtClean="0"/>
              <a:t>.class</a:t>
            </a:r>
            <a:r>
              <a:rPr lang="en-US" dirty="0" smtClean="0"/>
              <a:t> files(contains byte-code) with the same class names present in </a:t>
            </a:r>
            <a:r>
              <a:rPr lang="en-US" i="1" dirty="0" smtClean="0"/>
              <a:t>.java</a:t>
            </a:r>
            <a:r>
              <a:rPr lang="en-US" dirty="0" smtClean="0"/>
              <a:t> file are generated by the Java compiler. This </a:t>
            </a:r>
            <a:r>
              <a:rPr lang="en-US" i="1" dirty="0" smtClean="0"/>
              <a:t>.class</a:t>
            </a:r>
            <a:r>
              <a:rPr lang="en-US" dirty="0" smtClean="0"/>
              <a:t> file goes into various steps when we run it. These steps together describe the whole JVM.</a:t>
            </a:r>
            <a:endParaRPr lang="en-IN" altLang="en-US" dirty="0" smtClean="0"/>
          </a:p>
        </p:txBody>
      </p:sp>
      <p:sp>
        <p:nvSpPr>
          <p:cNvPr id="116739" name="Title 1"/>
          <p:cNvSpPr>
            <a:spLocks noGrp="1"/>
          </p:cNvSpPr>
          <p:nvPr>
            <p:ph type="title"/>
          </p:nvPr>
        </p:nvSpPr>
        <p:spPr bwMode="auto">
          <a:xfrm>
            <a:off x="3810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3600" b="1" u="sng" dirty="0" smtClean="0"/>
              <a:t>JVM Architecture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bwMode="auto">
          <a:xfrm>
            <a:off x="1166446"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JVM Architecture</a:t>
            </a:r>
          </a:p>
        </p:txBody>
      </p:sp>
      <p:pic>
        <p:nvPicPr>
          <p:cNvPr id="117763" name="Picture 2"/>
          <p:cNvPicPr>
            <a:picLocks noChangeAspect="1" noChangeArrowheads="1"/>
          </p:cNvPicPr>
          <p:nvPr/>
        </p:nvPicPr>
        <p:blipFill>
          <a:blip r:embed="rId2"/>
          <a:srcRect/>
          <a:stretch>
            <a:fillRect/>
          </a:stretch>
        </p:blipFill>
        <p:spPr bwMode="auto">
          <a:xfrm>
            <a:off x="1992924" y="1365250"/>
            <a:ext cx="6117981" cy="384333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2"/>
          <p:cNvSpPr>
            <a:spLocks noGrp="1"/>
          </p:cNvSpPr>
          <p:nvPr>
            <p:ph idx="1"/>
          </p:nvPr>
        </p:nvSpPr>
        <p:spPr/>
        <p:txBody>
          <a:bodyPr/>
          <a:lstStyle/>
          <a:p>
            <a:r>
              <a:rPr lang="en-US" smtClean="0"/>
              <a:t>It is mainly responsible for three activities.</a:t>
            </a:r>
          </a:p>
          <a:p>
            <a:pPr lvl="2"/>
            <a:r>
              <a:rPr lang="en-US" sz="3200" smtClean="0"/>
              <a:t>Loading</a:t>
            </a:r>
          </a:p>
          <a:p>
            <a:pPr lvl="2"/>
            <a:r>
              <a:rPr lang="en-US" sz="3200" smtClean="0"/>
              <a:t>Linking</a:t>
            </a:r>
          </a:p>
          <a:p>
            <a:pPr lvl="2"/>
            <a:r>
              <a:rPr lang="en-US" sz="3200" smtClean="0"/>
              <a:t>Initialization</a:t>
            </a:r>
          </a:p>
        </p:txBody>
      </p:sp>
      <p:sp>
        <p:nvSpPr>
          <p:cNvPr id="118787" name="Title 1"/>
          <p:cNvSpPr>
            <a:spLocks noGrp="1"/>
          </p:cNvSpPr>
          <p:nvPr>
            <p:ph type="title"/>
          </p:nvPr>
        </p:nvSpPr>
        <p:spPr bwMode="auto">
          <a:xfrm>
            <a:off x="1166446"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Class Loader Subsystem </a:t>
            </a:r>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7600" cy="762000"/>
          </a:xfrm>
        </p:spPr>
        <p:txBody>
          <a:bodyPr>
            <a:normAutofit/>
          </a:bodyPr>
          <a:lstStyle/>
          <a:p>
            <a:r>
              <a:rPr lang="en-IN" sz="2800" b="1" dirty="0" smtClean="0"/>
              <a:t>MAJOR PROGRAMMING PARADIGM </a:t>
            </a:r>
            <a:endParaRPr lang="en-IN" sz="2800" b="1" dirty="0"/>
          </a:p>
        </p:txBody>
      </p:sp>
      <p:sp>
        <p:nvSpPr>
          <p:cNvPr id="3" name="Content Placeholder 2"/>
          <p:cNvSpPr>
            <a:spLocks noGrp="1"/>
          </p:cNvSpPr>
          <p:nvPr>
            <p:ph idx="1"/>
          </p:nvPr>
        </p:nvSpPr>
        <p:spPr>
          <a:xfrm>
            <a:off x="457200" y="990600"/>
            <a:ext cx="8458200" cy="5410200"/>
          </a:xfrm>
        </p:spPr>
        <p:txBody>
          <a:bodyPr>
            <a:normAutofit fontScale="85000" lnSpcReduction="20000"/>
          </a:bodyPr>
          <a:lstStyle/>
          <a:p>
            <a:pPr algn="just">
              <a:buFontTx/>
              <a:buNone/>
              <a:defRPr/>
            </a:pPr>
            <a:r>
              <a:rPr lang="en-IN" b="1" dirty="0" smtClean="0"/>
              <a:t>1.</a:t>
            </a:r>
            <a:r>
              <a:rPr lang="en-IN" b="1" u="sng" dirty="0" smtClean="0"/>
              <a:t>Procedural Programming Approach:</a:t>
            </a:r>
            <a:r>
              <a:rPr lang="en-IN" dirty="0" smtClean="0"/>
              <a:t> This approach is top down approach. In this approach, a program is divided into functions that perform a specific task. </a:t>
            </a:r>
          </a:p>
          <a:p>
            <a:pPr algn="just">
              <a:defRPr/>
            </a:pPr>
            <a:r>
              <a:rPr lang="en-IN" dirty="0" smtClean="0"/>
              <a:t>This approach avoids repetition of code which is the main drawback of Monolithic Approach. </a:t>
            </a:r>
          </a:p>
          <a:p>
            <a:pPr algn="just">
              <a:defRPr/>
            </a:pPr>
            <a:r>
              <a:rPr lang="en-IN" dirty="0" smtClean="0"/>
              <a:t>The basic drawback of Procedural Programming Approach is that data is not secured because data is global and can be accessed by any function. </a:t>
            </a:r>
          </a:p>
          <a:p>
            <a:pPr algn="just">
              <a:defRPr/>
            </a:pPr>
            <a:r>
              <a:rPr lang="en-IN" dirty="0" smtClean="0"/>
              <a:t>This approach is mainly used for medium sized applications. The programming languages: FORTRAN and COBOL follow this approach. </a:t>
            </a:r>
          </a:p>
          <a:p>
            <a:pPr algn="just">
              <a:buNone/>
              <a:defRPr/>
            </a:pPr>
            <a:r>
              <a:rPr lang="en-IN" dirty="0" smtClean="0"/>
              <a:t>2. </a:t>
            </a:r>
            <a:r>
              <a:rPr lang="en-IN" b="1" u="sng" dirty="0" smtClean="0"/>
              <a:t>Structured Programming Approach:</a:t>
            </a:r>
            <a:r>
              <a:rPr lang="en-IN" b="1" dirty="0" smtClean="0"/>
              <a:t> </a:t>
            </a:r>
            <a:r>
              <a:rPr lang="en-IN" dirty="0" smtClean="0"/>
              <a:t>The basic principal of structured programming approach is to divide a program in functions and modules.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152400" y="914400"/>
            <a:ext cx="8686800" cy="5562600"/>
          </a:xfrm>
        </p:spPr>
        <p:txBody>
          <a:bodyPr>
            <a:normAutofit/>
          </a:bodyPr>
          <a:lstStyle/>
          <a:p>
            <a:pPr algn="just"/>
            <a:r>
              <a:rPr lang="en-US" dirty="0" smtClean="0"/>
              <a:t>The Class loader reads the </a:t>
            </a:r>
            <a:r>
              <a:rPr lang="en-US" i="1" dirty="0" smtClean="0"/>
              <a:t>.class</a:t>
            </a:r>
            <a:r>
              <a:rPr lang="en-US" dirty="0" smtClean="0"/>
              <a:t> file, generate the corresponding binary data and save it in method area. For each </a:t>
            </a:r>
            <a:r>
              <a:rPr lang="en-US" i="1" dirty="0" smtClean="0"/>
              <a:t>.class</a:t>
            </a:r>
            <a:r>
              <a:rPr lang="en-US" dirty="0" smtClean="0"/>
              <a:t> file, JVM stores following information in method area.</a:t>
            </a:r>
          </a:p>
          <a:p>
            <a:pPr lvl="2" algn="just"/>
            <a:r>
              <a:rPr lang="en-US" dirty="0" smtClean="0"/>
              <a:t>Fully qualified name of the loaded class and its immediate parent class.</a:t>
            </a:r>
          </a:p>
          <a:p>
            <a:pPr lvl="2" algn="just"/>
            <a:r>
              <a:rPr lang="en-US" dirty="0" smtClean="0"/>
              <a:t>Whether .class file is related to Class or Interface or </a:t>
            </a:r>
            <a:r>
              <a:rPr lang="en-US" dirty="0" err="1" smtClean="0"/>
              <a:t>Enum</a:t>
            </a:r>
            <a:endParaRPr lang="en-US" dirty="0" smtClean="0"/>
          </a:p>
          <a:p>
            <a:pPr lvl="2" algn="just"/>
            <a:r>
              <a:rPr lang="en-US" dirty="0" smtClean="0"/>
              <a:t>Modifier, Variables and Method information etc. </a:t>
            </a:r>
          </a:p>
          <a:p>
            <a:pPr algn="just"/>
            <a:r>
              <a:rPr lang="en-US" dirty="0" smtClean="0"/>
              <a:t>After loading .class file, JVM creates an object of type Class to represent this file in the heap memory. </a:t>
            </a:r>
          </a:p>
          <a:p>
            <a:pPr algn="just"/>
            <a:endParaRPr lang="en-US" sz="3200" dirty="0" smtClean="0"/>
          </a:p>
        </p:txBody>
      </p:sp>
      <p:sp>
        <p:nvSpPr>
          <p:cNvPr id="119811"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Loading</a:t>
            </a:r>
            <a:endParaRPr lang="en-US" alt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ntent Placeholder 2"/>
          <p:cNvSpPr>
            <a:spLocks noGrp="1"/>
          </p:cNvSpPr>
          <p:nvPr>
            <p:ph idx="1"/>
          </p:nvPr>
        </p:nvSpPr>
        <p:spPr>
          <a:xfrm>
            <a:off x="381000" y="1447800"/>
            <a:ext cx="8229600" cy="4906963"/>
          </a:xfrm>
        </p:spPr>
        <p:txBody>
          <a:bodyPr/>
          <a:lstStyle/>
          <a:p>
            <a:pPr algn="just"/>
            <a:r>
              <a:rPr lang="en-US" dirty="0" smtClean="0"/>
              <a:t>This Class object can be used by the programmer for getting class level information like name of class, parent name, methods and variable information etc.</a:t>
            </a:r>
          </a:p>
          <a:p>
            <a:pPr algn="just"/>
            <a:r>
              <a:rPr lang="en-US" dirty="0" smtClean="0"/>
              <a:t>To get this object reference we can use </a:t>
            </a:r>
            <a:r>
              <a:rPr lang="en-US" i="1" dirty="0" err="1" smtClean="0"/>
              <a:t>getClass</a:t>
            </a:r>
            <a:r>
              <a:rPr lang="en-US" i="1" dirty="0" smtClean="0"/>
              <a:t>()</a:t>
            </a:r>
            <a:r>
              <a:rPr lang="en-US" dirty="0" smtClean="0"/>
              <a:t> method of Object class</a:t>
            </a:r>
            <a:endParaRPr lang="en-US" sz="3200" dirty="0" smtClean="0"/>
          </a:p>
        </p:txBody>
      </p:sp>
      <p:sp>
        <p:nvSpPr>
          <p:cNvPr id="120835"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Loading</a:t>
            </a:r>
            <a:endParaRPr lang="en-US" alt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a:xfrm>
            <a:off x="457200" y="1066800"/>
            <a:ext cx="8229600" cy="5334000"/>
          </a:xfrm>
        </p:spPr>
        <p:txBody>
          <a:bodyPr>
            <a:normAutofit fontScale="92500" lnSpcReduction="10000"/>
          </a:bodyPr>
          <a:lstStyle/>
          <a:p>
            <a:pPr algn="just"/>
            <a:r>
              <a:rPr lang="en-US" i="1" u="sng" dirty="0" smtClean="0"/>
              <a:t>Verification</a:t>
            </a:r>
            <a:r>
              <a:rPr lang="en-US" dirty="0" smtClean="0"/>
              <a:t> : It ensures the correctness of </a:t>
            </a:r>
            <a:r>
              <a:rPr lang="en-US" i="1" dirty="0" smtClean="0"/>
              <a:t>.class</a:t>
            </a:r>
            <a:r>
              <a:rPr lang="en-US" dirty="0" smtClean="0"/>
              <a:t> file i.e. it check whether this file is properly formatted and generated by valid compiler or not. If verification fails, we get run-time exception </a:t>
            </a:r>
            <a:r>
              <a:rPr lang="en-US" i="1" dirty="0" err="1" smtClean="0"/>
              <a:t>java.lang.VerifyError</a:t>
            </a:r>
            <a:r>
              <a:rPr lang="en-US" dirty="0" smtClean="0"/>
              <a:t>.</a:t>
            </a:r>
          </a:p>
          <a:p>
            <a:pPr algn="just"/>
            <a:r>
              <a:rPr lang="en-US" i="1" u="sng" dirty="0" smtClean="0"/>
              <a:t>Preparation</a:t>
            </a:r>
            <a:r>
              <a:rPr lang="en-US" dirty="0" smtClean="0"/>
              <a:t> : JVM allocates memory for class variables and initializing the memory to default values.</a:t>
            </a:r>
          </a:p>
          <a:p>
            <a:pPr algn="just"/>
            <a:r>
              <a:rPr lang="en-US" i="1" u="sng" dirty="0" smtClean="0"/>
              <a:t>Resolution</a:t>
            </a:r>
            <a:r>
              <a:rPr lang="en-US" dirty="0" smtClean="0"/>
              <a:t> : It is the process of replacing symbolic references from the type with direct references. It is done by searching into method area to locate the referenced entity.</a:t>
            </a:r>
          </a:p>
        </p:txBody>
      </p:sp>
      <p:sp>
        <p:nvSpPr>
          <p:cNvPr id="121859" name="Title 1"/>
          <p:cNvSpPr>
            <a:spLocks noGrp="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Linking</a:t>
            </a:r>
            <a:endParaRPr lang="en-US" alt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p:txBody>
          <a:bodyPr/>
          <a:lstStyle/>
          <a:p>
            <a:pPr algn="just"/>
            <a:r>
              <a:rPr lang="en-US" dirty="0" smtClean="0"/>
              <a:t>In this phase, all static variables are assigned with their values defined in the code and static block(if any). </a:t>
            </a:r>
          </a:p>
          <a:p>
            <a:pPr algn="just"/>
            <a:r>
              <a:rPr lang="en-US" dirty="0" smtClean="0"/>
              <a:t>This is executed from top to bottom in a class and from parent to child in class hierarchy.</a:t>
            </a:r>
          </a:p>
        </p:txBody>
      </p:sp>
      <p:sp>
        <p:nvSpPr>
          <p:cNvPr id="122883"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Initialization</a:t>
            </a:r>
            <a:endParaRPr lang="en-US" alt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533400" y="1371600"/>
            <a:ext cx="8229600" cy="4906963"/>
          </a:xfrm>
        </p:spPr>
        <p:txBody>
          <a:bodyPr>
            <a:normAutofit fontScale="92500"/>
          </a:bodyPr>
          <a:lstStyle/>
          <a:p>
            <a:pPr algn="just">
              <a:lnSpc>
                <a:spcPct val="150000"/>
              </a:lnSpc>
            </a:pPr>
            <a:r>
              <a:rPr lang="en-US" sz="2600" dirty="0" smtClean="0"/>
              <a:t>The </a:t>
            </a:r>
            <a:r>
              <a:rPr lang="en-US" sz="2600" b="1" dirty="0" smtClean="0"/>
              <a:t>Java </a:t>
            </a:r>
            <a:r>
              <a:rPr lang="en-US" sz="2600" b="1" dirty="0" err="1" smtClean="0"/>
              <a:t>ClassLoader</a:t>
            </a:r>
            <a:r>
              <a:rPr lang="en-US" sz="2600" dirty="0" smtClean="0"/>
              <a:t> is a part of the JRE that dynamically loads Java classes into the Java Virtual Machine. </a:t>
            </a:r>
          </a:p>
          <a:p>
            <a:pPr algn="just">
              <a:lnSpc>
                <a:spcPct val="150000"/>
              </a:lnSpc>
            </a:pPr>
            <a:r>
              <a:rPr lang="en-US" sz="2600" dirty="0" smtClean="0"/>
              <a:t>The Java run time system does not need to know about files and file systems because of </a:t>
            </a:r>
            <a:r>
              <a:rPr lang="en-US" sz="2600" dirty="0" err="1" smtClean="0"/>
              <a:t>classloaders</a:t>
            </a:r>
            <a:r>
              <a:rPr lang="en-US" sz="2600" dirty="0" smtClean="0"/>
              <a:t>.</a:t>
            </a:r>
          </a:p>
          <a:p>
            <a:pPr algn="just">
              <a:lnSpc>
                <a:spcPct val="150000"/>
              </a:lnSpc>
            </a:pPr>
            <a:r>
              <a:rPr lang="en-US" sz="2600" dirty="0" smtClean="0"/>
              <a:t>Java classes aren’t loaded into memory all at once, but when required by an application. </a:t>
            </a:r>
          </a:p>
          <a:p>
            <a:pPr algn="just">
              <a:lnSpc>
                <a:spcPct val="150000"/>
              </a:lnSpc>
            </a:pPr>
            <a:r>
              <a:rPr lang="en-US" sz="2600" dirty="0" smtClean="0"/>
              <a:t>At this point, the </a:t>
            </a:r>
            <a:r>
              <a:rPr lang="en-US" sz="2600" b="1" dirty="0" smtClean="0"/>
              <a:t>Java </a:t>
            </a:r>
            <a:r>
              <a:rPr lang="en-US" sz="2600" b="1" dirty="0" err="1" smtClean="0"/>
              <a:t>ClassLoader</a:t>
            </a:r>
            <a:r>
              <a:rPr lang="en-US" sz="2600" dirty="0" smtClean="0"/>
              <a:t> is called by the </a:t>
            </a:r>
            <a:r>
              <a:rPr lang="en-US" sz="2600" b="1" dirty="0" smtClean="0"/>
              <a:t>JRE</a:t>
            </a:r>
            <a:r>
              <a:rPr lang="en-US" sz="2600" dirty="0" smtClean="0"/>
              <a:t> and these </a:t>
            </a:r>
            <a:r>
              <a:rPr lang="en-US" sz="2600" dirty="0" err="1" smtClean="0"/>
              <a:t>ClassLoaders</a:t>
            </a:r>
            <a:r>
              <a:rPr lang="en-US" sz="2600" dirty="0" smtClean="0"/>
              <a:t> load classes into memory dynamically.</a:t>
            </a:r>
          </a:p>
        </p:txBody>
      </p:sp>
      <p:sp>
        <p:nvSpPr>
          <p:cNvPr id="123907"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Class Loaders</a:t>
            </a:r>
            <a:endParaRPr lang="en-US"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2"/>
          <p:cNvSpPr>
            <a:spLocks noGrp="1"/>
          </p:cNvSpPr>
          <p:nvPr>
            <p:ph idx="1"/>
          </p:nvPr>
        </p:nvSpPr>
        <p:spPr>
          <a:xfrm>
            <a:off x="457200" y="1600200"/>
            <a:ext cx="8305800" cy="4724400"/>
          </a:xfrm>
        </p:spPr>
        <p:txBody>
          <a:bodyPr>
            <a:normAutofit/>
          </a:bodyPr>
          <a:lstStyle/>
          <a:p>
            <a:pPr>
              <a:lnSpc>
                <a:spcPct val="150000"/>
              </a:lnSpc>
            </a:pPr>
            <a:r>
              <a:rPr lang="en-US" sz="2600" dirty="0" smtClean="0"/>
              <a:t>Depending on the type of class and the path of class, the </a:t>
            </a:r>
            <a:r>
              <a:rPr lang="en-US" sz="2600" dirty="0" err="1" smtClean="0"/>
              <a:t>ClassLoader</a:t>
            </a:r>
            <a:r>
              <a:rPr lang="en-US" sz="2600" dirty="0" smtClean="0"/>
              <a:t> that loads that particular class is decided. </a:t>
            </a:r>
          </a:p>
          <a:p>
            <a:pPr>
              <a:lnSpc>
                <a:spcPct val="150000"/>
              </a:lnSpc>
            </a:pPr>
            <a:r>
              <a:rPr lang="en-US" sz="2600" dirty="0" smtClean="0"/>
              <a:t>To know the </a:t>
            </a:r>
            <a:r>
              <a:rPr lang="en-US" sz="2600" dirty="0" err="1" smtClean="0"/>
              <a:t>ClassLoader</a:t>
            </a:r>
            <a:r>
              <a:rPr lang="en-US" sz="2600" dirty="0" smtClean="0"/>
              <a:t> that loads a class the </a:t>
            </a:r>
            <a:r>
              <a:rPr lang="en-US" sz="2600" b="1" i="1" dirty="0" err="1" smtClean="0"/>
              <a:t>getClassLoader</a:t>
            </a:r>
            <a:r>
              <a:rPr lang="en-US" sz="2600" b="1" i="1" dirty="0" smtClean="0"/>
              <a:t>() </a:t>
            </a:r>
            <a:r>
              <a:rPr lang="en-US" sz="2600" dirty="0" smtClean="0"/>
              <a:t>method is used. </a:t>
            </a:r>
          </a:p>
          <a:p>
            <a:pPr>
              <a:lnSpc>
                <a:spcPct val="150000"/>
              </a:lnSpc>
            </a:pPr>
            <a:r>
              <a:rPr lang="en-US" sz="2600" dirty="0" smtClean="0"/>
              <a:t>All classes are loaded based on their names and if any of these classes are not found then it returns a </a:t>
            </a:r>
            <a:r>
              <a:rPr lang="en-US" sz="2600" dirty="0" err="1" smtClean="0"/>
              <a:t>NoClassDefFoundError</a:t>
            </a:r>
            <a:r>
              <a:rPr lang="en-US" sz="2600" dirty="0" smtClean="0"/>
              <a:t> or </a:t>
            </a:r>
            <a:r>
              <a:rPr lang="en-US" sz="2600" dirty="0" err="1" smtClean="0"/>
              <a:t>ClassNotFoundException</a:t>
            </a:r>
            <a:r>
              <a:rPr lang="en-US" sz="2600" dirty="0" smtClean="0"/>
              <a:t>.</a:t>
            </a:r>
          </a:p>
        </p:txBody>
      </p:sp>
      <p:sp>
        <p:nvSpPr>
          <p:cNvPr id="124931" name="Title 1"/>
          <p:cNvSpPr>
            <a:spLocks noGrp="1"/>
          </p:cNvSpPr>
          <p:nvPr>
            <p:ph type="title"/>
          </p:nvPr>
        </p:nvSpPr>
        <p:spPr bwMode="auto">
          <a:xfrm>
            <a:off x="457200" y="3810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Class Loaders</a:t>
            </a:r>
            <a:endParaRPr lang="en-US"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p:cNvSpPr>
            <a:spLocks noGrp="1"/>
          </p:cNvSpPr>
          <p:nvPr>
            <p:ph idx="1"/>
          </p:nvPr>
        </p:nvSpPr>
        <p:spPr>
          <a:xfrm>
            <a:off x="457200" y="1219200"/>
            <a:ext cx="8382000" cy="5334000"/>
          </a:xfrm>
        </p:spPr>
        <p:txBody>
          <a:bodyPr>
            <a:noAutofit/>
          </a:bodyPr>
          <a:lstStyle/>
          <a:p>
            <a:pPr algn="just"/>
            <a:r>
              <a:rPr lang="en-US" sz="2600" b="1" dirty="0" err="1" smtClean="0"/>
              <a:t>BootStrap</a:t>
            </a:r>
            <a:r>
              <a:rPr lang="en-US" sz="2600" b="1" dirty="0" smtClean="0"/>
              <a:t> </a:t>
            </a:r>
            <a:r>
              <a:rPr lang="en-US" sz="2600" b="1" dirty="0" err="1" smtClean="0"/>
              <a:t>ClassLoader</a:t>
            </a:r>
            <a:r>
              <a:rPr lang="en-US" sz="2600" b="1" dirty="0" smtClean="0"/>
              <a:t>:</a:t>
            </a:r>
            <a:r>
              <a:rPr lang="en-US" sz="2600" dirty="0" smtClean="0"/>
              <a:t> A Bootstrap </a:t>
            </a:r>
            <a:r>
              <a:rPr lang="en-US" sz="2600" dirty="0" err="1" smtClean="0"/>
              <a:t>Classloader</a:t>
            </a:r>
            <a:r>
              <a:rPr lang="en-US" sz="2600" dirty="0" smtClean="0"/>
              <a:t> is a Machine code which </a:t>
            </a:r>
            <a:r>
              <a:rPr lang="en-US" sz="2600" dirty="0" err="1" smtClean="0"/>
              <a:t>kickstarts</a:t>
            </a:r>
            <a:r>
              <a:rPr lang="en-US" sz="2600" dirty="0" smtClean="0"/>
              <a:t> the operation when the JVM calls it. It is not a java class. Its job is to load the first pure Java </a:t>
            </a:r>
            <a:r>
              <a:rPr lang="en-US" sz="2600" dirty="0" err="1" smtClean="0"/>
              <a:t>ClassLoader</a:t>
            </a:r>
            <a:r>
              <a:rPr lang="en-US" sz="2600" dirty="0" smtClean="0"/>
              <a:t>. Bootstrap </a:t>
            </a:r>
            <a:r>
              <a:rPr lang="en-US" sz="2600" dirty="0" err="1" smtClean="0"/>
              <a:t>ClassLoader</a:t>
            </a:r>
            <a:r>
              <a:rPr lang="en-US" sz="2600" dirty="0" smtClean="0"/>
              <a:t> loads classes from the location </a:t>
            </a:r>
            <a:r>
              <a:rPr lang="en-US" sz="2600" b="1" i="1" dirty="0" smtClean="0"/>
              <a:t>rt.jar</a:t>
            </a:r>
            <a:r>
              <a:rPr lang="en-US" sz="2600" dirty="0" smtClean="0"/>
              <a:t>. Bootstrap </a:t>
            </a:r>
            <a:r>
              <a:rPr lang="en-US" sz="2600" dirty="0" err="1" smtClean="0"/>
              <a:t>ClassLoader</a:t>
            </a:r>
            <a:r>
              <a:rPr lang="en-US" sz="2600" dirty="0" smtClean="0"/>
              <a:t> doesn’t have any parent </a:t>
            </a:r>
            <a:r>
              <a:rPr lang="en-US" sz="2600" dirty="0" err="1" smtClean="0"/>
              <a:t>ClassLoaders</a:t>
            </a:r>
            <a:r>
              <a:rPr lang="en-US" sz="2600" dirty="0" smtClean="0"/>
              <a:t>. It is also called as the </a:t>
            </a:r>
            <a:r>
              <a:rPr lang="en-US" sz="2600" b="1" dirty="0" err="1" smtClean="0"/>
              <a:t>Primodial</a:t>
            </a:r>
            <a:r>
              <a:rPr lang="en-US" sz="2600" b="1" dirty="0" smtClean="0"/>
              <a:t> </a:t>
            </a:r>
            <a:r>
              <a:rPr lang="en-US" sz="2600" b="1" dirty="0" err="1" smtClean="0"/>
              <a:t>ClassLoader</a:t>
            </a:r>
            <a:r>
              <a:rPr lang="en-US" sz="2600" dirty="0" smtClean="0"/>
              <a:t>. </a:t>
            </a:r>
          </a:p>
          <a:p>
            <a:pPr algn="just"/>
            <a:r>
              <a:rPr lang="en-US" sz="2600" b="1" dirty="0" smtClean="0"/>
              <a:t>Extension </a:t>
            </a:r>
            <a:r>
              <a:rPr lang="en-US" sz="2600" b="1" dirty="0" err="1" smtClean="0"/>
              <a:t>ClassLoader</a:t>
            </a:r>
            <a:r>
              <a:rPr lang="en-US" sz="2600" b="1" dirty="0" smtClean="0"/>
              <a:t>:</a:t>
            </a:r>
            <a:r>
              <a:rPr lang="en-US" sz="2600" dirty="0" smtClean="0"/>
              <a:t> The Extension </a:t>
            </a:r>
            <a:r>
              <a:rPr lang="en-US" sz="2600" dirty="0" err="1" smtClean="0"/>
              <a:t>ClassLoader</a:t>
            </a:r>
            <a:r>
              <a:rPr lang="en-US" sz="2600" dirty="0" smtClean="0"/>
              <a:t> is a child of Bootstrap </a:t>
            </a:r>
            <a:r>
              <a:rPr lang="en-US" sz="2600" dirty="0" err="1" smtClean="0"/>
              <a:t>ClassLoader</a:t>
            </a:r>
            <a:r>
              <a:rPr lang="en-US" sz="2600" dirty="0" smtClean="0"/>
              <a:t> and loads the extensions of core java classes from the respective JDK Extension library. It loads files from </a:t>
            </a:r>
            <a:r>
              <a:rPr lang="en-US" sz="2600" b="1" i="1" dirty="0" err="1" smtClean="0"/>
              <a:t>jre</a:t>
            </a:r>
            <a:r>
              <a:rPr lang="en-US" sz="2600" b="1" i="1" dirty="0" smtClean="0"/>
              <a:t>/lib/ext</a:t>
            </a:r>
            <a:r>
              <a:rPr lang="en-US" sz="2600" dirty="0" smtClean="0"/>
              <a:t> directory or any other directory pointed by the system property </a:t>
            </a:r>
            <a:r>
              <a:rPr lang="en-US" sz="2600" b="1" i="1" dirty="0" err="1" smtClean="0"/>
              <a:t>java.ext.dirs</a:t>
            </a:r>
            <a:r>
              <a:rPr lang="en-US" sz="2600" dirty="0" smtClean="0"/>
              <a:t>. </a:t>
            </a:r>
          </a:p>
          <a:p>
            <a:pPr algn="just">
              <a:buFontTx/>
              <a:buNone/>
            </a:pPr>
            <a:endParaRPr lang="en-US" sz="2600" dirty="0" smtClean="0"/>
          </a:p>
        </p:txBody>
      </p:sp>
      <p:sp>
        <p:nvSpPr>
          <p:cNvPr id="125955" name="Title 1"/>
          <p:cNvSpPr>
            <a:spLocks noGrp="1"/>
          </p:cNvSpPr>
          <p:nvPr>
            <p:ph type="title"/>
          </p:nvPr>
        </p:nvSpPr>
        <p:spPr bwMode="auto">
          <a:xfrm>
            <a:off x="3810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Class Loaders Types</a:t>
            </a:r>
            <a:endParaRPr lang="en-US" altLang="en-US" sz="3600" u="sng"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2"/>
          <p:cNvSpPr>
            <a:spLocks noGrp="1"/>
          </p:cNvSpPr>
          <p:nvPr>
            <p:ph idx="1"/>
          </p:nvPr>
        </p:nvSpPr>
        <p:spPr>
          <a:xfrm>
            <a:off x="457200" y="1600200"/>
            <a:ext cx="8458200" cy="4800600"/>
          </a:xfrm>
        </p:spPr>
        <p:txBody>
          <a:bodyPr/>
          <a:lstStyle/>
          <a:p>
            <a:pPr algn="just"/>
            <a:r>
              <a:rPr lang="en-US" b="1" dirty="0" smtClean="0"/>
              <a:t>System </a:t>
            </a:r>
            <a:r>
              <a:rPr lang="en-US" b="1" dirty="0" err="1" smtClean="0"/>
              <a:t>ClassLoader</a:t>
            </a:r>
            <a:r>
              <a:rPr lang="en-US" b="1" dirty="0" smtClean="0"/>
              <a:t>:</a:t>
            </a:r>
            <a:r>
              <a:rPr lang="en-US" dirty="0" smtClean="0"/>
              <a:t> An Application </a:t>
            </a:r>
            <a:r>
              <a:rPr lang="en-US" dirty="0" err="1" smtClean="0"/>
              <a:t>ClassLoader</a:t>
            </a:r>
            <a:r>
              <a:rPr lang="en-US" dirty="0" smtClean="0"/>
              <a:t> is also known as a System </a:t>
            </a:r>
            <a:r>
              <a:rPr lang="en-US" dirty="0" err="1" smtClean="0"/>
              <a:t>ClassLoader</a:t>
            </a:r>
            <a:r>
              <a:rPr lang="en-US" dirty="0" smtClean="0"/>
              <a:t>. It loads the Application type classes found in the environment variable </a:t>
            </a:r>
            <a:r>
              <a:rPr lang="en-US" b="1" i="1" dirty="0" smtClean="0"/>
              <a:t>CLASSPATH, -</a:t>
            </a:r>
            <a:r>
              <a:rPr lang="en-US" b="1" i="1" dirty="0" err="1" smtClean="0"/>
              <a:t>classpath</a:t>
            </a:r>
            <a:r>
              <a:rPr lang="en-US" b="1" i="1" dirty="0" smtClean="0"/>
              <a:t> or -cp command line option</a:t>
            </a:r>
            <a:r>
              <a:rPr lang="en-US" dirty="0" smtClean="0"/>
              <a:t>. The Application </a:t>
            </a:r>
            <a:r>
              <a:rPr lang="en-US" dirty="0" err="1" smtClean="0"/>
              <a:t>ClassLoader</a:t>
            </a:r>
            <a:r>
              <a:rPr lang="en-US" dirty="0" smtClean="0"/>
              <a:t> is a child class of Extension </a:t>
            </a:r>
            <a:r>
              <a:rPr lang="en-US" dirty="0" err="1" smtClean="0"/>
              <a:t>ClassLoader</a:t>
            </a:r>
            <a:r>
              <a:rPr lang="en-US" dirty="0" smtClean="0"/>
              <a:t>.</a:t>
            </a:r>
          </a:p>
        </p:txBody>
      </p:sp>
      <p:sp>
        <p:nvSpPr>
          <p:cNvPr id="126979" name="Title 1"/>
          <p:cNvSpPr>
            <a:spLocks noGrp="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Class Loaders Types</a:t>
            </a:r>
            <a:endParaRPr lang="en-US" altLang="en-US" sz="3600" u="sng"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p:cNvSpPr>
          <p:nvPr>
            <p:ph idx="1"/>
          </p:nvPr>
        </p:nvSpPr>
        <p:spPr>
          <a:xfrm>
            <a:off x="457200" y="1219200"/>
            <a:ext cx="8229600" cy="5181600"/>
          </a:xfrm>
        </p:spPr>
        <p:txBody>
          <a:bodyPr>
            <a:normAutofit lnSpcReduction="10000"/>
          </a:bodyPr>
          <a:lstStyle/>
          <a:p>
            <a:pPr>
              <a:buFontTx/>
              <a:buNone/>
            </a:pPr>
            <a:r>
              <a:rPr lang="en-US" sz="2400" dirty="0" smtClean="0"/>
              <a:t>public class Test </a:t>
            </a:r>
          </a:p>
          <a:p>
            <a:pPr>
              <a:buFontTx/>
              <a:buNone/>
            </a:pPr>
            <a:r>
              <a:rPr lang="en-US" sz="2400" dirty="0" smtClean="0"/>
              <a:t>{ </a:t>
            </a:r>
          </a:p>
          <a:p>
            <a:pPr>
              <a:buFontTx/>
              <a:buNone/>
            </a:pPr>
            <a:r>
              <a:rPr lang="en-US" sz="2400" dirty="0" smtClean="0"/>
              <a:t>    public static void main(String[] </a:t>
            </a:r>
            <a:r>
              <a:rPr lang="en-US" sz="2400" dirty="0" err="1" smtClean="0"/>
              <a:t>args</a:t>
            </a:r>
            <a:r>
              <a:rPr lang="en-US" sz="2400" dirty="0" smtClean="0"/>
              <a:t>) </a:t>
            </a:r>
          </a:p>
          <a:p>
            <a:pPr>
              <a:buFontTx/>
              <a:buNone/>
            </a:pPr>
            <a:r>
              <a:rPr lang="en-US" sz="2400" dirty="0" smtClean="0"/>
              <a:t>    { </a:t>
            </a:r>
          </a:p>
          <a:p>
            <a:pPr>
              <a:buFontTx/>
              <a:buNone/>
            </a:pPr>
            <a:r>
              <a:rPr lang="en-US" sz="2400" dirty="0" smtClean="0"/>
              <a:t>        // String class is loaded by bootstrap loader, and </a:t>
            </a:r>
          </a:p>
          <a:p>
            <a:pPr>
              <a:buFontTx/>
              <a:buNone/>
            </a:pPr>
            <a:r>
              <a:rPr lang="en-US" sz="2400" dirty="0" smtClean="0"/>
              <a:t>        // bootstrap loader is not Java object, hence null </a:t>
            </a:r>
          </a:p>
          <a:p>
            <a:pPr>
              <a:buFontTx/>
              <a:buNone/>
            </a:pPr>
            <a:r>
              <a:rPr lang="en-US" sz="2400" dirty="0" smtClean="0"/>
              <a:t>        </a:t>
            </a:r>
            <a:r>
              <a:rPr lang="en-US" sz="2400" dirty="0" err="1" smtClean="0"/>
              <a:t>System.out.println</a:t>
            </a:r>
            <a:r>
              <a:rPr lang="en-US" sz="2400" dirty="0" smtClean="0"/>
              <a:t>(</a:t>
            </a:r>
            <a:r>
              <a:rPr lang="en-US" sz="2400" dirty="0" err="1" smtClean="0"/>
              <a:t>String.class.getClassLoader</a:t>
            </a:r>
            <a:r>
              <a:rPr lang="en-US" sz="2400" dirty="0" smtClean="0"/>
              <a:t>()); </a:t>
            </a:r>
          </a:p>
          <a:p>
            <a:pPr>
              <a:buFontTx/>
              <a:buNone/>
            </a:pPr>
            <a:r>
              <a:rPr lang="en-US" sz="2400" dirty="0" smtClean="0"/>
              <a:t>  </a:t>
            </a:r>
          </a:p>
          <a:p>
            <a:pPr>
              <a:buFontTx/>
              <a:buNone/>
            </a:pPr>
            <a:r>
              <a:rPr lang="en-US" sz="2400" dirty="0" smtClean="0"/>
              <a:t>        // Test class is loaded by Application loader </a:t>
            </a:r>
          </a:p>
          <a:p>
            <a:pPr>
              <a:buFontTx/>
              <a:buNone/>
            </a:pPr>
            <a:r>
              <a:rPr lang="en-US" sz="2400" dirty="0" smtClean="0"/>
              <a:t>        </a:t>
            </a:r>
            <a:r>
              <a:rPr lang="en-US" sz="2400" dirty="0" err="1" smtClean="0"/>
              <a:t>System.out.println</a:t>
            </a:r>
            <a:r>
              <a:rPr lang="en-US" sz="2400" dirty="0" smtClean="0"/>
              <a:t>(</a:t>
            </a:r>
            <a:r>
              <a:rPr lang="en-US" sz="2400" dirty="0" err="1" smtClean="0"/>
              <a:t>Test.class.getClassLoader</a:t>
            </a:r>
            <a:r>
              <a:rPr lang="en-US" sz="2400" dirty="0" smtClean="0"/>
              <a:t>()); </a:t>
            </a:r>
          </a:p>
          <a:p>
            <a:pPr>
              <a:buFontTx/>
              <a:buNone/>
            </a:pPr>
            <a:r>
              <a:rPr lang="en-US" sz="2400" dirty="0" smtClean="0"/>
              <a:t>    } </a:t>
            </a:r>
          </a:p>
          <a:p>
            <a:pPr>
              <a:buFontTx/>
              <a:buNone/>
            </a:pPr>
            <a:r>
              <a:rPr lang="en-US" sz="2400" dirty="0" smtClean="0"/>
              <a:t>}</a:t>
            </a:r>
          </a:p>
        </p:txBody>
      </p:sp>
      <p:sp>
        <p:nvSpPr>
          <p:cNvPr id="128003"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Retrieving Class Loaders</a:t>
            </a:r>
            <a:endParaRPr lang="en-US" altLang="en-US" sz="3600" u="sng"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b="1" dirty="0" smtClean="0"/>
              <a:t>Class Loaders Delegation Model</a:t>
            </a:r>
            <a:endParaRPr lang="en-US" altLang="en-US" sz="3600" dirty="0" smtClean="0"/>
          </a:p>
        </p:txBody>
      </p:sp>
      <p:pic>
        <p:nvPicPr>
          <p:cNvPr id="129027" name="Picture 2"/>
          <p:cNvPicPr>
            <a:picLocks noGrp="1" noChangeAspect="1" noChangeArrowheads="1"/>
          </p:cNvPicPr>
          <p:nvPr>
            <p:ph idx="1"/>
          </p:nvPr>
        </p:nvPicPr>
        <p:blipFill>
          <a:blip r:embed="rId2"/>
          <a:srcRect/>
          <a:stretch>
            <a:fillRect/>
          </a:stretch>
        </p:blipFill>
        <p:spPr>
          <a:xfrm>
            <a:off x="1364274" y="1208088"/>
            <a:ext cx="6676292" cy="4094162"/>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381000" y="533400"/>
            <a:ext cx="7664181" cy="5410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p:cNvSpPr>
            <a:spLocks noGrp="1"/>
          </p:cNvSpPr>
          <p:nvPr>
            <p:ph idx="1"/>
          </p:nvPr>
        </p:nvSpPr>
        <p:spPr>
          <a:xfrm>
            <a:off x="457200" y="990600"/>
            <a:ext cx="8229600" cy="5135563"/>
          </a:xfrm>
        </p:spPr>
        <p:txBody>
          <a:bodyPr>
            <a:normAutofit fontScale="85000" lnSpcReduction="10000"/>
          </a:bodyPr>
          <a:lstStyle/>
          <a:p>
            <a:pPr algn="just"/>
            <a:r>
              <a:rPr lang="en-US" b="1" dirty="0" smtClean="0"/>
              <a:t>Method area :</a:t>
            </a:r>
            <a:r>
              <a:rPr lang="en-US" dirty="0" smtClean="0"/>
              <a:t>In method area, all class level information like class name, immediate parent class name, methods and variables information etc. are stored, including static variables. There is only one method area per JVM, and it is a shared resource.</a:t>
            </a:r>
          </a:p>
          <a:p>
            <a:pPr algn="just"/>
            <a:r>
              <a:rPr lang="en-US" b="1" dirty="0" smtClean="0"/>
              <a:t>Heap area :</a:t>
            </a:r>
            <a:r>
              <a:rPr lang="en-US" dirty="0" smtClean="0"/>
              <a:t>Information of all objects is stored in heap area. There is also one Heap Area per JVM. It is also a shared resource.</a:t>
            </a:r>
          </a:p>
          <a:p>
            <a:pPr algn="just"/>
            <a:r>
              <a:rPr lang="en-US" b="1" dirty="0" smtClean="0"/>
              <a:t>Stack area :</a:t>
            </a:r>
            <a:r>
              <a:rPr lang="en-US" dirty="0" smtClean="0"/>
              <a:t>For every thread, JVM create one run-time stack which is stored here. Every block of this stack is called activation record/stack frame which store methods calls. All local variables of that method are</a:t>
            </a:r>
          </a:p>
        </p:txBody>
      </p:sp>
      <p:sp>
        <p:nvSpPr>
          <p:cNvPr id="130051"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JVM Memory</a:t>
            </a:r>
            <a:endParaRPr lang="en-US" altLang="en-US" sz="3600" u="sng"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2"/>
          <p:cNvSpPr>
            <a:spLocks noGrp="1"/>
          </p:cNvSpPr>
          <p:nvPr>
            <p:ph idx="1"/>
          </p:nvPr>
        </p:nvSpPr>
        <p:spPr/>
        <p:txBody>
          <a:bodyPr>
            <a:normAutofit lnSpcReduction="10000"/>
          </a:bodyPr>
          <a:lstStyle/>
          <a:p>
            <a:pPr algn="just"/>
            <a:r>
              <a:rPr lang="en-US" dirty="0" smtClean="0"/>
              <a:t>stored in their corresponding frame. After a thread terminate, it’s run-time stack will be destroyed by JVM. It is not a shared resource.</a:t>
            </a:r>
          </a:p>
          <a:p>
            <a:pPr algn="just"/>
            <a:r>
              <a:rPr lang="en-US" b="1" dirty="0" smtClean="0"/>
              <a:t>PC Registers :</a:t>
            </a:r>
            <a:r>
              <a:rPr lang="en-US" dirty="0" smtClean="0"/>
              <a:t>Store address of current execution instruction of a thread. Obviously each thread has separate PC Registers.</a:t>
            </a:r>
          </a:p>
          <a:p>
            <a:pPr algn="just"/>
            <a:r>
              <a:rPr lang="en-US" b="1" dirty="0" smtClean="0"/>
              <a:t>Native method stacks :</a:t>
            </a:r>
            <a:r>
              <a:rPr lang="en-US" dirty="0" smtClean="0"/>
              <a:t>For every thread, separate native stack is created. It stores native method information.</a:t>
            </a:r>
          </a:p>
        </p:txBody>
      </p:sp>
      <p:sp>
        <p:nvSpPr>
          <p:cNvPr id="131075" name="Title 1"/>
          <p:cNvSpPr>
            <a:spLocks noGrp="1"/>
          </p:cNvSpPr>
          <p:nvPr>
            <p:ph type="title"/>
          </p:nvPr>
        </p:nvSpPr>
        <p:spPr bwMode="auto">
          <a:xfrm>
            <a:off x="304800" y="2286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JVM Memory</a:t>
            </a:r>
            <a:endParaRPr lang="en-US" altLang="en-US" sz="3600" u="sng"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bwMode="auto">
          <a:xfrm>
            <a:off x="10887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JVM Memory</a:t>
            </a:r>
            <a:endParaRPr lang="en-US" altLang="en-US" smtClean="0"/>
          </a:p>
        </p:txBody>
      </p:sp>
      <p:pic>
        <p:nvPicPr>
          <p:cNvPr id="132099" name="Picture 2"/>
          <p:cNvPicPr>
            <a:picLocks noChangeAspect="1" noChangeArrowheads="1"/>
          </p:cNvPicPr>
          <p:nvPr/>
        </p:nvPicPr>
        <p:blipFill>
          <a:blip r:embed="rId2"/>
          <a:srcRect/>
          <a:stretch>
            <a:fillRect/>
          </a:stretch>
        </p:blipFill>
        <p:spPr bwMode="auto">
          <a:xfrm>
            <a:off x="1507881" y="1152525"/>
            <a:ext cx="6506308" cy="4833938"/>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p:cNvSpPr>
            <a:spLocks noGrp="1"/>
          </p:cNvSpPr>
          <p:nvPr>
            <p:ph idx="1"/>
          </p:nvPr>
        </p:nvSpPr>
        <p:spPr/>
        <p:txBody>
          <a:bodyPr>
            <a:normAutofit fontScale="85000" lnSpcReduction="20000"/>
          </a:bodyPr>
          <a:lstStyle/>
          <a:p>
            <a:pPr algn="just"/>
            <a:r>
              <a:rPr lang="en-US" dirty="0" smtClean="0"/>
              <a:t>Execution engine execute the </a:t>
            </a:r>
            <a:r>
              <a:rPr lang="en-US" i="1" dirty="0" smtClean="0"/>
              <a:t>.class</a:t>
            </a:r>
            <a:r>
              <a:rPr lang="en-US" dirty="0" smtClean="0"/>
              <a:t> (</a:t>
            </a:r>
            <a:r>
              <a:rPr lang="en-US" dirty="0" err="1" smtClean="0"/>
              <a:t>bytecode</a:t>
            </a:r>
            <a:r>
              <a:rPr lang="en-US" dirty="0" smtClean="0"/>
              <a:t>). It reads the byte-code line by line, use data and information present in various memory area and execute instructions. It can be classified in three parts :-</a:t>
            </a:r>
          </a:p>
          <a:p>
            <a:pPr algn="just"/>
            <a:r>
              <a:rPr lang="en-US" i="1" dirty="0" smtClean="0">
                <a:solidFill>
                  <a:srgbClr val="0000FF"/>
                </a:solidFill>
              </a:rPr>
              <a:t>Interpreter</a:t>
            </a:r>
            <a:r>
              <a:rPr lang="en-US" dirty="0" smtClean="0">
                <a:solidFill>
                  <a:srgbClr val="0000FF"/>
                </a:solidFill>
              </a:rPr>
              <a:t> </a:t>
            </a:r>
            <a:r>
              <a:rPr lang="en-US" dirty="0" smtClean="0"/>
              <a:t>: It interprets the </a:t>
            </a:r>
            <a:r>
              <a:rPr lang="en-US" dirty="0" err="1" smtClean="0"/>
              <a:t>bytecode</a:t>
            </a:r>
            <a:r>
              <a:rPr lang="en-US" dirty="0" smtClean="0"/>
              <a:t> line by line and then executes. The disadvantage here is that when one method is called multiple times, every time interpretation is required.</a:t>
            </a:r>
          </a:p>
          <a:p>
            <a:pPr algn="just"/>
            <a:r>
              <a:rPr lang="en-US" i="1" dirty="0" smtClean="0">
                <a:solidFill>
                  <a:srgbClr val="0000FF"/>
                </a:solidFill>
              </a:rPr>
              <a:t>Just-In-Time Compiler(JIT)</a:t>
            </a:r>
            <a:r>
              <a:rPr lang="en-US" dirty="0" smtClean="0">
                <a:solidFill>
                  <a:srgbClr val="0000FF"/>
                </a:solidFill>
              </a:rPr>
              <a:t> </a:t>
            </a:r>
            <a:r>
              <a:rPr lang="en-US" dirty="0" smtClean="0"/>
              <a:t>: It is used to increase efficiency of </a:t>
            </a:r>
            <a:r>
              <a:rPr lang="en-US" dirty="0" err="1" smtClean="0"/>
              <a:t>interpreter.It</a:t>
            </a:r>
            <a:r>
              <a:rPr lang="en-US" dirty="0" smtClean="0"/>
              <a:t> compiles the entire </a:t>
            </a:r>
            <a:r>
              <a:rPr lang="en-US" dirty="0" err="1" smtClean="0"/>
              <a:t>bytecode</a:t>
            </a:r>
            <a:r>
              <a:rPr lang="en-US" dirty="0" smtClean="0"/>
              <a:t> and changes it to native code so whenever interpreter see repeated method</a:t>
            </a:r>
          </a:p>
        </p:txBody>
      </p:sp>
      <p:sp>
        <p:nvSpPr>
          <p:cNvPr id="133123" name="Title 1"/>
          <p:cNvSpPr>
            <a:spLocks noGrp="1"/>
          </p:cNvSpPr>
          <p:nvPr>
            <p:ph type="title"/>
          </p:nvPr>
        </p:nvSpPr>
        <p:spPr bwMode="auto">
          <a:xfrm>
            <a:off x="5334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Execution Engine</a:t>
            </a:r>
            <a:endParaRPr lang="en-US" alt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a:xfrm>
            <a:off x="457200" y="2133601"/>
            <a:ext cx="8229600" cy="3657600"/>
          </a:xfrm>
        </p:spPr>
        <p:txBody>
          <a:bodyPr>
            <a:normAutofit/>
          </a:bodyPr>
          <a:lstStyle/>
          <a:p>
            <a:pPr algn="just">
              <a:buFontTx/>
              <a:buNone/>
            </a:pPr>
            <a:r>
              <a:rPr lang="en-US" sz="2600" dirty="0" smtClean="0"/>
              <a:t>	</a:t>
            </a:r>
            <a:r>
              <a:rPr lang="en-US" sz="2600" dirty="0" err="1" smtClean="0"/>
              <a:t>calls,JIT</a:t>
            </a:r>
            <a:r>
              <a:rPr lang="en-US" sz="2600" dirty="0" smtClean="0"/>
              <a:t> provide direct native code for that part so re-interpretation is not </a:t>
            </a:r>
            <a:r>
              <a:rPr lang="en-US" sz="2600" dirty="0" err="1" smtClean="0"/>
              <a:t>required,thus</a:t>
            </a:r>
            <a:r>
              <a:rPr lang="en-US" sz="2600" dirty="0" smtClean="0"/>
              <a:t> efficiency is improved.</a:t>
            </a:r>
          </a:p>
          <a:p>
            <a:pPr algn="just"/>
            <a:r>
              <a:rPr lang="en-US" sz="2600" i="1" dirty="0" smtClean="0">
                <a:solidFill>
                  <a:srgbClr val="0000FF"/>
                </a:solidFill>
              </a:rPr>
              <a:t>Garbage Collector</a:t>
            </a:r>
            <a:r>
              <a:rPr lang="en-US" sz="2600" dirty="0" smtClean="0">
                <a:solidFill>
                  <a:srgbClr val="0000FF"/>
                </a:solidFill>
              </a:rPr>
              <a:t> </a:t>
            </a:r>
            <a:r>
              <a:rPr lang="en-US" sz="2600" dirty="0" smtClean="0"/>
              <a:t>: It destroy un-referenced </a:t>
            </a:r>
            <a:r>
              <a:rPr lang="en-US" sz="2600" dirty="0" err="1" smtClean="0"/>
              <a:t>objects.For</a:t>
            </a:r>
            <a:r>
              <a:rPr lang="en-US" sz="2600" dirty="0" smtClean="0"/>
              <a:t> more on Garbage </a:t>
            </a:r>
            <a:r>
              <a:rPr lang="en-US" sz="2600" dirty="0" err="1" smtClean="0"/>
              <a:t>Collector,refer</a:t>
            </a:r>
            <a:r>
              <a:rPr lang="en-US" sz="2600" dirty="0" smtClean="0"/>
              <a:t> Garbage Collector.</a:t>
            </a:r>
          </a:p>
        </p:txBody>
      </p:sp>
      <p:sp>
        <p:nvSpPr>
          <p:cNvPr id="134147" name="Title 1"/>
          <p:cNvSpPr>
            <a:spLocks noGrp="1"/>
          </p:cNvSpPr>
          <p:nvPr>
            <p:ph type="title"/>
          </p:nvPr>
        </p:nvSpPr>
        <p:spPr bwMode="auto">
          <a:xfrm>
            <a:off x="228600" y="3810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JVM Memory</a:t>
            </a:r>
            <a:endParaRPr lang="en-US" alt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1"/>
          </p:nvPr>
        </p:nvSpPr>
        <p:spPr>
          <a:xfrm>
            <a:off x="381000" y="1143000"/>
            <a:ext cx="8229600" cy="4754563"/>
          </a:xfrm>
        </p:spPr>
        <p:txBody>
          <a:bodyPr>
            <a:normAutofit/>
          </a:bodyPr>
          <a:lstStyle/>
          <a:p>
            <a:r>
              <a:rPr lang="en-US" sz="2600" b="1" dirty="0" smtClean="0"/>
              <a:t>Java Native Interface (JNI) : </a:t>
            </a:r>
            <a:r>
              <a:rPr lang="en-US" sz="2600" dirty="0" smtClean="0"/>
              <a:t/>
            </a:r>
            <a:br>
              <a:rPr lang="en-US" sz="2600" dirty="0" smtClean="0"/>
            </a:br>
            <a:r>
              <a:rPr lang="en-US" sz="2600" dirty="0" smtClean="0"/>
              <a:t>It is an interface which interacts with the Native Method Libraries and provides the native libraries(C, C++) required for the execution. It enables JVM to call C/C++ libraries and to be called by C/C++ libraries which may be specific to hardware.</a:t>
            </a:r>
          </a:p>
          <a:p>
            <a:pPr>
              <a:buNone/>
            </a:pPr>
            <a:endParaRPr lang="en-US" sz="2600" dirty="0" smtClean="0"/>
          </a:p>
          <a:p>
            <a:r>
              <a:rPr lang="en-US" sz="2600" b="1" dirty="0" smtClean="0"/>
              <a:t>Native Method Libraries : </a:t>
            </a:r>
            <a:r>
              <a:rPr lang="en-US" sz="2600" dirty="0" smtClean="0"/>
              <a:t/>
            </a:r>
            <a:br>
              <a:rPr lang="en-US" sz="2600" dirty="0" smtClean="0"/>
            </a:br>
            <a:r>
              <a:rPr lang="en-US" sz="2600" dirty="0" smtClean="0"/>
              <a:t>It is a collection of the Native Libraries(C, C++) which are required by the Execution Engine.</a:t>
            </a:r>
          </a:p>
        </p:txBody>
      </p:sp>
      <p:sp>
        <p:nvSpPr>
          <p:cNvPr id="135171"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JVM Memory</a:t>
            </a:r>
            <a:endParaRPr lang="en-US" alt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2"/>
          <p:cNvSpPr>
            <a:spLocks noGrp="1"/>
          </p:cNvSpPr>
          <p:nvPr>
            <p:ph idx="1"/>
          </p:nvPr>
        </p:nvSpPr>
        <p:spPr/>
        <p:txBody>
          <a:bodyPr>
            <a:normAutofit/>
          </a:bodyPr>
          <a:lstStyle/>
          <a:p>
            <a:pPr algn="just"/>
            <a:r>
              <a:rPr lang="en-US" sz="2600" dirty="0" smtClean="0"/>
              <a:t>The Just-In-Time (JIT) compiler is a an essential part of the JRE i.e. Java Runtime Environment, that is responsible for performance optimization of java based applications at run time. </a:t>
            </a:r>
          </a:p>
          <a:p>
            <a:pPr algn="just">
              <a:buNone/>
            </a:pPr>
            <a:endParaRPr lang="en-US" sz="2600" dirty="0" smtClean="0"/>
          </a:p>
          <a:p>
            <a:pPr algn="just"/>
            <a:r>
              <a:rPr lang="en-US" sz="2600" dirty="0" smtClean="0"/>
              <a:t>Compiler is one of the key aspects in deciding performance of an application for both parties i.e. the end user and the application developer.</a:t>
            </a:r>
          </a:p>
        </p:txBody>
      </p:sp>
      <p:sp>
        <p:nvSpPr>
          <p:cNvPr id="136195" name="Title 1"/>
          <p:cNvSpPr>
            <a:spLocks noGrp="1"/>
          </p:cNvSpPr>
          <p:nvPr>
            <p:ph type="title"/>
          </p:nvPr>
        </p:nvSpPr>
        <p:spPr bwMode="auto">
          <a:xfrm>
            <a:off x="381000" y="304800"/>
            <a:ext cx="8229600" cy="8382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b="1" dirty="0" smtClean="0"/>
              <a:t>JIT Compiler</a:t>
            </a:r>
            <a:endParaRPr lang="en-US" altLang="en-US" sz="36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bwMode="auto">
          <a:xfrm>
            <a:off x="457200" y="4572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JIT Compiler</a:t>
            </a:r>
            <a:endParaRPr lang="en-US" altLang="en-US" dirty="0" smtClean="0"/>
          </a:p>
        </p:txBody>
      </p:sp>
      <p:pic>
        <p:nvPicPr>
          <p:cNvPr id="137219" name="Picture 2"/>
          <p:cNvPicPr>
            <a:picLocks noChangeAspect="1" noChangeArrowheads="1"/>
          </p:cNvPicPr>
          <p:nvPr/>
        </p:nvPicPr>
        <p:blipFill>
          <a:blip r:embed="rId2"/>
          <a:srcRect/>
          <a:stretch>
            <a:fillRect/>
          </a:stretch>
        </p:blipFill>
        <p:spPr bwMode="auto">
          <a:xfrm>
            <a:off x="1219200" y="2133600"/>
            <a:ext cx="6651975" cy="37242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t>While using a JIT compiler, the hardware is able to execute the native code, as compared to having the JVM interpret the same sequence of </a:t>
            </a:r>
            <a:r>
              <a:rPr lang="en-US" dirty="0" err="1" smtClean="0"/>
              <a:t>bytecode</a:t>
            </a:r>
            <a:r>
              <a:rPr lang="en-US" dirty="0" smtClean="0"/>
              <a:t> repeatedly and incurring an overhead for the translation process. </a:t>
            </a:r>
          </a:p>
          <a:p>
            <a:pPr algn="just"/>
            <a:r>
              <a:rPr lang="en-US" dirty="0" smtClean="0"/>
              <a:t>This subsequently leads to performance gains in the execution speed, unless the compiled methods are executed less frequently.</a:t>
            </a:r>
          </a:p>
          <a:p>
            <a:pPr algn="just"/>
            <a:r>
              <a:rPr lang="en-US" dirty="0" smtClean="0"/>
              <a:t>Some of these optimizations performed by JIT compilers are data-analysis, reduction of memory accesses by register allocation, translation from stack operations to register operations, elimination of common expressions </a:t>
            </a:r>
          </a:p>
        </p:txBody>
      </p:sp>
      <p:sp>
        <p:nvSpPr>
          <p:cNvPr id="138243" name="Title 1"/>
          <p:cNvSpPr>
            <a:spLocks noGrp="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JIT Compiler</a:t>
            </a:r>
            <a:endParaRPr lang="en-US" altLang="en-US" sz="3600" u="sng"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p:cNvSpPr>
            <a:spLocks noGrp="1"/>
          </p:cNvSpPr>
          <p:nvPr>
            <p:ph idx="1"/>
          </p:nvPr>
        </p:nvSpPr>
        <p:spPr>
          <a:xfrm>
            <a:off x="381000" y="1600200"/>
            <a:ext cx="8305800" cy="4525963"/>
          </a:xfrm>
        </p:spPr>
        <p:txBody>
          <a:bodyPr>
            <a:normAutofit fontScale="85000" lnSpcReduction="10000"/>
          </a:bodyPr>
          <a:lstStyle/>
          <a:p>
            <a:pPr algn="just"/>
            <a:r>
              <a:rPr lang="en-US" dirty="0" smtClean="0"/>
              <a:t>The JIT compiler aids in improving the performance of Java programs by compiling </a:t>
            </a:r>
            <a:r>
              <a:rPr lang="en-US" dirty="0" err="1" smtClean="0"/>
              <a:t>bytecode</a:t>
            </a:r>
            <a:r>
              <a:rPr lang="en-US" dirty="0" smtClean="0"/>
              <a:t> into native machine code at run time. </a:t>
            </a:r>
          </a:p>
          <a:p>
            <a:pPr algn="just"/>
            <a:r>
              <a:rPr lang="en-US" dirty="0" smtClean="0"/>
              <a:t>The JIT compiler is enabled throughout, while it gets activated, when a method is invoked. </a:t>
            </a:r>
          </a:p>
          <a:p>
            <a:pPr algn="just"/>
            <a:r>
              <a:rPr lang="en-US" dirty="0" smtClean="0"/>
              <a:t>For a compiled method, the JVM directly calls the compiled code, instead of interpreting it. </a:t>
            </a:r>
          </a:p>
          <a:p>
            <a:pPr algn="just"/>
            <a:r>
              <a:rPr lang="en-US" dirty="0" smtClean="0"/>
              <a:t>When the java virtual machine first starts up, thousands of methods are invoked. Compiling all these methods can significantly affect startup time, even if the end result is a very good performance optimization.</a:t>
            </a:r>
          </a:p>
        </p:txBody>
      </p:sp>
      <p:sp>
        <p:nvSpPr>
          <p:cNvPr id="139267" name="Title 1"/>
          <p:cNvSpPr>
            <a:spLocks noGrp="1"/>
          </p:cNvSpPr>
          <p:nvPr>
            <p:ph type="title"/>
          </p:nvPr>
        </p:nvSpPr>
        <p:spPr bwMode="auto">
          <a:xfrm>
            <a:off x="381000" y="228600"/>
            <a:ext cx="8229600" cy="9144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JIT Compiler</a:t>
            </a:r>
            <a:endParaRPr lang="en-US" altLang="en-US" sz="3600" u="sng"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Autofit/>
          </a:bodyPr>
          <a:lstStyle/>
          <a:p>
            <a:pPr algn="just">
              <a:defRPr/>
            </a:pPr>
            <a:r>
              <a:rPr lang="en-IN" sz="2600" dirty="0" smtClean="0"/>
              <a:t>The use of modules and functions makes the program more comprehensible (understandable). It helps to write cleaner code and helps to maintain control over each function. This approach gives importance to functions rather than data. </a:t>
            </a:r>
          </a:p>
          <a:p>
            <a:pPr algn="just">
              <a:defRPr/>
            </a:pPr>
            <a:r>
              <a:rPr lang="en-IN" sz="2600" dirty="0" smtClean="0"/>
              <a:t>It focuses on the development of large software applications. The programming languages: PASCAL and C follow this approach.</a:t>
            </a:r>
          </a:p>
          <a:p>
            <a:pPr algn="just">
              <a:buFontTx/>
              <a:buNone/>
              <a:defRPr/>
            </a:pPr>
            <a:r>
              <a:rPr lang="en-IN" sz="2600" dirty="0" smtClean="0"/>
              <a:t>3. </a:t>
            </a:r>
            <a:r>
              <a:rPr lang="en-IN" sz="2600" b="1" u="sng" dirty="0" smtClean="0"/>
              <a:t>Object Oriented Programming Approach:</a:t>
            </a:r>
            <a:r>
              <a:rPr lang="en-IN" sz="2600" dirty="0" smtClean="0"/>
              <a:t>  The basic principal of the OOP approach is to combine both data and functions so that both can operate into a single unit. Such a unit is called an Object. </a:t>
            </a:r>
          </a:p>
          <a:p>
            <a:pPr algn="just">
              <a:defRPr/>
            </a:pPr>
            <a:r>
              <a:rPr lang="en-IN" sz="2600" dirty="0" smtClean="0"/>
              <a:t>This approach secures data also. Now a days this approach is used mostly in applications. The programming languages: C++ and JAVA follow this approach. Using this approach we can write any lengthy code.</a:t>
            </a:r>
            <a:endParaRPr lang="en-IN"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idx="1"/>
          </p:nvPr>
        </p:nvSpPr>
        <p:spPr>
          <a:xfrm>
            <a:off x="381000" y="1600200"/>
            <a:ext cx="8305800" cy="4724400"/>
          </a:xfrm>
        </p:spPr>
        <p:txBody>
          <a:bodyPr>
            <a:noAutofit/>
          </a:bodyPr>
          <a:lstStyle/>
          <a:p>
            <a:pPr algn="just"/>
            <a:r>
              <a:rPr lang="en-US" sz="2600" dirty="0" smtClean="0"/>
              <a:t>In C/C++, programmer is responsible for both creation and destruction of objects. Usually programmer neglects destruction of useless objects. Due to this negligence, at certain point, for creation of new objects, sufficient memory may not be available and entire program will terminate abnormally causing </a:t>
            </a:r>
            <a:r>
              <a:rPr lang="en-US" sz="2600" b="1" dirty="0" err="1" smtClean="0"/>
              <a:t>OutOfMemoryErrors</a:t>
            </a:r>
            <a:r>
              <a:rPr lang="en-US" sz="2600" dirty="0" smtClean="0"/>
              <a:t>.</a:t>
            </a:r>
          </a:p>
          <a:p>
            <a:pPr algn="just"/>
            <a:r>
              <a:rPr lang="en-US" sz="2600" dirty="0" smtClean="0"/>
              <a:t>But in Java, the programmer need not to care for all those objects which are no longer in use. Garbage collector destroys these objects.</a:t>
            </a:r>
          </a:p>
          <a:p>
            <a:pPr algn="just"/>
            <a:r>
              <a:rPr lang="en-US" sz="2600" dirty="0" smtClean="0"/>
              <a:t>Garbage collector is best example of Daemon thread as it is always running in background.</a:t>
            </a:r>
          </a:p>
        </p:txBody>
      </p:sp>
      <p:sp>
        <p:nvSpPr>
          <p:cNvPr id="140291" name="Title 1"/>
          <p:cNvSpPr>
            <a:spLocks noGrp="1"/>
          </p:cNvSpPr>
          <p:nvPr>
            <p:ph type="title"/>
          </p:nvPr>
        </p:nvSpPr>
        <p:spPr bwMode="auto">
          <a:xfrm>
            <a:off x="457200" y="2286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Garbage Collection</a:t>
            </a:r>
            <a:endParaRPr lang="en-US" altLang="en-US" sz="3600" u="sng"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ntent Placeholder 2"/>
          <p:cNvSpPr>
            <a:spLocks noGrp="1"/>
          </p:cNvSpPr>
          <p:nvPr>
            <p:ph idx="1"/>
          </p:nvPr>
        </p:nvSpPr>
        <p:spPr/>
        <p:txBody>
          <a:bodyPr/>
          <a:lstStyle/>
          <a:p>
            <a:pPr algn="just"/>
            <a:r>
              <a:rPr lang="en-US" dirty="0" smtClean="0"/>
              <a:t>Main objective of Garbage Collector is to free heap memory by destroying </a:t>
            </a:r>
            <a:r>
              <a:rPr lang="en-US" b="1" dirty="0" smtClean="0"/>
              <a:t>unreachable objects</a:t>
            </a:r>
            <a:r>
              <a:rPr lang="en-US" dirty="0" smtClean="0"/>
              <a:t>.</a:t>
            </a:r>
          </a:p>
          <a:p>
            <a:pPr algn="just">
              <a:buFontTx/>
              <a:buNone/>
            </a:pPr>
            <a:endParaRPr lang="en-US" dirty="0" smtClean="0"/>
          </a:p>
          <a:p>
            <a:pPr algn="just">
              <a:buFontTx/>
              <a:buNone/>
            </a:pPr>
            <a:r>
              <a:rPr lang="en-US" dirty="0" smtClean="0"/>
              <a:t>	Integer </a:t>
            </a:r>
            <a:r>
              <a:rPr lang="en-US" dirty="0" err="1" smtClean="0"/>
              <a:t>i</a:t>
            </a:r>
            <a:r>
              <a:rPr lang="en-US" dirty="0" smtClean="0"/>
              <a:t> = new Integer(4); /* the new Integer object is reachable via the reference in '</a:t>
            </a:r>
            <a:r>
              <a:rPr lang="en-US" dirty="0" err="1" smtClean="0"/>
              <a:t>i</a:t>
            </a:r>
            <a:r>
              <a:rPr lang="en-US" dirty="0" smtClean="0"/>
              <a:t>‘*/ </a:t>
            </a:r>
          </a:p>
          <a:p>
            <a:pPr algn="just">
              <a:buFontTx/>
              <a:buNone/>
            </a:pPr>
            <a:r>
              <a:rPr lang="en-US" dirty="0" smtClean="0"/>
              <a:t>	</a:t>
            </a:r>
            <a:r>
              <a:rPr lang="en-US" dirty="0" err="1" smtClean="0"/>
              <a:t>i</a:t>
            </a:r>
            <a:r>
              <a:rPr lang="en-US" dirty="0" smtClean="0"/>
              <a:t> = null; // the Integer object is no longer reachable. </a:t>
            </a:r>
          </a:p>
        </p:txBody>
      </p:sp>
      <p:sp>
        <p:nvSpPr>
          <p:cNvPr id="141315" name="Title 1"/>
          <p:cNvSpPr>
            <a:spLocks noGrp="1"/>
          </p:cNvSpPr>
          <p:nvPr>
            <p:ph type="title"/>
          </p:nvPr>
        </p:nvSpPr>
        <p:spPr bwMode="auto">
          <a:xfrm>
            <a:off x="533400" y="228600"/>
            <a:ext cx="8229600" cy="9144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Garbage Collection</a:t>
            </a:r>
            <a:endParaRPr lang="en-US" altLang="en-US" sz="3600" u="sng"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Even though programmer is not responsible to destroy useless objects but it is highly recommended to make an object unreachable(thus eligible for GC) if it is no longer required. There are generally four different ways to make an object eligible for garbage collection.</a:t>
            </a:r>
          </a:p>
          <a:p>
            <a:pPr algn="just">
              <a:buNone/>
            </a:pPr>
            <a:r>
              <a:rPr lang="en-US" dirty="0" smtClean="0"/>
              <a:t> </a:t>
            </a:r>
          </a:p>
          <a:p>
            <a:pPr lvl="2" algn="just"/>
            <a:r>
              <a:rPr lang="en-US" dirty="0" smtClean="0"/>
              <a:t>Nullifying the reference variable</a:t>
            </a:r>
          </a:p>
          <a:p>
            <a:pPr lvl="2" algn="just"/>
            <a:r>
              <a:rPr lang="en-US" dirty="0" smtClean="0"/>
              <a:t>Re-assigning the reference variable</a:t>
            </a:r>
          </a:p>
          <a:p>
            <a:pPr lvl="2" algn="just"/>
            <a:r>
              <a:rPr lang="en-US" dirty="0" smtClean="0"/>
              <a:t>Object created inside method</a:t>
            </a:r>
          </a:p>
          <a:p>
            <a:pPr lvl="2" algn="just"/>
            <a:r>
              <a:rPr lang="en-US" dirty="0" smtClean="0"/>
              <a:t>Island of Isolation</a:t>
            </a:r>
          </a:p>
          <a:p>
            <a:pPr algn="just">
              <a:buFontTx/>
              <a:buNone/>
            </a:pPr>
            <a:r>
              <a:rPr lang="en-US" dirty="0" smtClean="0"/>
              <a:t> </a:t>
            </a:r>
          </a:p>
        </p:txBody>
      </p:sp>
      <p:sp>
        <p:nvSpPr>
          <p:cNvPr id="142339" name="Title 1"/>
          <p:cNvSpPr>
            <a:spLocks noGrp="1"/>
          </p:cNvSpPr>
          <p:nvPr>
            <p:ph type="title"/>
          </p:nvPr>
        </p:nvSpPr>
        <p:spPr bwMode="auto">
          <a:xfrm>
            <a:off x="457200" y="2286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Eligible objects for GC</a:t>
            </a:r>
            <a:endParaRPr lang="en-US" altLang="en-US" sz="3600" u="sng"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Content Placeholder 2"/>
          <p:cNvSpPr>
            <a:spLocks noGrp="1"/>
          </p:cNvSpPr>
          <p:nvPr>
            <p:ph idx="1"/>
          </p:nvPr>
        </p:nvSpPr>
        <p:spPr>
          <a:xfrm>
            <a:off x="304800" y="1219200"/>
            <a:ext cx="8610600" cy="5410200"/>
          </a:xfrm>
        </p:spPr>
        <p:txBody>
          <a:bodyPr>
            <a:noAutofit/>
          </a:bodyPr>
          <a:lstStyle/>
          <a:p>
            <a:pPr algn="just"/>
            <a:r>
              <a:rPr lang="en-US" sz="2600" dirty="0" smtClean="0"/>
              <a:t>Once we made object eligible for garbage collection, it may not destroy immediately by garbage collector. Whenever JVM runs Garbage Collector program, then only object will be destroyed. But when JVM runs Garbage Collector, we can not expect. We can also request JVM to run Garbage Collector. There are two ways to do it : </a:t>
            </a:r>
          </a:p>
          <a:p>
            <a:pPr lvl="1" algn="just"/>
            <a:r>
              <a:rPr lang="en-US" sz="2600" b="1" dirty="0" smtClean="0"/>
              <a:t>Using </a:t>
            </a:r>
            <a:r>
              <a:rPr lang="en-US" sz="2600" b="1" i="1" dirty="0" err="1" smtClean="0"/>
              <a:t>System.gc</a:t>
            </a:r>
            <a:r>
              <a:rPr lang="en-US" sz="2600" b="1" i="1" dirty="0" smtClean="0"/>
              <a:t>()</a:t>
            </a:r>
            <a:r>
              <a:rPr lang="en-US" sz="2600" b="1" dirty="0" smtClean="0"/>
              <a:t> method</a:t>
            </a:r>
            <a:r>
              <a:rPr lang="en-US" sz="2600" dirty="0" smtClean="0"/>
              <a:t> : System class contain static method </a:t>
            </a:r>
            <a:r>
              <a:rPr lang="en-US" sz="2600" i="1" dirty="0" err="1" smtClean="0"/>
              <a:t>gc</a:t>
            </a:r>
            <a:r>
              <a:rPr lang="en-US" sz="2600" i="1" dirty="0" smtClean="0"/>
              <a:t>()</a:t>
            </a:r>
            <a:r>
              <a:rPr lang="en-US" sz="2600" dirty="0" smtClean="0"/>
              <a:t> for requesting JVM to run Garbage Collector.</a:t>
            </a:r>
          </a:p>
          <a:p>
            <a:pPr lvl="1" algn="just"/>
            <a:r>
              <a:rPr lang="en-US" sz="2600" b="1" dirty="0" smtClean="0"/>
              <a:t>Using </a:t>
            </a:r>
            <a:r>
              <a:rPr lang="en-US" sz="2600" b="1" i="1" dirty="0" err="1" smtClean="0"/>
              <a:t>Runtime.getRuntime</a:t>
            </a:r>
            <a:r>
              <a:rPr lang="en-US" sz="2600" b="1" i="1" dirty="0" smtClean="0"/>
              <a:t>().</a:t>
            </a:r>
            <a:r>
              <a:rPr lang="en-US" sz="2600" b="1" i="1" dirty="0" err="1" smtClean="0"/>
              <a:t>gc</a:t>
            </a:r>
            <a:r>
              <a:rPr lang="en-US" sz="2600" b="1" i="1" dirty="0" smtClean="0"/>
              <a:t>()</a:t>
            </a:r>
            <a:r>
              <a:rPr lang="en-US" sz="2600" b="1" dirty="0" smtClean="0"/>
              <a:t> method</a:t>
            </a:r>
            <a:r>
              <a:rPr lang="en-US" sz="2600" dirty="0" smtClean="0"/>
              <a:t> : Runtime class allows the application to interface with the JVM in which the application is running. Hence by using its </a:t>
            </a:r>
            <a:r>
              <a:rPr lang="en-US" sz="2600" dirty="0" err="1" smtClean="0"/>
              <a:t>gc</a:t>
            </a:r>
            <a:r>
              <a:rPr lang="en-US" sz="2600" dirty="0" smtClean="0"/>
              <a:t>() method, we can request JVM to run Garbage Collector.</a:t>
            </a:r>
          </a:p>
          <a:p>
            <a:pPr algn="just">
              <a:buFontTx/>
              <a:buNone/>
            </a:pPr>
            <a:r>
              <a:rPr lang="en-US" sz="2600" dirty="0" smtClean="0"/>
              <a:t> </a:t>
            </a:r>
          </a:p>
        </p:txBody>
      </p:sp>
      <p:sp>
        <p:nvSpPr>
          <p:cNvPr id="143363"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Requesting JVM to run GC</a:t>
            </a:r>
            <a:endParaRPr lang="en-US" altLang="en-US" sz="3600" u="sng"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idx="1"/>
          </p:nvPr>
        </p:nvSpPr>
        <p:spPr>
          <a:xfrm>
            <a:off x="304800" y="990600"/>
            <a:ext cx="8610600" cy="5486400"/>
          </a:xfrm>
        </p:spPr>
        <p:txBody>
          <a:bodyPr>
            <a:normAutofit/>
          </a:bodyPr>
          <a:lstStyle/>
          <a:p>
            <a:pPr algn="just"/>
            <a:r>
              <a:rPr lang="en-US" sz="2600" dirty="0" smtClean="0"/>
              <a:t>Just before destroying an object, Garbage Collector calls </a:t>
            </a:r>
            <a:r>
              <a:rPr lang="en-US" sz="2600" i="1" dirty="0" smtClean="0"/>
              <a:t>finalize()</a:t>
            </a:r>
            <a:r>
              <a:rPr lang="en-US" sz="2600" dirty="0" smtClean="0"/>
              <a:t> method on the object to perform cleanup activities. </a:t>
            </a:r>
          </a:p>
          <a:p>
            <a:pPr algn="just"/>
            <a:r>
              <a:rPr lang="en-US" sz="2600" dirty="0" smtClean="0"/>
              <a:t>Once </a:t>
            </a:r>
            <a:r>
              <a:rPr lang="en-US" sz="2600" i="1" dirty="0" smtClean="0"/>
              <a:t>finalize()</a:t>
            </a:r>
            <a:r>
              <a:rPr lang="en-US" sz="2600" dirty="0" smtClean="0"/>
              <a:t> method completes, Garbage Collector destroys that object. </a:t>
            </a:r>
            <a:r>
              <a:rPr lang="en-US" sz="2600" i="1" dirty="0" smtClean="0"/>
              <a:t>finalize()</a:t>
            </a:r>
            <a:r>
              <a:rPr lang="en-US" sz="2600" dirty="0" smtClean="0"/>
              <a:t> method is present in Object class with following prototype. </a:t>
            </a:r>
          </a:p>
          <a:p>
            <a:pPr lvl="2" algn="just"/>
            <a:r>
              <a:rPr lang="en-US" sz="2600" dirty="0" smtClean="0"/>
              <a:t>protected void finalize() throws </a:t>
            </a:r>
            <a:r>
              <a:rPr lang="en-US" sz="2600" dirty="0" err="1" smtClean="0"/>
              <a:t>Throwable</a:t>
            </a:r>
            <a:r>
              <a:rPr lang="en-US" sz="2600" dirty="0" smtClean="0"/>
              <a:t> </a:t>
            </a:r>
          </a:p>
          <a:p>
            <a:pPr lvl="2" algn="just">
              <a:buNone/>
            </a:pPr>
            <a:endParaRPr lang="en-US" sz="2600" dirty="0" smtClean="0"/>
          </a:p>
          <a:p>
            <a:pPr algn="just"/>
            <a:r>
              <a:rPr lang="en-US" sz="2600" dirty="0" smtClean="0"/>
              <a:t>Based on our requirement, we can override </a:t>
            </a:r>
            <a:r>
              <a:rPr lang="en-US" sz="2600" i="1" dirty="0" smtClean="0"/>
              <a:t>finalize()</a:t>
            </a:r>
            <a:r>
              <a:rPr lang="en-US" sz="2600" dirty="0" smtClean="0"/>
              <a:t> method for perform our cleanup activities like closing connection from database. </a:t>
            </a:r>
          </a:p>
        </p:txBody>
      </p:sp>
      <p:sp>
        <p:nvSpPr>
          <p:cNvPr id="144387" name="Title 1"/>
          <p:cNvSpPr>
            <a:spLocks noGrp="1"/>
          </p:cNvSpPr>
          <p:nvPr>
            <p:ph type="title"/>
          </p:nvPr>
        </p:nvSpPr>
        <p:spPr bwMode="auto">
          <a:xfrm>
            <a:off x="304800" y="304800"/>
            <a:ext cx="8229600" cy="8382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Finalization</a:t>
            </a:r>
            <a:endParaRPr lang="en-US" altLang="en-US" sz="3600" u="sng"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457200" y="1219200"/>
            <a:ext cx="8305800" cy="5410200"/>
          </a:xfrm>
        </p:spPr>
        <p:txBody>
          <a:bodyPr>
            <a:normAutofit/>
          </a:bodyPr>
          <a:lstStyle/>
          <a:p>
            <a:pPr algn="just">
              <a:lnSpc>
                <a:spcPct val="110000"/>
              </a:lnSpc>
            </a:pPr>
            <a:r>
              <a:rPr lang="en-US" sz="2600" dirty="0" smtClean="0"/>
              <a:t>A </a:t>
            </a:r>
            <a:r>
              <a:rPr lang="en-US" sz="2600" b="1" dirty="0" smtClean="0"/>
              <a:t>Java class file</a:t>
            </a:r>
            <a:r>
              <a:rPr lang="en-US" sz="2600" dirty="0" smtClean="0"/>
              <a:t> is a file containing Java </a:t>
            </a:r>
            <a:r>
              <a:rPr lang="en-US" sz="2600" dirty="0" err="1" smtClean="0"/>
              <a:t>bytecode</a:t>
            </a:r>
            <a:r>
              <a:rPr lang="en-US" sz="2600" dirty="0" smtClean="0"/>
              <a:t> and having </a:t>
            </a:r>
            <a:r>
              <a:rPr lang="en-US" sz="2600" b="1" dirty="0" smtClean="0"/>
              <a:t>.class extension</a:t>
            </a:r>
            <a:r>
              <a:rPr lang="en-US" sz="2600" dirty="0" smtClean="0"/>
              <a:t> that can be executed by JVM.</a:t>
            </a:r>
          </a:p>
          <a:p>
            <a:pPr algn="just">
              <a:lnSpc>
                <a:spcPct val="110000"/>
              </a:lnSpc>
            </a:pPr>
            <a:r>
              <a:rPr lang="en-US" sz="2600" dirty="0" smtClean="0"/>
              <a:t>A Java class file is created by a Java compiler from </a:t>
            </a:r>
            <a:r>
              <a:rPr lang="en-US" sz="2600" i="1" dirty="0" smtClean="0"/>
              <a:t>.java</a:t>
            </a:r>
            <a:r>
              <a:rPr lang="en-US" sz="2600" dirty="0" smtClean="0"/>
              <a:t> files as a result of successful compilation. </a:t>
            </a:r>
          </a:p>
          <a:p>
            <a:pPr algn="just">
              <a:lnSpc>
                <a:spcPct val="110000"/>
              </a:lnSpc>
            </a:pPr>
            <a:r>
              <a:rPr lang="en-US" sz="2600" dirty="0" smtClean="0"/>
              <a:t>As we know that a single Java programming language source file (</a:t>
            </a:r>
            <a:r>
              <a:rPr lang="en-US" sz="2600" i="1" dirty="0" smtClean="0"/>
              <a:t>or we can say .java file</a:t>
            </a:r>
            <a:r>
              <a:rPr lang="en-US" sz="2600" dirty="0" smtClean="0"/>
              <a:t>) may contain one class or more than one class. </a:t>
            </a:r>
          </a:p>
          <a:p>
            <a:pPr algn="just">
              <a:lnSpc>
                <a:spcPct val="110000"/>
              </a:lnSpc>
            </a:pPr>
            <a:r>
              <a:rPr lang="en-US" sz="2600" dirty="0" smtClean="0"/>
              <a:t>So if a </a:t>
            </a:r>
            <a:r>
              <a:rPr lang="en-US" sz="2600" i="1" dirty="0" smtClean="0"/>
              <a:t>.java</a:t>
            </a:r>
            <a:r>
              <a:rPr lang="en-US" sz="2600" dirty="0" smtClean="0"/>
              <a:t> file has more than one class then each class will compile into a separate class files.</a:t>
            </a:r>
          </a:p>
        </p:txBody>
      </p:sp>
      <p:sp>
        <p:nvSpPr>
          <p:cNvPr id="145411" name="Title 1"/>
          <p:cNvSpPr>
            <a:spLocks noGrp="1"/>
          </p:cNvSpPr>
          <p:nvPr>
            <p:ph type="title"/>
          </p:nvPr>
        </p:nvSpPr>
        <p:spPr bwMode="auto">
          <a:xfrm>
            <a:off x="457200" y="152400"/>
            <a:ext cx="6858000" cy="762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5300" u="sng" dirty="0" smtClean="0"/>
              <a:t>.</a:t>
            </a:r>
            <a:r>
              <a:rPr lang="en-US" sz="3600" u="sng" dirty="0" smtClean="0"/>
              <a:t>class File Format</a:t>
            </a:r>
            <a:endParaRPr lang="en-US" altLang="en-US" sz="3600" u="sng"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Content Placeholder 2"/>
          <p:cNvSpPr>
            <a:spLocks noGrp="1"/>
          </p:cNvSpPr>
          <p:nvPr>
            <p:ph idx="1"/>
          </p:nvPr>
        </p:nvSpPr>
        <p:spPr>
          <a:xfrm>
            <a:off x="243254" y="1014413"/>
            <a:ext cx="3637085" cy="5843587"/>
          </a:xfrm>
        </p:spPr>
        <p:txBody>
          <a:bodyPr>
            <a:normAutofit fontScale="92500" lnSpcReduction="10000"/>
          </a:bodyPr>
          <a:lstStyle/>
          <a:p>
            <a:pPr>
              <a:buFontTx/>
              <a:buNone/>
            </a:pPr>
            <a:r>
              <a:rPr lang="en-US" smtClean="0"/>
              <a:t>ClassFile { magic_number; </a:t>
            </a:r>
          </a:p>
          <a:p>
            <a:pPr>
              <a:buFontTx/>
              <a:buNone/>
            </a:pPr>
            <a:r>
              <a:rPr lang="en-US" smtClean="0"/>
              <a:t>minor_version; </a:t>
            </a:r>
          </a:p>
          <a:p>
            <a:pPr>
              <a:buFontTx/>
              <a:buNone/>
            </a:pPr>
            <a:r>
              <a:rPr lang="en-US" smtClean="0"/>
              <a:t>major_version; </a:t>
            </a:r>
          </a:p>
          <a:p>
            <a:pPr>
              <a:buFontTx/>
              <a:buNone/>
            </a:pPr>
            <a:r>
              <a:rPr lang="en-US" smtClean="0"/>
              <a:t>constant_pool_count; </a:t>
            </a:r>
          </a:p>
          <a:p>
            <a:pPr>
              <a:buFontTx/>
              <a:buNone/>
            </a:pPr>
            <a:r>
              <a:rPr lang="en-US" smtClean="0"/>
              <a:t>constant_pool[]; </a:t>
            </a:r>
          </a:p>
          <a:p>
            <a:pPr>
              <a:buFontTx/>
              <a:buNone/>
            </a:pPr>
            <a:r>
              <a:rPr lang="en-US" smtClean="0"/>
              <a:t>access_flags; </a:t>
            </a:r>
          </a:p>
          <a:p>
            <a:pPr>
              <a:buFontTx/>
              <a:buNone/>
            </a:pPr>
            <a:r>
              <a:rPr lang="en-US" smtClean="0"/>
              <a:t>this_class; </a:t>
            </a:r>
          </a:p>
          <a:p>
            <a:pPr>
              <a:buFontTx/>
              <a:buNone/>
            </a:pPr>
            <a:r>
              <a:rPr lang="en-US" smtClean="0"/>
              <a:t>super_class; </a:t>
            </a:r>
          </a:p>
          <a:p>
            <a:pPr>
              <a:buFontTx/>
              <a:buNone/>
            </a:pPr>
            <a:r>
              <a:rPr lang="en-US" smtClean="0"/>
              <a:t>interfaces_count; interfaces[]; </a:t>
            </a:r>
          </a:p>
        </p:txBody>
      </p:sp>
      <p:sp>
        <p:nvSpPr>
          <p:cNvPr id="146435" name="Title 1"/>
          <p:cNvSpPr>
            <a:spLocks noGrp="1"/>
          </p:cNvSpPr>
          <p:nvPr>
            <p:ph type="title"/>
          </p:nvPr>
        </p:nvSpPr>
        <p:spPr bwMode="auto">
          <a:xfrm>
            <a:off x="10887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.class File Format</a:t>
            </a:r>
            <a:endParaRPr lang="en-US" altLang="en-US" smtClean="0"/>
          </a:p>
        </p:txBody>
      </p:sp>
      <p:sp>
        <p:nvSpPr>
          <p:cNvPr id="6" name="Content Placeholder 2"/>
          <p:cNvSpPr txBox="1">
            <a:spLocks/>
          </p:cNvSpPr>
          <p:nvPr/>
        </p:nvSpPr>
        <p:spPr bwMode="auto">
          <a:xfrm>
            <a:off x="4438650" y="1014413"/>
            <a:ext cx="3638550" cy="5843587"/>
          </a:xfrm>
          <a:prstGeom prst="rect">
            <a:avLst/>
          </a:prstGeom>
          <a:noFill/>
          <a:ln w="9525">
            <a:noFill/>
            <a:miter lim="800000"/>
            <a:headEnd/>
            <a:tailEnd/>
          </a:ln>
        </p:spPr>
        <p:txBody>
          <a:bodyPr/>
          <a:lstStyle/>
          <a:p>
            <a:pPr marL="342900" indent="-342900">
              <a:spcBef>
                <a:spcPct val="20000"/>
              </a:spcBef>
              <a:defRPr/>
            </a:pPr>
            <a:r>
              <a:rPr lang="en-US" sz="2800" b="0" kern="0" dirty="0" err="1">
                <a:latin typeface="+mn-lt"/>
                <a:cs typeface="+mn-cs"/>
              </a:rPr>
              <a:t>fields_count</a:t>
            </a:r>
            <a:r>
              <a:rPr lang="en-US" sz="2800" b="0" kern="0" dirty="0">
                <a:latin typeface="+mn-lt"/>
                <a:cs typeface="+mn-cs"/>
              </a:rPr>
              <a:t>; fields[]; </a:t>
            </a:r>
            <a:r>
              <a:rPr lang="en-US" sz="2800" b="0" kern="0" dirty="0" err="1">
                <a:latin typeface="+mn-lt"/>
                <a:cs typeface="+mn-cs"/>
              </a:rPr>
              <a:t>methods_count</a:t>
            </a:r>
            <a:r>
              <a:rPr lang="en-US" sz="2800" b="0" kern="0" dirty="0">
                <a:latin typeface="+mn-lt"/>
                <a:cs typeface="+mn-cs"/>
              </a:rPr>
              <a:t>; methods[]; </a:t>
            </a:r>
            <a:r>
              <a:rPr lang="en-US" sz="2800" b="0" kern="0" dirty="0" err="1">
                <a:latin typeface="+mn-lt"/>
                <a:cs typeface="+mn-cs"/>
              </a:rPr>
              <a:t>attributes_count</a:t>
            </a:r>
            <a:r>
              <a:rPr lang="en-US" sz="2800" b="0" kern="0" dirty="0">
                <a:latin typeface="+mn-lt"/>
                <a:cs typeface="+mn-cs"/>
              </a:rPr>
              <a:t>; attributes[];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Content Placeholder 2"/>
          <p:cNvSpPr>
            <a:spLocks noGrp="1"/>
          </p:cNvSpPr>
          <p:nvPr>
            <p:ph idx="1"/>
          </p:nvPr>
        </p:nvSpPr>
        <p:spPr>
          <a:xfrm>
            <a:off x="533400" y="1219200"/>
            <a:ext cx="8229600" cy="5135563"/>
          </a:xfrm>
        </p:spPr>
        <p:txBody>
          <a:bodyPr>
            <a:normAutofit/>
          </a:bodyPr>
          <a:lstStyle/>
          <a:p>
            <a:pPr marL="514350" indent="-514350" algn="just">
              <a:buFontTx/>
              <a:buAutoNum type="arabicPeriod"/>
            </a:pPr>
            <a:r>
              <a:rPr lang="en-US" sz="2600" b="1" dirty="0" err="1" smtClean="0"/>
              <a:t>magic_number</a:t>
            </a:r>
            <a:r>
              <a:rPr lang="en-US" sz="2600" b="1" dirty="0" smtClean="0"/>
              <a:t>:</a:t>
            </a:r>
            <a:r>
              <a:rPr lang="en-US" sz="2600" dirty="0" smtClean="0"/>
              <a:t> The first 4 bytes of class file are termed as </a:t>
            </a:r>
            <a:r>
              <a:rPr lang="en-US" sz="2600" dirty="0" err="1" smtClean="0"/>
              <a:t>magic_number</a:t>
            </a:r>
            <a:r>
              <a:rPr lang="en-US" sz="2600" dirty="0" smtClean="0"/>
              <a:t>. This is a predefined value which the JVM use to identify whether the </a:t>
            </a:r>
            <a:r>
              <a:rPr lang="en-US" sz="2600" i="1" dirty="0" smtClean="0"/>
              <a:t>.class</a:t>
            </a:r>
            <a:r>
              <a:rPr lang="en-US" sz="2600" dirty="0" smtClean="0"/>
              <a:t> file is generated by valid compiler or not. </a:t>
            </a:r>
          </a:p>
          <a:p>
            <a:pPr marL="514350" indent="-514350" algn="just">
              <a:buFontTx/>
              <a:buAutoNum type="arabicPeriod"/>
            </a:pPr>
            <a:r>
              <a:rPr lang="en-US" sz="2600" b="1" dirty="0" err="1" smtClean="0"/>
              <a:t>minor_version</a:t>
            </a:r>
            <a:r>
              <a:rPr lang="en-US" sz="2600" b="1" dirty="0" smtClean="0"/>
              <a:t> &amp; </a:t>
            </a:r>
            <a:r>
              <a:rPr lang="en-US" sz="2600" b="1" dirty="0" err="1" smtClean="0"/>
              <a:t>major_version</a:t>
            </a:r>
            <a:r>
              <a:rPr lang="en-US" sz="2600" b="1" dirty="0" smtClean="0"/>
              <a:t>:</a:t>
            </a:r>
            <a:r>
              <a:rPr lang="en-US" sz="2600" dirty="0" smtClean="0"/>
              <a:t> These both together represents </a:t>
            </a:r>
            <a:r>
              <a:rPr lang="en-US" sz="2600" i="1" dirty="0" smtClean="0"/>
              <a:t>.class </a:t>
            </a:r>
            <a:r>
              <a:rPr lang="en-US" sz="2600" dirty="0" smtClean="0"/>
              <a:t>file version. JVM will use these versions to identify which version of the compiler generates the current .class file. We denotes the version of class file as </a:t>
            </a:r>
            <a:r>
              <a:rPr lang="en-US" sz="2600" dirty="0" err="1" smtClean="0"/>
              <a:t>M.m</a:t>
            </a:r>
            <a:r>
              <a:rPr lang="en-US" sz="2600" dirty="0" smtClean="0"/>
              <a:t> where M stands for </a:t>
            </a:r>
            <a:r>
              <a:rPr lang="en-US" sz="2600" dirty="0" err="1" smtClean="0"/>
              <a:t>major_version</a:t>
            </a:r>
            <a:r>
              <a:rPr lang="en-US" sz="2600" dirty="0" smtClean="0"/>
              <a:t> and m stands for </a:t>
            </a:r>
            <a:r>
              <a:rPr lang="en-US" sz="2600" dirty="0" err="1" smtClean="0"/>
              <a:t>minor_version</a:t>
            </a:r>
            <a:endParaRPr lang="en-US" sz="2600" dirty="0" smtClean="0"/>
          </a:p>
        </p:txBody>
      </p:sp>
      <p:sp>
        <p:nvSpPr>
          <p:cNvPr id="147459" name="Title 1"/>
          <p:cNvSpPr>
            <a:spLocks noGrp="1"/>
          </p:cNvSpPr>
          <p:nvPr>
            <p:ph type="title"/>
          </p:nvPr>
        </p:nvSpPr>
        <p:spPr bwMode="auto">
          <a:xfrm>
            <a:off x="10887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.class File Format</a:t>
            </a:r>
            <a:endParaRPr lang="en-US"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p:cNvSpPr>
          <p:nvPr>
            <p:ph idx="1"/>
          </p:nvPr>
        </p:nvSpPr>
        <p:spPr>
          <a:xfrm>
            <a:off x="457200" y="1219200"/>
            <a:ext cx="8229600" cy="4906963"/>
          </a:xfrm>
        </p:spPr>
        <p:txBody>
          <a:bodyPr>
            <a:normAutofit/>
          </a:bodyPr>
          <a:lstStyle/>
          <a:p>
            <a:pPr marL="514350" indent="-514350" algn="just">
              <a:buFontTx/>
              <a:buAutoNum type="arabicPeriod"/>
            </a:pPr>
            <a:r>
              <a:rPr lang="en-US" sz="2600" b="1" dirty="0" err="1" smtClean="0"/>
              <a:t>magic_number</a:t>
            </a:r>
            <a:r>
              <a:rPr lang="en-US" sz="2600" b="1" dirty="0" smtClean="0"/>
              <a:t>:</a:t>
            </a:r>
            <a:r>
              <a:rPr lang="en-US" sz="2600" dirty="0" smtClean="0"/>
              <a:t> The first 4 bytes of class file are termed as </a:t>
            </a:r>
            <a:r>
              <a:rPr lang="en-US" sz="2600" dirty="0" err="1" smtClean="0"/>
              <a:t>magic_number</a:t>
            </a:r>
            <a:r>
              <a:rPr lang="en-US" sz="2600" dirty="0" smtClean="0"/>
              <a:t>. This is a predefined value which the JVM use to identify whether the </a:t>
            </a:r>
            <a:r>
              <a:rPr lang="en-US" sz="2600" i="1" dirty="0" smtClean="0"/>
              <a:t>.class</a:t>
            </a:r>
            <a:r>
              <a:rPr lang="en-US" sz="2600" dirty="0" smtClean="0"/>
              <a:t> file is generated by valid compiler or not. </a:t>
            </a:r>
          </a:p>
          <a:p>
            <a:pPr marL="514350" indent="-514350" algn="just">
              <a:buFontTx/>
              <a:buAutoNum type="arabicPeriod"/>
            </a:pPr>
            <a:r>
              <a:rPr lang="en-US" sz="2600" b="1" dirty="0" err="1" smtClean="0"/>
              <a:t>minor_version</a:t>
            </a:r>
            <a:r>
              <a:rPr lang="en-US" sz="2600" b="1" dirty="0" smtClean="0"/>
              <a:t> &amp; </a:t>
            </a:r>
            <a:r>
              <a:rPr lang="en-US" sz="2600" b="1" dirty="0" err="1" smtClean="0"/>
              <a:t>major_version</a:t>
            </a:r>
            <a:r>
              <a:rPr lang="en-US" sz="2600" b="1" dirty="0" smtClean="0"/>
              <a:t>:</a:t>
            </a:r>
            <a:r>
              <a:rPr lang="en-US" sz="2600" dirty="0" smtClean="0"/>
              <a:t> These both together represents </a:t>
            </a:r>
            <a:r>
              <a:rPr lang="en-US" sz="2600" i="1" dirty="0" smtClean="0"/>
              <a:t>.class </a:t>
            </a:r>
            <a:r>
              <a:rPr lang="en-US" sz="2600" dirty="0" smtClean="0"/>
              <a:t>file version. JVM will use these versions to identify which version of the compiler generates the current .class file. We denotes the version of class file as </a:t>
            </a:r>
            <a:r>
              <a:rPr lang="en-US" sz="2600" dirty="0" err="1" smtClean="0"/>
              <a:t>M.m</a:t>
            </a:r>
            <a:r>
              <a:rPr lang="en-US" sz="2600" dirty="0" smtClean="0"/>
              <a:t> where M stands for </a:t>
            </a:r>
            <a:r>
              <a:rPr lang="en-US" sz="2600" dirty="0" err="1" smtClean="0"/>
              <a:t>major_version</a:t>
            </a:r>
            <a:r>
              <a:rPr lang="en-US" sz="2600" dirty="0" smtClean="0"/>
              <a:t> and m stands for </a:t>
            </a:r>
            <a:r>
              <a:rPr lang="en-US" sz="2600" dirty="0" err="1" smtClean="0"/>
              <a:t>minor_version</a:t>
            </a:r>
            <a:endParaRPr lang="en-US" sz="2600" dirty="0" smtClean="0"/>
          </a:p>
        </p:txBody>
      </p:sp>
      <p:sp>
        <p:nvSpPr>
          <p:cNvPr id="148483" name="Title 1"/>
          <p:cNvSpPr>
            <a:spLocks noGrp="1"/>
          </p:cNvSpPr>
          <p:nvPr>
            <p:ph type="title"/>
          </p:nvPr>
        </p:nvSpPr>
        <p:spPr bwMode="auto">
          <a:xfrm>
            <a:off x="10887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.class File Format</a:t>
            </a:r>
            <a:endParaRPr lang="en-US"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Content Placeholder 2"/>
          <p:cNvSpPr>
            <a:spLocks noGrp="1"/>
          </p:cNvSpPr>
          <p:nvPr>
            <p:ph idx="1"/>
          </p:nvPr>
        </p:nvSpPr>
        <p:spPr>
          <a:xfrm>
            <a:off x="457200" y="1143000"/>
            <a:ext cx="8229600" cy="4983163"/>
          </a:xfrm>
        </p:spPr>
        <p:txBody>
          <a:bodyPr>
            <a:normAutofit/>
          </a:bodyPr>
          <a:lstStyle/>
          <a:p>
            <a:pPr marL="514350" indent="-514350" algn="just">
              <a:buFontTx/>
              <a:buAutoNum type="arabicPeriod" startAt="3"/>
            </a:pPr>
            <a:r>
              <a:rPr lang="en-US" sz="2600" b="1" dirty="0" err="1" smtClean="0"/>
              <a:t>constant_pool_count</a:t>
            </a:r>
            <a:r>
              <a:rPr lang="en-US" sz="2600" b="1" dirty="0" smtClean="0"/>
              <a:t>:</a:t>
            </a:r>
            <a:r>
              <a:rPr lang="en-US" sz="2600" dirty="0" smtClean="0"/>
              <a:t> It represents the number of the constants present in the constant pool </a:t>
            </a:r>
            <a:r>
              <a:rPr lang="en-US" sz="2600" i="1" dirty="0" smtClean="0"/>
              <a:t>(When a Java file is compiled, all references to variables and methods are stored in the class’s constant pool as a symbolic reference)</a:t>
            </a:r>
            <a:r>
              <a:rPr lang="en-US" sz="2600" dirty="0" smtClean="0"/>
              <a:t>. </a:t>
            </a:r>
          </a:p>
          <a:p>
            <a:pPr marL="514350" indent="-514350" algn="just">
              <a:buFontTx/>
              <a:buAutoNum type="arabicPeriod" startAt="3"/>
            </a:pPr>
            <a:r>
              <a:rPr lang="en-US" sz="2600" b="1" dirty="0" err="1" smtClean="0"/>
              <a:t>constant_pool</a:t>
            </a:r>
            <a:r>
              <a:rPr lang="en-US" sz="2600" b="1" dirty="0" smtClean="0"/>
              <a:t>[]:</a:t>
            </a:r>
            <a:r>
              <a:rPr lang="en-US" sz="2600" dirty="0" smtClean="0"/>
              <a:t> It represents the information about constants present in constant pool file. </a:t>
            </a:r>
          </a:p>
          <a:p>
            <a:pPr marL="514350" indent="-514350" algn="just">
              <a:buFontTx/>
              <a:buAutoNum type="arabicPeriod" startAt="3"/>
            </a:pPr>
            <a:r>
              <a:rPr lang="en-US" sz="2600" b="1" dirty="0" err="1" smtClean="0"/>
              <a:t>access_flags</a:t>
            </a:r>
            <a:r>
              <a:rPr lang="en-US" sz="2600" b="1" dirty="0" smtClean="0"/>
              <a:t>:</a:t>
            </a:r>
            <a:r>
              <a:rPr lang="en-US" sz="2600" dirty="0" smtClean="0"/>
              <a:t> It provide the information about the modifiers which are declared to the class file.</a:t>
            </a:r>
          </a:p>
          <a:p>
            <a:pPr marL="514350" indent="-514350" algn="just">
              <a:buFontTx/>
              <a:buAutoNum type="arabicPeriod" startAt="3"/>
            </a:pPr>
            <a:r>
              <a:rPr lang="en-US" sz="2600" b="1" dirty="0" err="1" smtClean="0"/>
              <a:t>this_class</a:t>
            </a:r>
            <a:r>
              <a:rPr lang="en-US" sz="2600" b="1" dirty="0" smtClean="0"/>
              <a:t>:</a:t>
            </a:r>
            <a:r>
              <a:rPr lang="en-US" sz="2600" dirty="0" smtClean="0"/>
              <a:t> It represents fully qualified name of the class file.</a:t>
            </a:r>
          </a:p>
        </p:txBody>
      </p:sp>
      <p:sp>
        <p:nvSpPr>
          <p:cNvPr id="149507"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.class File Format</a:t>
            </a:r>
            <a:endParaRPr lang="en-US"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153400" cy="5516563"/>
          </a:xfrm>
        </p:spPr>
        <p:txBody>
          <a:bodyPr>
            <a:normAutofit fontScale="92500" lnSpcReduction="20000"/>
          </a:bodyPr>
          <a:lstStyle/>
          <a:p>
            <a:pPr algn="just">
              <a:spcBef>
                <a:spcPct val="0"/>
              </a:spcBef>
              <a:defRPr/>
            </a:pPr>
            <a:r>
              <a:rPr lang="en-IN" altLang="en-US" dirty="0" smtClean="0"/>
              <a:t>An approach to the solution of problems in which all computations are performed in context of objects. </a:t>
            </a:r>
          </a:p>
          <a:p>
            <a:pPr algn="just">
              <a:spcBef>
                <a:spcPct val="0"/>
              </a:spcBef>
              <a:defRPr/>
            </a:pPr>
            <a:endParaRPr lang="en-IN" altLang="en-US" dirty="0" smtClean="0"/>
          </a:p>
          <a:p>
            <a:pPr algn="just">
              <a:spcBef>
                <a:spcPct val="0"/>
              </a:spcBef>
              <a:defRPr/>
            </a:pPr>
            <a:r>
              <a:rPr lang="en-IN" altLang="en-US" dirty="0" smtClean="0"/>
              <a:t>The objects are instances of programming constructs, normally called as classes which are data abstractions with procedural abstractions that operate on objects.</a:t>
            </a:r>
          </a:p>
          <a:p>
            <a:pPr algn="just">
              <a:spcBef>
                <a:spcPct val="0"/>
              </a:spcBef>
              <a:defRPr/>
            </a:pPr>
            <a:endParaRPr lang="en-IN" altLang="en-US" dirty="0" smtClean="0"/>
          </a:p>
          <a:p>
            <a:pPr algn="just">
              <a:defRPr/>
            </a:pPr>
            <a:r>
              <a:rPr lang="en-IN" dirty="0" smtClean="0"/>
              <a:t>A software system is a set of mechanism for performing certain action on certain data </a:t>
            </a:r>
          </a:p>
          <a:p>
            <a:pPr marL="0" indent="0" algn="just">
              <a:buFontTx/>
              <a:buNone/>
              <a:defRPr/>
            </a:pPr>
            <a:r>
              <a:rPr lang="en-IN" dirty="0" smtClean="0"/>
              <a:t>		Algorithm + Data structure = Program</a:t>
            </a:r>
            <a:endParaRPr lang="en-IN" altLang="en-US" dirty="0" smtClean="0"/>
          </a:p>
          <a:p>
            <a:pPr algn="just">
              <a:spcBef>
                <a:spcPct val="0"/>
              </a:spcBef>
              <a:defRPr/>
            </a:pPr>
            <a:endParaRPr lang="en-IN" altLang="en-US" dirty="0" smtClean="0"/>
          </a:p>
          <a:p>
            <a:pPr algn="just">
              <a:spcBef>
                <a:spcPct val="0"/>
              </a:spcBef>
              <a:defRPr/>
            </a:pPr>
            <a:r>
              <a:rPr lang="en-IN" altLang="en-US" dirty="0" smtClean="0"/>
              <a:t>Data Abstraction + Procedural Abstraction</a:t>
            </a: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2"/>
          <p:cNvSpPr>
            <a:spLocks noGrp="1"/>
          </p:cNvSpPr>
          <p:nvPr>
            <p:ph idx="1"/>
          </p:nvPr>
        </p:nvSpPr>
        <p:spPr>
          <a:xfrm>
            <a:off x="457200" y="1219200"/>
            <a:ext cx="8229600" cy="4906963"/>
          </a:xfrm>
        </p:spPr>
        <p:txBody>
          <a:bodyPr>
            <a:normAutofit/>
          </a:bodyPr>
          <a:lstStyle/>
          <a:p>
            <a:pPr marL="514350" indent="-514350" algn="just">
              <a:buFontTx/>
              <a:buAutoNum type="arabicPeriod" startAt="7"/>
            </a:pPr>
            <a:r>
              <a:rPr lang="en-US" sz="2600" b="1" dirty="0" err="1" smtClean="0"/>
              <a:t>super_class</a:t>
            </a:r>
            <a:r>
              <a:rPr lang="en-US" sz="2600" b="1" dirty="0" smtClean="0"/>
              <a:t>:</a:t>
            </a:r>
            <a:r>
              <a:rPr lang="en-US" sz="2600" dirty="0" smtClean="0"/>
              <a:t> It represents fully qualified name of the immediate super class of current class. Consider above </a:t>
            </a:r>
            <a:r>
              <a:rPr lang="en-US" sz="2600" i="1" dirty="0" smtClean="0"/>
              <a:t>Sample.java</a:t>
            </a:r>
            <a:r>
              <a:rPr lang="en-US" sz="2600" dirty="0" smtClean="0"/>
              <a:t> file. When we will compile it, then we can say </a:t>
            </a:r>
            <a:r>
              <a:rPr lang="en-US" sz="2600" i="1" dirty="0" err="1" smtClean="0"/>
              <a:t>this_class</a:t>
            </a:r>
            <a:r>
              <a:rPr lang="en-US" sz="2600" dirty="0" smtClean="0"/>
              <a:t> will be </a:t>
            </a:r>
          </a:p>
          <a:p>
            <a:pPr marL="514350" indent="-514350" algn="just">
              <a:buFontTx/>
              <a:buAutoNum type="arabicPeriod" startAt="7"/>
            </a:pPr>
            <a:r>
              <a:rPr lang="en-US" sz="2600" b="1" dirty="0" smtClean="0"/>
              <a:t>Sample class</a:t>
            </a:r>
            <a:r>
              <a:rPr lang="en-US" sz="2600" dirty="0" smtClean="0"/>
              <a:t> and </a:t>
            </a:r>
            <a:r>
              <a:rPr lang="en-US" sz="2600" i="1" dirty="0" err="1" smtClean="0"/>
              <a:t>super_class</a:t>
            </a:r>
            <a:r>
              <a:rPr lang="en-US" sz="2600" dirty="0" smtClean="0"/>
              <a:t> will be </a:t>
            </a:r>
            <a:r>
              <a:rPr lang="en-US" sz="2600" b="1" dirty="0" smtClean="0"/>
              <a:t>Object class.</a:t>
            </a:r>
          </a:p>
          <a:p>
            <a:pPr marL="514350" indent="-514350" algn="just">
              <a:buFontTx/>
              <a:buAutoNum type="arabicPeriod" startAt="7"/>
            </a:pPr>
            <a:r>
              <a:rPr lang="en-US" sz="2600" b="1" dirty="0" err="1" smtClean="0"/>
              <a:t>interface_count</a:t>
            </a:r>
            <a:r>
              <a:rPr lang="en-US" sz="2600" b="1" dirty="0" smtClean="0"/>
              <a:t>:</a:t>
            </a:r>
            <a:r>
              <a:rPr lang="en-US" sz="2600" dirty="0" smtClean="0"/>
              <a:t> It returns the number of interfaces implemented by current class file. </a:t>
            </a:r>
          </a:p>
          <a:p>
            <a:pPr marL="514350" indent="-514350" algn="just">
              <a:buFontTx/>
              <a:buAutoNum type="arabicPeriod" startAt="7"/>
            </a:pPr>
            <a:r>
              <a:rPr lang="en-US" sz="2600" b="1" dirty="0" smtClean="0"/>
              <a:t>interface[]:</a:t>
            </a:r>
            <a:r>
              <a:rPr lang="en-US" sz="2600" dirty="0" smtClean="0"/>
              <a:t> It returns interfaces information implemented by current class file. </a:t>
            </a:r>
          </a:p>
          <a:p>
            <a:pPr marL="514350" indent="-514350" algn="just">
              <a:buFontTx/>
              <a:buAutoNum type="arabicPeriod" startAt="7"/>
            </a:pPr>
            <a:r>
              <a:rPr lang="en-US" sz="2600" b="1" dirty="0" err="1" smtClean="0"/>
              <a:t>fields_count</a:t>
            </a:r>
            <a:r>
              <a:rPr lang="en-US" sz="2600" b="1" dirty="0" smtClean="0"/>
              <a:t>:</a:t>
            </a:r>
            <a:r>
              <a:rPr lang="en-US" sz="2600" dirty="0" smtClean="0"/>
              <a:t> It represents the number of fields </a:t>
            </a:r>
            <a:r>
              <a:rPr lang="en-US" sz="2600" i="1" dirty="0" smtClean="0"/>
              <a:t>(static variable)</a:t>
            </a:r>
            <a:r>
              <a:rPr lang="en-US" sz="2600" dirty="0" smtClean="0"/>
              <a:t> present in current class file. </a:t>
            </a:r>
          </a:p>
        </p:txBody>
      </p:sp>
      <p:sp>
        <p:nvSpPr>
          <p:cNvPr id="150531" name="Title 1"/>
          <p:cNvSpPr>
            <a:spLocks noGrp="1"/>
          </p:cNvSpPr>
          <p:nvPr>
            <p:ph type="title"/>
          </p:nvPr>
        </p:nvSpPr>
        <p:spPr bwMode="auto">
          <a:xfrm>
            <a:off x="533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.class File Format</a:t>
            </a:r>
            <a:endParaRPr lang="en-US" alt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p:cNvSpPr>
            <a:spLocks noGrp="1"/>
          </p:cNvSpPr>
          <p:nvPr>
            <p:ph idx="1"/>
          </p:nvPr>
        </p:nvSpPr>
        <p:spPr/>
        <p:txBody>
          <a:bodyPr>
            <a:normAutofit/>
          </a:bodyPr>
          <a:lstStyle/>
          <a:p>
            <a:pPr marL="514350" indent="-514350" algn="just">
              <a:buFontTx/>
              <a:buNone/>
            </a:pPr>
            <a:r>
              <a:rPr lang="en-US" sz="2600" b="1" dirty="0" smtClean="0"/>
              <a:t>12. fields[]:</a:t>
            </a:r>
            <a:r>
              <a:rPr lang="en-US" sz="2600" dirty="0" smtClean="0"/>
              <a:t> It represent fields (static variable) information present in current class file. </a:t>
            </a:r>
          </a:p>
          <a:p>
            <a:pPr marL="514350" indent="-514350" algn="just">
              <a:buFontTx/>
              <a:buAutoNum type="arabicPeriod" startAt="13"/>
            </a:pPr>
            <a:r>
              <a:rPr lang="en-US" sz="2600" b="1" dirty="0" err="1" smtClean="0"/>
              <a:t>method_count</a:t>
            </a:r>
            <a:r>
              <a:rPr lang="en-US" sz="2600" b="1" dirty="0" smtClean="0"/>
              <a:t>:</a:t>
            </a:r>
            <a:r>
              <a:rPr lang="en-US" sz="2600" dirty="0" smtClean="0"/>
              <a:t> It represents number of methods present in current class file. </a:t>
            </a:r>
          </a:p>
          <a:p>
            <a:pPr marL="514350" indent="-514350" algn="just">
              <a:buFontTx/>
              <a:buAutoNum type="arabicPeriod" startAt="13"/>
            </a:pPr>
            <a:r>
              <a:rPr lang="en-US" sz="2600" b="1" dirty="0" smtClean="0"/>
              <a:t>method[]:</a:t>
            </a:r>
            <a:r>
              <a:rPr lang="en-US" sz="2600" dirty="0" smtClean="0"/>
              <a:t> It returns information about all methods present in current class file. </a:t>
            </a:r>
          </a:p>
          <a:p>
            <a:pPr marL="514350" indent="-514350" algn="just">
              <a:buFontTx/>
              <a:buAutoNum type="arabicPeriod" startAt="13"/>
            </a:pPr>
            <a:r>
              <a:rPr lang="en-US" sz="2600" b="1" dirty="0" err="1" smtClean="0"/>
              <a:t>attributes_count</a:t>
            </a:r>
            <a:r>
              <a:rPr lang="en-US" sz="2600" b="1" dirty="0" smtClean="0"/>
              <a:t>:</a:t>
            </a:r>
            <a:r>
              <a:rPr lang="en-US" sz="2600" dirty="0" smtClean="0"/>
              <a:t> It returns the number of attributes </a:t>
            </a:r>
            <a:r>
              <a:rPr lang="en-US" sz="2600" i="1" dirty="0" smtClean="0"/>
              <a:t>(instance variables)</a:t>
            </a:r>
            <a:r>
              <a:rPr lang="en-US" sz="2600" dirty="0" smtClean="0"/>
              <a:t> present in current class file.</a:t>
            </a:r>
          </a:p>
          <a:p>
            <a:pPr marL="514350" indent="-514350" algn="just">
              <a:buFontTx/>
              <a:buAutoNum type="arabicPeriod" startAt="13"/>
            </a:pPr>
            <a:r>
              <a:rPr lang="en-US" sz="2600" dirty="0" smtClean="0"/>
              <a:t> </a:t>
            </a:r>
            <a:r>
              <a:rPr lang="en-US" sz="2600" b="1" dirty="0" smtClean="0"/>
              <a:t>attributes[]:</a:t>
            </a:r>
            <a:r>
              <a:rPr lang="en-US" sz="2600" dirty="0" smtClean="0"/>
              <a:t> It provides information about all attributes present in current class file.</a:t>
            </a:r>
          </a:p>
        </p:txBody>
      </p:sp>
      <p:sp>
        <p:nvSpPr>
          <p:cNvPr id="151555" name="Title 1"/>
          <p:cNvSpPr>
            <a:spLocks noGrp="1"/>
          </p:cNvSpPr>
          <p:nvPr>
            <p:ph type="title"/>
          </p:nvPr>
        </p:nvSpPr>
        <p:spPr bwMode="auto">
          <a:xfrm>
            <a:off x="685800" y="2286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.class File Format</a:t>
            </a:r>
            <a:endParaRPr lang="en-US" alt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228600" y="1066800"/>
            <a:ext cx="8686800" cy="5562600"/>
          </a:xfrm>
        </p:spPr>
        <p:txBody>
          <a:bodyPr>
            <a:noAutofit/>
          </a:bodyPr>
          <a:lstStyle/>
          <a:p>
            <a:pPr marL="514350" indent="-514350" algn="just"/>
            <a:r>
              <a:rPr lang="en-US" sz="2600" dirty="0" smtClean="0"/>
              <a:t>Sandbox is a security mechanism for separating running programs, usually in order to minimize system failures or software vulnerabilities from spreading.</a:t>
            </a:r>
          </a:p>
          <a:p>
            <a:pPr marL="514350" indent="-514350" algn="just"/>
            <a:r>
              <a:rPr lang="en-US" sz="2600" dirty="0" smtClean="0"/>
              <a:t>The original security model provided by the Java platform is known as the </a:t>
            </a:r>
            <a:r>
              <a:rPr lang="en-US" sz="2600" b="1" dirty="0" smtClean="0"/>
              <a:t>sandbox model</a:t>
            </a:r>
            <a:r>
              <a:rPr lang="en-US" sz="2600" dirty="0" smtClean="0"/>
              <a:t>, which existed in order to provide a very restricted environment in which to run </a:t>
            </a:r>
            <a:r>
              <a:rPr lang="en-US" sz="2600" dirty="0" err="1" smtClean="0"/>
              <a:t>untrusted</a:t>
            </a:r>
            <a:r>
              <a:rPr lang="en-US" sz="2600" dirty="0" smtClean="0"/>
              <a:t> code obtained from the open network.</a:t>
            </a:r>
          </a:p>
          <a:p>
            <a:pPr marL="514350" indent="-514350" algn="just"/>
            <a:r>
              <a:rPr lang="en-US" sz="2600" dirty="0" smtClean="0"/>
              <a:t>The essence of the sandbox model is that </a:t>
            </a:r>
            <a:r>
              <a:rPr lang="en-US" sz="2600" b="1" dirty="0" smtClean="0"/>
              <a:t>local code </a:t>
            </a:r>
            <a:r>
              <a:rPr lang="en-US" sz="2600" dirty="0" smtClean="0"/>
              <a:t>is trusted to have full access to vital system resources (such as the file system) while downloaded remote code (an applet) is not trusted and can access only the.</a:t>
            </a:r>
          </a:p>
        </p:txBody>
      </p:sp>
      <p:sp>
        <p:nvSpPr>
          <p:cNvPr id="152579" name="Title 1"/>
          <p:cNvSpPr>
            <a:spLocks noGrp="1"/>
          </p:cNvSpPr>
          <p:nvPr>
            <p:ph type="title"/>
          </p:nvPr>
        </p:nvSpPr>
        <p:spPr bwMode="auto">
          <a:xfrm>
            <a:off x="6096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Sandbox Model of Security</a:t>
            </a:r>
            <a:endParaRPr lang="en-US" alt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Content Placeholder 2"/>
          <p:cNvSpPr>
            <a:spLocks noGrp="1"/>
          </p:cNvSpPr>
          <p:nvPr>
            <p:ph idx="1"/>
          </p:nvPr>
        </p:nvSpPr>
        <p:spPr/>
        <p:txBody>
          <a:bodyPr/>
          <a:lstStyle/>
          <a:p>
            <a:pPr marL="514350" indent="-514350"/>
            <a:r>
              <a:rPr lang="en-US" smtClean="0"/>
              <a:t>limited resources provided inside the sandbox</a:t>
            </a:r>
          </a:p>
        </p:txBody>
      </p:sp>
      <p:sp>
        <p:nvSpPr>
          <p:cNvPr id="153603" name="Title 1"/>
          <p:cNvSpPr>
            <a:spLocks noGrp="1"/>
          </p:cNvSpPr>
          <p:nvPr>
            <p:ph type="title"/>
          </p:nvPr>
        </p:nvSpPr>
        <p:spPr bwMode="auto">
          <a:xfrm>
            <a:off x="10887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t>Sandbox Model of Security</a:t>
            </a:r>
            <a:endParaRPr lang="en-US" altLang="en-US" smtClean="0"/>
          </a:p>
        </p:txBody>
      </p:sp>
      <p:pic>
        <p:nvPicPr>
          <p:cNvPr id="153604" name="Picture 3"/>
          <p:cNvPicPr>
            <a:picLocks noChangeAspect="1" noChangeArrowheads="1"/>
          </p:cNvPicPr>
          <p:nvPr/>
        </p:nvPicPr>
        <p:blipFill>
          <a:blip r:embed="rId2"/>
          <a:srcRect/>
          <a:stretch>
            <a:fillRect/>
          </a:stretch>
        </p:blipFill>
        <p:spPr bwMode="auto">
          <a:xfrm>
            <a:off x="2209800" y="3200400"/>
            <a:ext cx="5181600" cy="2909887"/>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1143000"/>
            <a:ext cx="8305800" cy="5257800"/>
          </a:xfrm>
        </p:spPr>
        <p:txBody>
          <a:bodyPr>
            <a:normAutofit/>
          </a:bodyPr>
          <a:lstStyle/>
          <a:p>
            <a:pPr marL="514350" indent="-514350" algn="just"/>
            <a:r>
              <a:rPr lang="en-US" sz="2600" dirty="0" smtClean="0"/>
              <a:t>Overall security is provided through a number of </a:t>
            </a:r>
            <a:r>
              <a:rPr lang="en-US" sz="2600" dirty="0" err="1" smtClean="0"/>
              <a:t>mechanisms.The</a:t>
            </a:r>
            <a:r>
              <a:rPr lang="en-US" sz="2600" dirty="0" smtClean="0"/>
              <a:t> language is designed to be type-safe and easy to use </a:t>
            </a:r>
            <a:r>
              <a:rPr lang="en-US" sz="2600" dirty="0" err="1" smtClean="0"/>
              <a:t>i.e</a:t>
            </a:r>
            <a:r>
              <a:rPr lang="en-US" sz="2600" dirty="0" smtClean="0"/>
              <a:t> the hope is that the burden on the programmer is such that the likelihood of making mistakes is less compare to using other programming languages such as C or C++.</a:t>
            </a:r>
          </a:p>
          <a:p>
            <a:pPr marL="514350" indent="-514350" algn="just"/>
            <a:r>
              <a:rPr lang="en-US" sz="2600" dirty="0" smtClean="0"/>
              <a:t>Language features such as automatic memory management, garbage collection, and range checking on strings and arrays are examples of how the language helps the programmer to write safe code.</a:t>
            </a:r>
          </a:p>
        </p:txBody>
      </p:sp>
      <p:sp>
        <p:nvSpPr>
          <p:cNvPr id="154627" name="Title 1"/>
          <p:cNvSpPr>
            <a:spLocks noGrp="1"/>
          </p:cNvSpPr>
          <p:nvPr>
            <p:ph type="title"/>
          </p:nvPr>
        </p:nvSpPr>
        <p:spPr bwMode="auto">
          <a:xfrm>
            <a:off x="533400" y="0"/>
            <a:ext cx="8229600" cy="8382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b="1" dirty="0" smtClean="0"/>
              <a:t>Sandbox Model of Security</a:t>
            </a:r>
            <a:endParaRPr lang="en-US" altLang="en-US" sz="36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Content Placeholder 2"/>
          <p:cNvSpPr>
            <a:spLocks noGrp="1"/>
          </p:cNvSpPr>
          <p:nvPr>
            <p:ph idx="1"/>
          </p:nvPr>
        </p:nvSpPr>
        <p:spPr>
          <a:xfrm>
            <a:off x="457200" y="1219200"/>
            <a:ext cx="8382000" cy="5105400"/>
          </a:xfrm>
        </p:spPr>
        <p:txBody>
          <a:bodyPr>
            <a:noAutofit/>
          </a:bodyPr>
          <a:lstStyle/>
          <a:p>
            <a:pPr marL="514350" indent="-514350" algn="just"/>
            <a:r>
              <a:rPr lang="en-US" sz="2600" dirty="0" smtClean="0"/>
              <a:t>Compilers and a </a:t>
            </a:r>
            <a:r>
              <a:rPr lang="en-US" sz="2600" dirty="0" err="1" smtClean="0"/>
              <a:t>bytecode</a:t>
            </a:r>
            <a:r>
              <a:rPr lang="en-US" sz="2600" dirty="0" smtClean="0"/>
              <a:t> verifier ensure that only legitimate Java </a:t>
            </a:r>
            <a:r>
              <a:rPr lang="en-US" sz="2600" dirty="0" err="1" smtClean="0"/>
              <a:t>bytecodes</a:t>
            </a:r>
            <a:r>
              <a:rPr lang="en-US" sz="2600" dirty="0" smtClean="0"/>
              <a:t> are executed. The </a:t>
            </a:r>
            <a:r>
              <a:rPr lang="en-US" sz="2600" dirty="0" err="1" smtClean="0"/>
              <a:t>bytecode</a:t>
            </a:r>
            <a:r>
              <a:rPr lang="en-US" sz="2600" dirty="0" smtClean="0"/>
              <a:t> verifier, together with the Java Virtual Machine, guarantees language safety at run time.</a:t>
            </a:r>
          </a:p>
          <a:p>
            <a:pPr marL="514350" indent="-514350" algn="just"/>
            <a:r>
              <a:rPr lang="en-US" sz="2600" dirty="0" smtClean="0"/>
              <a:t>A </a:t>
            </a:r>
            <a:r>
              <a:rPr lang="en-US" sz="2600" dirty="0" err="1" smtClean="0"/>
              <a:t>Classloader</a:t>
            </a:r>
            <a:r>
              <a:rPr lang="en-US" sz="2600" dirty="0" smtClean="0"/>
              <a:t> defines a local name space, which can be used to ensure that an </a:t>
            </a:r>
            <a:r>
              <a:rPr lang="en-US" sz="2600" dirty="0" err="1" smtClean="0"/>
              <a:t>untrusted</a:t>
            </a:r>
            <a:r>
              <a:rPr lang="en-US" sz="2600" dirty="0" smtClean="0"/>
              <a:t> applet cannot interfere with the running of other programs. </a:t>
            </a:r>
          </a:p>
          <a:p>
            <a:pPr marL="514350" indent="-514350" algn="just"/>
            <a:r>
              <a:rPr lang="en-US" sz="2600" dirty="0" smtClean="0"/>
              <a:t>Finally, access to crucial system resources is mediated by the Java Virtual Machine and is checked in advance by a </a:t>
            </a:r>
            <a:r>
              <a:rPr lang="en-US" sz="2600" dirty="0" err="1" smtClean="0"/>
              <a:t>SecurityManager</a:t>
            </a:r>
            <a:r>
              <a:rPr lang="en-US" sz="2600" dirty="0" smtClean="0"/>
              <a:t> class that restricts the actions of a piece of </a:t>
            </a:r>
            <a:r>
              <a:rPr lang="en-US" sz="2600" dirty="0" err="1" smtClean="0"/>
              <a:t>untrusted</a:t>
            </a:r>
            <a:r>
              <a:rPr lang="en-US" sz="2600" dirty="0" smtClean="0"/>
              <a:t> code to the bare minimum.</a:t>
            </a:r>
            <a:r>
              <a:rPr lang="en-US" sz="2600" b="1" dirty="0" smtClean="0"/>
              <a:t>(</a:t>
            </a:r>
            <a:r>
              <a:rPr lang="en-US" sz="2600" b="1" dirty="0" err="1" smtClean="0"/>
              <a:t>SandBoxing</a:t>
            </a:r>
            <a:r>
              <a:rPr lang="en-US" sz="2600" b="1" dirty="0" smtClean="0"/>
              <a:t>)</a:t>
            </a:r>
            <a:endParaRPr lang="en-US" sz="2600" dirty="0" smtClean="0"/>
          </a:p>
        </p:txBody>
      </p:sp>
      <p:sp>
        <p:nvSpPr>
          <p:cNvPr id="155651" name="Title 1"/>
          <p:cNvSpPr>
            <a:spLocks noGrp="1"/>
          </p:cNvSpPr>
          <p:nvPr>
            <p:ph type="title"/>
          </p:nvPr>
        </p:nvSpPr>
        <p:spPr bwMode="auto">
          <a:xfrm>
            <a:off x="457200" y="304800"/>
            <a:ext cx="8229600" cy="7620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u="sng" dirty="0" smtClean="0"/>
              <a:t>Sandbox Model of Security</a:t>
            </a:r>
            <a:endParaRPr lang="en-US" altLang="en-US" sz="3600" u="sng"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Autofit/>
          </a:bodyPr>
          <a:lstStyle/>
          <a:p>
            <a:r>
              <a:rPr lang="en-US" altLang="en-US" sz="3600" b="1" u="sng" dirty="0" smtClean="0"/>
              <a:t>Java’s Magic – The Byte code </a:t>
            </a:r>
            <a:endParaRPr lang="en-IN" sz="3600" b="1" u="sng" dirty="0"/>
          </a:p>
        </p:txBody>
      </p:sp>
      <p:sp>
        <p:nvSpPr>
          <p:cNvPr id="3" name="Content Placeholder 2"/>
          <p:cNvSpPr>
            <a:spLocks noGrp="1"/>
          </p:cNvSpPr>
          <p:nvPr>
            <p:ph idx="1"/>
          </p:nvPr>
        </p:nvSpPr>
        <p:spPr>
          <a:xfrm>
            <a:off x="304800" y="1143000"/>
            <a:ext cx="8458200" cy="5562600"/>
          </a:xfrm>
        </p:spPr>
        <p:txBody>
          <a:bodyPr>
            <a:normAutofit/>
          </a:bodyPr>
          <a:lstStyle/>
          <a:p>
            <a:pPr algn="just"/>
            <a:r>
              <a:rPr lang="en-IN" altLang="en-US" sz="2600" dirty="0" smtClean="0"/>
              <a:t>The key that allows Java to solve both the security and the portability problems is that the output of a Java compiler is not executable code. Rather, it is </a:t>
            </a:r>
            <a:r>
              <a:rPr lang="en-IN" altLang="en-US" sz="2600" b="1" dirty="0" err="1" smtClean="0"/>
              <a:t>bytecode</a:t>
            </a:r>
            <a:r>
              <a:rPr lang="en-IN" altLang="en-US" sz="2600" dirty="0" smtClean="0"/>
              <a:t>.</a:t>
            </a:r>
          </a:p>
          <a:p>
            <a:pPr algn="just"/>
            <a:r>
              <a:rPr lang="en-IN" altLang="en-US" sz="2600" i="1" dirty="0" smtClean="0"/>
              <a:t>“</a:t>
            </a:r>
            <a:r>
              <a:rPr lang="en-IN" altLang="en-US" sz="2600" i="1" dirty="0" err="1" smtClean="0"/>
              <a:t>Bytecode</a:t>
            </a:r>
            <a:r>
              <a:rPr lang="en-IN" altLang="en-US" sz="2600" i="1" dirty="0" smtClean="0"/>
              <a:t> </a:t>
            </a:r>
            <a:r>
              <a:rPr lang="en-IN" altLang="en-US" sz="2600" dirty="0" smtClean="0"/>
              <a:t>is a highly </a:t>
            </a:r>
            <a:r>
              <a:rPr lang="en-IN" altLang="en-US" sz="2600" b="1" dirty="0" smtClean="0"/>
              <a:t>optimized set of instructions </a:t>
            </a:r>
            <a:r>
              <a:rPr lang="en-IN" altLang="en-US" sz="2600" dirty="0" smtClean="0"/>
              <a:t>designed to be executed by the Java run-time system, which is called the </a:t>
            </a:r>
            <a:r>
              <a:rPr lang="en-IN" altLang="en-US" sz="2600" i="1" dirty="0" smtClean="0"/>
              <a:t>Java Virtual Machine (JVM)”.</a:t>
            </a:r>
          </a:p>
          <a:p>
            <a:pPr algn="just"/>
            <a:r>
              <a:rPr lang="en-IN" altLang="en-US" sz="2600" b="1" dirty="0" smtClean="0"/>
              <a:t>JVM </a:t>
            </a:r>
            <a:r>
              <a:rPr lang="en-IN" altLang="en-US" sz="2600" dirty="0" smtClean="0"/>
              <a:t>is the </a:t>
            </a:r>
            <a:r>
              <a:rPr lang="en-IN" altLang="en-US" sz="2600" b="1" dirty="0" smtClean="0"/>
              <a:t>interpreter for </a:t>
            </a:r>
            <a:r>
              <a:rPr lang="en-IN" altLang="en-US" sz="2600" b="1" dirty="0" err="1" smtClean="0"/>
              <a:t>bytecode</a:t>
            </a:r>
            <a:r>
              <a:rPr lang="en-IN" altLang="en-US" sz="2600" b="1" dirty="0" smtClean="0"/>
              <a:t>.</a:t>
            </a:r>
            <a:endParaRPr lang="en-IN" altLang="en-US" sz="2600" dirty="0" smtClean="0"/>
          </a:p>
          <a:p>
            <a:pPr algn="just"/>
            <a:r>
              <a:rPr lang="en-US" altLang="en-US" sz="2600" dirty="0" smtClean="0"/>
              <a:t>Java code can run on any platform that has </a:t>
            </a:r>
            <a:r>
              <a:rPr lang="en-US" altLang="en-US" sz="2600" b="1" dirty="0" smtClean="0"/>
              <a:t>JVM implemented.</a:t>
            </a:r>
          </a:p>
          <a:p>
            <a:pPr algn="just"/>
            <a:r>
              <a:rPr lang="en-US" altLang="en-US" sz="2600" dirty="0" smtClean="0"/>
              <a:t>JVM is default implemented in most of the OS by virtue of contract with Sun Microsystems.</a:t>
            </a:r>
          </a:p>
          <a:p>
            <a:pPr algn="just"/>
            <a:endParaRPr lang="en-IN" sz="2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IN" altLang="en-US" sz="2600" dirty="0" smtClean="0"/>
              <a:t>JVM also helps to make Java </a:t>
            </a:r>
            <a:r>
              <a:rPr lang="en-IN" altLang="en-US" sz="2600" b="1" dirty="0" smtClean="0"/>
              <a:t>secure</a:t>
            </a:r>
            <a:r>
              <a:rPr lang="en-IN" altLang="en-US" sz="2600" dirty="0" smtClean="0"/>
              <a:t> as it contains the program and prevent it from generating side effects outside of the system.</a:t>
            </a:r>
          </a:p>
          <a:p>
            <a:pPr algn="just">
              <a:lnSpc>
                <a:spcPct val="150000"/>
              </a:lnSpc>
            </a:pPr>
            <a:r>
              <a:rPr lang="en-IN" altLang="en-US" sz="2600" dirty="0" smtClean="0"/>
              <a:t>Java was designed as an </a:t>
            </a:r>
            <a:r>
              <a:rPr lang="en-IN" altLang="en-US" sz="2600" b="1" dirty="0" smtClean="0"/>
              <a:t>interpreted language</a:t>
            </a:r>
          </a:p>
          <a:p>
            <a:pPr algn="just">
              <a:lnSpc>
                <a:spcPct val="150000"/>
              </a:lnSpc>
            </a:pPr>
            <a:r>
              <a:rPr lang="en-IN" altLang="en-US" sz="2600" dirty="0" smtClean="0"/>
              <a:t>But it can also on-the-fly compile </a:t>
            </a:r>
            <a:r>
              <a:rPr lang="en-IN" altLang="en-US" sz="2600" b="1" dirty="0" err="1" smtClean="0"/>
              <a:t>bytecode</a:t>
            </a:r>
            <a:r>
              <a:rPr lang="en-IN" altLang="en-US" sz="2600" dirty="0" smtClean="0"/>
              <a:t> into </a:t>
            </a:r>
            <a:r>
              <a:rPr lang="en-IN" altLang="en-US" sz="2600" b="1" dirty="0" smtClean="0"/>
              <a:t>native code</a:t>
            </a:r>
            <a:r>
              <a:rPr lang="en-IN" altLang="en-US" sz="2600" dirty="0" smtClean="0"/>
              <a:t> in order to boost performance by </a:t>
            </a:r>
            <a:r>
              <a:rPr lang="en-IN" altLang="en-US" sz="2600" b="1" dirty="0" smtClean="0"/>
              <a:t>JIT.</a:t>
            </a:r>
            <a:endParaRPr lang="en-IN" altLang="en-US" sz="2600" dirty="0" smtClean="0"/>
          </a:p>
          <a:p>
            <a:pPr algn="just">
              <a:lnSpc>
                <a:spcPct val="150000"/>
              </a:lnSpc>
            </a:pPr>
            <a:r>
              <a:rPr lang="en-IN" altLang="en-US" sz="2600" dirty="0" smtClean="0"/>
              <a:t>JIT compiler compiles code </a:t>
            </a:r>
            <a:r>
              <a:rPr lang="en-IN" altLang="en-US" sz="2600" i="1" dirty="0" smtClean="0"/>
              <a:t>as it is needed</a:t>
            </a:r>
            <a:r>
              <a:rPr lang="en-IN" altLang="en-US" sz="2600" dirty="0" smtClean="0"/>
              <a:t>, during </a:t>
            </a:r>
            <a:r>
              <a:rPr lang="en-IN" altLang="en-US" sz="2600" b="1" dirty="0" smtClean="0"/>
              <a:t>execution.</a:t>
            </a:r>
          </a:p>
          <a:p>
            <a:pPr algn="just">
              <a:lnSpc>
                <a:spcPct val="150000"/>
              </a:lnSpc>
            </a:pPr>
            <a:endParaRPr lang="en-IN" altLang="en-US" sz="2600" dirty="0" smtClean="0"/>
          </a:p>
          <a:p>
            <a:pPr algn="just">
              <a:lnSpc>
                <a:spcPct val="150000"/>
              </a:lnSpc>
            </a:pPr>
            <a:endParaRPr lang="en-US" altLang="en-US" sz="2600" dirty="0" smtClean="0"/>
          </a:p>
          <a:p>
            <a:pPr algn="just">
              <a:lnSpc>
                <a:spcPct val="150000"/>
              </a:lnSpc>
            </a:pPr>
            <a:endParaRPr lang="en-IN" sz="2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0" y="0"/>
            <a:ext cx="7684477" cy="93345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3200" b="1" dirty="0" smtClean="0"/>
              <a:t>“Welcome" for Microsoft Windows</a:t>
            </a:r>
            <a:endParaRPr lang="en-US" altLang="en-US" sz="3200" dirty="0" smtClean="0"/>
          </a:p>
        </p:txBody>
      </p:sp>
      <p:sp>
        <p:nvSpPr>
          <p:cNvPr id="31747" name="Content Placeholder 2"/>
          <p:cNvSpPr>
            <a:spLocks noGrp="1"/>
          </p:cNvSpPr>
          <p:nvPr>
            <p:ph idx="1"/>
          </p:nvPr>
        </p:nvSpPr>
        <p:spPr>
          <a:xfrm>
            <a:off x="304800" y="609600"/>
            <a:ext cx="8534400" cy="6019800"/>
          </a:xfrm>
        </p:spPr>
        <p:txBody>
          <a:bodyPr numCol="2">
            <a:noAutofit/>
          </a:bodyPr>
          <a:lstStyle/>
          <a:p>
            <a:r>
              <a:rPr lang="en-US" altLang="en-US" sz="2600" dirty="0" smtClean="0"/>
              <a:t>Download JDK</a:t>
            </a:r>
          </a:p>
          <a:p>
            <a:r>
              <a:rPr lang="en-US" altLang="en-US" sz="2600" dirty="0" smtClean="0"/>
              <a:t>Follow installation directions</a:t>
            </a:r>
          </a:p>
          <a:p>
            <a:r>
              <a:rPr lang="en-US" altLang="en-US" sz="2600" dirty="0" smtClean="0"/>
              <a:t>Set Execution Path</a:t>
            </a:r>
          </a:p>
          <a:p>
            <a:r>
              <a:rPr lang="en-US" altLang="en-US" sz="2600" dirty="0" smtClean="0"/>
              <a:t>Install the library source &amp; documentation</a:t>
            </a:r>
          </a:p>
          <a:p>
            <a:r>
              <a:rPr lang="en-US" altLang="en-US" sz="2600" dirty="0" smtClean="0"/>
              <a:t>Install the Core Java Program examples</a:t>
            </a:r>
          </a:p>
          <a:p>
            <a:r>
              <a:rPr lang="en-US" altLang="en-US" sz="2600" dirty="0" smtClean="0"/>
              <a:t>Java Directory Tree</a:t>
            </a:r>
          </a:p>
          <a:p>
            <a:pPr lvl="1"/>
            <a:r>
              <a:rPr lang="en-US" altLang="en-US" sz="2600" dirty="0" err="1" smtClean="0"/>
              <a:t>Jdk</a:t>
            </a:r>
            <a:endParaRPr lang="en-US" altLang="en-US" sz="2600" dirty="0" smtClean="0"/>
          </a:p>
          <a:p>
            <a:pPr lvl="2"/>
            <a:r>
              <a:rPr lang="en-US" altLang="en-US" sz="2600" dirty="0" smtClean="0">
                <a:solidFill>
                  <a:srgbClr val="000099"/>
                </a:solidFill>
              </a:rPr>
              <a:t>Bin</a:t>
            </a:r>
          </a:p>
          <a:p>
            <a:pPr lvl="2"/>
            <a:r>
              <a:rPr lang="en-US" altLang="en-US" sz="2600" dirty="0" smtClean="0">
                <a:solidFill>
                  <a:srgbClr val="000099"/>
                </a:solidFill>
              </a:rPr>
              <a:t>Demo</a:t>
            </a:r>
          </a:p>
          <a:p>
            <a:pPr lvl="2"/>
            <a:r>
              <a:rPr lang="en-US" altLang="en-US" sz="2600" dirty="0" smtClean="0">
                <a:solidFill>
                  <a:srgbClr val="000099"/>
                </a:solidFill>
              </a:rPr>
              <a:t>Docs</a:t>
            </a: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endParaRPr lang="en-US" altLang="en-US" sz="2600" dirty="0" smtClean="0">
              <a:solidFill>
                <a:srgbClr val="000099"/>
              </a:solidFill>
            </a:endParaRPr>
          </a:p>
          <a:p>
            <a:pPr lvl="2"/>
            <a:r>
              <a:rPr lang="en-US" altLang="en-US" sz="2600" dirty="0" smtClean="0">
                <a:solidFill>
                  <a:srgbClr val="000099"/>
                </a:solidFill>
              </a:rPr>
              <a:t>Include</a:t>
            </a:r>
          </a:p>
          <a:p>
            <a:pPr lvl="2"/>
            <a:r>
              <a:rPr lang="en-US" altLang="en-US" sz="2600" dirty="0" err="1" smtClean="0">
                <a:solidFill>
                  <a:srgbClr val="000099"/>
                </a:solidFill>
              </a:rPr>
              <a:t>Jre</a:t>
            </a:r>
            <a:endParaRPr lang="en-US" altLang="en-US" sz="2600" dirty="0" smtClean="0">
              <a:solidFill>
                <a:srgbClr val="000099"/>
              </a:solidFill>
            </a:endParaRPr>
          </a:p>
          <a:p>
            <a:pPr lvl="2"/>
            <a:r>
              <a:rPr lang="en-US" altLang="en-US" sz="2600" dirty="0" smtClean="0">
                <a:solidFill>
                  <a:srgbClr val="000099"/>
                </a:solidFill>
              </a:rPr>
              <a:t>Lib</a:t>
            </a:r>
          </a:p>
          <a:p>
            <a:pPr lvl="2"/>
            <a:r>
              <a:rPr lang="en-US" altLang="en-US" sz="2600" dirty="0" err="1" smtClean="0">
                <a:solidFill>
                  <a:srgbClr val="000099"/>
                </a:solidFill>
              </a:rPr>
              <a:t>Src</a:t>
            </a:r>
            <a:endParaRPr lang="en-US" altLang="en-US" sz="2600" dirty="0" smtClean="0">
              <a:solidFill>
                <a:srgbClr val="000099"/>
              </a:solidFill>
            </a:endParaRPr>
          </a:p>
          <a:p>
            <a:endParaRPr lang="en-US" altLang="en-US" sz="2600" dirty="0" smtClean="0"/>
          </a:p>
          <a:p>
            <a:endParaRPr lang="en-US" altLang="en-US" sz="2600" dirty="0" smtClean="0"/>
          </a:p>
          <a:p>
            <a:pPr>
              <a:buFontTx/>
              <a:buNone/>
            </a:pPr>
            <a:endParaRPr lang="en-US" altLang="en-US" sz="26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533400" y="0"/>
            <a:ext cx="8229600" cy="6477000"/>
          </a:xfrm>
        </p:spPr>
        <p:txBody>
          <a:bodyPr/>
          <a:lstStyle/>
          <a:p>
            <a:r>
              <a:rPr lang="en-US" altLang="en-US" dirty="0" smtClean="0"/>
              <a:t>Creating Your First Application </a:t>
            </a:r>
          </a:p>
          <a:p>
            <a:pPr lvl="1"/>
            <a:r>
              <a:rPr lang="en-US" altLang="en-US" dirty="0" smtClean="0"/>
              <a:t>Create a Source File</a:t>
            </a:r>
          </a:p>
          <a:p>
            <a:pPr lvl="1"/>
            <a:r>
              <a:rPr lang="en-US" altLang="en-US" dirty="0" smtClean="0"/>
              <a:t>Compile the Source File into a .class File</a:t>
            </a:r>
          </a:p>
          <a:p>
            <a:pPr lvl="1"/>
            <a:r>
              <a:rPr lang="en-US" altLang="en-US" dirty="0" smtClean="0"/>
              <a:t>Run the Program</a:t>
            </a:r>
          </a:p>
          <a:p>
            <a:pPr>
              <a:buNone/>
            </a:pPr>
            <a:r>
              <a:rPr lang="en-IN" altLang="en-US" b="1" dirty="0" smtClean="0"/>
              <a:t>Structure of a Java program (Welcome.java)</a:t>
            </a:r>
            <a:endParaRPr lang="en-IN" b="1" dirty="0" smtClean="0"/>
          </a:p>
          <a:p>
            <a:pPr>
              <a:buNone/>
            </a:pPr>
            <a:r>
              <a:rPr lang="en-IN" b="1" dirty="0" smtClean="0"/>
              <a:t>Class </a:t>
            </a:r>
            <a:r>
              <a:rPr lang="en-IN" dirty="0" smtClean="0"/>
              <a:t>Welcome{  </a:t>
            </a:r>
          </a:p>
          <a:p>
            <a:pPr>
              <a:buNone/>
            </a:pPr>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buNone/>
            </a:pPr>
            <a:r>
              <a:rPr lang="en-IN" dirty="0" smtClean="0"/>
              <a:t>     </a:t>
            </a:r>
            <a:r>
              <a:rPr lang="en-IN" dirty="0" err="1" smtClean="0"/>
              <a:t>System.out.println</a:t>
            </a:r>
            <a:r>
              <a:rPr lang="en-IN" dirty="0" smtClean="0"/>
              <a:t>("Hello Java");  </a:t>
            </a:r>
          </a:p>
          <a:p>
            <a:pPr>
              <a:buNone/>
            </a:pPr>
            <a:r>
              <a:rPr lang="en-IN" dirty="0" smtClean="0"/>
              <a:t>    }  </a:t>
            </a:r>
          </a:p>
          <a:p>
            <a:pPr>
              <a:buNone/>
            </a:pPr>
            <a:r>
              <a:rPr lang="en-IN" dirty="0" smtClean="0"/>
              <a:t>}  </a:t>
            </a:r>
          </a:p>
          <a:p>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4" descr="Image result for object oriented programming features"/>
          <p:cNvPicPr>
            <a:picLocks noChangeAspect="1" noChangeArrowheads="1"/>
          </p:cNvPicPr>
          <p:nvPr/>
        </p:nvPicPr>
        <p:blipFill>
          <a:blip r:embed="rId2"/>
          <a:srcRect/>
          <a:stretch>
            <a:fillRect/>
          </a:stretch>
        </p:blipFill>
        <p:spPr bwMode="auto">
          <a:xfrm>
            <a:off x="697523" y="1176338"/>
            <a:ext cx="8220808" cy="4724400"/>
          </a:xfrm>
          <a:prstGeom prst="rect">
            <a:avLst/>
          </a:prstGeom>
          <a:noFill/>
          <a:ln w="9525">
            <a:noFill/>
            <a:miter lim="800000"/>
            <a:headEnd/>
            <a:tailEnd/>
          </a:ln>
        </p:spPr>
      </p:pic>
      <p:sp>
        <p:nvSpPr>
          <p:cNvPr id="4" name="Rectangle 2"/>
          <p:cNvSpPr txBox="1">
            <a:spLocks noChangeArrowheads="1"/>
          </p:cNvSpPr>
          <p:nvPr/>
        </p:nvSpPr>
        <p:spPr bwMode="auto">
          <a:xfrm>
            <a:off x="1512277"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kern="0" dirty="0" smtClean="0">
                <a:solidFill>
                  <a:schemeClr val="tx1"/>
                </a:solidFill>
              </a:rPr>
              <a:t>Object Orientated Features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en-US" b="1" u="sng" dirty="0" smtClean="0"/>
              <a:t>Language Basics</a:t>
            </a:r>
            <a:r>
              <a:rPr lang="en-US" altLang="en-US" dirty="0" smtClean="0">
                <a:solidFill>
                  <a:srgbClr val="FFFF00"/>
                </a:solidFill>
              </a:rPr>
              <a:t/>
            </a:r>
            <a:br>
              <a:rPr lang="en-US" altLang="en-US" dirty="0" smtClean="0">
                <a:solidFill>
                  <a:srgbClr val="FFFF00"/>
                </a:solidFill>
              </a:rPr>
            </a:br>
            <a:endParaRPr lang="en-US" altLang="en-US" dirty="0" smtClean="0">
              <a:solidFill>
                <a:srgbClr val="FFFF00"/>
              </a:solidFill>
            </a:endParaRPr>
          </a:p>
        </p:txBody>
      </p:sp>
      <p:sp>
        <p:nvSpPr>
          <p:cNvPr id="34819" name="Content Placeholder 2"/>
          <p:cNvSpPr>
            <a:spLocks noGrp="1"/>
          </p:cNvSpPr>
          <p:nvPr>
            <p:ph idx="1"/>
          </p:nvPr>
        </p:nvSpPr>
        <p:spPr>
          <a:xfrm>
            <a:off x="228600" y="609600"/>
            <a:ext cx="8763000" cy="6096000"/>
          </a:xfrm>
        </p:spPr>
        <p:txBody>
          <a:bodyPr>
            <a:normAutofit lnSpcReduction="10000"/>
          </a:bodyPr>
          <a:lstStyle/>
          <a:p>
            <a:pPr lvl="1" algn="just"/>
            <a:r>
              <a:rPr lang="en-US" altLang="en-US" dirty="0" err="1" smtClean="0"/>
              <a:t>Lexicals</a:t>
            </a:r>
            <a:r>
              <a:rPr lang="en-US" altLang="en-US" dirty="0" smtClean="0"/>
              <a:t>  </a:t>
            </a:r>
            <a:r>
              <a:rPr lang="en-IN" dirty="0" smtClean="0"/>
              <a:t>Java source code consists of words </a:t>
            </a:r>
            <a:r>
              <a:rPr lang="en-IN" b="1" dirty="0" smtClean="0"/>
              <a:t>or</a:t>
            </a:r>
            <a:r>
              <a:rPr lang="en-IN" dirty="0" smtClean="0"/>
              <a:t> symbols called lexical elements or tokens. Java lexical elements include line terminators, whitespace, comments, keywords, identifiers, separators, operators, and literals. </a:t>
            </a:r>
            <a:endParaRPr lang="en-US" altLang="en-US" dirty="0" smtClean="0"/>
          </a:p>
          <a:p>
            <a:pPr lvl="1"/>
            <a:r>
              <a:rPr lang="en-US" altLang="en-US" i="1" dirty="0" smtClean="0"/>
              <a:t>Comments</a:t>
            </a:r>
          </a:p>
          <a:p>
            <a:pPr lvl="1"/>
            <a:r>
              <a:rPr lang="en-US" altLang="en-US" i="1" dirty="0" smtClean="0"/>
              <a:t>Primitive Data Types</a:t>
            </a:r>
          </a:p>
          <a:p>
            <a:pPr lvl="1"/>
            <a:r>
              <a:rPr lang="en-US" altLang="en-US" i="1" dirty="0" smtClean="0"/>
              <a:t>Variables</a:t>
            </a:r>
          </a:p>
          <a:p>
            <a:pPr lvl="1"/>
            <a:r>
              <a:rPr lang="en-US" altLang="en-US" i="1" dirty="0" smtClean="0"/>
              <a:t>Constants</a:t>
            </a:r>
          </a:p>
          <a:p>
            <a:pPr lvl="1"/>
            <a:r>
              <a:rPr lang="en-US" altLang="en-US" i="1" dirty="0" smtClean="0"/>
              <a:t>Operators</a:t>
            </a:r>
          </a:p>
          <a:p>
            <a:pPr lvl="1"/>
            <a:r>
              <a:rPr lang="en-US" altLang="en-US" i="1" dirty="0" smtClean="0"/>
              <a:t>Expressions, Statements, and Blocks</a:t>
            </a:r>
          </a:p>
          <a:p>
            <a:pPr lvl="1"/>
            <a:r>
              <a:rPr lang="en-US" altLang="en-US" i="1" dirty="0" smtClean="0"/>
              <a:t>Control Flow Statements</a:t>
            </a:r>
          </a:p>
          <a:p>
            <a:pPr lvl="1"/>
            <a:r>
              <a:rPr lang="en-US" altLang="en-US" i="1" dirty="0" smtClean="0"/>
              <a:t>Array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54" y="304800"/>
            <a:ext cx="8708781" cy="6248399"/>
          </a:xfrm>
        </p:spPr>
        <p:txBody>
          <a:bodyPr>
            <a:normAutofit fontScale="85000" lnSpcReduction="20000"/>
          </a:bodyPr>
          <a:lstStyle/>
          <a:p>
            <a:pPr marL="514350" indent="-514350">
              <a:buFontTx/>
              <a:buAutoNum type="arabicPeriod"/>
              <a:defRPr/>
            </a:pPr>
            <a:r>
              <a:rPr lang="en-IN" b="1" dirty="0" smtClean="0"/>
              <a:t>Whitespace</a:t>
            </a:r>
          </a:p>
          <a:p>
            <a:pPr marL="914400" lvl="1" indent="-514350" algn="just">
              <a:buNone/>
              <a:defRPr/>
            </a:pPr>
            <a:r>
              <a:rPr lang="en-IN" dirty="0" smtClean="0"/>
              <a:t>--A character is called a whitespace character in Java if and only if Character. is Whitespace(char) method returns true. The most commonly used whitespace characters are </a:t>
            </a:r>
            <a:r>
              <a:rPr lang="en-IN" b="1" dirty="0" smtClean="0"/>
              <a:t>\n, \t, \r and space</a:t>
            </a:r>
            <a:r>
              <a:rPr lang="en-IN" dirty="0" smtClean="0"/>
              <a:t>. </a:t>
            </a:r>
            <a:endParaRPr lang="en-IN" b="1" dirty="0" smtClean="0"/>
          </a:p>
          <a:p>
            <a:pPr marL="514350" indent="-514350">
              <a:buFontTx/>
              <a:buAutoNum type="arabicPeriod"/>
              <a:defRPr/>
            </a:pPr>
            <a:r>
              <a:rPr lang="en-IN" b="1" dirty="0" smtClean="0"/>
              <a:t>Identifiers</a:t>
            </a:r>
          </a:p>
          <a:p>
            <a:pPr lvl="1" algn="just">
              <a:defRPr/>
            </a:pPr>
            <a:r>
              <a:rPr lang="en-IN" dirty="0" smtClean="0"/>
              <a:t>Identifiers </a:t>
            </a:r>
            <a:r>
              <a:rPr lang="en-IN" dirty="0"/>
              <a:t>are used for class names, method names, </a:t>
            </a:r>
            <a:r>
              <a:rPr lang="en-IN" dirty="0" smtClean="0"/>
              <a:t>and </a:t>
            </a:r>
            <a:r>
              <a:rPr lang="en-IN" dirty="0"/>
              <a:t>variable names. An identifier </a:t>
            </a:r>
            <a:r>
              <a:rPr lang="en-IN" dirty="0" smtClean="0"/>
              <a:t>maybe </a:t>
            </a:r>
            <a:r>
              <a:rPr lang="en-IN" dirty="0"/>
              <a:t>any </a:t>
            </a:r>
            <a:r>
              <a:rPr lang="en-IN" dirty="0" smtClean="0"/>
              <a:t>descriptive </a:t>
            </a:r>
            <a:r>
              <a:rPr lang="en-IN" dirty="0"/>
              <a:t>sequence of uppercase and lowercase letters, numbers, or the </a:t>
            </a:r>
            <a:r>
              <a:rPr lang="en-IN" dirty="0" smtClean="0"/>
              <a:t>underscore and </a:t>
            </a:r>
            <a:r>
              <a:rPr lang="en-IN" dirty="0"/>
              <a:t>dollar-sign </a:t>
            </a:r>
            <a:r>
              <a:rPr lang="en-IN" dirty="0" smtClean="0"/>
              <a:t>characters</a:t>
            </a:r>
          </a:p>
          <a:p>
            <a:pPr marL="0" indent="0">
              <a:buFontTx/>
              <a:buNone/>
              <a:defRPr/>
            </a:pPr>
            <a:r>
              <a:rPr lang="en-IN" b="1" dirty="0" smtClean="0"/>
              <a:t>3</a:t>
            </a:r>
            <a:r>
              <a:rPr lang="en-IN" dirty="0" smtClean="0"/>
              <a:t>. </a:t>
            </a:r>
            <a:r>
              <a:rPr lang="en-IN" b="1" dirty="0" smtClean="0"/>
              <a:t>Literals</a:t>
            </a:r>
          </a:p>
          <a:p>
            <a:pPr lvl="1">
              <a:defRPr/>
            </a:pPr>
            <a:r>
              <a:rPr lang="en-IN" dirty="0" smtClean="0"/>
              <a:t>A constant </a:t>
            </a:r>
            <a:r>
              <a:rPr lang="en-IN" dirty="0"/>
              <a:t>value in Java is created by using a </a:t>
            </a:r>
            <a:r>
              <a:rPr lang="en-IN" i="1" dirty="0"/>
              <a:t>literal </a:t>
            </a:r>
            <a:r>
              <a:rPr lang="en-IN" dirty="0"/>
              <a:t>representation of it</a:t>
            </a:r>
            <a:r>
              <a:rPr lang="en-IN" dirty="0" smtClean="0"/>
              <a:t>.</a:t>
            </a:r>
          </a:p>
          <a:p>
            <a:pPr marL="0" indent="0">
              <a:buFontTx/>
              <a:buNone/>
              <a:defRPr/>
            </a:pPr>
            <a:r>
              <a:rPr lang="en-IN" b="1" dirty="0" smtClean="0"/>
              <a:t>4</a:t>
            </a:r>
            <a:r>
              <a:rPr lang="en-IN" dirty="0" smtClean="0"/>
              <a:t>. </a:t>
            </a:r>
            <a:r>
              <a:rPr lang="en-IN" b="1" dirty="0" smtClean="0"/>
              <a:t>Comments</a:t>
            </a:r>
          </a:p>
          <a:p>
            <a:pPr lvl="1">
              <a:defRPr/>
            </a:pPr>
            <a:r>
              <a:rPr lang="en-US" dirty="0"/>
              <a:t>A single-line comment: // ... to the end of the line</a:t>
            </a:r>
          </a:p>
          <a:p>
            <a:pPr lvl="1">
              <a:defRPr/>
            </a:pPr>
            <a:r>
              <a:rPr lang="en-US" dirty="0"/>
              <a:t> A multiple-line comment: /* ... */</a:t>
            </a:r>
          </a:p>
          <a:p>
            <a:pPr lvl="1">
              <a:defRPr/>
            </a:pPr>
            <a:r>
              <a:rPr lang="en-US" dirty="0"/>
              <a:t> A documentation (Javadoc) comment: /** ... */</a:t>
            </a:r>
          </a:p>
          <a:p>
            <a:pPr lvl="1">
              <a:defRPr/>
            </a:pPr>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286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IN" altLang="en-US" sz="3600" b="1" u="sng" dirty="0" smtClean="0"/>
              <a:t>String Literals</a:t>
            </a:r>
          </a:p>
        </p:txBody>
      </p:sp>
      <p:sp>
        <p:nvSpPr>
          <p:cNvPr id="36867" name="Content Placeholder 2"/>
          <p:cNvSpPr>
            <a:spLocks noGrp="1"/>
          </p:cNvSpPr>
          <p:nvPr>
            <p:ph idx="1"/>
          </p:nvPr>
        </p:nvSpPr>
        <p:spPr/>
        <p:txBody>
          <a:bodyPr>
            <a:normAutofit/>
          </a:bodyPr>
          <a:lstStyle/>
          <a:p>
            <a:pPr algn="just"/>
            <a:r>
              <a:rPr lang="en-IN" altLang="en-US" sz="2600" dirty="0" smtClean="0"/>
              <a:t>String literals in Java are specified like they are in most other languages—by enclosing a sequence of characters between a </a:t>
            </a:r>
            <a:r>
              <a:rPr lang="en-IN" altLang="en-US" sz="2600" b="1" dirty="0" smtClean="0"/>
              <a:t>pair of double quotes</a:t>
            </a:r>
            <a:r>
              <a:rPr lang="en-IN" altLang="en-US" sz="2600" dirty="0" smtClean="0"/>
              <a:t>.</a:t>
            </a:r>
          </a:p>
          <a:p>
            <a:pPr algn="just"/>
            <a:r>
              <a:rPr lang="en-IN" altLang="en-US" sz="2600" dirty="0" smtClean="0"/>
              <a:t> Examples of string literals are</a:t>
            </a:r>
          </a:p>
          <a:p>
            <a:pPr lvl="1" algn="just"/>
            <a:r>
              <a:rPr lang="en-IN" altLang="en-US" sz="2600" dirty="0" smtClean="0"/>
              <a:t>“Hello World”</a:t>
            </a:r>
          </a:p>
          <a:p>
            <a:pPr lvl="1" algn="just"/>
            <a:r>
              <a:rPr lang="en-IN" altLang="en-US" sz="2600" dirty="0" smtClean="0"/>
              <a:t>“two\</a:t>
            </a:r>
            <a:r>
              <a:rPr lang="en-IN" altLang="en-US" sz="2600" dirty="0" err="1" smtClean="0"/>
              <a:t>nlines</a:t>
            </a:r>
            <a:r>
              <a:rPr lang="en-IN" altLang="en-US" sz="2600" dirty="0" smtClean="0"/>
              <a:t>”</a:t>
            </a:r>
          </a:p>
          <a:p>
            <a:pPr lvl="1" algn="just"/>
            <a:r>
              <a:rPr lang="en-IN" altLang="en-US" sz="2600" dirty="0" smtClean="0"/>
              <a:t>“\”This is in quotes\”“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676400" y="0"/>
            <a:ext cx="5715000" cy="762000"/>
          </a:xfrm>
          <a:noFill/>
          <a:ln>
            <a:miter lim="800000"/>
            <a:headEnd/>
            <a:tailEnd/>
          </a:ln>
        </p:spPr>
        <p:txBody>
          <a:bodyPr vert="horz" wrap="square" lIns="91440" tIns="45720" rIns="91440" bIns="45720" numCol="1" anchor="t" anchorCtr="0" compatLnSpc="1">
            <a:prstTxWarp prst="textNoShape">
              <a:avLst/>
            </a:prstTxWarp>
            <a:normAutofit/>
          </a:bodyPr>
          <a:lstStyle/>
          <a:p>
            <a:r>
              <a:rPr lang="en-IN" altLang="en-US" sz="3600" b="1" u="sng" dirty="0" smtClean="0"/>
              <a:t>Escape Sequences</a:t>
            </a:r>
          </a:p>
        </p:txBody>
      </p:sp>
      <p:sp>
        <p:nvSpPr>
          <p:cNvPr id="37891" name="Content Placeholder 2"/>
          <p:cNvSpPr>
            <a:spLocks noGrp="1"/>
          </p:cNvSpPr>
          <p:nvPr>
            <p:ph idx="1"/>
          </p:nvPr>
        </p:nvSpPr>
        <p:spPr>
          <a:xfrm>
            <a:off x="457200" y="838200"/>
            <a:ext cx="8305800" cy="1981200"/>
          </a:xfrm>
        </p:spPr>
        <p:txBody>
          <a:bodyPr>
            <a:normAutofit/>
          </a:bodyPr>
          <a:lstStyle/>
          <a:p>
            <a:r>
              <a:rPr lang="en-IN" altLang="en-US" sz="2600" dirty="0" smtClean="0"/>
              <a:t>The escape sequences and octal/hexadecimal notations that were defined for character literals work the same way inside of string literals</a:t>
            </a:r>
          </a:p>
          <a:p>
            <a:endParaRPr lang="en-IN" altLang="en-US" sz="2600" dirty="0" smtClean="0"/>
          </a:p>
        </p:txBody>
      </p:sp>
      <p:pic>
        <p:nvPicPr>
          <p:cNvPr id="37892" name="Picture 4"/>
          <p:cNvPicPr>
            <a:picLocks noChangeAspect="1"/>
          </p:cNvPicPr>
          <p:nvPr/>
        </p:nvPicPr>
        <p:blipFill>
          <a:blip r:embed="rId2"/>
          <a:srcRect/>
          <a:stretch>
            <a:fillRect/>
          </a:stretch>
        </p:blipFill>
        <p:spPr bwMode="auto">
          <a:xfrm>
            <a:off x="1066800" y="2362200"/>
            <a:ext cx="7543800" cy="4237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0" y="228600"/>
            <a:ext cx="8952035" cy="6629400"/>
          </a:xfrm>
        </p:spPr>
        <p:txBody>
          <a:bodyPr/>
          <a:lstStyle/>
          <a:p>
            <a:pPr marL="457200" lvl="1" indent="0" algn="just">
              <a:buFont typeface="Wingdings" pitchFamily="2" charset="2"/>
              <a:buNone/>
            </a:pPr>
            <a:r>
              <a:rPr lang="en-IN" altLang="en-US" sz="2800" b="1" dirty="0" smtClean="0"/>
              <a:t>5. </a:t>
            </a:r>
            <a:r>
              <a:rPr lang="en-IN" altLang="en-US" sz="2800" b="1" dirty="0" err="1" smtClean="0"/>
              <a:t>Seperators</a:t>
            </a:r>
            <a:r>
              <a:rPr lang="en-IN" altLang="en-US" sz="2800" b="1" dirty="0" smtClean="0"/>
              <a:t>-</a:t>
            </a:r>
            <a:r>
              <a:rPr lang="en-IN" dirty="0" smtClean="0"/>
              <a:t>A separator is a symbol that is used to separate a group of code from one another is called as </a:t>
            </a:r>
            <a:r>
              <a:rPr lang="en-IN" b="1" dirty="0" smtClean="0"/>
              <a:t>separators in java</a:t>
            </a:r>
            <a:r>
              <a:rPr lang="en-IN" dirty="0" smtClean="0"/>
              <a:t>. In java, there are few characters that are used as a separator. The most commonly used separator is a </a:t>
            </a:r>
            <a:r>
              <a:rPr lang="en-IN" b="1" dirty="0" smtClean="0"/>
              <a:t>semicolon</a:t>
            </a:r>
            <a:endParaRPr lang="en-IN" altLang="en-US" sz="2800" b="1" dirty="0" smtClean="0"/>
          </a:p>
        </p:txBody>
      </p:sp>
      <p:pic>
        <p:nvPicPr>
          <p:cNvPr id="38916" name="Picture 3"/>
          <p:cNvPicPr>
            <a:picLocks noChangeAspect="1"/>
          </p:cNvPicPr>
          <p:nvPr/>
        </p:nvPicPr>
        <p:blipFill>
          <a:blip r:embed="rId2"/>
          <a:srcRect/>
          <a:stretch>
            <a:fillRect/>
          </a:stretch>
        </p:blipFill>
        <p:spPr bwMode="auto">
          <a:xfrm>
            <a:off x="0" y="2362200"/>
            <a:ext cx="9144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0" y="304800"/>
            <a:ext cx="8952035" cy="5851525"/>
          </a:xfrm>
        </p:spPr>
        <p:txBody>
          <a:bodyPr/>
          <a:lstStyle/>
          <a:p>
            <a:pPr marL="457200" lvl="1" indent="0">
              <a:buFont typeface="Wingdings" pitchFamily="2" charset="2"/>
              <a:buNone/>
            </a:pPr>
            <a:r>
              <a:rPr lang="en-IN" altLang="en-US" sz="2800" b="1" dirty="0" smtClean="0"/>
              <a:t>6. Keywords</a:t>
            </a:r>
          </a:p>
        </p:txBody>
      </p:sp>
      <p:pic>
        <p:nvPicPr>
          <p:cNvPr id="39940" name="Picture 4"/>
          <p:cNvPicPr>
            <a:picLocks noChangeAspect="1"/>
          </p:cNvPicPr>
          <p:nvPr/>
        </p:nvPicPr>
        <p:blipFill>
          <a:blip r:embed="rId2"/>
          <a:srcRect/>
          <a:stretch>
            <a:fillRect/>
          </a:stretch>
        </p:blipFill>
        <p:spPr bwMode="auto">
          <a:xfrm>
            <a:off x="307731" y="1550989"/>
            <a:ext cx="8644304" cy="4240211"/>
          </a:xfrm>
          <a:prstGeom prst="rect">
            <a:avLst/>
          </a:prstGeom>
          <a:noFill/>
          <a:ln w="9525">
            <a:noFill/>
            <a:miter lim="800000"/>
            <a:headEnd/>
            <a:tailEnd/>
          </a:ln>
        </p:spPr>
      </p:pic>
      <p:pic>
        <p:nvPicPr>
          <p:cNvPr id="71682" name="Picture 2" descr="Java Keywords - JournalDev"/>
          <p:cNvPicPr>
            <a:picLocks noChangeAspect="1" noChangeArrowheads="1"/>
          </p:cNvPicPr>
          <p:nvPr/>
        </p:nvPicPr>
        <p:blipFill>
          <a:blip r:embed="rId3"/>
          <a:srcRect r="565" b="6780"/>
          <a:stretch>
            <a:fillRect/>
          </a:stretch>
        </p:blipFill>
        <p:spPr bwMode="auto">
          <a:xfrm>
            <a:off x="381000" y="1447799"/>
            <a:ext cx="8534400" cy="5095875"/>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609600" y="152400"/>
            <a:ext cx="7649308" cy="8763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en-US" sz="3600" b="1" u="sng" dirty="0" smtClean="0"/>
              <a:t>Primitive Data Types</a:t>
            </a:r>
          </a:p>
        </p:txBody>
      </p:sp>
      <p:sp>
        <p:nvSpPr>
          <p:cNvPr id="40963" name="Content Placeholder 2"/>
          <p:cNvSpPr>
            <a:spLocks noGrp="1"/>
          </p:cNvSpPr>
          <p:nvPr>
            <p:ph idx="1"/>
          </p:nvPr>
        </p:nvSpPr>
        <p:spPr>
          <a:xfrm>
            <a:off x="457200" y="1143000"/>
            <a:ext cx="8229600" cy="4983163"/>
          </a:xfrm>
        </p:spPr>
        <p:txBody>
          <a:bodyPr>
            <a:normAutofit fontScale="92500" lnSpcReduction="10000"/>
          </a:bodyPr>
          <a:lstStyle/>
          <a:p>
            <a:r>
              <a:rPr lang="en-US" altLang="en-US" dirty="0" smtClean="0"/>
              <a:t>Strongly typed language</a:t>
            </a:r>
          </a:p>
          <a:p>
            <a:r>
              <a:rPr lang="en-US" altLang="en-US" dirty="0" smtClean="0"/>
              <a:t>Eight primitive types</a:t>
            </a:r>
          </a:p>
          <a:p>
            <a:pPr lvl="1"/>
            <a:r>
              <a:rPr lang="en-US" altLang="en-US" dirty="0" smtClean="0"/>
              <a:t>Four Integer types</a:t>
            </a:r>
          </a:p>
          <a:p>
            <a:pPr lvl="2"/>
            <a:r>
              <a:rPr lang="en-US" altLang="en-US" dirty="0" err="1" smtClean="0"/>
              <a:t>int</a:t>
            </a:r>
            <a:r>
              <a:rPr lang="en-US" altLang="en-US" dirty="0" smtClean="0"/>
              <a:t>		4 bytes</a:t>
            </a:r>
          </a:p>
          <a:p>
            <a:pPr lvl="2"/>
            <a:r>
              <a:rPr lang="en-US" altLang="en-US" dirty="0" smtClean="0"/>
              <a:t>short		2 bytes</a:t>
            </a:r>
          </a:p>
          <a:p>
            <a:pPr lvl="2"/>
            <a:r>
              <a:rPr lang="en-US" altLang="en-US" dirty="0" smtClean="0"/>
              <a:t>long		8 bytes</a:t>
            </a:r>
          </a:p>
          <a:p>
            <a:pPr lvl="2"/>
            <a:r>
              <a:rPr lang="en-US" altLang="en-US" dirty="0" smtClean="0"/>
              <a:t>byte		1 byte</a:t>
            </a:r>
          </a:p>
          <a:p>
            <a:pPr lvl="1"/>
            <a:r>
              <a:rPr lang="en-US" altLang="en-US" dirty="0" smtClean="0"/>
              <a:t>Two Floating-point types</a:t>
            </a:r>
          </a:p>
          <a:p>
            <a:pPr lvl="2"/>
            <a:r>
              <a:rPr lang="en-US" altLang="en-US" dirty="0" smtClean="0"/>
              <a:t>float		4 bytes (6-7 significant decimal digits)</a:t>
            </a:r>
          </a:p>
          <a:p>
            <a:pPr lvl="2"/>
            <a:r>
              <a:rPr lang="en-US" altLang="en-US" dirty="0" smtClean="0"/>
              <a:t>double	8 bytes (15 significant decimal digits)</a:t>
            </a:r>
          </a:p>
          <a:p>
            <a:pPr lvl="1"/>
            <a:r>
              <a:rPr lang="en-US" altLang="en-US" dirty="0" smtClean="0"/>
              <a:t>char type</a:t>
            </a:r>
          </a:p>
          <a:p>
            <a:pPr lvl="1"/>
            <a:r>
              <a:rPr lang="en-US" altLang="en-US" dirty="0" err="1" smtClean="0"/>
              <a:t>boolean</a:t>
            </a:r>
            <a:r>
              <a:rPr lang="en-US" altLang="en-US" dirty="0" smtClean="0"/>
              <a:t> type</a:t>
            </a:r>
          </a:p>
          <a:p>
            <a:pPr lvl="1">
              <a:buFont typeface="Wingdings" pitchFamily="2" charset="2"/>
              <a:buNone/>
            </a:pPr>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1494692" y="0"/>
            <a:ext cx="7649308" cy="876300"/>
          </a:xfrm>
          <a:noFill/>
          <a:ln>
            <a:miter lim="800000"/>
            <a:headEnd/>
            <a:tailEnd/>
          </a:ln>
        </p:spPr>
        <p:txBody>
          <a:bodyPr vert="horz" wrap="square" lIns="91440" tIns="45720" rIns="91440" bIns="45720" numCol="1" anchor="t" anchorCtr="0" compatLnSpc="1">
            <a:prstTxWarp prst="textNoShape">
              <a:avLst/>
            </a:prstTxWarp>
          </a:bodyPr>
          <a:lstStyle/>
          <a:p>
            <a:r>
              <a:rPr lang="en-US" altLang="en-US" u="sng" dirty="0" smtClean="0"/>
              <a:t>Primitive Data Types</a:t>
            </a:r>
          </a:p>
        </p:txBody>
      </p:sp>
      <p:pic>
        <p:nvPicPr>
          <p:cNvPr id="41987" name="Picture 2"/>
          <p:cNvPicPr>
            <a:picLocks noChangeAspect="1"/>
          </p:cNvPicPr>
          <p:nvPr/>
        </p:nvPicPr>
        <p:blipFill>
          <a:blip r:embed="rId2"/>
          <a:srcRect/>
          <a:stretch>
            <a:fillRect/>
          </a:stretch>
        </p:blipFill>
        <p:spPr bwMode="auto">
          <a:xfrm>
            <a:off x="0" y="1058864"/>
            <a:ext cx="9032631" cy="2447925"/>
          </a:xfrm>
          <a:prstGeom prst="rect">
            <a:avLst/>
          </a:prstGeom>
          <a:noFill/>
          <a:ln w="9525">
            <a:noFill/>
            <a:miter lim="800000"/>
            <a:headEnd/>
            <a:tailEnd/>
          </a:ln>
        </p:spPr>
      </p:pic>
      <p:pic>
        <p:nvPicPr>
          <p:cNvPr id="41988" name="Picture 3"/>
          <p:cNvPicPr>
            <a:picLocks noChangeAspect="1"/>
          </p:cNvPicPr>
          <p:nvPr/>
        </p:nvPicPr>
        <p:blipFill>
          <a:blip r:embed="rId3"/>
          <a:srcRect/>
          <a:stretch>
            <a:fillRect/>
          </a:stretch>
        </p:blipFill>
        <p:spPr bwMode="auto">
          <a:xfrm>
            <a:off x="0" y="4038601"/>
            <a:ext cx="9032631"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u="sng" dirty="0" smtClean="0"/>
              <a:t>Variables</a:t>
            </a:r>
          </a:p>
        </p:txBody>
      </p:sp>
      <p:sp>
        <p:nvSpPr>
          <p:cNvPr id="43011" name="Content Placeholder 2"/>
          <p:cNvSpPr>
            <a:spLocks noGrp="1"/>
          </p:cNvSpPr>
          <p:nvPr>
            <p:ph idx="1"/>
          </p:nvPr>
        </p:nvSpPr>
        <p:spPr>
          <a:xfrm>
            <a:off x="193431" y="919163"/>
            <a:ext cx="8708781" cy="5224462"/>
          </a:xfrm>
        </p:spPr>
        <p:txBody>
          <a:bodyPr/>
          <a:lstStyle/>
          <a:p>
            <a:pPr algn="just"/>
            <a:r>
              <a:rPr lang="en-IN" altLang="en-US" dirty="0" smtClean="0"/>
              <a:t>The variable is </a:t>
            </a:r>
            <a:r>
              <a:rPr lang="en-IN" altLang="en-US" dirty="0" smtClean="0">
                <a:solidFill>
                  <a:srgbClr val="0000FF"/>
                </a:solidFill>
              </a:rPr>
              <a:t>the basic unit of storage </a:t>
            </a:r>
            <a:r>
              <a:rPr lang="en-IN" altLang="en-US" dirty="0" smtClean="0"/>
              <a:t>in a Java program. A variable is defined by the combination of an identifier, a type, and an optional </a:t>
            </a:r>
            <a:r>
              <a:rPr lang="en-IN" altLang="en-US" dirty="0" err="1" smtClean="0"/>
              <a:t>initializer</a:t>
            </a:r>
            <a:r>
              <a:rPr lang="en-IN" altLang="en-US" dirty="0" smtClean="0"/>
              <a:t>.</a:t>
            </a:r>
            <a:endParaRPr lang="en-IN" altLang="en-US" dirty="0" smtClean="0"/>
          </a:p>
          <a:p>
            <a:pPr algn="just"/>
            <a:r>
              <a:rPr lang="en-IN" altLang="en-US" dirty="0" smtClean="0"/>
              <a:t>In addition, all variables have a </a:t>
            </a:r>
            <a:r>
              <a:rPr lang="en-IN" altLang="en-US" b="1" dirty="0" smtClean="0"/>
              <a:t>scope</a:t>
            </a:r>
            <a:r>
              <a:rPr lang="en-IN" altLang="en-US" dirty="0" smtClean="0"/>
              <a:t>, which defines their visibility, and a lifetime.</a:t>
            </a:r>
          </a:p>
          <a:p>
            <a:pPr algn="just">
              <a:buNone/>
            </a:pPr>
            <a:endParaRPr lang="en-US" alt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u="sng" dirty="0" smtClean="0"/>
              <a:t>Variables</a:t>
            </a:r>
          </a:p>
        </p:txBody>
      </p:sp>
      <p:sp>
        <p:nvSpPr>
          <p:cNvPr id="44035" name="Content Placeholder 2"/>
          <p:cNvSpPr>
            <a:spLocks noGrp="1"/>
          </p:cNvSpPr>
          <p:nvPr>
            <p:ph idx="1"/>
          </p:nvPr>
        </p:nvSpPr>
        <p:spPr>
          <a:xfrm>
            <a:off x="193431" y="919163"/>
            <a:ext cx="8708781" cy="5224462"/>
          </a:xfrm>
        </p:spPr>
        <p:txBody>
          <a:bodyPr/>
          <a:lstStyle/>
          <a:p>
            <a:r>
              <a:rPr lang="en-US" altLang="en-US" dirty="0" smtClean="0"/>
              <a:t>Types of variables in JAVA</a:t>
            </a:r>
          </a:p>
          <a:p>
            <a:pPr lvl="1"/>
            <a:r>
              <a:rPr lang="en-US" altLang="en-US" b="1" dirty="0" smtClean="0"/>
              <a:t>Instance Variables (Non-Static Fields)</a:t>
            </a:r>
          </a:p>
          <a:p>
            <a:pPr lvl="1"/>
            <a:r>
              <a:rPr lang="en-US" altLang="en-US" b="1" dirty="0" smtClean="0"/>
              <a:t>Class Variables (Static Fields)</a:t>
            </a:r>
          </a:p>
          <a:p>
            <a:pPr lvl="1"/>
            <a:r>
              <a:rPr lang="en-US" altLang="en-US" b="1" dirty="0" smtClean="0"/>
              <a:t>Local Variables</a:t>
            </a:r>
          </a:p>
          <a:p>
            <a:pPr lvl="1"/>
            <a:r>
              <a:rPr lang="en-US" altLang="en-US" b="1" dirty="0" smtClean="0"/>
              <a:t>Parameters</a:t>
            </a:r>
          </a:p>
          <a:p>
            <a:r>
              <a:rPr lang="en-US" altLang="en-US" b="1" dirty="0" smtClean="0"/>
              <a:t>Naming</a:t>
            </a:r>
          </a:p>
          <a:p>
            <a:pPr lvl="1"/>
            <a:r>
              <a:rPr lang="en-US" altLang="en-US" dirty="0" smtClean="0"/>
              <a:t>Case-sensitive</a:t>
            </a:r>
          </a:p>
          <a:p>
            <a:pPr lvl="1"/>
            <a:r>
              <a:rPr lang="en-US" altLang="en-US" dirty="0" smtClean="0"/>
              <a:t>Subsequent characters may be letters, digits, dollar signs, or underscore characters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00908" y="0"/>
            <a:ext cx="7631723" cy="876300"/>
          </a:xfrm>
          <a:prstGeom prst="rect">
            <a:avLst/>
          </a:prstGeom>
          <a:noFill/>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defRPr/>
            </a:pPr>
            <a:r>
              <a:rPr lang="en-US" altLang="en-US" kern="0" dirty="0" smtClean="0">
                <a:solidFill>
                  <a:schemeClr val="tx1"/>
                </a:solidFill>
              </a:rPr>
              <a:t>Object Orientated Features</a:t>
            </a:r>
          </a:p>
        </p:txBody>
      </p:sp>
      <p:sp>
        <p:nvSpPr>
          <p:cNvPr id="16387" name="Rectangle 3"/>
          <p:cNvSpPr>
            <a:spLocks noChangeArrowheads="1"/>
          </p:cNvSpPr>
          <p:nvPr/>
        </p:nvSpPr>
        <p:spPr bwMode="auto">
          <a:xfrm>
            <a:off x="0" y="914400"/>
            <a:ext cx="8944708" cy="5632311"/>
          </a:xfrm>
          <a:prstGeom prst="rect">
            <a:avLst/>
          </a:prstGeom>
          <a:noFill/>
          <a:ln>
            <a:noFill/>
          </a:ln>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Font typeface="Wingdings" panose="05000000000000000000" pitchFamily="2" charset="2"/>
              <a:buChar char="ü"/>
              <a:defRPr sz="2200">
                <a:solidFill>
                  <a:srgbClr val="99330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100">
                <a:solidFill>
                  <a:srgbClr val="000099"/>
                </a:solidFill>
                <a:latin typeface="Arial" panose="020B0604020202020204" pitchFamily="34" charset="0"/>
                <a:cs typeface="Arial" panose="020B0604020202020204" pitchFamily="34" charset="0"/>
              </a:defRPr>
            </a:lvl4pPr>
            <a:lvl5pPr marL="2057400" indent="-228600">
              <a:spcBef>
                <a:spcPct val="20000"/>
              </a:spcBef>
              <a:buBlip>
                <a:blip r:embed="rId3"/>
              </a:buBlip>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1600">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ct val="0"/>
              </a:spcBef>
              <a:buFontTx/>
              <a:buAutoNum type="arabicPeriod"/>
              <a:defRPr/>
            </a:pPr>
            <a:r>
              <a:rPr lang="en-IN" sz="2400" u="sng" dirty="0" smtClean="0">
                <a:latin typeface="+mj-lt"/>
              </a:rPr>
              <a:t>OBJECT </a:t>
            </a:r>
            <a:r>
              <a:rPr lang="en-IN" sz="2400" dirty="0" smtClean="0">
                <a:latin typeface="+mj-lt"/>
              </a:rPr>
              <a:t>-</a:t>
            </a:r>
            <a:r>
              <a:rPr lang="en-IN" sz="2400" b="0" dirty="0" smtClean="0">
                <a:latin typeface="+mj-lt"/>
              </a:rPr>
              <a:t> Object is a collection of number of </a:t>
            </a:r>
            <a:r>
              <a:rPr lang="en-IN" sz="2400" dirty="0" smtClean="0">
                <a:latin typeface="+mj-lt"/>
              </a:rPr>
              <a:t>entities</a:t>
            </a:r>
            <a:r>
              <a:rPr lang="en-IN" sz="2400" b="0" dirty="0" smtClean="0">
                <a:latin typeface="+mj-lt"/>
              </a:rPr>
              <a:t>. Objects take up space in the memory. Objects are </a:t>
            </a:r>
            <a:r>
              <a:rPr lang="en-IN" sz="2400" dirty="0" smtClean="0">
                <a:latin typeface="+mj-lt"/>
              </a:rPr>
              <a:t>instances of classes</a:t>
            </a:r>
            <a:r>
              <a:rPr lang="en-IN" sz="2400" b="0" dirty="0" smtClean="0">
                <a:latin typeface="+mj-lt"/>
              </a:rPr>
              <a:t>. When a program is executed , the objects interact by sending messages to one another. Each object contain </a:t>
            </a:r>
            <a:r>
              <a:rPr lang="en-IN" sz="2400" dirty="0" smtClean="0">
                <a:latin typeface="+mj-lt"/>
              </a:rPr>
              <a:t>data</a:t>
            </a:r>
            <a:r>
              <a:rPr lang="en-IN" sz="2400" b="0" dirty="0" smtClean="0">
                <a:latin typeface="+mj-lt"/>
              </a:rPr>
              <a:t> and </a:t>
            </a:r>
            <a:r>
              <a:rPr lang="en-IN" sz="2400" dirty="0" smtClean="0">
                <a:latin typeface="+mj-lt"/>
              </a:rPr>
              <a:t>code</a:t>
            </a:r>
            <a:r>
              <a:rPr lang="en-IN" sz="2400" b="0" dirty="0" smtClean="0">
                <a:latin typeface="+mj-lt"/>
              </a:rPr>
              <a:t> to manipulate the data. Objects can interact without having know details of each others data or code. </a:t>
            </a:r>
            <a:r>
              <a:rPr lang="en-IN" sz="2400" dirty="0" smtClean="0">
                <a:latin typeface="+mj-lt"/>
              </a:rPr>
              <a:t>Each instance </a:t>
            </a:r>
            <a:r>
              <a:rPr lang="en-IN" sz="2400" b="0" dirty="0" smtClean="0">
                <a:latin typeface="+mj-lt"/>
              </a:rPr>
              <a:t>of an object can hold its own </a:t>
            </a:r>
            <a:r>
              <a:rPr lang="en-IN" sz="2400" dirty="0" smtClean="0">
                <a:latin typeface="+mj-lt"/>
              </a:rPr>
              <a:t>relevant data</a:t>
            </a:r>
            <a:r>
              <a:rPr lang="en-IN" sz="2400" b="0" dirty="0" smtClean="0">
                <a:latin typeface="+mj-lt"/>
              </a:rPr>
              <a:t>.</a:t>
            </a:r>
          </a:p>
          <a:p>
            <a:pPr marL="457200" indent="-457200" algn="just" eaLnBrk="1" hangingPunct="1">
              <a:spcBef>
                <a:spcPct val="0"/>
              </a:spcBef>
              <a:buFontTx/>
              <a:buAutoNum type="arabicPeriod"/>
              <a:defRPr/>
            </a:pPr>
            <a:endParaRPr lang="en-IN" altLang="en-US" sz="2400" b="0" dirty="0" smtClean="0">
              <a:latin typeface="+mj-lt"/>
            </a:endParaRPr>
          </a:p>
          <a:p>
            <a:pPr marL="457200" indent="-457200" algn="just" eaLnBrk="1" hangingPunct="1">
              <a:spcBef>
                <a:spcPct val="0"/>
              </a:spcBef>
              <a:buFontTx/>
              <a:buAutoNum type="arabicPeriod"/>
              <a:defRPr/>
            </a:pPr>
            <a:r>
              <a:rPr lang="en-IN" sz="2400" u="sng" dirty="0" smtClean="0">
                <a:latin typeface="+mj-lt"/>
              </a:rPr>
              <a:t>CLASS</a:t>
            </a:r>
            <a:r>
              <a:rPr lang="en-IN" sz="2400" dirty="0" smtClean="0">
                <a:latin typeface="+mj-lt"/>
              </a:rPr>
              <a:t> - </a:t>
            </a:r>
            <a:r>
              <a:rPr lang="en-IN" sz="2400" b="0" dirty="0" smtClean="0">
                <a:latin typeface="+mj-lt"/>
              </a:rPr>
              <a:t>Class is a </a:t>
            </a:r>
            <a:r>
              <a:rPr lang="en-IN" sz="2400" dirty="0" smtClean="0">
                <a:latin typeface="+mj-lt"/>
              </a:rPr>
              <a:t>collection</a:t>
            </a:r>
            <a:r>
              <a:rPr lang="en-IN" sz="2400" b="0" dirty="0" smtClean="0">
                <a:latin typeface="+mj-lt"/>
              </a:rPr>
              <a:t> of </a:t>
            </a:r>
            <a:r>
              <a:rPr lang="en-IN" sz="2400" dirty="0" smtClean="0">
                <a:latin typeface="+mj-lt"/>
              </a:rPr>
              <a:t>objects</a:t>
            </a:r>
            <a:r>
              <a:rPr lang="en-IN" sz="2400" b="0" dirty="0" smtClean="0">
                <a:latin typeface="+mj-lt"/>
              </a:rPr>
              <a:t> of similar type. Objects are </a:t>
            </a:r>
            <a:r>
              <a:rPr lang="en-IN" sz="2400" dirty="0" smtClean="0">
                <a:latin typeface="+mj-lt"/>
              </a:rPr>
              <a:t>variables</a:t>
            </a:r>
            <a:r>
              <a:rPr lang="en-IN" sz="2400" b="0" dirty="0" smtClean="0">
                <a:latin typeface="+mj-lt"/>
              </a:rPr>
              <a:t> of the </a:t>
            </a:r>
            <a:r>
              <a:rPr lang="en-IN" sz="2400" dirty="0" smtClean="0">
                <a:latin typeface="+mj-lt"/>
              </a:rPr>
              <a:t>type class</a:t>
            </a:r>
            <a:r>
              <a:rPr lang="en-IN" sz="2400" b="0" dirty="0" smtClean="0">
                <a:latin typeface="+mj-lt"/>
              </a:rPr>
              <a:t>. Once a class has been defined, we can create any number of objects belonging to that class. Classes are </a:t>
            </a:r>
            <a:r>
              <a:rPr lang="en-IN" sz="2400" dirty="0" smtClean="0">
                <a:latin typeface="+mj-lt"/>
              </a:rPr>
              <a:t>user define data types</a:t>
            </a:r>
            <a:r>
              <a:rPr lang="en-IN" sz="2400" b="0" dirty="0" smtClean="0">
                <a:latin typeface="+mj-lt"/>
              </a:rPr>
              <a:t>. A class is a </a:t>
            </a:r>
            <a:r>
              <a:rPr lang="en-IN" sz="2400" dirty="0" smtClean="0">
                <a:latin typeface="+mj-lt"/>
              </a:rPr>
              <a:t>blueprint</a:t>
            </a:r>
            <a:r>
              <a:rPr lang="en-IN" sz="2400" b="0" dirty="0" smtClean="0">
                <a:latin typeface="+mj-lt"/>
              </a:rPr>
              <a:t> for any functional entity which defines its </a:t>
            </a:r>
            <a:r>
              <a:rPr lang="en-IN" sz="2400" dirty="0" smtClean="0">
                <a:latin typeface="+mj-lt"/>
              </a:rPr>
              <a:t>properties</a:t>
            </a:r>
            <a:r>
              <a:rPr lang="en-IN" sz="2400" b="0" dirty="0" smtClean="0">
                <a:latin typeface="+mj-lt"/>
              </a:rPr>
              <a:t> and its </a:t>
            </a:r>
            <a:r>
              <a:rPr lang="en-IN" sz="2400" dirty="0" smtClean="0">
                <a:latin typeface="+mj-lt"/>
              </a:rPr>
              <a:t>functions</a:t>
            </a:r>
            <a:r>
              <a:rPr lang="en-IN" sz="2400" b="0" dirty="0" smtClean="0">
                <a:latin typeface="+mj-lt"/>
              </a:rPr>
              <a:t>. </a:t>
            </a:r>
          </a:p>
          <a:p>
            <a:pPr marL="457200" indent="-457200" algn="just" eaLnBrk="1" hangingPunct="1">
              <a:spcBef>
                <a:spcPct val="0"/>
              </a:spcBef>
              <a:buFontTx/>
              <a:buAutoNum type="arabicPeriod"/>
              <a:defRPr/>
            </a:pPr>
            <a:endParaRPr lang="en-US" altLang="en-US" sz="2400" b="0" dirty="0" smtClean="0">
              <a:latin typeface="+mj-lt"/>
            </a:endParaRPr>
          </a:p>
          <a:p>
            <a:pPr marL="457200" indent="-457200" algn="just" eaLnBrk="1" hangingPunct="1">
              <a:spcBef>
                <a:spcPct val="0"/>
              </a:spcBef>
              <a:buFontTx/>
              <a:buAutoNum type="arabicPeriod"/>
              <a:defRPr/>
            </a:pPr>
            <a:endParaRPr lang="en-US" altLang="en-US" sz="2400" b="0" dirty="0" smtClean="0">
              <a:latin typeface="+mj-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512277" y="0"/>
            <a:ext cx="7631723" cy="762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u="sng" dirty="0" smtClean="0"/>
              <a:t>Reference Variables</a:t>
            </a:r>
          </a:p>
        </p:txBody>
      </p:sp>
      <p:sp>
        <p:nvSpPr>
          <p:cNvPr id="45059" name="Content Placeholder 2"/>
          <p:cNvSpPr>
            <a:spLocks noGrp="1"/>
          </p:cNvSpPr>
          <p:nvPr>
            <p:ph idx="1"/>
          </p:nvPr>
        </p:nvSpPr>
        <p:spPr/>
        <p:txBody>
          <a:bodyPr/>
          <a:lstStyle/>
          <a:p>
            <a:r>
              <a:rPr lang="en-US" altLang="en-US" dirty="0" smtClean="0"/>
              <a:t>Store the reference value of an object</a:t>
            </a:r>
          </a:p>
          <a:p>
            <a:r>
              <a:rPr lang="en-US" altLang="en-US" dirty="0" smtClean="0"/>
              <a:t>Reference type can be a class/an array or an interface name</a:t>
            </a:r>
          </a:p>
          <a:p>
            <a:pPr lvl="1">
              <a:buFontTx/>
              <a:buNone/>
            </a:pPr>
            <a:r>
              <a:rPr lang="en-US" altLang="en-US" dirty="0" smtClean="0">
                <a:solidFill>
                  <a:schemeClr val="accent2"/>
                </a:solidFill>
              </a:rPr>
              <a:t>Pizza </a:t>
            </a:r>
            <a:r>
              <a:rPr lang="en-US" altLang="en-US" dirty="0" err="1" smtClean="0">
                <a:solidFill>
                  <a:schemeClr val="accent2"/>
                </a:solidFill>
              </a:rPr>
              <a:t>yummyPizza</a:t>
            </a:r>
            <a:r>
              <a:rPr lang="en-US" altLang="en-US" dirty="0" smtClean="0">
                <a:solidFill>
                  <a:schemeClr val="accent2"/>
                </a:solidFill>
              </a:rPr>
              <a:t> = new Pizza("</a:t>
            </a:r>
            <a:r>
              <a:rPr lang="en-US" altLang="en-US" dirty="0" err="1" smtClean="0">
                <a:solidFill>
                  <a:schemeClr val="accent2"/>
                </a:solidFill>
              </a:rPr>
              <a:t>Hot&amp;Spicy</a:t>
            </a:r>
            <a:r>
              <a:rPr lang="en-US" altLang="en-US" dirty="0" smtClean="0">
                <a:solidFill>
                  <a:schemeClr val="accent2"/>
                </a:solidFill>
              </a:rPr>
              <a:t>"); </a:t>
            </a:r>
          </a:p>
          <a:p>
            <a:pPr lvl="1">
              <a:buFontTx/>
              <a:buNone/>
            </a:pPr>
            <a:r>
              <a:rPr lang="en-US" altLang="en-US" dirty="0" smtClean="0">
                <a:solidFill>
                  <a:schemeClr val="accent2"/>
                </a:solidFill>
              </a:rPr>
              <a:t>// Declaration with </a:t>
            </a:r>
            <a:r>
              <a:rPr lang="en-US" altLang="en-US" dirty="0" err="1" smtClean="0">
                <a:solidFill>
                  <a:schemeClr val="accent2"/>
                </a:solidFill>
              </a:rPr>
              <a:t>initializer</a:t>
            </a:r>
            <a:endParaRPr lang="en-US" altLang="en-US" dirty="0" smtClean="0">
              <a:solidFill>
                <a:schemeClr val="accent2"/>
              </a:solidFill>
            </a:endParaRPr>
          </a:p>
          <a:p>
            <a:endParaRPr lang="en-US" altLang="en-US" dirty="0" smtClean="0">
              <a:solidFill>
                <a:schemeClr val="accent2"/>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u="sng" dirty="0" smtClean="0"/>
              <a:t>Default Values</a:t>
            </a:r>
          </a:p>
        </p:txBody>
      </p:sp>
      <p:sp>
        <p:nvSpPr>
          <p:cNvPr id="46083" name="Content Placeholder 2"/>
          <p:cNvSpPr>
            <a:spLocks noGrp="1"/>
          </p:cNvSpPr>
          <p:nvPr>
            <p:ph idx="1"/>
          </p:nvPr>
        </p:nvSpPr>
        <p:spPr/>
        <p:txBody>
          <a:bodyPr>
            <a:normAutofit fontScale="92500" lnSpcReduction="10000"/>
          </a:bodyPr>
          <a:lstStyle/>
          <a:p>
            <a:pPr>
              <a:buFontTx/>
              <a:buNone/>
            </a:pPr>
            <a:r>
              <a:rPr lang="en-US" altLang="en-US" b="1" smtClean="0"/>
              <a:t>Data Type 					Default Value</a:t>
            </a:r>
          </a:p>
          <a:p>
            <a:pPr>
              <a:buFontTx/>
              <a:buNone/>
            </a:pPr>
            <a:r>
              <a:rPr lang="en-US" altLang="en-US" smtClean="0"/>
              <a:t>boolean 					false</a:t>
            </a:r>
          </a:p>
          <a:p>
            <a:pPr>
              <a:buFontTx/>
              <a:buNone/>
            </a:pPr>
            <a:r>
              <a:rPr lang="en-US" altLang="en-US" smtClean="0"/>
              <a:t>char 						'\u0000'</a:t>
            </a:r>
          </a:p>
          <a:p>
            <a:pPr>
              <a:buFontTx/>
              <a:buNone/>
            </a:pPr>
            <a:r>
              <a:rPr lang="en-US" altLang="en-US" smtClean="0"/>
              <a:t>Integer (byte, short, int, long) 	0L for long, 0 for others</a:t>
            </a:r>
          </a:p>
          <a:p>
            <a:pPr>
              <a:buFontTx/>
              <a:buNone/>
            </a:pPr>
            <a:r>
              <a:rPr lang="en-US" altLang="en-US" smtClean="0"/>
              <a:t>Floating-point (float, double) 		0.0F or 0.0D</a:t>
            </a:r>
          </a:p>
          <a:p>
            <a:pPr>
              <a:buFontTx/>
              <a:buNone/>
            </a:pPr>
            <a:r>
              <a:rPr lang="en-US" altLang="en-US" smtClean="0"/>
              <a:t>Reference types 				null</a:t>
            </a:r>
          </a:p>
          <a:p>
            <a:pPr>
              <a:buFontTx/>
              <a:buNone/>
            </a:pPr>
            <a:endParaRPr lang="en-US" altLang="en-US" smtClean="0"/>
          </a:p>
          <a:p>
            <a:pPr>
              <a:buFontTx/>
              <a:buNone/>
            </a:pPr>
            <a:r>
              <a:rPr lang="en-US" altLang="en-US" smtClean="0"/>
              <a:t>Local variable must be initialized explicitly</a:t>
            </a:r>
          </a:p>
          <a:p>
            <a:pPr>
              <a:buFontTx/>
              <a:buNone/>
            </a:pPr>
            <a:endParaRPr lang="en-US"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u="sng" dirty="0" smtClean="0"/>
              <a:t>Constant</a:t>
            </a:r>
          </a:p>
        </p:txBody>
      </p:sp>
      <p:sp>
        <p:nvSpPr>
          <p:cNvPr id="3" name="Content Placeholder 2"/>
          <p:cNvSpPr>
            <a:spLocks noGrp="1"/>
          </p:cNvSpPr>
          <p:nvPr>
            <p:ph idx="1"/>
          </p:nvPr>
        </p:nvSpPr>
        <p:spPr>
          <a:xfrm>
            <a:off x="457200" y="1600200"/>
            <a:ext cx="8305800" cy="4876800"/>
          </a:xfrm>
        </p:spPr>
        <p:txBody>
          <a:bodyPr/>
          <a:lstStyle/>
          <a:p>
            <a:pPr>
              <a:defRPr/>
            </a:pPr>
            <a:r>
              <a:rPr lang="en-US" dirty="0" smtClean="0"/>
              <a:t>Include </a:t>
            </a:r>
            <a:r>
              <a:rPr lang="en-US" i="1" dirty="0" smtClean="0"/>
              <a:t>final </a:t>
            </a:r>
            <a:r>
              <a:rPr lang="en-US" dirty="0" smtClean="0"/>
              <a:t>Keyword in declaration</a:t>
            </a:r>
          </a:p>
          <a:p>
            <a:pPr>
              <a:defRPr/>
            </a:pPr>
            <a:r>
              <a:rPr lang="en-US" dirty="0" smtClean="0"/>
              <a:t>Final variables must be initialized upon declaration</a:t>
            </a:r>
          </a:p>
          <a:p>
            <a:pPr lvl="2">
              <a:buFont typeface="Wingdings" pitchFamily="2" charset="2"/>
              <a:buNone/>
              <a:defRPr/>
            </a:pPr>
            <a:r>
              <a:rPr lang="en-US" sz="2800" dirty="0" smtClean="0">
                <a:solidFill>
                  <a:schemeClr val="accent2"/>
                </a:solidFill>
                <a:ea typeface="+mn-ea"/>
              </a:rPr>
              <a:t>final </a:t>
            </a:r>
            <a:r>
              <a:rPr lang="en-US" sz="2800" dirty="0" err="1" smtClean="0">
                <a:solidFill>
                  <a:schemeClr val="accent2"/>
                </a:solidFill>
                <a:ea typeface="+mn-ea"/>
              </a:rPr>
              <a:t>int</a:t>
            </a:r>
            <a:r>
              <a:rPr lang="en-US" sz="2800" dirty="0" smtClean="0">
                <a:solidFill>
                  <a:schemeClr val="accent2"/>
                </a:solidFill>
                <a:ea typeface="+mn-ea"/>
              </a:rPr>
              <a:t> MAX_BUFFER_SIZE = 256;</a:t>
            </a:r>
          </a:p>
          <a:p>
            <a:pPr lvl="2">
              <a:buFont typeface="Wingdings" pitchFamily="2" charset="2"/>
              <a:buNone/>
              <a:defRPr/>
            </a:pPr>
            <a:r>
              <a:rPr lang="en-US" sz="2800" dirty="0" smtClean="0">
                <a:solidFill>
                  <a:schemeClr val="accent2"/>
                </a:solidFill>
                <a:ea typeface="+mn-ea"/>
              </a:rPr>
              <a:t>final float PI=3.14159;</a:t>
            </a:r>
          </a:p>
          <a:p>
            <a:pPr>
              <a:defRPr/>
            </a:pPr>
            <a:r>
              <a:rPr lang="en-US" sz="3200" dirty="0" smtClean="0"/>
              <a:t>Class constant can be setup using keyword </a:t>
            </a:r>
          </a:p>
          <a:p>
            <a:pPr lvl="6">
              <a:buFontTx/>
              <a:buNone/>
              <a:defRPr/>
            </a:pPr>
            <a:r>
              <a:rPr lang="en-US" sz="3600" i="1" dirty="0" smtClean="0">
                <a:solidFill>
                  <a:schemeClr val="accent2"/>
                </a:solidFill>
              </a:rPr>
              <a:t>static final</a:t>
            </a:r>
          </a:p>
          <a:p>
            <a:pPr>
              <a:buFontTx/>
              <a:buNone/>
              <a:defRPr/>
            </a:pPr>
            <a:endParaRPr lang="en-US" sz="3200" i="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822081"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b="1" u="sng" dirty="0" smtClean="0"/>
              <a:t>Java’s Type Casting</a:t>
            </a:r>
          </a:p>
        </p:txBody>
      </p:sp>
      <p:sp>
        <p:nvSpPr>
          <p:cNvPr id="48131" name="Content Placeholder 2"/>
          <p:cNvSpPr>
            <a:spLocks noGrp="1"/>
          </p:cNvSpPr>
          <p:nvPr>
            <p:ph idx="1"/>
          </p:nvPr>
        </p:nvSpPr>
        <p:spPr/>
        <p:txBody>
          <a:bodyPr/>
          <a:lstStyle/>
          <a:p>
            <a:r>
              <a:rPr lang="en-IN" altLang="en-US" i="1" dirty="0" smtClean="0"/>
              <a:t>Java’s </a:t>
            </a:r>
            <a:r>
              <a:rPr lang="en-IN" altLang="en-US" i="1" dirty="0" smtClean="0">
                <a:solidFill>
                  <a:srgbClr val="FF0000"/>
                </a:solidFill>
              </a:rPr>
              <a:t>automatic type conversion </a:t>
            </a:r>
            <a:r>
              <a:rPr lang="en-IN" altLang="en-US" dirty="0" smtClean="0"/>
              <a:t>will take place if the following two conditions are met:</a:t>
            </a:r>
          </a:p>
          <a:p>
            <a:pPr lvl="1"/>
            <a:r>
              <a:rPr lang="en-IN" altLang="en-US" dirty="0" smtClean="0"/>
              <a:t>The two types are </a:t>
            </a:r>
            <a:r>
              <a:rPr lang="en-IN" altLang="en-US" dirty="0" smtClean="0">
                <a:solidFill>
                  <a:srgbClr val="FF0000"/>
                </a:solidFill>
              </a:rPr>
              <a:t>compatible</a:t>
            </a:r>
            <a:r>
              <a:rPr lang="en-IN" altLang="en-US" dirty="0" smtClean="0"/>
              <a:t>.</a:t>
            </a:r>
          </a:p>
          <a:p>
            <a:pPr lvl="1"/>
            <a:r>
              <a:rPr lang="en-IN" altLang="en-US" dirty="0" smtClean="0"/>
              <a:t>The destination type is </a:t>
            </a:r>
            <a:r>
              <a:rPr lang="en-IN" altLang="en-US" b="1" dirty="0" smtClean="0">
                <a:solidFill>
                  <a:srgbClr val="FF0000"/>
                </a:solidFill>
              </a:rPr>
              <a:t>larger</a:t>
            </a:r>
            <a:r>
              <a:rPr lang="en-IN" altLang="en-US" dirty="0" smtClean="0">
                <a:solidFill>
                  <a:srgbClr val="FF0000"/>
                </a:solidFill>
              </a:rPr>
              <a:t> </a:t>
            </a:r>
            <a:r>
              <a:rPr lang="en-IN" altLang="en-US" dirty="0" smtClean="0"/>
              <a:t>than the source type.</a:t>
            </a:r>
          </a:p>
          <a:p>
            <a:r>
              <a:rPr lang="en-IN" altLang="en-US" dirty="0" smtClean="0"/>
              <a:t>This type of conversion is called </a:t>
            </a:r>
            <a:r>
              <a:rPr lang="en-IN" altLang="en-US" b="1" dirty="0" smtClean="0">
                <a:solidFill>
                  <a:srgbClr val="FF0000"/>
                </a:solidFill>
              </a:rPr>
              <a:t>widening conversion</a:t>
            </a:r>
            <a:r>
              <a:rPr lang="en-IN" altLang="en-US" b="1" dirty="0" smtClean="0"/>
              <a:t>.</a:t>
            </a:r>
            <a:endParaRPr lang="en-I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822081" y="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r>
              <a:rPr lang="en-IN" altLang="en-US" sz="3600" b="1" u="sng" dirty="0" smtClean="0"/>
              <a:t>Java’s Type Casting</a:t>
            </a:r>
          </a:p>
        </p:txBody>
      </p:sp>
      <p:sp>
        <p:nvSpPr>
          <p:cNvPr id="49155" name="Content Placeholder 2"/>
          <p:cNvSpPr>
            <a:spLocks noGrp="1"/>
          </p:cNvSpPr>
          <p:nvPr>
            <p:ph idx="1"/>
          </p:nvPr>
        </p:nvSpPr>
        <p:spPr>
          <a:xfrm>
            <a:off x="0" y="850901"/>
            <a:ext cx="8748346" cy="6007099"/>
          </a:xfrm>
        </p:spPr>
        <p:txBody>
          <a:bodyPr>
            <a:noAutofit/>
          </a:bodyPr>
          <a:lstStyle/>
          <a:p>
            <a:r>
              <a:rPr lang="en-IN" altLang="en-US" sz="2600" b="1" dirty="0" smtClean="0"/>
              <a:t>Narrowing conversion </a:t>
            </a:r>
            <a:r>
              <a:rPr lang="en-IN" altLang="en-US" sz="2600" dirty="0" smtClean="0"/>
              <a:t>explicitly making the value narrower so that it will fit into the target type.</a:t>
            </a:r>
          </a:p>
          <a:p>
            <a:r>
              <a:rPr lang="en-IN" altLang="en-US" sz="2600" dirty="0" smtClean="0"/>
              <a:t>To create a conversion between two incompatible types, you must use a cast. A </a:t>
            </a:r>
            <a:r>
              <a:rPr lang="en-IN" altLang="en-US" sz="2600" b="1" i="1" dirty="0" smtClean="0"/>
              <a:t>cast</a:t>
            </a:r>
            <a:r>
              <a:rPr lang="en-IN" altLang="en-US" sz="2600" i="1" dirty="0" smtClean="0"/>
              <a:t> </a:t>
            </a:r>
            <a:r>
              <a:rPr lang="en-IN" altLang="en-US" sz="2600" dirty="0" smtClean="0"/>
              <a:t>is simply an explicit type conversion. Format is as follows:-</a:t>
            </a:r>
          </a:p>
          <a:p>
            <a:pPr lvl="2"/>
            <a:r>
              <a:rPr lang="en-IN" altLang="en-US" sz="2600" dirty="0" smtClean="0"/>
              <a:t>(</a:t>
            </a:r>
            <a:r>
              <a:rPr lang="en-IN" altLang="en-US" sz="2600" i="1" dirty="0" smtClean="0"/>
              <a:t>target</a:t>
            </a:r>
            <a:r>
              <a:rPr lang="en-IN" altLang="en-US" sz="2600" dirty="0" smtClean="0"/>
              <a:t>-</a:t>
            </a:r>
            <a:r>
              <a:rPr lang="en-IN" altLang="en-US" sz="2600" i="1" dirty="0" smtClean="0"/>
              <a:t>type</a:t>
            </a:r>
            <a:r>
              <a:rPr lang="en-IN" altLang="en-US" sz="2600" dirty="0" smtClean="0"/>
              <a:t>) </a:t>
            </a:r>
            <a:r>
              <a:rPr lang="en-IN" altLang="en-US" sz="2600" i="1" dirty="0" smtClean="0"/>
              <a:t>value</a:t>
            </a:r>
          </a:p>
          <a:p>
            <a:r>
              <a:rPr lang="en-IN" altLang="en-US" sz="2600" dirty="0" smtClean="0"/>
              <a:t>For example, the following fragment casts an </a:t>
            </a:r>
            <a:r>
              <a:rPr lang="en-IN" altLang="en-US" sz="2600" b="1" dirty="0" err="1" smtClean="0"/>
              <a:t>int</a:t>
            </a:r>
            <a:r>
              <a:rPr lang="en-IN" altLang="en-US" sz="2600" b="1" dirty="0" smtClean="0"/>
              <a:t> </a:t>
            </a:r>
            <a:r>
              <a:rPr lang="en-IN" altLang="en-US" sz="2600" dirty="0" smtClean="0"/>
              <a:t>to a </a:t>
            </a:r>
            <a:r>
              <a:rPr lang="en-IN" altLang="en-US" sz="2600" b="1" dirty="0" smtClean="0"/>
              <a:t>byte</a:t>
            </a:r>
            <a:r>
              <a:rPr lang="en-IN" altLang="en-US" sz="2600" dirty="0" smtClean="0"/>
              <a:t>. If the integer’s value is larger than the range of a </a:t>
            </a:r>
            <a:r>
              <a:rPr lang="en-IN" altLang="en-US" sz="2600" b="1" dirty="0" smtClean="0"/>
              <a:t>byte</a:t>
            </a:r>
            <a:r>
              <a:rPr lang="en-IN" altLang="en-US" sz="2600" dirty="0" smtClean="0"/>
              <a:t>, it will be reduced modulo (the remainder of an integer division by the) </a:t>
            </a:r>
            <a:r>
              <a:rPr lang="en-IN" altLang="en-US" sz="2600" b="1" dirty="0" smtClean="0"/>
              <a:t>byte</a:t>
            </a:r>
            <a:r>
              <a:rPr lang="en-IN" altLang="en-US" sz="2600" dirty="0" smtClean="0"/>
              <a:t>’s range.</a:t>
            </a:r>
          </a:p>
          <a:p>
            <a:pPr lvl="2"/>
            <a:r>
              <a:rPr lang="en-IN" altLang="en-US" sz="2600" dirty="0" err="1" smtClean="0"/>
              <a:t>int</a:t>
            </a:r>
            <a:r>
              <a:rPr lang="en-IN" altLang="en-US" sz="2600" dirty="0" smtClean="0"/>
              <a:t> a;</a:t>
            </a:r>
          </a:p>
          <a:p>
            <a:pPr lvl="2"/>
            <a:r>
              <a:rPr lang="en-IN" altLang="en-US" sz="2600" dirty="0" smtClean="0"/>
              <a:t>byte b;</a:t>
            </a:r>
          </a:p>
          <a:p>
            <a:pPr lvl="2"/>
            <a:r>
              <a:rPr lang="en-IN" altLang="en-US" sz="2600" dirty="0" smtClean="0"/>
              <a:t>b = (byte) a;</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9144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Switching Constructs</a:t>
            </a:r>
          </a:p>
        </p:txBody>
      </p:sp>
      <p:sp>
        <p:nvSpPr>
          <p:cNvPr id="50179" name="Content Placeholder 2"/>
          <p:cNvSpPr>
            <a:spLocks noGrp="1"/>
          </p:cNvSpPr>
          <p:nvPr>
            <p:ph idx="1"/>
          </p:nvPr>
        </p:nvSpPr>
        <p:spPr/>
        <p:txBody>
          <a:bodyPr/>
          <a:lstStyle/>
          <a:p>
            <a:r>
              <a:rPr lang="en-IN" altLang="en-US" dirty="0" smtClean="0"/>
              <a:t>If block</a:t>
            </a:r>
          </a:p>
          <a:p>
            <a:r>
              <a:rPr lang="en-IN" altLang="en-US" dirty="0" smtClean="0"/>
              <a:t>If-else ladder</a:t>
            </a:r>
          </a:p>
          <a:p>
            <a:r>
              <a:rPr lang="en-IN" altLang="en-US" dirty="0" smtClean="0"/>
              <a:t>Switch case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Looping Constructs</a:t>
            </a:r>
          </a:p>
        </p:txBody>
      </p:sp>
      <p:sp>
        <p:nvSpPr>
          <p:cNvPr id="51203" name="Content Placeholder 2"/>
          <p:cNvSpPr>
            <a:spLocks noGrp="1"/>
          </p:cNvSpPr>
          <p:nvPr>
            <p:ph idx="1"/>
          </p:nvPr>
        </p:nvSpPr>
        <p:spPr/>
        <p:txBody>
          <a:bodyPr/>
          <a:lstStyle/>
          <a:p>
            <a:r>
              <a:rPr lang="en-IN" altLang="en-US" dirty="0" smtClean="0"/>
              <a:t>For Loop</a:t>
            </a:r>
          </a:p>
          <a:p>
            <a:r>
              <a:rPr lang="en-IN" altLang="en-US" dirty="0" smtClean="0"/>
              <a:t>For-each Loop</a:t>
            </a:r>
          </a:p>
          <a:p>
            <a:r>
              <a:rPr lang="en-IN" altLang="en-US" dirty="0" smtClean="0"/>
              <a:t>While Loop</a:t>
            </a:r>
          </a:p>
          <a:p>
            <a:r>
              <a:rPr lang="en-IN" altLang="en-US" dirty="0" smtClean="0"/>
              <a:t>Do-while Loop</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Control Constructs</a:t>
            </a:r>
          </a:p>
        </p:txBody>
      </p:sp>
      <p:sp>
        <p:nvSpPr>
          <p:cNvPr id="52227" name="Content Placeholder 2"/>
          <p:cNvSpPr>
            <a:spLocks noGrp="1"/>
          </p:cNvSpPr>
          <p:nvPr>
            <p:ph idx="1"/>
          </p:nvPr>
        </p:nvSpPr>
        <p:spPr/>
        <p:txBody>
          <a:bodyPr/>
          <a:lstStyle/>
          <a:p>
            <a:r>
              <a:rPr lang="en-IN" altLang="en-US" dirty="0" smtClean="0"/>
              <a:t>Break </a:t>
            </a:r>
          </a:p>
          <a:p>
            <a:r>
              <a:rPr lang="en-IN" altLang="en-US" dirty="0" smtClean="0"/>
              <a:t>Continue</a:t>
            </a:r>
          </a:p>
          <a:p>
            <a:r>
              <a:rPr lang="en-IN" altLang="en-US" dirty="0" err="1" smtClean="0"/>
              <a:t>goto</a:t>
            </a:r>
            <a:endParaRPr lang="en-IN" altLang="en-US"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Access Constructs</a:t>
            </a:r>
          </a:p>
        </p:txBody>
      </p:sp>
      <p:sp>
        <p:nvSpPr>
          <p:cNvPr id="53251" name="Content Placeholder 2"/>
          <p:cNvSpPr>
            <a:spLocks noGrp="1"/>
          </p:cNvSpPr>
          <p:nvPr>
            <p:ph idx="1"/>
          </p:nvPr>
        </p:nvSpPr>
        <p:spPr/>
        <p:txBody>
          <a:bodyPr/>
          <a:lstStyle/>
          <a:p>
            <a:r>
              <a:rPr lang="en-IN" altLang="en-US" dirty="0" smtClean="0"/>
              <a:t>Final</a:t>
            </a:r>
          </a:p>
          <a:p>
            <a:r>
              <a:rPr lang="en-IN" altLang="en-US" dirty="0" smtClean="0"/>
              <a:t>Static</a:t>
            </a:r>
          </a:p>
          <a:p>
            <a:endParaRPr lang="en-IN" altLang="en-US" dirty="0" smtClean="0"/>
          </a:p>
          <a:p>
            <a:r>
              <a:rPr lang="en-IN" altLang="en-US" dirty="0" smtClean="0"/>
              <a:t>Access </a:t>
            </a:r>
            <a:r>
              <a:rPr lang="en-IN" altLang="en-US" dirty="0" err="1" smtClean="0"/>
              <a:t>Specifiers</a:t>
            </a:r>
            <a:endParaRPr lang="en-IN" altLang="en-US" dirty="0" smtClean="0"/>
          </a:p>
          <a:p>
            <a:pPr lvl="1"/>
            <a:r>
              <a:rPr lang="en-IN" altLang="en-US" dirty="0" smtClean="0"/>
              <a:t>Public</a:t>
            </a:r>
          </a:p>
          <a:p>
            <a:pPr lvl="1"/>
            <a:r>
              <a:rPr lang="en-IN" altLang="en-US" dirty="0" smtClean="0"/>
              <a:t>Private</a:t>
            </a:r>
          </a:p>
          <a:p>
            <a:pPr lvl="1"/>
            <a:r>
              <a:rPr lang="en-IN" altLang="en-US" dirty="0" smtClean="0"/>
              <a:t>Protected</a:t>
            </a:r>
          </a:p>
          <a:p>
            <a:pPr lvl="1"/>
            <a:r>
              <a:rPr lang="en-IN" altLang="en-US" dirty="0" smtClean="0"/>
              <a:t>Default/Package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72243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smtClean="0"/>
              <a:t>Access Constructs</a:t>
            </a:r>
          </a:p>
        </p:txBody>
      </p:sp>
      <p:pic>
        <p:nvPicPr>
          <p:cNvPr id="54275" name="Picture 2"/>
          <p:cNvPicPr>
            <a:picLocks noChangeAspect="1"/>
          </p:cNvPicPr>
          <p:nvPr/>
        </p:nvPicPr>
        <p:blipFill>
          <a:blip r:embed="rId2"/>
          <a:srcRect/>
          <a:stretch>
            <a:fillRect/>
          </a:stretch>
        </p:blipFill>
        <p:spPr bwMode="auto">
          <a:xfrm>
            <a:off x="722435" y="1009650"/>
            <a:ext cx="7848600" cy="48323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A0868F0A21BA458BB9F451A583000B" ma:contentTypeVersion="8" ma:contentTypeDescription="Create a new document." ma:contentTypeScope="" ma:versionID="60b9c40698bd010b8b64a4028f263c27">
  <xsd:schema xmlns:xsd="http://www.w3.org/2001/XMLSchema" xmlns:xs="http://www.w3.org/2001/XMLSchema" xmlns:p="http://schemas.microsoft.com/office/2006/metadata/properties" xmlns:ns2="b913e560-2d70-43b1-957a-0da16dbeaab5" targetNamespace="http://schemas.microsoft.com/office/2006/metadata/properties" ma:root="true" ma:fieldsID="32e47b837913b5e344467fa0be1eb630" ns2:_="">
    <xsd:import namespace="b913e560-2d70-43b1-957a-0da16dbeaa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13e560-2d70-43b1-957a-0da16dbea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5DB82D-E9E1-48D9-B3B7-26DB77F90475}"/>
</file>

<file path=customXml/itemProps2.xml><?xml version="1.0" encoding="utf-8"?>
<ds:datastoreItem xmlns:ds="http://schemas.openxmlformats.org/officeDocument/2006/customXml" ds:itemID="{2AAFBD3F-8B5F-41CC-B337-271305BE364A}"/>
</file>

<file path=customXml/itemProps3.xml><?xml version="1.0" encoding="utf-8"?>
<ds:datastoreItem xmlns:ds="http://schemas.openxmlformats.org/officeDocument/2006/customXml" ds:itemID="{44CADD69-0232-4112-B0F9-6066E6C76E1C}"/>
</file>

<file path=docProps/app.xml><?xml version="1.0" encoding="utf-8"?>
<Properties xmlns="http://schemas.openxmlformats.org/officeDocument/2006/extended-properties" xmlns:vt="http://schemas.openxmlformats.org/officeDocument/2006/docPropsVTypes">
  <TotalTime>4283</TotalTime>
  <Words>6808</Words>
  <Application>Microsoft Office PowerPoint</Application>
  <PresentationFormat>On-screen Show (4:3)</PresentationFormat>
  <Paragraphs>877</Paragraphs>
  <Slides>153</Slides>
  <Notes>1</Notes>
  <HiddenSlides>1</HiddenSlides>
  <MMClips>0</MMClips>
  <ScaleCrop>false</ScaleCrop>
  <HeadingPairs>
    <vt:vector size="4" baseType="variant">
      <vt:variant>
        <vt:lpstr>Theme</vt:lpstr>
      </vt:variant>
      <vt:variant>
        <vt:i4>1</vt:i4>
      </vt:variant>
      <vt:variant>
        <vt:lpstr>Slide Titles</vt:lpstr>
      </vt:variant>
      <vt:variant>
        <vt:i4>153</vt:i4>
      </vt:variant>
    </vt:vector>
  </HeadingPairs>
  <TitlesOfParts>
    <vt:vector size="154" baseType="lpstr">
      <vt:lpstr>Office Theme</vt:lpstr>
      <vt:lpstr>Object Oriented Programming and JAVA </vt:lpstr>
      <vt:lpstr>Unit-1 syllabus</vt:lpstr>
      <vt:lpstr>Comparison of programming paradigms</vt:lpstr>
      <vt:lpstr>MAJOR PROGRAMMING PARADIGM </vt:lpstr>
      <vt:lpstr>Slide 5</vt:lpstr>
      <vt:lpstr>Slide 6</vt:lpstr>
      <vt:lpstr>Slide 7</vt:lpstr>
      <vt:lpstr>Slide 8</vt:lpstr>
      <vt:lpstr>Slide 9</vt:lpstr>
      <vt:lpstr>Slide 10</vt:lpstr>
      <vt:lpstr>Slide 11</vt:lpstr>
      <vt:lpstr>Slide 12</vt:lpstr>
      <vt:lpstr>Object Based programming Languages </vt:lpstr>
      <vt:lpstr>TRADE-OFFS OF A PROGRAMMING</vt:lpstr>
      <vt:lpstr>Slide 15</vt:lpstr>
      <vt:lpstr>Structure of Java Program </vt:lpstr>
      <vt:lpstr>To write the statements in the documentation section</vt:lpstr>
      <vt:lpstr>Slide 18</vt:lpstr>
      <vt:lpstr>Slide 19</vt:lpstr>
      <vt:lpstr>Slide 20</vt:lpstr>
      <vt:lpstr>Slide 21</vt:lpstr>
      <vt:lpstr>Slide 22</vt:lpstr>
      <vt:lpstr>Why need JAVA</vt:lpstr>
      <vt:lpstr>Slide 24</vt:lpstr>
      <vt:lpstr>Object-oriented programming system </vt:lpstr>
      <vt:lpstr>Popular OOP languages</vt:lpstr>
      <vt:lpstr>Slide 27</vt:lpstr>
      <vt:lpstr>Slide 28</vt:lpstr>
      <vt:lpstr>Java Architecture</vt:lpstr>
      <vt:lpstr>Slide 30</vt:lpstr>
      <vt:lpstr>Components of Java Architecture </vt:lpstr>
      <vt:lpstr>Slide 32</vt:lpstr>
      <vt:lpstr>Slide 33</vt:lpstr>
      <vt:lpstr>Slide 34</vt:lpstr>
      <vt:lpstr>Slide 35</vt:lpstr>
      <vt:lpstr>Slide 36</vt:lpstr>
      <vt:lpstr>JVM Architecture</vt:lpstr>
      <vt:lpstr>JVM Architecture</vt:lpstr>
      <vt:lpstr>Class Loader Subsystem </vt:lpstr>
      <vt:lpstr>Loading</vt:lpstr>
      <vt:lpstr>Loading</vt:lpstr>
      <vt:lpstr>Linking</vt:lpstr>
      <vt:lpstr>Initialization</vt:lpstr>
      <vt:lpstr>Class Loaders</vt:lpstr>
      <vt:lpstr>Class Loaders</vt:lpstr>
      <vt:lpstr>Class Loaders Types</vt:lpstr>
      <vt:lpstr>Class Loaders Types</vt:lpstr>
      <vt:lpstr>Retrieving Class Loaders</vt:lpstr>
      <vt:lpstr>Class Loaders Delegation Model</vt:lpstr>
      <vt:lpstr>JVM Memory</vt:lpstr>
      <vt:lpstr>JVM Memory</vt:lpstr>
      <vt:lpstr>JVM Memory</vt:lpstr>
      <vt:lpstr>Execution Engine</vt:lpstr>
      <vt:lpstr>JVM Memory</vt:lpstr>
      <vt:lpstr>JVM Memory</vt:lpstr>
      <vt:lpstr>JIT Compiler</vt:lpstr>
      <vt:lpstr>JIT Compiler</vt:lpstr>
      <vt:lpstr>JIT Compiler</vt:lpstr>
      <vt:lpstr>JIT Compiler</vt:lpstr>
      <vt:lpstr>Garbage Collection</vt:lpstr>
      <vt:lpstr>Garbage Collection</vt:lpstr>
      <vt:lpstr>Eligible objects for GC</vt:lpstr>
      <vt:lpstr>Requesting JVM to run GC</vt:lpstr>
      <vt:lpstr>Finalization</vt:lpstr>
      <vt:lpstr>.class File Format</vt:lpstr>
      <vt:lpstr>.class File Format</vt:lpstr>
      <vt:lpstr>.class File Format</vt:lpstr>
      <vt:lpstr>.class File Format</vt:lpstr>
      <vt:lpstr>.class File Format</vt:lpstr>
      <vt:lpstr>.class File Format</vt:lpstr>
      <vt:lpstr>.class File Format</vt:lpstr>
      <vt:lpstr>Sandbox Model of Security</vt:lpstr>
      <vt:lpstr>Sandbox Model of Security</vt:lpstr>
      <vt:lpstr>Sandbox Model of Security</vt:lpstr>
      <vt:lpstr>Sandbox Model of Security</vt:lpstr>
      <vt:lpstr>Java’s Magic – The Byte code </vt:lpstr>
      <vt:lpstr>Slide 77</vt:lpstr>
      <vt:lpstr>“Welcome" for Microsoft Windows</vt:lpstr>
      <vt:lpstr>Slide 79</vt:lpstr>
      <vt:lpstr>Language Basics </vt:lpstr>
      <vt:lpstr>Slide 81</vt:lpstr>
      <vt:lpstr>String Literals</vt:lpstr>
      <vt:lpstr>Escape Sequences</vt:lpstr>
      <vt:lpstr>Slide 84</vt:lpstr>
      <vt:lpstr>Slide 85</vt:lpstr>
      <vt:lpstr>Primitive Data Types</vt:lpstr>
      <vt:lpstr>Primitive Data Types</vt:lpstr>
      <vt:lpstr>Variables</vt:lpstr>
      <vt:lpstr>Variables</vt:lpstr>
      <vt:lpstr>Reference Variables</vt:lpstr>
      <vt:lpstr>Default Values</vt:lpstr>
      <vt:lpstr>Constant</vt:lpstr>
      <vt:lpstr>Java’s Type Casting</vt:lpstr>
      <vt:lpstr>Java’s Type Casting</vt:lpstr>
      <vt:lpstr>Switching Constructs</vt:lpstr>
      <vt:lpstr>Looping Constructs</vt:lpstr>
      <vt:lpstr>Control Constructs</vt:lpstr>
      <vt:lpstr>Access Constructs</vt:lpstr>
      <vt:lpstr>Access Constructs</vt:lpstr>
      <vt:lpstr>Reference vs. Instance Variables</vt:lpstr>
      <vt:lpstr>Array</vt:lpstr>
      <vt:lpstr>1D Array</vt:lpstr>
      <vt:lpstr>Multi-dimensional Arrays</vt:lpstr>
      <vt:lpstr>“for each” Loop</vt:lpstr>
      <vt:lpstr>Ragged arrays</vt:lpstr>
      <vt:lpstr>String Arrays</vt:lpstr>
      <vt:lpstr>Exercise</vt:lpstr>
      <vt:lpstr>Exercise</vt:lpstr>
      <vt:lpstr>String Class</vt:lpstr>
      <vt:lpstr>String Literal Pool</vt:lpstr>
      <vt:lpstr>String Class- Methods</vt:lpstr>
      <vt:lpstr>String Command Line Args</vt:lpstr>
      <vt:lpstr>Building Strings- String Builder </vt:lpstr>
      <vt:lpstr>String Buffer</vt:lpstr>
      <vt:lpstr>StringTokenizer </vt:lpstr>
      <vt:lpstr>User Interactions</vt:lpstr>
      <vt:lpstr>User Interactions</vt:lpstr>
      <vt:lpstr>Object &amp; Classes</vt:lpstr>
      <vt:lpstr>Classes – The Blueprint !!</vt:lpstr>
      <vt:lpstr>Class Members</vt:lpstr>
      <vt:lpstr>Class Members</vt:lpstr>
      <vt:lpstr>Slide 122</vt:lpstr>
      <vt:lpstr>Defining Classes..</vt:lpstr>
      <vt:lpstr>Defining Classes..</vt:lpstr>
      <vt:lpstr>Slide 125</vt:lpstr>
      <vt:lpstr>Slide 126</vt:lpstr>
      <vt:lpstr>Slide 127</vt:lpstr>
      <vt:lpstr>Object- Attributes and Methods</vt:lpstr>
      <vt:lpstr>Packages</vt:lpstr>
      <vt:lpstr>Packages..</vt:lpstr>
      <vt:lpstr>Packages..</vt:lpstr>
      <vt:lpstr>Packages..</vt:lpstr>
      <vt:lpstr>Slide 133</vt:lpstr>
      <vt:lpstr>Inheritance</vt:lpstr>
      <vt:lpstr>Inheritance..</vt:lpstr>
      <vt:lpstr>Abstract Classes</vt:lpstr>
      <vt:lpstr>Interfaces</vt:lpstr>
      <vt:lpstr>Interfaces..</vt:lpstr>
      <vt:lpstr>Interfaces..</vt:lpstr>
      <vt:lpstr>Multiple Inheritance?</vt:lpstr>
      <vt:lpstr>Abstract Classes vs. Interfaces</vt:lpstr>
      <vt:lpstr>Overloading vs. Overriding</vt:lpstr>
      <vt:lpstr>Object: The Cosmic Superclass</vt:lpstr>
      <vt:lpstr>Object Wrapper and Autoboxing</vt:lpstr>
      <vt:lpstr>Java Autoboxing</vt:lpstr>
      <vt:lpstr>Java Unboxing</vt:lpstr>
      <vt:lpstr>Inner Classes</vt:lpstr>
      <vt:lpstr>Nested Classes</vt:lpstr>
      <vt:lpstr>Inner Classes</vt:lpstr>
      <vt:lpstr>Static Inner Classes</vt:lpstr>
      <vt:lpstr>Inner Classes</vt:lpstr>
      <vt:lpstr>Local Inner Classes</vt:lpstr>
      <vt:lpstr>Anonymous Inner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and JAVA</dc:title>
  <dc:creator>PC12DLIB</dc:creator>
  <cp:lastModifiedBy>PC12DLIB</cp:lastModifiedBy>
  <cp:revision>201</cp:revision>
  <dcterms:created xsi:type="dcterms:W3CDTF">2006-08-16T00:00:00Z</dcterms:created>
  <dcterms:modified xsi:type="dcterms:W3CDTF">2021-12-22T05:40:26Z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0x010100E5A0868F0A21BA458BB9F451A583000B</vt:lpwstr>
  </property>
</Properties>
</file>