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60" r:id="rId4"/>
    <p:sldId id="261" r:id="rId5"/>
    <p:sldId id="263" r:id="rId6"/>
    <p:sldId id="262" r:id="rId7"/>
    <p:sldId id="257" r:id="rId8"/>
    <p:sldId id="265" r:id="rId9"/>
    <p:sldId id="266" r:id="rId10"/>
    <p:sldId id="264" r:id="rId11"/>
    <p:sldId id="268" r:id="rId12"/>
    <p:sldId id="267" r:id="rId13"/>
    <p:sldId id="2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8" d="100"/>
          <a:sy n="68"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2287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0808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134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913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860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09617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9258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9673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1504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40869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3521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2694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4783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9391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5319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3224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7/5/2024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55830824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FDItableau/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C4B9B221-2A95-4161-9842-8B0C672A7E4F}"/>
              </a:ext>
            </a:extLst>
          </p:cNvPr>
          <p:cNvSpPr>
            <a:spLocks noGrp="1"/>
          </p:cNvSpPr>
          <p:nvPr>
            <p:ph type="ctrTitle"/>
          </p:nvPr>
        </p:nvSpPr>
        <p:spPr/>
        <p:txBody>
          <a:bodyPr/>
          <a:lstStyle/>
          <a:p>
            <a:pPr algn="ctr"/>
            <a:r>
              <a:rPr lang="en-US" dirty="0" smtClean="0">
                <a:hlinkClick r:id="rId2"/>
              </a:rPr>
              <a:t>Foreign Direct </a:t>
            </a:r>
            <a:r>
              <a:rPr lang="en-US" dirty="0" smtClean="0">
                <a:hlinkClick r:id="rId2"/>
              </a:rPr>
              <a:t>Investment in India Report</a:t>
            </a:r>
            <a:endParaRPr lang="en-us" dirty="0">
              <a:hlinkClick r:id="rId2"/>
            </a:endParaRPr>
          </a:p>
        </p:txBody>
      </p:sp>
      <p:sp>
        <p:nvSpPr>
          <p:cNvPr id="3" name="slide1">
            <a:extLst>
              <a:ext uri="{FF2B5EF4-FFF2-40B4-BE49-F238E27FC236}">
                <a16:creationId xmlns:a16="http://schemas.microsoft.com/office/drawing/2014/main" id="{CD5FC718-C19A-4AD8-8410-3AC908032809}"/>
              </a:ext>
            </a:extLst>
          </p:cNvPr>
          <p:cNvSpPr>
            <a:spLocks noGrp="1"/>
          </p:cNvSpPr>
          <p:nvPr>
            <p:ph type="subTitle" idx="1"/>
          </p:nvPr>
        </p:nvSpPr>
        <p:spPr/>
        <p:txBody>
          <a:bodyPr/>
          <a:lstStyle/>
          <a:p>
            <a:pPr algn="ctr"/>
            <a:r>
              <a:rPr lang="en-US" dirty="0"/>
              <a:t>By Sakshi </a:t>
            </a:r>
            <a:r>
              <a:rPr lang="en-US" dirty="0" err="1"/>
              <a:t>Sanjeeva</a:t>
            </a:r>
            <a:r>
              <a:rPr lang="en-US" dirty="0"/>
              <a:t> Hegde</a:t>
            </a:r>
          </a:p>
          <a:p>
            <a:pPr algn="ctr"/>
            <a:r>
              <a:rPr lang="en-US" dirty="0"/>
              <a:t>UNID: UMIP8273</a:t>
            </a:r>
          </a:p>
          <a:p>
            <a:pPr algn="ct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0360"/>
          </a:xfrm>
        </p:spPr>
        <p:txBody>
          <a:bodyPr/>
          <a:lstStyle/>
          <a:p>
            <a:r>
              <a:rPr lang="en-US" dirty="0" smtClean="0"/>
              <a:t>Findings:</a:t>
            </a:r>
            <a:endParaRPr lang="en-US" dirty="0"/>
          </a:p>
        </p:txBody>
      </p:sp>
      <p:sp>
        <p:nvSpPr>
          <p:cNvPr id="3" name="Content Placeholder 2"/>
          <p:cNvSpPr>
            <a:spLocks noGrp="1"/>
          </p:cNvSpPr>
          <p:nvPr>
            <p:ph idx="1"/>
          </p:nvPr>
        </p:nvSpPr>
        <p:spPr>
          <a:xfrm>
            <a:off x="838200" y="1225486"/>
            <a:ext cx="10515600" cy="5373277"/>
          </a:xfrm>
        </p:spPr>
        <p:txBody>
          <a:bodyPr/>
          <a:lstStyle/>
          <a:p>
            <a:r>
              <a:rPr lang="en-US" sz="2800" dirty="0" smtClean="0"/>
              <a:t>The clusters shows the grouping of different sectors having same range of FDI, which </a:t>
            </a:r>
            <a:r>
              <a:rPr lang="en-US" sz="2800" dirty="0" smtClean="0"/>
              <a:t>showcase the </a:t>
            </a:r>
            <a:r>
              <a:rPr lang="en-US" sz="2800" dirty="0" smtClean="0"/>
              <a:t>linear relationship between different features such as </a:t>
            </a:r>
          </a:p>
          <a:p>
            <a:r>
              <a:rPr lang="en-US" sz="2800" dirty="0" smtClean="0"/>
              <a:t>Cluster </a:t>
            </a:r>
            <a:r>
              <a:rPr lang="en-US" sz="2800" dirty="0" smtClean="0"/>
              <a:t>1 includes sectors with FDI less than 2k million USD.</a:t>
            </a:r>
          </a:p>
          <a:p>
            <a:r>
              <a:rPr lang="en-US" sz="2800" dirty="0" smtClean="0"/>
              <a:t>Cluster </a:t>
            </a:r>
            <a:r>
              <a:rPr lang="en-US" sz="2800" dirty="0" smtClean="0"/>
              <a:t>2 includes sectors (Metallurgical Industries, Miscellaneous Industries, Hotel &amp; Tourism and Construction (Infrastructure) activities.</a:t>
            </a:r>
          </a:p>
          <a:p>
            <a:r>
              <a:rPr lang="en-US" sz="2800" dirty="0" smtClean="0"/>
              <a:t>Cluster </a:t>
            </a:r>
            <a:r>
              <a:rPr lang="en-US" sz="2800" dirty="0" smtClean="0"/>
              <a:t>5 </a:t>
            </a:r>
            <a:r>
              <a:rPr lang="en-US" sz="2800" dirty="0"/>
              <a:t>includes sectors (Computer Software and Hardware, Telecommunications and Construction development) with FDI having the investment within the  range of 23k -24k million USD. </a:t>
            </a:r>
            <a:endParaRPr lang="en-US" sz="2800" dirty="0" smtClean="0"/>
          </a:p>
          <a:p>
            <a:endParaRPr lang="en-US" sz="2000" dirty="0"/>
          </a:p>
          <a:p>
            <a:pPr marL="0" indent="0">
              <a:buNone/>
            </a:pPr>
            <a:endParaRPr lang="en-US" dirty="0" smtClean="0"/>
          </a:p>
          <a:p>
            <a:endParaRPr lang="en-US" dirty="0"/>
          </a:p>
        </p:txBody>
      </p:sp>
    </p:spTree>
    <p:extLst>
      <p:ext uri="{BB962C8B-B14F-4D97-AF65-F5344CB8AC3E}">
        <p14:creationId xmlns:p14="http://schemas.microsoft.com/office/powerpoint/2010/main" val="238033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0360"/>
          </a:xfrm>
        </p:spPr>
        <p:txBody>
          <a:bodyPr>
            <a:normAutofit/>
          </a:bodyPr>
          <a:lstStyle/>
          <a:p>
            <a:r>
              <a:rPr lang="en-US" sz="3600" dirty="0" smtClean="0"/>
              <a:t>Forecast using the linear trend-line on Tableau</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984" y="1423447"/>
            <a:ext cx="8286160" cy="4753516"/>
          </a:xfrm>
        </p:spPr>
      </p:pic>
    </p:spTree>
    <p:extLst>
      <p:ext uri="{BB962C8B-B14F-4D97-AF65-F5344CB8AC3E}">
        <p14:creationId xmlns:p14="http://schemas.microsoft.com/office/powerpoint/2010/main" val="68461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945"/>
          </a:xfrm>
        </p:spPr>
        <p:txBody>
          <a:bodyPr/>
          <a:lstStyle/>
          <a:p>
            <a:r>
              <a:rPr lang="en-US" dirty="0" smtClean="0"/>
              <a:t>Findings:</a:t>
            </a:r>
            <a:endParaRPr lang="en-US" dirty="0"/>
          </a:p>
        </p:txBody>
      </p:sp>
      <p:sp>
        <p:nvSpPr>
          <p:cNvPr id="3" name="Content Placeholder 2"/>
          <p:cNvSpPr>
            <a:spLocks noGrp="1"/>
          </p:cNvSpPr>
          <p:nvPr>
            <p:ph idx="1"/>
          </p:nvPr>
        </p:nvSpPr>
        <p:spPr>
          <a:xfrm>
            <a:off x="838200" y="1442300"/>
            <a:ext cx="10515600" cy="4958499"/>
          </a:xfrm>
        </p:spPr>
        <p:txBody>
          <a:bodyPr>
            <a:normAutofit lnSpcReduction="10000"/>
          </a:bodyPr>
          <a:lstStyle/>
          <a:p>
            <a:r>
              <a:rPr lang="en-US" sz="2400" dirty="0" smtClean="0"/>
              <a:t>The proportion of FDI in Service sector is the highest among different sectors.</a:t>
            </a:r>
          </a:p>
          <a:p>
            <a:r>
              <a:rPr lang="en-US" sz="2400" dirty="0" smtClean="0"/>
              <a:t>Finally, I observed that linear trend fits well with the distribution of the data as it was showing a positive trend. The actual forecast indicator R value is 0.79 and the estimated forecast indicator R value is 1, which shows it is close to 1 of the estimated forecast indicator. </a:t>
            </a:r>
          </a:p>
          <a:p>
            <a:r>
              <a:rPr lang="en-US" sz="2400" dirty="0" smtClean="0"/>
              <a:t>The P - value is less than 0.0001 for both estimated and actual forecast which shows that the model indicates the statistical significance.</a:t>
            </a:r>
          </a:p>
          <a:p>
            <a:r>
              <a:rPr lang="en-US" sz="2400" dirty="0" smtClean="0"/>
              <a:t>So, according to forecasting trend-line, the model predicted the values for 2016, 2017 and 2018 financial years.</a:t>
            </a:r>
          </a:p>
          <a:p>
            <a:r>
              <a:rPr lang="en-US" sz="2400" dirty="0"/>
              <a:t>F</a:t>
            </a:r>
            <a:r>
              <a:rPr lang="en-US" sz="2400" dirty="0" smtClean="0"/>
              <a:t>or </a:t>
            </a:r>
            <a:r>
              <a:rPr lang="en-US" sz="2400" dirty="0" smtClean="0"/>
              <a:t>2016, 2017 and 2018 it is estimated to be 39009, 41517 and 44025 </a:t>
            </a:r>
            <a:r>
              <a:rPr lang="en-US" sz="2400" dirty="0" smtClean="0"/>
              <a:t>  million </a:t>
            </a:r>
            <a:r>
              <a:rPr lang="en-US" sz="2400" dirty="0" smtClean="0"/>
              <a:t>USD</a:t>
            </a:r>
            <a:endParaRPr lang="en-US" sz="2400" dirty="0"/>
          </a:p>
        </p:txBody>
      </p:sp>
    </p:spTree>
    <p:extLst>
      <p:ext uri="{BB962C8B-B14F-4D97-AF65-F5344CB8AC3E}">
        <p14:creationId xmlns:p14="http://schemas.microsoft.com/office/powerpoint/2010/main" val="262442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- 2: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692" y="1574276"/>
            <a:ext cx="8644380" cy="4628561"/>
          </a:xfr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5802"/>
            <a:ext cx="10515600" cy="5121161"/>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4000" dirty="0" smtClean="0"/>
              <a:t>Thank </a:t>
            </a:r>
            <a:r>
              <a:rPr lang="en-US" sz="4000" dirty="0" smtClean="0"/>
              <a:t>you </a:t>
            </a:r>
            <a:endParaRPr lang="en-US" sz="4000" dirty="0"/>
          </a:p>
        </p:txBody>
      </p:sp>
    </p:spTree>
    <p:extLst>
      <p:ext uri="{BB962C8B-B14F-4D97-AF65-F5344CB8AC3E}">
        <p14:creationId xmlns:p14="http://schemas.microsoft.com/office/powerpoint/2010/main" val="162000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Problem Statement</a:t>
            </a:r>
            <a:endParaRPr lang="en-US" dirty="0"/>
          </a:p>
        </p:txBody>
      </p:sp>
      <p:sp>
        <p:nvSpPr>
          <p:cNvPr id="3" name="Content Placeholder 2"/>
          <p:cNvSpPr>
            <a:spLocks noGrp="1"/>
          </p:cNvSpPr>
          <p:nvPr>
            <p:ph idx="1"/>
          </p:nvPr>
        </p:nvSpPr>
        <p:spPr>
          <a:xfrm>
            <a:off x="838200" y="1508289"/>
            <a:ext cx="10515600" cy="5194170"/>
          </a:xfrm>
        </p:spPr>
        <p:txBody>
          <a:bodyPr>
            <a:normAutofit lnSpcReduction="10000"/>
          </a:bodyPr>
          <a:lstStyle/>
          <a:p>
            <a:r>
              <a:rPr lang="en-US" sz="2400" dirty="0" smtClean="0"/>
              <a:t>Introduction</a:t>
            </a:r>
          </a:p>
          <a:p>
            <a:pPr marL="0" indent="0">
              <a:buNone/>
            </a:pPr>
            <a:r>
              <a:rPr lang="en-US" sz="2000" dirty="0" smtClean="0"/>
              <a:t>Investment </a:t>
            </a:r>
            <a:r>
              <a:rPr lang="en-US" sz="2000" dirty="0"/>
              <a:t>is a game of understanding historic data of investment objects under different events but it is still a game of chances to minimize the risk we apply analytics to find the equilibrium investment</a:t>
            </a:r>
            <a:r>
              <a:rPr lang="en-US" sz="2000" dirty="0" smtClean="0"/>
              <a:t>.</a:t>
            </a:r>
          </a:p>
          <a:p>
            <a:pPr marL="0" indent="0">
              <a:buNone/>
            </a:pPr>
            <a:endParaRPr lang="en-US" dirty="0"/>
          </a:p>
          <a:p>
            <a:r>
              <a:rPr lang="en-US" sz="2400" dirty="0" smtClean="0"/>
              <a:t>Problem Statement</a:t>
            </a:r>
          </a:p>
          <a:p>
            <a:pPr marL="0" indent="0">
              <a:buNone/>
            </a:pPr>
            <a:r>
              <a:rPr lang="en-US" sz="2400" dirty="0"/>
              <a:t>To understand the Foreign direct investment in India for the last 17 years from 2000-01 to 2016-17. </a:t>
            </a:r>
            <a:endParaRPr lang="en-US" sz="2400" dirty="0" smtClean="0"/>
          </a:p>
          <a:p>
            <a:pPr marL="0" indent="0">
              <a:buNone/>
            </a:pPr>
            <a:r>
              <a:rPr lang="en-US" sz="2400" dirty="0" smtClean="0"/>
              <a:t>The </a:t>
            </a:r>
            <a:r>
              <a:rPr lang="en-US" sz="2400" dirty="0"/>
              <a:t>dataset contains sector and financial year-wise data of FDI in </a:t>
            </a:r>
            <a:r>
              <a:rPr lang="en-US" sz="2400" dirty="0" smtClean="0"/>
              <a:t>India which comprises </a:t>
            </a:r>
            <a:r>
              <a:rPr lang="en-US" sz="2400" dirty="0"/>
              <a:t>Sector-wise investment analysis </a:t>
            </a:r>
            <a:r>
              <a:rPr lang="en-US" sz="2400" dirty="0" smtClean="0"/>
              <a:t>and Year-wise </a:t>
            </a:r>
            <a:r>
              <a:rPr lang="en-US" sz="2400" dirty="0"/>
              <a:t>investment analysis. </a:t>
            </a:r>
            <a:endParaRPr lang="en-US" sz="2400" dirty="0" smtClean="0"/>
          </a:p>
          <a:p>
            <a:pPr marL="0" indent="0">
              <a:buNone/>
            </a:pPr>
            <a:r>
              <a:rPr lang="en-US" sz="2400" dirty="0" smtClean="0"/>
              <a:t>Find </a:t>
            </a:r>
            <a:r>
              <a:rPr lang="en-US" sz="2400" dirty="0"/>
              <a:t>key metrics and factors and show the meaningful relationships between attributes. Do your own research and come up with your findings  </a:t>
            </a:r>
          </a:p>
        </p:txBody>
      </p:sp>
    </p:spTree>
    <p:extLst>
      <p:ext uri="{BB962C8B-B14F-4D97-AF65-F5344CB8AC3E}">
        <p14:creationId xmlns:p14="http://schemas.microsoft.com/office/powerpoint/2010/main" val="202421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735"/>
            <a:ext cx="10515600" cy="945201"/>
          </a:xfrm>
        </p:spPr>
        <p:txBody>
          <a:bodyPr/>
          <a:lstStyle/>
          <a:p>
            <a:r>
              <a:rPr lang="en-US" dirty="0" smtClean="0"/>
              <a:t>Details of </a:t>
            </a:r>
            <a:r>
              <a:rPr lang="en-US" dirty="0" smtClean="0"/>
              <a:t>dataset </a:t>
            </a:r>
            <a:r>
              <a:rPr lang="en-US" dirty="0" smtClean="0"/>
              <a:t>and Methodology:</a:t>
            </a:r>
            <a:endParaRPr lang="en-US" dirty="0"/>
          </a:p>
        </p:txBody>
      </p:sp>
      <p:sp>
        <p:nvSpPr>
          <p:cNvPr id="3" name="Content Placeholder 2"/>
          <p:cNvSpPr>
            <a:spLocks noGrp="1"/>
          </p:cNvSpPr>
          <p:nvPr>
            <p:ph idx="1"/>
          </p:nvPr>
        </p:nvSpPr>
        <p:spPr>
          <a:xfrm>
            <a:off x="838200" y="1483298"/>
            <a:ext cx="10515600" cy="5238013"/>
          </a:xfrm>
        </p:spPr>
        <p:txBody>
          <a:bodyPr>
            <a:normAutofit/>
          </a:bodyPr>
          <a:lstStyle/>
          <a:p>
            <a:pPr marL="0" indent="0">
              <a:buNone/>
            </a:pPr>
            <a:r>
              <a:rPr lang="en-US" sz="2800" dirty="0" smtClean="0"/>
              <a:t>Details of </a:t>
            </a:r>
            <a:r>
              <a:rPr lang="en-US" sz="2800" dirty="0" smtClean="0"/>
              <a:t>Dataset:</a:t>
            </a:r>
            <a:endParaRPr lang="en-US" sz="2800" dirty="0" smtClean="0"/>
          </a:p>
          <a:p>
            <a:r>
              <a:rPr lang="en-US" sz="2000" dirty="0" smtClean="0"/>
              <a:t>The dataset consist of financial years from 2000-2016 and also have different sectors.</a:t>
            </a:r>
          </a:p>
          <a:p>
            <a:r>
              <a:rPr lang="en-US" sz="2000" dirty="0" smtClean="0"/>
              <a:t>The investment of foreign investors in the sectors of India is in terms of million USD</a:t>
            </a:r>
            <a:r>
              <a:rPr lang="en-US" sz="2000" dirty="0" smtClean="0"/>
              <a:t>.</a:t>
            </a:r>
          </a:p>
          <a:p>
            <a:pPr marL="0" indent="0">
              <a:buNone/>
            </a:pPr>
            <a:endParaRPr lang="en-US" dirty="0" smtClean="0"/>
          </a:p>
          <a:p>
            <a:pPr marL="0" indent="0">
              <a:buNone/>
            </a:pPr>
            <a:endParaRPr lang="en-US" dirty="0"/>
          </a:p>
          <a:p>
            <a:pPr marL="0" indent="0">
              <a:buNone/>
            </a:pPr>
            <a:r>
              <a:rPr lang="en-US" sz="2800" dirty="0" smtClean="0"/>
              <a:t>Methodology:</a:t>
            </a:r>
          </a:p>
          <a:p>
            <a:r>
              <a:rPr lang="en-US" sz="2000" dirty="0"/>
              <a:t>Import Data in tableau</a:t>
            </a:r>
          </a:p>
          <a:p>
            <a:r>
              <a:rPr lang="en-US" sz="2000" dirty="0" err="1"/>
              <a:t>Unpivoting</a:t>
            </a:r>
            <a:r>
              <a:rPr lang="en-US" sz="2000" dirty="0"/>
              <a:t> data from converting wide format to long format</a:t>
            </a:r>
          </a:p>
          <a:p>
            <a:r>
              <a:rPr lang="en-US" sz="2000" dirty="0"/>
              <a:t>Cleaning Labels</a:t>
            </a:r>
          </a:p>
          <a:p>
            <a:endParaRPr lang="en-US" dirty="0" smtClean="0"/>
          </a:p>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6938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and Case study:</a:t>
            </a:r>
            <a:endParaRPr lang="en-US" dirty="0"/>
          </a:p>
        </p:txBody>
      </p:sp>
      <p:sp>
        <p:nvSpPr>
          <p:cNvPr id="3" name="Content Placeholder 2"/>
          <p:cNvSpPr>
            <a:spLocks noGrp="1"/>
          </p:cNvSpPr>
          <p:nvPr>
            <p:ph idx="1"/>
          </p:nvPr>
        </p:nvSpPr>
        <p:spPr>
          <a:xfrm>
            <a:off x="838200" y="1690688"/>
            <a:ext cx="10515600" cy="4955209"/>
          </a:xfrm>
        </p:spPr>
        <p:txBody>
          <a:bodyPr>
            <a:normAutofit/>
          </a:bodyPr>
          <a:lstStyle/>
          <a:p>
            <a:pPr>
              <a:buFont typeface="+mj-lt"/>
              <a:buAutoNum type="arabicPeriod"/>
            </a:pPr>
            <a:r>
              <a:rPr lang="en-US" sz="2400" dirty="0" smtClean="0"/>
              <a:t>Trend </a:t>
            </a:r>
            <a:r>
              <a:rPr lang="en-US" sz="2400" dirty="0" smtClean="0"/>
              <a:t>of overall foreign direct investment </a:t>
            </a:r>
          </a:p>
          <a:p>
            <a:pPr>
              <a:buFont typeface="+mj-lt"/>
              <a:buAutoNum type="arabicPeriod"/>
            </a:pPr>
            <a:r>
              <a:rPr lang="en-US" sz="2400" dirty="0" smtClean="0"/>
              <a:t>Top 10 sectors with maximum FDI</a:t>
            </a:r>
          </a:p>
          <a:p>
            <a:pPr>
              <a:buFont typeface="+mj-lt"/>
              <a:buAutoNum type="arabicPeriod"/>
            </a:pPr>
            <a:r>
              <a:rPr lang="en-US" sz="2400" dirty="0" smtClean="0"/>
              <a:t>Top 10 sectors with minimum FDI</a:t>
            </a:r>
          </a:p>
          <a:p>
            <a:pPr>
              <a:buFont typeface="+mj-lt"/>
              <a:buAutoNum type="arabicPeriod"/>
            </a:pPr>
            <a:r>
              <a:rPr lang="en-US" sz="2400" dirty="0" smtClean="0"/>
              <a:t>Sectors that reported high growth in FDI in last 5 years</a:t>
            </a:r>
          </a:p>
          <a:p>
            <a:pPr>
              <a:buFont typeface="+mj-lt"/>
              <a:buAutoNum type="arabicPeriod"/>
            </a:pPr>
            <a:r>
              <a:rPr lang="en-US" sz="2400" dirty="0" smtClean="0"/>
              <a:t>Sectors that reported high decline in FDI in last 5 years</a:t>
            </a:r>
          </a:p>
          <a:p>
            <a:pPr>
              <a:buFont typeface="+mj-lt"/>
              <a:buAutoNum type="arabicPeriod"/>
            </a:pPr>
            <a:r>
              <a:rPr lang="en-US" sz="2400" dirty="0" smtClean="0"/>
              <a:t>Which sectors has most variation in FDIs</a:t>
            </a:r>
          </a:p>
          <a:p>
            <a:pPr>
              <a:buFont typeface="+mj-lt"/>
              <a:buAutoNum type="arabicPeriod"/>
            </a:pPr>
            <a:r>
              <a:rPr lang="en-US" sz="2400" dirty="0" smtClean="0"/>
              <a:t>Is there any correlation between these sectors from FDI perspective</a:t>
            </a:r>
          </a:p>
          <a:p>
            <a:pPr>
              <a:buFont typeface="+mj-lt"/>
              <a:buAutoNum type="arabicPeriod"/>
            </a:pPr>
            <a:r>
              <a:rPr lang="en-US" sz="2400" dirty="0" smtClean="0"/>
              <a:t>Forecast </a:t>
            </a:r>
            <a:endParaRPr lang="en-US" sz="2400" dirty="0" smtClean="0"/>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43875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Sectors with high FDI in last 5 years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85" y="1659118"/>
            <a:ext cx="8474695" cy="4543719"/>
          </a:xfrm>
        </p:spPr>
      </p:pic>
    </p:spTree>
    <p:extLst>
      <p:ext uri="{BB962C8B-B14F-4D97-AF65-F5344CB8AC3E}">
        <p14:creationId xmlns:p14="http://schemas.microsoft.com/office/powerpoint/2010/main" val="207794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8639"/>
          </a:xfrm>
        </p:spPr>
        <p:txBody>
          <a:bodyPr/>
          <a:lstStyle/>
          <a:p>
            <a:r>
              <a:rPr lang="en-US" dirty="0" smtClean="0"/>
              <a:t>Sectors with low FDI in last 5 years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255" y="1404594"/>
            <a:ext cx="10020692" cy="4949072"/>
          </a:xfrm>
        </p:spPr>
      </p:pic>
    </p:spTree>
    <p:extLst>
      <p:ext uri="{BB962C8B-B14F-4D97-AF65-F5344CB8AC3E}">
        <p14:creationId xmlns:p14="http://schemas.microsoft.com/office/powerpoint/2010/main" val="384541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756665"/>
          </a:xfrm>
        </p:spPr>
        <p:txBody>
          <a:bodyPr>
            <a:normAutofit/>
          </a:bodyPr>
          <a:lstStyle/>
          <a:p>
            <a:r>
              <a:rPr lang="en-US" dirty="0" smtClean="0"/>
              <a:t>Dashboard - 1: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1790"/>
            <a:ext cx="10515600" cy="5458119"/>
          </a:xfr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443"/>
            <a:ext cx="10515600" cy="813226"/>
          </a:xfrm>
        </p:spPr>
        <p:txBody>
          <a:bodyPr/>
          <a:lstStyle/>
          <a:p>
            <a:r>
              <a:rPr lang="en-US" dirty="0" smtClean="0"/>
              <a:t>Findings:</a:t>
            </a:r>
            <a:endParaRPr lang="en-US" dirty="0"/>
          </a:p>
        </p:txBody>
      </p:sp>
      <p:sp>
        <p:nvSpPr>
          <p:cNvPr id="3" name="Content Placeholder 2"/>
          <p:cNvSpPr>
            <a:spLocks noGrp="1"/>
          </p:cNvSpPr>
          <p:nvPr>
            <p:ph idx="1"/>
          </p:nvPr>
        </p:nvSpPr>
        <p:spPr>
          <a:xfrm>
            <a:off x="838200" y="1159497"/>
            <a:ext cx="10515600" cy="5373278"/>
          </a:xfrm>
        </p:spPr>
        <p:txBody>
          <a:bodyPr/>
          <a:lstStyle/>
          <a:p>
            <a:r>
              <a:rPr lang="en-US" sz="2000" dirty="0" smtClean="0"/>
              <a:t>In case of sectors with maximum FDI, the service sector ranks the highest followed by the computer software and hardware and in case of sectors with minimum FDI, the coal production ranks the lowest.</a:t>
            </a:r>
          </a:p>
          <a:p>
            <a:r>
              <a:rPr lang="en-US" sz="2000" dirty="0" smtClean="0"/>
              <a:t>In case of sectors with high FDI in last 5 years (2012-2016), the service sector still have the top spot.</a:t>
            </a:r>
          </a:p>
          <a:p>
            <a:r>
              <a:rPr lang="en-US" sz="2000" dirty="0" smtClean="0"/>
              <a:t>In case of sectors with low FDI in last 5 years (2012-2016), photographic raw film and paper have the lowest spot.</a:t>
            </a:r>
          </a:p>
          <a:p>
            <a:r>
              <a:rPr lang="en-US" sz="2000" dirty="0" smtClean="0"/>
              <a:t>The FDI over the years from 2000 to 2016 shows a positive trend even though there is a drop in 2010 and 2012.</a:t>
            </a:r>
          </a:p>
          <a:p>
            <a:r>
              <a:rPr lang="en-US" sz="2000" dirty="0" smtClean="0"/>
              <a:t>The FDI is increasing since 2012.</a:t>
            </a:r>
          </a:p>
          <a:p>
            <a:r>
              <a:rPr lang="en-US" sz="2000" dirty="0" smtClean="0"/>
              <a:t>The Service sector, followed by computer software and hardware, and construction development, has the most variations.</a:t>
            </a:r>
          </a:p>
          <a:p>
            <a:endParaRPr lang="en-US" dirty="0" smtClean="0"/>
          </a:p>
          <a:p>
            <a:endParaRPr lang="en-US" dirty="0"/>
          </a:p>
        </p:txBody>
      </p:sp>
    </p:spTree>
    <p:extLst>
      <p:ext uri="{BB962C8B-B14F-4D97-AF65-F5344CB8AC3E}">
        <p14:creationId xmlns:p14="http://schemas.microsoft.com/office/powerpoint/2010/main" val="7339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of different sectors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470" y="1690688"/>
            <a:ext cx="7202079" cy="4568710"/>
          </a:xfrm>
        </p:spPr>
      </p:pic>
    </p:spTree>
    <p:extLst>
      <p:ext uri="{BB962C8B-B14F-4D97-AF65-F5344CB8AC3E}">
        <p14:creationId xmlns:p14="http://schemas.microsoft.com/office/powerpoint/2010/main" val="12222411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1263</TotalTime>
  <Words>636</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Foreign Direct Investment in India Report</vt:lpstr>
      <vt:lpstr>Introduction and Problem Statement</vt:lpstr>
      <vt:lpstr>Details of dataset and Methodology:</vt:lpstr>
      <vt:lpstr>Methodology and Case study:</vt:lpstr>
      <vt:lpstr>Sectors with high FDI in last 5 years</vt:lpstr>
      <vt:lpstr>Sectors with low FDI in last 5 years </vt:lpstr>
      <vt:lpstr>Dashboard - 1: </vt:lpstr>
      <vt:lpstr>Findings:</vt:lpstr>
      <vt:lpstr>Clusters of different sectors</vt:lpstr>
      <vt:lpstr>Findings:</vt:lpstr>
      <vt:lpstr>Forecast using the linear trend-line on Tableau</vt:lpstr>
      <vt:lpstr>Findings:</vt:lpstr>
      <vt:lpstr>Dashboard - 2: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dc:title>
  <dc:creator/>
  <cp:lastModifiedBy>HP</cp:lastModifiedBy>
  <cp:revision>44</cp:revision>
  <dcterms:created xsi:type="dcterms:W3CDTF">2024-07-02T09:59:24Z</dcterms:created>
  <dcterms:modified xsi:type="dcterms:W3CDTF">2024-07-04T19:17:58Z</dcterms:modified>
</cp:coreProperties>
</file>