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61" r:id="rId3"/>
    <p:sldId id="257" r:id="rId4"/>
    <p:sldId id="258" r:id="rId5"/>
    <p:sldId id="262" r:id="rId6"/>
    <p:sldId id="259" r:id="rId7"/>
    <p:sldId id="263" r:id="rId8"/>
    <p:sldId id="260"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68" d="100"/>
          <a:sy n="68" d="100"/>
        </p:scale>
        <p:origin x="5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93892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73833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32593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912466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22827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84408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057750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50291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99452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59201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7/5/2024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190147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7/5/2024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708203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7/5/2024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0450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7/5/2024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6738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7/5/2024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7211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
        <p:nvSpPr>
          <p:cNvPr id="5" name="Date Placeholder 4"/>
          <p:cNvSpPr>
            <a:spLocks noGrp="1"/>
          </p:cNvSpPr>
          <p:nvPr>
            <p:ph type="dt" sz="half" idx="10"/>
          </p:nvPr>
        </p:nvSpPr>
        <p:spPr/>
        <p:txBody>
          <a:bodyPr/>
          <a:lstStyle/>
          <a:p>
            <a:fld id="{EED1C14C-A143-42F5-B247-D0E800131009}" type="datetimeFigureOut">
              <a:rPr lang="en-US" smtClean="0"/>
              <a:t>7/5/2024</a:t>
            </a:fld>
            <a:endParaRPr lang="en-US"/>
          </a:p>
        </p:txBody>
      </p:sp>
    </p:spTree>
    <p:extLst>
      <p:ext uri="{BB962C8B-B14F-4D97-AF65-F5344CB8AC3E}">
        <p14:creationId xmlns:p14="http://schemas.microsoft.com/office/powerpoint/2010/main" val="2874367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D1C14C-A143-42F5-B247-D0E800131009}" type="datetimeFigureOut">
              <a:rPr lang="en-US" smtClean="0"/>
              <a:t>7/5/2024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3676557792"/>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ublic.tableau.com/views/EntertainmentDataAnalyticstableaunew/Dashboard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874F01EE-C310-43DD-8884-D7B1A60E0F4A}"/>
              </a:ext>
            </a:extLst>
          </p:cNvPr>
          <p:cNvSpPr>
            <a:spLocks noGrp="1"/>
          </p:cNvSpPr>
          <p:nvPr>
            <p:ph type="ctrTitle"/>
          </p:nvPr>
        </p:nvSpPr>
        <p:spPr/>
        <p:txBody>
          <a:bodyPr/>
          <a:lstStyle/>
          <a:p>
            <a:pPr algn="ctr"/>
            <a:r>
              <a:rPr lang="en-us" dirty="0">
                <a:solidFill>
                  <a:srgbClr val="0070C0"/>
                </a:solidFill>
                <a:hlinkClick r:id="rId2"/>
              </a:rPr>
              <a:t>Entertainment Data </a:t>
            </a:r>
            <a:r>
              <a:rPr lang="en-us" dirty="0" smtClean="0">
                <a:solidFill>
                  <a:srgbClr val="0070C0"/>
                </a:solidFill>
                <a:hlinkClick r:id="rId2"/>
              </a:rPr>
              <a:t>Analytics</a:t>
            </a:r>
            <a:endParaRPr lang="en-us" dirty="0">
              <a:solidFill>
                <a:srgbClr val="0070C0"/>
              </a:solidFill>
              <a:hlinkClick r:id="rId2"/>
            </a:endParaRPr>
          </a:p>
        </p:txBody>
      </p:sp>
      <p:sp>
        <p:nvSpPr>
          <p:cNvPr id="3" name="slide1">
            <a:extLst>
              <a:ext uri="{FF2B5EF4-FFF2-40B4-BE49-F238E27FC236}">
                <a16:creationId xmlns:a16="http://schemas.microsoft.com/office/drawing/2014/main" id="{1F41D50A-BB4F-4A57-BF3D-D583DB5CB2A9}"/>
              </a:ext>
            </a:extLst>
          </p:cNvPr>
          <p:cNvSpPr>
            <a:spLocks noGrp="1"/>
          </p:cNvSpPr>
          <p:nvPr>
            <p:ph type="subTitle" idx="1"/>
          </p:nvPr>
        </p:nvSpPr>
        <p:spPr/>
        <p:txBody>
          <a:bodyPr/>
          <a:lstStyle/>
          <a:p>
            <a:pPr algn="ctr"/>
            <a:r>
              <a:rPr lang="en-US" dirty="0" smtClean="0"/>
              <a:t>By </a:t>
            </a:r>
            <a:r>
              <a:rPr lang="en-US" dirty="0"/>
              <a:t>Sakshi </a:t>
            </a:r>
            <a:r>
              <a:rPr lang="en-US" dirty="0" err="1"/>
              <a:t>Sanjeeva</a:t>
            </a:r>
            <a:r>
              <a:rPr lang="en-US" dirty="0"/>
              <a:t> Hegde</a:t>
            </a:r>
          </a:p>
          <a:p>
            <a:pPr algn="ctr"/>
            <a:r>
              <a:rPr lang="en-US" dirty="0"/>
              <a:t>UNID: UMIP8273</a:t>
            </a:r>
          </a:p>
          <a:p>
            <a:pPr algn="ctr"/>
            <a:endParaRPr dirty="0"/>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2397"/>
          </a:xfrm>
        </p:spPr>
        <p:txBody>
          <a:bodyPr>
            <a:normAutofit/>
          </a:bodyPr>
          <a:lstStyle/>
          <a:p>
            <a:r>
              <a:rPr lang="en-US" dirty="0" smtClean="0">
                <a:solidFill>
                  <a:srgbClr val="0070C0"/>
                </a:solidFill>
              </a:rPr>
              <a:t>Conclusion</a:t>
            </a:r>
            <a:endParaRPr lang="en-US" dirty="0">
              <a:solidFill>
                <a:srgbClr val="0070C0"/>
              </a:solidFill>
            </a:endParaRPr>
          </a:p>
        </p:txBody>
      </p:sp>
      <p:sp>
        <p:nvSpPr>
          <p:cNvPr id="3" name="Content Placeholder 2"/>
          <p:cNvSpPr>
            <a:spLocks noGrp="1"/>
          </p:cNvSpPr>
          <p:nvPr>
            <p:ph idx="1"/>
          </p:nvPr>
        </p:nvSpPr>
        <p:spPr>
          <a:xfrm>
            <a:off x="838200" y="1206630"/>
            <a:ext cx="10515600" cy="5382705"/>
          </a:xfrm>
        </p:spPr>
        <p:txBody>
          <a:bodyPr/>
          <a:lstStyle/>
          <a:p>
            <a:r>
              <a:rPr lang="en-US" sz="2400" dirty="0" smtClean="0"/>
              <a:t>Meryl Streep is the top Entertainer or Actor in the film industry.</a:t>
            </a:r>
          </a:p>
          <a:p>
            <a:r>
              <a:rPr lang="en-US" sz="2400" dirty="0" smtClean="0"/>
              <a:t>She did work in film Deer Hunter which was a breakthrough in 1978.</a:t>
            </a:r>
          </a:p>
          <a:p>
            <a:r>
              <a:rPr lang="en-US" sz="2400" dirty="0" smtClean="0"/>
              <a:t>She was nominated for the Grammy but didn’t won any.</a:t>
            </a:r>
          </a:p>
          <a:p>
            <a:r>
              <a:rPr lang="en-US" sz="2400" dirty="0" smtClean="0"/>
              <a:t>She ranked top when it comes receiving other awards </a:t>
            </a:r>
          </a:p>
          <a:p>
            <a:r>
              <a:rPr lang="en-US" sz="2400" dirty="0" smtClean="0"/>
              <a:t>She won three Oscars which shows that she is talented actor who succeeded in entertaining people through her movies like Deer Hunter. </a:t>
            </a:r>
          </a:p>
          <a:p>
            <a:r>
              <a:rPr lang="en-US" sz="2400" dirty="0" smtClean="0"/>
              <a:t>I also found out that actors won more awards for their hit movies than singers. So, film industry entertained people more than the music industry.</a:t>
            </a:r>
          </a:p>
          <a:p>
            <a:endParaRPr lang="en-US" dirty="0" smtClean="0"/>
          </a:p>
          <a:p>
            <a:endParaRPr lang="en-US" dirty="0"/>
          </a:p>
        </p:txBody>
      </p:sp>
    </p:spTree>
    <p:extLst>
      <p:ext uri="{BB962C8B-B14F-4D97-AF65-F5344CB8AC3E}">
        <p14:creationId xmlns:p14="http://schemas.microsoft.com/office/powerpoint/2010/main" val="2173768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211257"/>
          </a:xfrm>
        </p:spPr>
        <p:txBody>
          <a:bodyPr>
            <a:normAutofit/>
          </a:bodyPr>
          <a:lstStyle/>
          <a:p>
            <a:pPr algn="ctr"/>
            <a:r>
              <a:rPr lang="en-US" sz="4400" dirty="0" smtClean="0">
                <a:solidFill>
                  <a:srgbClr val="0070C0"/>
                </a:solidFill>
              </a:rPr>
              <a:t>Thank You</a:t>
            </a:r>
            <a:endParaRPr lang="en-US" sz="4400" dirty="0">
              <a:solidFill>
                <a:srgbClr val="0070C0"/>
              </a:solidFill>
            </a:endParaRPr>
          </a:p>
        </p:txBody>
      </p:sp>
    </p:spTree>
    <p:extLst>
      <p:ext uri="{BB962C8B-B14F-4D97-AF65-F5344CB8AC3E}">
        <p14:creationId xmlns:p14="http://schemas.microsoft.com/office/powerpoint/2010/main" val="225990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056" y="120029"/>
            <a:ext cx="10515600" cy="586982"/>
          </a:xfrm>
        </p:spPr>
        <p:txBody>
          <a:bodyPr>
            <a:normAutofit fontScale="90000"/>
          </a:bodyPr>
          <a:lstStyle/>
          <a:p>
            <a:r>
              <a:rPr lang="en-US" sz="3600" dirty="0" smtClean="0">
                <a:solidFill>
                  <a:srgbClr val="0070C0"/>
                </a:solidFill>
              </a:rPr>
              <a:t>Problem </a:t>
            </a:r>
            <a:r>
              <a:rPr lang="en-US" sz="3600" dirty="0" smtClean="0">
                <a:solidFill>
                  <a:srgbClr val="0070C0"/>
                </a:solidFill>
              </a:rPr>
              <a:t>Statement, Solution and Methodology:</a:t>
            </a:r>
            <a:endParaRPr lang="en-US" sz="3600" dirty="0">
              <a:solidFill>
                <a:srgbClr val="0070C0"/>
              </a:solidFill>
            </a:endParaRPr>
          </a:p>
        </p:txBody>
      </p:sp>
      <p:sp>
        <p:nvSpPr>
          <p:cNvPr id="3" name="Content Placeholder 2"/>
          <p:cNvSpPr>
            <a:spLocks noGrp="1"/>
          </p:cNvSpPr>
          <p:nvPr>
            <p:ph idx="1"/>
          </p:nvPr>
        </p:nvSpPr>
        <p:spPr>
          <a:xfrm>
            <a:off x="348792" y="707012"/>
            <a:ext cx="11547835" cy="5957740"/>
          </a:xfrm>
        </p:spPr>
        <p:txBody>
          <a:bodyPr>
            <a:normAutofit fontScale="85000" lnSpcReduction="20000"/>
          </a:bodyPr>
          <a:lstStyle/>
          <a:p>
            <a:r>
              <a:rPr lang="en-US" sz="2400" dirty="0" smtClean="0"/>
              <a:t>Problem Statement:</a:t>
            </a:r>
          </a:p>
          <a:p>
            <a:pPr marL="0" indent="0">
              <a:buNone/>
            </a:pPr>
            <a:r>
              <a:rPr lang="en-US" sz="2000" dirty="0"/>
              <a:t>Normal life can be stressful, and people need to relax. Being entertained by others is a wonderful way to take some time out of life. It can reduce stress and make life's issues easier to face. The media and entertainment industry consists of film, television, radio and print. These segments include movies, TV shows, radio shows, news, music, newspapers, magazines, and books. The entertainment industry is a group of sub-industries devoted to entertainment. The entertainment industry is used to describe the mass media companies that control the distribution </a:t>
            </a:r>
            <a:r>
              <a:rPr lang="en-US" sz="2000" dirty="0" smtClean="0"/>
              <a:t>and manufacture </a:t>
            </a:r>
            <a:r>
              <a:rPr lang="en-US" sz="2000" dirty="0"/>
              <a:t>of mass media entertainment</a:t>
            </a:r>
            <a:r>
              <a:rPr lang="en-US" sz="2000" dirty="0" smtClean="0"/>
              <a:t>.</a:t>
            </a:r>
          </a:p>
          <a:p>
            <a:pPr marL="0" indent="0">
              <a:buNone/>
            </a:pPr>
            <a:endParaRPr lang="en-US" dirty="0"/>
          </a:p>
          <a:p>
            <a:r>
              <a:rPr lang="en-US" sz="2400" dirty="0" smtClean="0"/>
              <a:t>Solution for the problem statement:</a:t>
            </a:r>
          </a:p>
          <a:p>
            <a:pPr marL="0" indent="0">
              <a:buNone/>
            </a:pPr>
            <a:r>
              <a:rPr lang="en-US" sz="2000" dirty="0" smtClean="0"/>
              <a:t>In order to analyze which entertainment industry and entertainer was popular among people who succeeded in entertaining them, so that they were being relived temporarily from their busy and stressful schedules, then we need to find out who received most awards for entertaining people for years.</a:t>
            </a:r>
          </a:p>
          <a:p>
            <a:pPr marL="0" indent="0">
              <a:buNone/>
            </a:pPr>
            <a:endParaRPr lang="en-US" sz="2000" dirty="0"/>
          </a:p>
          <a:p>
            <a:r>
              <a:rPr lang="en-US" sz="2400" dirty="0" smtClean="0"/>
              <a:t>Methodology:</a:t>
            </a:r>
          </a:p>
          <a:p>
            <a:pPr marL="0" indent="0">
              <a:buNone/>
            </a:pPr>
            <a:r>
              <a:rPr lang="en-US" sz="2000" dirty="0" smtClean="0"/>
              <a:t>Using Python for data-preprocessing as well as for concatenation purpose of three dataset in the form of Excel sheet.</a:t>
            </a:r>
          </a:p>
          <a:p>
            <a:pPr marL="0" indent="0">
              <a:buNone/>
            </a:pPr>
            <a:r>
              <a:rPr lang="en-US" sz="2000" dirty="0" smtClean="0"/>
              <a:t>Later on, using Excel to add more relatable features in order to feasibly understand the relation between different features and analyze them</a:t>
            </a:r>
          </a:p>
          <a:p>
            <a:pPr marL="0" indent="0">
              <a:buNone/>
            </a:pPr>
            <a:r>
              <a:rPr lang="en-US" sz="2000" dirty="0" smtClean="0"/>
              <a:t>Finally, by using Tableau, will perform data analytics to generate interactive charts and dashboard to understand relationship mainly between an entertainer and number of times he or she won the awards for the best performance.</a:t>
            </a:r>
            <a:br>
              <a:rPr lang="en-US" sz="2000" dirty="0" smtClean="0"/>
            </a:br>
            <a:endParaRPr lang="en-US" sz="2000"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971565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1">
            <a:extLst>
              <a:ext uri="{FF2B5EF4-FFF2-40B4-BE49-F238E27FC236}">
                <a16:creationId xmlns:a16="http://schemas.microsoft.com/office/drawing/2014/main" id="{7D7D6147-6CDE-4B8C-982F-5676B6844C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877" y="631596"/>
            <a:ext cx="10576874" cy="4892511"/>
          </a:xfrm>
          <a:prstGeom prst="rect">
            <a:avLst/>
          </a:prstGeom>
        </p:spPr>
      </p:pic>
      <p:sp>
        <p:nvSpPr>
          <p:cNvPr id="3" name="Title 2"/>
          <p:cNvSpPr>
            <a:spLocks noGrp="1"/>
          </p:cNvSpPr>
          <p:nvPr>
            <p:ph type="title"/>
          </p:nvPr>
        </p:nvSpPr>
        <p:spPr>
          <a:xfrm>
            <a:off x="752749" y="94268"/>
            <a:ext cx="8596668" cy="537328"/>
          </a:xfrm>
        </p:spPr>
        <p:txBody>
          <a:bodyPr>
            <a:normAutofit fontScale="90000"/>
          </a:bodyPr>
          <a:lstStyle/>
          <a:p>
            <a:r>
              <a:rPr lang="en-US" dirty="0" smtClean="0">
                <a:solidFill>
                  <a:srgbClr val="0070C0"/>
                </a:solidFill>
              </a:rPr>
              <a:t>Dashboard</a:t>
            </a:r>
            <a:endParaRPr lang="en-US" dirty="0">
              <a:solidFill>
                <a:srgbClr val="0070C0"/>
              </a:solidFill>
            </a:endParaRPr>
          </a:p>
        </p:txBody>
      </p:sp>
      <p:sp>
        <p:nvSpPr>
          <p:cNvPr id="7" name="Subtitle 6"/>
          <p:cNvSpPr>
            <a:spLocks noGrp="1"/>
          </p:cNvSpPr>
          <p:nvPr>
            <p:ph idx="1"/>
          </p:nvPr>
        </p:nvSpPr>
        <p:spPr>
          <a:xfrm>
            <a:off x="752749" y="5608948"/>
            <a:ext cx="8596668" cy="1178351"/>
          </a:xfrm>
        </p:spPr>
        <p:txBody>
          <a:bodyPr>
            <a:noAutofit/>
          </a:bodyPr>
          <a:lstStyle/>
          <a:p>
            <a:r>
              <a:rPr lang="en-US" sz="1200" dirty="0" smtClean="0"/>
              <a:t>In the above dashboard, I analyzed the features by using Pie chart and stacked bar plot. </a:t>
            </a:r>
          </a:p>
          <a:p>
            <a:r>
              <a:rPr lang="en-US" sz="1200" dirty="0" smtClean="0"/>
              <a:t>I analyzed how many numbers of entertainer are there from Music and Film industry.</a:t>
            </a:r>
          </a:p>
          <a:p>
            <a:r>
              <a:rPr lang="en-US" sz="1200" dirty="0" smtClean="0">
                <a:solidFill>
                  <a:prstClr val="black"/>
                </a:solidFill>
              </a:rPr>
              <a:t>The </a:t>
            </a:r>
            <a:r>
              <a:rPr lang="en-US" sz="1200" dirty="0">
                <a:solidFill>
                  <a:prstClr val="black"/>
                </a:solidFill>
              </a:rPr>
              <a:t>stacked bar plot explains the entertainer who won more awards and number of times they were nominated.</a:t>
            </a:r>
          </a:p>
          <a:p>
            <a:r>
              <a:rPr lang="en-US" sz="1200" dirty="0" smtClean="0">
                <a:solidFill>
                  <a:prstClr val="black"/>
                </a:solidFill>
              </a:rPr>
              <a:t>So</a:t>
            </a:r>
            <a:r>
              <a:rPr lang="en-US" sz="1200" dirty="0">
                <a:solidFill>
                  <a:prstClr val="black"/>
                </a:solidFill>
              </a:rPr>
              <a:t>, Meryl Streep happens to be in the top spot in this </a:t>
            </a:r>
            <a:r>
              <a:rPr lang="en-US" sz="1200" dirty="0" smtClean="0">
                <a:solidFill>
                  <a:prstClr val="black"/>
                </a:solidFill>
              </a:rPr>
              <a:t>case following Leonardo DiCaprio</a:t>
            </a:r>
            <a:r>
              <a:rPr lang="en-US" sz="1200" dirty="0">
                <a:solidFill>
                  <a:prstClr val="black"/>
                </a:solidFill>
              </a:rPr>
              <a:t>.</a:t>
            </a:r>
          </a:p>
          <a:p>
            <a:pPr marL="342900" indent="-342900" algn="l">
              <a:buFont typeface="Arial" panose="020B0604020202020204" pitchFamily="34" charset="0"/>
              <a:buChar char="•"/>
            </a:pPr>
            <a:endParaRPr lang="en-US" sz="1200" dirty="0"/>
          </a:p>
        </p:txBody>
      </p:sp>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492" y="91748"/>
            <a:ext cx="10515600" cy="464434"/>
          </a:xfrm>
        </p:spPr>
        <p:txBody>
          <a:bodyPr>
            <a:noAutofit/>
          </a:bodyPr>
          <a:lstStyle/>
          <a:p>
            <a:r>
              <a:rPr lang="en-US" sz="3200" dirty="0" smtClean="0">
                <a:solidFill>
                  <a:srgbClr val="0070C0"/>
                </a:solidFill>
              </a:rPr>
              <a:t>Dashboard – Top 10 Entertainers who have won the Awards</a:t>
            </a:r>
            <a:endParaRPr lang="en-US" sz="3200" dirty="0">
              <a:solidFill>
                <a:srgbClr val="0070C0"/>
              </a:solidFill>
            </a:endParaRPr>
          </a:p>
        </p:txBody>
      </p:sp>
      <p:pic>
        <p:nvPicPr>
          <p:cNvPr id="9" name="Picture 8"/>
          <p:cNvPicPr>
            <a:picLocks noChangeAspect="1"/>
          </p:cNvPicPr>
          <p:nvPr/>
        </p:nvPicPr>
        <p:blipFill>
          <a:blip r:embed="rId2"/>
          <a:stretch>
            <a:fillRect/>
          </a:stretch>
        </p:blipFill>
        <p:spPr>
          <a:xfrm>
            <a:off x="377072" y="1140643"/>
            <a:ext cx="11211900" cy="5487275"/>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8792" y="424206"/>
            <a:ext cx="11698664" cy="6117996"/>
          </a:xfrm>
        </p:spPr>
        <p:txBody>
          <a:bodyPr>
            <a:normAutofit lnSpcReduction="10000"/>
          </a:bodyPr>
          <a:lstStyle/>
          <a:p>
            <a:pPr marL="0" indent="0">
              <a:buNone/>
            </a:pPr>
            <a:r>
              <a:rPr lang="en-US" sz="2000" dirty="0" smtClean="0"/>
              <a:t>The dashboard shows the bar plots related to which entertainer from an entertainment industry won the Oscar, Grammy and Emmy </a:t>
            </a:r>
            <a:r>
              <a:rPr lang="en-US" sz="2000" dirty="0" smtClean="0"/>
              <a:t>Awards</a:t>
            </a:r>
          </a:p>
          <a:p>
            <a:pPr marL="0" indent="0">
              <a:buNone/>
            </a:pPr>
            <a:endParaRPr lang="en-US" sz="2000" dirty="0" smtClean="0"/>
          </a:p>
          <a:p>
            <a:pPr marL="0" indent="0">
              <a:buNone/>
            </a:pPr>
            <a:r>
              <a:rPr lang="en-US" sz="2000" dirty="0" smtClean="0"/>
              <a:t>Based on this analysis I had found out that –</a:t>
            </a:r>
          </a:p>
          <a:p>
            <a:pPr marL="514350" indent="-514350">
              <a:buFont typeface="+mj-lt"/>
              <a:buAutoNum type="arabicPeriod"/>
            </a:pPr>
            <a:r>
              <a:rPr lang="en-US" sz="1900" dirty="0" smtClean="0"/>
              <a:t>Katherine Hepburn have won more Oscar Awards, following </a:t>
            </a:r>
            <a:r>
              <a:rPr lang="en-US" sz="1900" dirty="0">
                <a:solidFill>
                  <a:prstClr val="black"/>
                </a:solidFill>
              </a:rPr>
              <a:t>Meryl Streep </a:t>
            </a:r>
            <a:r>
              <a:rPr lang="en-US" sz="1900" dirty="0" smtClean="0">
                <a:solidFill>
                  <a:prstClr val="black"/>
                </a:solidFill>
              </a:rPr>
              <a:t>and Adele have won the least among them</a:t>
            </a:r>
          </a:p>
          <a:p>
            <a:pPr marL="514350" indent="-514350">
              <a:buFont typeface="+mj-lt"/>
              <a:buAutoNum type="arabicPeriod"/>
            </a:pPr>
            <a:r>
              <a:rPr lang="en-US" sz="1900" dirty="0" smtClean="0">
                <a:solidFill>
                  <a:prstClr val="black"/>
                </a:solidFill>
              </a:rPr>
              <a:t>Most of the entertainers who have won the Oscars are the actors and Dustin Hoffman and Adele are singers by profession to won Oscar for their album.</a:t>
            </a:r>
          </a:p>
          <a:p>
            <a:pPr marL="514350" indent="-514350">
              <a:buFont typeface="+mj-lt"/>
              <a:buAutoNum type="arabicPeriod"/>
            </a:pPr>
            <a:r>
              <a:rPr lang="en-US" sz="1900" dirty="0" smtClean="0">
                <a:solidFill>
                  <a:prstClr val="black"/>
                </a:solidFill>
              </a:rPr>
              <a:t>In </a:t>
            </a:r>
            <a:r>
              <a:rPr lang="en-US" sz="1900" dirty="0" smtClean="0">
                <a:solidFill>
                  <a:prstClr val="black"/>
                </a:solidFill>
              </a:rPr>
              <a:t>case of Winning the most Grammy awards, I have found out that top ten entertainers are from </a:t>
            </a:r>
            <a:r>
              <a:rPr lang="en-US" sz="1900" dirty="0">
                <a:solidFill>
                  <a:prstClr val="black"/>
                </a:solidFill>
              </a:rPr>
              <a:t>m</a:t>
            </a:r>
            <a:r>
              <a:rPr lang="en-US" sz="1900" dirty="0" smtClean="0">
                <a:solidFill>
                  <a:prstClr val="black"/>
                </a:solidFill>
              </a:rPr>
              <a:t>usic </a:t>
            </a:r>
            <a:r>
              <a:rPr lang="en-US" sz="1900" dirty="0">
                <a:solidFill>
                  <a:prstClr val="black"/>
                </a:solidFill>
              </a:rPr>
              <a:t>i</a:t>
            </a:r>
            <a:r>
              <a:rPr lang="en-US" sz="1900" dirty="0" smtClean="0">
                <a:solidFill>
                  <a:prstClr val="black"/>
                </a:solidFill>
              </a:rPr>
              <a:t>ndustry who have won more </a:t>
            </a:r>
            <a:r>
              <a:rPr lang="en-US" sz="1900" dirty="0">
                <a:solidFill>
                  <a:prstClr val="black"/>
                </a:solidFill>
              </a:rPr>
              <a:t>G</a:t>
            </a:r>
            <a:r>
              <a:rPr lang="en-US" sz="1900" dirty="0" smtClean="0">
                <a:solidFill>
                  <a:prstClr val="black"/>
                </a:solidFill>
              </a:rPr>
              <a:t>rammy awards</a:t>
            </a:r>
            <a:r>
              <a:rPr lang="en-US" sz="1900" dirty="0">
                <a:solidFill>
                  <a:prstClr val="black"/>
                </a:solidFill>
              </a:rPr>
              <a:t>. Also, there are actors who have the Grammy Awards</a:t>
            </a:r>
            <a:r>
              <a:rPr lang="en-US" sz="1900" dirty="0" smtClean="0">
                <a:solidFill>
                  <a:prstClr val="black"/>
                </a:solidFill>
              </a:rPr>
              <a:t>.</a:t>
            </a:r>
            <a:endParaRPr lang="en-US" sz="1900" dirty="0" smtClean="0">
              <a:solidFill>
                <a:prstClr val="black"/>
              </a:solidFill>
            </a:endParaRPr>
          </a:p>
          <a:p>
            <a:pPr marL="514350" indent="-514350">
              <a:buAutoNum type="arabicPeriod" startAt="4"/>
            </a:pPr>
            <a:r>
              <a:rPr lang="en-US" sz="1900" dirty="0" smtClean="0">
                <a:solidFill>
                  <a:prstClr val="black"/>
                </a:solidFill>
              </a:rPr>
              <a:t>In </a:t>
            </a:r>
            <a:r>
              <a:rPr lang="en-US" sz="1900" dirty="0" smtClean="0">
                <a:solidFill>
                  <a:prstClr val="black"/>
                </a:solidFill>
              </a:rPr>
              <a:t>case of Winning the most Emmy Awards, I have found out that Oprah Winfrey have won the most awards followed by David Letterman and the least awards won by the Justin Timberlake. Also, most of the actors have won the Emmy Awards compared to singers.</a:t>
            </a:r>
          </a:p>
          <a:p>
            <a:pPr marL="514350" indent="-514350">
              <a:buAutoNum type="arabicPeriod" startAt="4"/>
            </a:pPr>
            <a:r>
              <a:rPr lang="en-US" sz="1900" dirty="0" smtClean="0">
                <a:solidFill>
                  <a:prstClr val="black"/>
                </a:solidFill>
              </a:rPr>
              <a:t>Also, I have found out that there are more Male Entertainers than Female Entertainers.</a:t>
            </a:r>
          </a:p>
          <a:p>
            <a:pPr marL="514350" indent="-514350">
              <a:buFont typeface="+mj-lt"/>
              <a:buAutoNum type="arabicPeriod"/>
            </a:pPr>
            <a:endParaRPr lang="en-US" sz="1900" dirty="0" smtClean="0">
              <a:solidFill>
                <a:prstClr val="black"/>
              </a:solidFill>
            </a:endParaRPr>
          </a:p>
          <a:p>
            <a:pPr marL="0" indent="0">
              <a:buNone/>
            </a:pPr>
            <a:endParaRPr lang="en-US" dirty="0" smtClean="0">
              <a:solidFill>
                <a:prstClr val="black"/>
              </a:solidFill>
            </a:endParaRPr>
          </a:p>
          <a:p>
            <a:pPr marL="0" indent="0">
              <a:buNone/>
            </a:pPr>
            <a:r>
              <a:rPr lang="en-US" dirty="0">
                <a:solidFill>
                  <a:prstClr val="black"/>
                </a:solidFill>
              </a:rPr>
              <a:t> </a:t>
            </a:r>
            <a:r>
              <a:rPr lang="en-US" dirty="0" smtClean="0">
                <a:solidFill>
                  <a:prstClr val="black"/>
                </a:solidFill>
              </a:rPr>
              <a:t>   </a:t>
            </a:r>
          </a:p>
          <a:p>
            <a:pPr marL="514350" indent="-514350">
              <a:buFont typeface="+mj-lt"/>
              <a:buAutoNum type="arabicPeriod"/>
            </a:pPr>
            <a:endParaRPr lang="en-US" dirty="0"/>
          </a:p>
        </p:txBody>
      </p:sp>
    </p:spTree>
    <p:extLst>
      <p:ext uri="{BB962C8B-B14F-4D97-AF65-F5344CB8AC3E}">
        <p14:creationId xmlns:p14="http://schemas.microsoft.com/office/powerpoint/2010/main" val="371598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Dashboard 3">
            <a:extLst>
              <a:ext uri="{FF2B5EF4-FFF2-40B4-BE49-F238E27FC236}">
                <a16:creationId xmlns:a16="http://schemas.microsoft.com/office/drawing/2014/main" id="{8DD01AFD-A645-4BA2-8C4C-9982B98BBB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742" y="1159497"/>
            <a:ext cx="10512458" cy="5420412"/>
          </a:xfrm>
          <a:prstGeom prst="rect">
            <a:avLst/>
          </a:prstGeom>
        </p:spPr>
      </p:pic>
      <p:sp>
        <p:nvSpPr>
          <p:cNvPr id="2" name="Title 1"/>
          <p:cNvSpPr>
            <a:spLocks noGrp="1"/>
          </p:cNvSpPr>
          <p:nvPr>
            <p:ph type="title"/>
          </p:nvPr>
        </p:nvSpPr>
        <p:spPr>
          <a:xfrm>
            <a:off x="838200" y="214296"/>
            <a:ext cx="10515600" cy="577555"/>
          </a:xfrm>
        </p:spPr>
        <p:txBody>
          <a:bodyPr>
            <a:normAutofit fontScale="90000"/>
          </a:bodyPr>
          <a:lstStyle/>
          <a:p>
            <a:r>
              <a:rPr lang="en-US" sz="3200" dirty="0" smtClean="0">
                <a:solidFill>
                  <a:srgbClr val="0070C0"/>
                </a:solidFill>
              </a:rPr>
              <a:t>Dashboard – Entertainers who have won the known and Other Awards</a:t>
            </a:r>
            <a:endParaRPr lang="en-US" sz="3200" dirty="0">
              <a:solidFill>
                <a:srgbClr val="0070C0"/>
              </a:solidFill>
            </a:endParaRPr>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4205" y="414779"/>
            <a:ext cx="11283885" cy="5762184"/>
          </a:xfrm>
        </p:spPr>
        <p:txBody>
          <a:bodyPr/>
          <a:lstStyle/>
          <a:p>
            <a:pPr marL="0" indent="0">
              <a:buNone/>
            </a:pPr>
            <a:r>
              <a:rPr lang="en-US" sz="3200" dirty="0" smtClean="0"/>
              <a:t>Analyzing the Entertainers who have won the Awards and Other awards. Based on this analysis I found out that –</a:t>
            </a:r>
          </a:p>
          <a:p>
            <a:pPr marL="514350" indent="-514350">
              <a:buFont typeface="+mj-lt"/>
              <a:buAutoNum type="arabicPeriod"/>
            </a:pPr>
            <a:endParaRPr lang="en-US" sz="2800" dirty="0" smtClean="0"/>
          </a:p>
          <a:p>
            <a:pPr marL="514350" indent="-514350">
              <a:buFont typeface="+mj-lt"/>
              <a:buAutoNum type="arabicPeriod"/>
            </a:pPr>
            <a:r>
              <a:rPr lang="en-US" sz="2800" dirty="0" smtClean="0"/>
              <a:t>I </a:t>
            </a:r>
            <a:r>
              <a:rPr lang="en-US" sz="2800" dirty="0" smtClean="0"/>
              <a:t>found out that Steve Wonder occupies </a:t>
            </a:r>
            <a:r>
              <a:rPr lang="en-US" sz="2800" dirty="0" smtClean="0"/>
              <a:t>the topmost </a:t>
            </a:r>
            <a:r>
              <a:rPr lang="en-US" sz="2800" dirty="0" smtClean="0"/>
              <a:t>spot in the known awards category. Known awards comprises of Grammy, Emmy and Oscar. He have won the total 25 awards out of which he won more Grammy awards. </a:t>
            </a:r>
          </a:p>
          <a:p>
            <a:pPr marL="514350" indent="-514350">
              <a:buFont typeface="+mj-lt"/>
              <a:buAutoNum type="arabicPeriod"/>
            </a:pPr>
            <a:r>
              <a:rPr lang="en-US" sz="2800" dirty="0" smtClean="0"/>
              <a:t>Meryl Streep have won more than 150 awards in other awards category which does not include Grammy, Emmy and Oscar Awards.</a:t>
            </a:r>
            <a:endParaRPr lang="en-US" sz="2800" dirty="0"/>
          </a:p>
        </p:txBody>
      </p:sp>
    </p:spTree>
    <p:extLst>
      <p:ext uri="{BB962C8B-B14F-4D97-AF65-F5344CB8AC3E}">
        <p14:creationId xmlns:p14="http://schemas.microsoft.com/office/powerpoint/2010/main" val="2979407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Dashboard 4">
            <a:extLst>
              <a:ext uri="{FF2B5EF4-FFF2-40B4-BE49-F238E27FC236}">
                <a16:creationId xmlns:a16="http://schemas.microsoft.com/office/drawing/2014/main" id="{A217966B-1444-4C67-8496-3C70C7BCFB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546" y="1302306"/>
            <a:ext cx="10275217" cy="5365750"/>
          </a:xfrm>
          <a:prstGeom prst="rect">
            <a:avLst/>
          </a:prstGeom>
        </p:spPr>
      </p:pic>
      <p:sp>
        <p:nvSpPr>
          <p:cNvPr id="2" name="Title 1"/>
          <p:cNvSpPr>
            <a:spLocks noGrp="1"/>
          </p:cNvSpPr>
          <p:nvPr>
            <p:ph type="title"/>
          </p:nvPr>
        </p:nvSpPr>
        <p:spPr>
          <a:xfrm>
            <a:off x="772212" y="252004"/>
            <a:ext cx="10515600" cy="907494"/>
          </a:xfrm>
        </p:spPr>
        <p:txBody>
          <a:bodyPr>
            <a:normAutofit/>
          </a:bodyPr>
          <a:lstStyle/>
          <a:p>
            <a:r>
              <a:rPr lang="en-US" sz="3200" dirty="0" smtClean="0">
                <a:solidFill>
                  <a:srgbClr val="0070C0"/>
                </a:solidFill>
              </a:rPr>
              <a:t>Dashboard – Top Entertainer</a:t>
            </a:r>
            <a:endParaRPr lang="en-US" sz="3200" dirty="0">
              <a:solidFill>
                <a:srgbClr val="0070C0"/>
              </a:solidFill>
            </a:endParaRPr>
          </a:p>
        </p:txBody>
      </p:sp>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9938"/>
            <a:ext cx="10515600" cy="6231118"/>
          </a:xfrm>
        </p:spPr>
        <p:txBody>
          <a:bodyPr/>
          <a:lstStyle/>
          <a:p>
            <a:pPr marL="0" indent="0">
              <a:buNone/>
            </a:pPr>
            <a:r>
              <a:rPr lang="en-US" sz="2800" dirty="0" smtClean="0"/>
              <a:t>I had analyzed table, pie chart as well as the bar plot. Based on the analysis I found out that – </a:t>
            </a:r>
          </a:p>
          <a:p>
            <a:pPr marL="0" indent="0">
              <a:buNone/>
            </a:pPr>
            <a:endParaRPr lang="en-US" sz="2800" dirty="0"/>
          </a:p>
          <a:p>
            <a:r>
              <a:rPr lang="en-US" sz="2400" dirty="0" smtClean="0"/>
              <a:t>Meryl Streep have won the maximum the awards including known and other awards.</a:t>
            </a:r>
          </a:p>
          <a:p>
            <a:r>
              <a:rPr lang="en-US" sz="2400" dirty="0" smtClean="0"/>
              <a:t>Pie charts indicates that there less number of female entertainers compared to male entertainers. </a:t>
            </a:r>
          </a:p>
          <a:p>
            <a:r>
              <a:rPr lang="en-US" sz="2400" dirty="0" smtClean="0"/>
              <a:t>Meryl Streep was nominated 540 times for the award, she have won the 177 total awards including other awards. She has won 174 other awards, three Oscars, three Emmy awards and zero Grammy awards.</a:t>
            </a:r>
          </a:p>
          <a:p>
            <a:endParaRPr lang="en-US" sz="2400" dirty="0"/>
          </a:p>
        </p:txBody>
      </p:sp>
    </p:spTree>
    <p:extLst>
      <p:ext uri="{BB962C8B-B14F-4D97-AF65-F5344CB8AC3E}">
        <p14:creationId xmlns:p14="http://schemas.microsoft.com/office/powerpoint/2010/main" val="31916598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1259</TotalTime>
  <Words>828</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Entertainment Data Analytics</vt:lpstr>
      <vt:lpstr>Problem Statement, Solution and Methodology:</vt:lpstr>
      <vt:lpstr>Dashboard</vt:lpstr>
      <vt:lpstr>Dashboard – Top 10 Entertainers who have won the Awards</vt:lpstr>
      <vt:lpstr>PowerPoint Presentation</vt:lpstr>
      <vt:lpstr>Dashboard – Entertainers who have won the known and Other Awards</vt:lpstr>
      <vt:lpstr>PowerPoint Presentation</vt:lpstr>
      <vt:lpstr>Dashboard – Top Entertainer</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Entertainment Data Analytics</dc:title>
  <dc:creator/>
  <cp:lastModifiedBy>HP</cp:lastModifiedBy>
  <cp:revision>33</cp:revision>
  <dcterms:created xsi:type="dcterms:W3CDTF">2024-06-30T15:14:26Z</dcterms:created>
  <dcterms:modified xsi:type="dcterms:W3CDTF">2024-07-04T19:56:09Z</dcterms:modified>
</cp:coreProperties>
</file>