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 id="262" r:id="rId7"/>
    <p:sldId id="263" r:id="rId8"/>
    <p:sldId id="257"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68" d="100"/>
          <a:sy n="68" d="100"/>
        </p:scale>
        <p:origin x="5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530505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549445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25230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759724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36002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50119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269433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383610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853097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594305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7/5/2024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25783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7/5/2024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46133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7/5/2024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945452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7/5/2024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725998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7/5/2024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574837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7/5/2024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28249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D1C14C-A143-42F5-B247-D0E800131009}" type="datetimeFigureOut">
              <a:rPr lang="en-US" smtClean="0"/>
              <a:t>7/5/2024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25626990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ublic.tableau.com/views/Dashboard-BirdStrike/Dashboard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5E95477B-B016-465B-90F5-C41E9A8DAF81}"/>
              </a:ext>
            </a:extLst>
          </p:cNvPr>
          <p:cNvSpPr>
            <a:spLocks noGrp="1"/>
          </p:cNvSpPr>
          <p:nvPr>
            <p:ph type="ctrTitle"/>
          </p:nvPr>
        </p:nvSpPr>
        <p:spPr>
          <a:xfrm>
            <a:off x="791851" y="999815"/>
            <a:ext cx="8616099" cy="2387600"/>
          </a:xfrm>
        </p:spPr>
        <p:txBody>
          <a:bodyPr/>
          <a:lstStyle/>
          <a:p>
            <a:pPr algn="ctr"/>
            <a:r>
              <a:rPr lang="en-us" sz="4400" dirty="0" smtClean="0">
                <a:hlinkClick r:id="rId2"/>
              </a:rPr>
              <a:t>Data Visualization of Bird Strikes between 2000 - 2011</a:t>
            </a:r>
            <a:endParaRPr lang="en-us" sz="4400" dirty="0">
              <a:hlinkClick r:id="rId2"/>
            </a:endParaRPr>
          </a:p>
        </p:txBody>
      </p:sp>
      <p:sp>
        <p:nvSpPr>
          <p:cNvPr id="3" name="slide1">
            <a:extLst>
              <a:ext uri="{FF2B5EF4-FFF2-40B4-BE49-F238E27FC236}">
                <a16:creationId xmlns:a16="http://schemas.microsoft.com/office/drawing/2014/main" id="{3E70AC78-E3A1-415D-B451-2ACF22D00E99}"/>
              </a:ext>
            </a:extLst>
          </p:cNvPr>
          <p:cNvSpPr>
            <a:spLocks noGrp="1"/>
          </p:cNvSpPr>
          <p:nvPr>
            <p:ph type="subTitle" idx="1"/>
          </p:nvPr>
        </p:nvSpPr>
        <p:spPr/>
        <p:txBody>
          <a:bodyPr/>
          <a:lstStyle/>
          <a:p>
            <a:pPr algn="ctr"/>
            <a:r>
              <a:rPr lang="en-US" dirty="0" smtClean="0"/>
              <a:t>By Sakshi </a:t>
            </a:r>
            <a:r>
              <a:rPr lang="en-US" dirty="0" err="1" smtClean="0"/>
              <a:t>Sanjeeva</a:t>
            </a:r>
            <a:r>
              <a:rPr lang="en-US" dirty="0" smtClean="0"/>
              <a:t> </a:t>
            </a:r>
            <a:r>
              <a:rPr lang="en-US" dirty="0" smtClean="0"/>
              <a:t>Hegde</a:t>
            </a:r>
          </a:p>
          <a:p>
            <a:pPr algn="ctr"/>
            <a:r>
              <a:rPr lang="en-US" dirty="0" smtClean="0"/>
              <a:t>UNID: UMIP8273</a:t>
            </a:r>
            <a:endParaRPr lang="en-US" dirty="0" smtClean="0"/>
          </a:p>
          <a:p>
            <a:pPr algn="ctr"/>
            <a:endParaRPr dirty="0"/>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5353"/>
            <a:ext cx="10515600" cy="6174556"/>
          </a:xfrm>
        </p:spPr>
        <p:txBody>
          <a:bodyPr/>
          <a:lstStyle/>
          <a:p>
            <a:r>
              <a:rPr lang="en-US" dirty="0" smtClean="0"/>
              <a:t>The total cost incurred for the damage done to airplane is 117 million dollars </a:t>
            </a:r>
          </a:p>
          <a:p>
            <a:r>
              <a:rPr lang="en-US" dirty="0" smtClean="0"/>
              <a:t>The most strike occurred during the clear weather conditions and during the approach of the flight to airport, the number of strikes is 10k and followed by landing roll.</a:t>
            </a:r>
          </a:p>
          <a:p>
            <a:r>
              <a:rPr lang="en-US" dirty="0" smtClean="0"/>
              <a:t>87.12% of the strike happened when the flight is less than 1000 feet above the ground and 12.88% of the strike happened when the flight is greater than 1000 feet above the ground.</a:t>
            </a:r>
          </a:p>
          <a:p>
            <a:r>
              <a:rPr lang="en-US" dirty="0" smtClean="0"/>
              <a:t>Average feet above the ground when strike occur during approach is 979 feet which is less than 1000 feet.</a:t>
            </a:r>
          </a:p>
          <a:p>
            <a:pPr marL="0" indent="0">
              <a:buNone/>
            </a:pPr>
            <a:endParaRPr lang="en-US" dirty="0" smtClean="0"/>
          </a:p>
          <a:p>
            <a:endParaRPr lang="en-US" dirty="0"/>
          </a:p>
        </p:txBody>
      </p:sp>
    </p:spTree>
    <p:extLst>
      <p:ext uri="{BB962C8B-B14F-4D97-AF65-F5344CB8AC3E}">
        <p14:creationId xmlns:p14="http://schemas.microsoft.com/office/powerpoint/2010/main" val="3823034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6920"/>
          </a:xfrm>
        </p:spPr>
        <p:txBody>
          <a:bodyPr/>
          <a:lstStyle/>
          <a:p>
            <a:r>
              <a:rPr lang="en-US" dirty="0" smtClean="0"/>
              <a:t>My research analysis (Conclusion)</a:t>
            </a:r>
            <a:endParaRPr lang="en-US" dirty="0"/>
          </a:p>
        </p:txBody>
      </p:sp>
      <p:sp>
        <p:nvSpPr>
          <p:cNvPr id="3" name="Content Placeholder 2"/>
          <p:cNvSpPr>
            <a:spLocks noGrp="1"/>
          </p:cNvSpPr>
          <p:nvPr>
            <p:ph idx="1"/>
          </p:nvPr>
        </p:nvSpPr>
        <p:spPr>
          <a:xfrm>
            <a:off x="838200" y="1715678"/>
            <a:ext cx="10515600" cy="4958499"/>
          </a:xfrm>
        </p:spPr>
        <p:txBody>
          <a:bodyPr>
            <a:normAutofit/>
          </a:bodyPr>
          <a:lstStyle/>
          <a:p>
            <a:r>
              <a:rPr lang="en-US" dirty="0" smtClean="0"/>
              <a:t>Most birds fly below the 1000 feet above the ground</a:t>
            </a:r>
          </a:p>
          <a:p>
            <a:r>
              <a:rPr lang="en-US" dirty="0" smtClean="0"/>
              <a:t>Through analysis I found out that bird strike happens usually during clear weather conditions, as birds tend to migrate to places where the weather is clear. So, therefore, there is more strike during ‘none’ weather conditions</a:t>
            </a:r>
          </a:p>
          <a:p>
            <a:r>
              <a:rPr lang="en-US" dirty="0" smtClean="0"/>
              <a:t>Since the Dallas airport rank the most and bird strike happens during fall months and </a:t>
            </a:r>
            <a:r>
              <a:rPr lang="en-US" dirty="0" err="1" smtClean="0"/>
              <a:t>dallas</a:t>
            </a:r>
            <a:r>
              <a:rPr lang="en-US" dirty="0" smtClean="0"/>
              <a:t> is located in </a:t>
            </a:r>
            <a:r>
              <a:rPr lang="en-US" dirty="0" err="1" smtClean="0"/>
              <a:t>texas</a:t>
            </a:r>
            <a:r>
              <a:rPr lang="en-US" dirty="0" smtClean="0"/>
              <a:t>. So, in </a:t>
            </a:r>
            <a:r>
              <a:rPr lang="en-US" dirty="0" err="1" smtClean="0"/>
              <a:t>texas</a:t>
            </a:r>
            <a:r>
              <a:rPr lang="en-US" dirty="0" smtClean="0"/>
              <a:t>, the birds tend to migrate to this state as the heavy rainfall do not occur during fall months. But rainfall often occurs during spring months (March-May) in Texas.</a:t>
            </a:r>
          </a:p>
          <a:p>
            <a:r>
              <a:rPr lang="en-US" dirty="0" smtClean="0"/>
              <a:t>Hence, the bird strike observed to be more in Summer and Fall months. As they migrate to places during these seasons for clear weather conditions.</a:t>
            </a:r>
            <a:endParaRPr lang="en-US" dirty="0"/>
          </a:p>
        </p:txBody>
      </p:sp>
    </p:spTree>
    <p:extLst>
      <p:ext uri="{BB962C8B-B14F-4D97-AF65-F5344CB8AC3E}">
        <p14:creationId xmlns:p14="http://schemas.microsoft.com/office/powerpoint/2010/main" val="4110924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a:xfrm>
            <a:off x="838200" y="1564849"/>
            <a:ext cx="10515600" cy="4612114"/>
          </a:xfrm>
        </p:spPr>
        <p:txBody>
          <a:bodyPr/>
          <a:lstStyle/>
          <a:p>
            <a:pPr marL="0" indent="0">
              <a:buNone/>
            </a:pPr>
            <a:r>
              <a:rPr lang="en-US" dirty="0"/>
              <a:t>https://www.sciencemill.org/blog/2023/9/23/why-is-texas-important-to-bird-migration#:~:text=Birds%20that%20nest%20in%20the,better%20resources%20in%20the%20south.</a:t>
            </a:r>
          </a:p>
        </p:txBody>
      </p:sp>
    </p:spTree>
    <p:extLst>
      <p:ext uri="{BB962C8B-B14F-4D97-AF65-F5344CB8AC3E}">
        <p14:creationId xmlns:p14="http://schemas.microsoft.com/office/powerpoint/2010/main" val="1149714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8924"/>
            <a:ext cx="10515600" cy="5250730"/>
          </a:xfrm>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sz="4000" dirty="0" smtClean="0"/>
              <a:t>Thank You</a:t>
            </a:r>
            <a:endParaRPr lang="en-US" sz="4000" dirty="0"/>
          </a:p>
        </p:txBody>
      </p:sp>
    </p:spTree>
    <p:extLst>
      <p:ext uri="{BB962C8B-B14F-4D97-AF65-F5344CB8AC3E}">
        <p14:creationId xmlns:p14="http://schemas.microsoft.com/office/powerpoint/2010/main" val="1488980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a:t>Transport and communication are in the crucial domain in the field of analytics. Environmental impacts and safety are, nowadays, two major concerns of the scientific community with respect to transport scenarios and to the ever-growing urban areas. These issues gain more importance due to the increasing amount of vehicles and people. Seeking new solutions is reaching a point where available technologies and artificial intelligence, especially MAS, are being recognized as ways to cope with and tackle these kinds of problems in a distributed and more appropriate way</a:t>
            </a:r>
            <a:r>
              <a:rPr lang="en-US" dirty="0" smtClean="0"/>
              <a:t>.</a:t>
            </a:r>
          </a:p>
          <a:p>
            <a:pPr marL="0" indent="0">
              <a:buNone/>
            </a:pPr>
            <a:r>
              <a:rPr lang="en-US" dirty="0" smtClean="0"/>
              <a:t> </a:t>
            </a:r>
            <a:r>
              <a:rPr lang="en-US" dirty="0"/>
              <a:t>A bird strike is strictly defined as a collision between a bird and an aircraft which is in flight or on a take-off or landing roll. The term is often expanded to cover other wildlife strikes - with bats or ground animals. Bird Strike is common and can be a significant threat to aircraft safety. For smaller aircraft, significant damage may be caused to the aircraft structure and all aircraft, especially jet-engine ones, are vulnerable to the loss of thrust which can follow the ingestion of birds into engine air intakes. This has resulted in several fatal accidents.</a:t>
            </a:r>
          </a:p>
        </p:txBody>
      </p:sp>
    </p:spTree>
    <p:extLst>
      <p:ext uri="{BB962C8B-B14F-4D97-AF65-F5344CB8AC3E}">
        <p14:creationId xmlns:p14="http://schemas.microsoft.com/office/powerpoint/2010/main" val="4282923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0995"/>
          </a:xfrm>
        </p:spPr>
        <p:txBody>
          <a:bodyPr>
            <a:normAutofit fontScale="90000"/>
          </a:bodyPr>
          <a:lstStyle/>
          <a:p>
            <a:r>
              <a:rPr lang="en-US" sz="3200" dirty="0" smtClean="0"/>
              <a:t>Problem Statement and Case Studies:</a:t>
            </a:r>
            <a:endParaRPr lang="en-US" sz="3200" dirty="0"/>
          </a:p>
        </p:txBody>
      </p:sp>
      <p:sp>
        <p:nvSpPr>
          <p:cNvPr id="3" name="Content Placeholder 2"/>
          <p:cNvSpPr>
            <a:spLocks noGrp="1"/>
          </p:cNvSpPr>
          <p:nvPr>
            <p:ph idx="1"/>
          </p:nvPr>
        </p:nvSpPr>
        <p:spPr>
          <a:xfrm>
            <a:off x="838200" y="1168924"/>
            <a:ext cx="10515600" cy="5467546"/>
          </a:xfrm>
        </p:spPr>
        <p:txBody>
          <a:bodyPr>
            <a:normAutofit fontScale="62500" lnSpcReduction="20000"/>
          </a:bodyPr>
          <a:lstStyle/>
          <a:p>
            <a:pPr marL="0" indent="0">
              <a:buNone/>
            </a:pPr>
            <a:r>
              <a:rPr lang="en-US" sz="2900" dirty="0"/>
              <a:t>Bird strikes may occur during any phase of flight, but are most likely during the take-off, initial climb, approach and landing phases due to the greater numbers of birds in flight at lower levels. To have a closer look the following document visually depicts the data collected on Bird Strikes by FAA between 2000-2011. </a:t>
            </a:r>
            <a:endParaRPr lang="en-US" sz="2900" dirty="0" smtClean="0"/>
          </a:p>
          <a:p>
            <a:pPr marL="0" indent="0">
              <a:buNone/>
            </a:pPr>
            <a:endParaRPr lang="en-US" sz="2900" dirty="0"/>
          </a:p>
          <a:p>
            <a:pPr marL="0" indent="0">
              <a:buNone/>
            </a:pPr>
            <a:r>
              <a:rPr lang="en-US" sz="2400" dirty="0" smtClean="0"/>
              <a:t>Case Studies:</a:t>
            </a:r>
          </a:p>
          <a:p>
            <a:r>
              <a:rPr lang="en-US" sz="2400" dirty="0"/>
              <a:t>Visuals Depicting the Number of Bird Strikes </a:t>
            </a:r>
            <a:endParaRPr lang="en-US" sz="2400" dirty="0" smtClean="0"/>
          </a:p>
          <a:p>
            <a:r>
              <a:rPr lang="en-US" sz="2400" dirty="0" smtClean="0"/>
              <a:t>Yearly </a:t>
            </a:r>
            <a:r>
              <a:rPr lang="en-US" sz="2400" dirty="0"/>
              <a:t>Analysis &amp; Bird Strikes in the US </a:t>
            </a:r>
            <a:endParaRPr lang="en-US" sz="2400" dirty="0" smtClean="0"/>
          </a:p>
          <a:p>
            <a:r>
              <a:rPr lang="en-US" sz="2400" dirty="0"/>
              <a:t>T</a:t>
            </a:r>
            <a:r>
              <a:rPr lang="en-US" sz="2400" dirty="0" smtClean="0"/>
              <a:t>op </a:t>
            </a:r>
            <a:r>
              <a:rPr lang="en-US" sz="2400" dirty="0"/>
              <a:t>10 US Airlines in terms of having encountered bird strikes </a:t>
            </a:r>
            <a:endParaRPr lang="en-US" sz="2400" dirty="0" smtClean="0"/>
          </a:p>
          <a:p>
            <a:r>
              <a:rPr lang="en-US" sz="2400" dirty="0" smtClean="0"/>
              <a:t>Airports </a:t>
            </a:r>
            <a:r>
              <a:rPr lang="en-US" sz="2400" dirty="0"/>
              <a:t>with most incidents of bird strikes – Top </a:t>
            </a:r>
            <a:r>
              <a:rPr lang="en-US" sz="2400" dirty="0" smtClean="0"/>
              <a:t>50</a:t>
            </a:r>
          </a:p>
          <a:p>
            <a:r>
              <a:rPr lang="en-US" sz="2400" dirty="0" smtClean="0"/>
              <a:t>Yearly </a:t>
            </a:r>
            <a:r>
              <a:rPr lang="en-US" sz="2400" dirty="0"/>
              <a:t>Cost Incurred due to Bird Strikes</a:t>
            </a:r>
            <a:r>
              <a:rPr lang="en-US" sz="2400" dirty="0" smtClean="0"/>
              <a:t>:</a:t>
            </a:r>
          </a:p>
          <a:p>
            <a:r>
              <a:rPr lang="en-US" sz="2400" dirty="0" smtClean="0"/>
              <a:t>When </a:t>
            </a:r>
            <a:r>
              <a:rPr lang="en-US" sz="2400" dirty="0"/>
              <a:t>do most bird strikes occur? </a:t>
            </a:r>
            <a:endParaRPr lang="en-US" sz="2400" dirty="0" smtClean="0"/>
          </a:p>
          <a:p>
            <a:r>
              <a:rPr lang="en-US" sz="2400" dirty="0" smtClean="0"/>
              <a:t>Altitude </a:t>
            </a:r>
            <a:r>
              <a:rPr lang="en-US" sz="2400" dirty="0"/>
              <a:t>of </a:t>
            </a:r>
            <a:r>
              <a:rPr lang="en-US" sz="2400" dirty="0" err="1"/>
              <a:t>aeroplanes</a:t>
            </a:r>
            <a:r>
              <a:rPr lang="en-US" sz="2400" dirty="0"/>
              <a:t> at the time of </a:t>
            </a:r>
            <a:r>
              <a:rPr lang="en-US" sz="2400" dirty="0" smtClean="0"/>
              <a:t>strike </a:t>
            </a:r>
          </a:p>
          <a:p>
            <a:r>
              <a:rPr lang="en-US" sz="2400" dirty="0" smtClean="0"/>
              <a:t>Phase </a:t>
            </a:r>
            <a:r>
              <a:rPr lang="en-US" sz="2400" dirty="0"/>
              <a:t>of flight at the time of the strike</a:t>
            </a:r>
            <a:r>
              <a:rPr lang="en-US" sz="2400" dirty="0" smtClean="0"/>
              <a:t>.</a:t>
            </a:r>
          </a:p>
          <a:p>
            <a:r>
              <a:rPr lang="en-US" sz="2400" dirty="0" smtClean="0"/>
              <a:t>Average </a:t>
            </a:r>
            <a:r>
              <a:rPr lang="en-US" sz="2400" dirty="0"/>
              <a:t>Altitude of the </a:t>
            </a:r>
            <a:r>
              <a:rPr lang="en-US" sz="2400" dirty="0" err="1"/>
              <a:t>aeroplanes</a:t>
            </a:r>
            <a:r>
              <a:rPr lang="en-US" sz="2400" dirty="0"/>
              <a:t> in different phases at the time of </a:t>
            </a:r>
            <a:r>
              <a:rPr lang="en-US" sz="2400" dirty="0" smtClean="0"/>
              <a:t>strike </a:t>
            </a:r>
          </a:p>
          <a:p>
            <a:r>
              <a:rPr lang="en-US" sz="2400" dirty="0" smtClean="0"/>
              <a:t>Effect </a:t>
            </a:r>
            <a:r>
              <a:rPr lang="en-US" sz="2400" dirty="0"/>
              <a:t>of Bird Strikes &amp; Impact on Flight </a:t>
            </a:r>
            <a:endParaRPr lang="en-US" sz="2400" dirty="0" smtClean="0"/>
          </a:p>
          <a:p>
            <a:r>
              <a:rPr lang="en-US" sz="2400" dirty="0" smtClean="0"/>
              <a:t>Effect </a:t>
            </a:r>
            <a:r>
              <a:rPr lang="en-US" sz="2400" dirty="0"/>
              <a:t>of Strike at Different Altitude </a:t>
            </a:r>
            <a:endParaRPr lang="en-US" sz="2400" dirty="0" smtClean="0"/>
          </a:p>
          <a:p>
            <a:r>
              <a:rPr lang="en-US" sz="2400" dirty="0" smtClean="0"/>
              <a:t>Were </a:t>
            </a:r>
            <a:r>
              <a:rPr lang="en-US" sz="2400" dirty="0"/>
              <a:t>Pilots Informed? &amp; Prior Warning and Effect of Strike Relation</a:t>
            </a:r>
          </a:p>
        </p:txBody>
      </p:sp>
    </p:spTree>
    <p:extLst>
      <p:ext uri="{BB962C8B-B14F-4D97-AF65-F5344CB8AC3E}">
        <p14:creationId xmlns:p14="http://schemas.microsoft.com/office/powerpoint/2010/main" val="1161102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7811"/>
          </a:xfrm>
        </p:spPr>
        <p:txBody>
          <a:bodyPr/>
          <a:lstStyle/>
          <a:p>
            <a:r>
              <a:rPr lang="en-US" dirty="0" smtClean="0"/>
              <a:t>Methodology:</a:t>
            </a:r>
            <a:endParaRPr lang="en-US" dirty="0"/>
          </a:p>
        </p:txBody>
      </p:sp>
      <p:sp>
        <p:nvSpPr>
          <p:cNvPr id="3" name="Content Placeholder 2"/>
          <p:cNvSpPr>
            <a:spLocks noGrp="1"/>
          </p:cNvSpPr>
          <p:nvPr>
            <p:ph idx="1"/>
          </p:nvPr>
        </p:nvSpPr>
        <p:spPr>
          <a:xfrm>
            <a:off x="838200" y="1649691"/>
            <a:ext cx="10515600" cy="4527272"/>
          </a:xfrm>
        </p:spPr>
        <p:txBody>
          <a:bodyPr/>
          <a:lstStyle/>
          <a:p>
            <a:r>
              <a:rPr lang="en-US" dirty="0" smtClean="0"/>
              <a:t>Import data into python for data pre-processing and cleaning.</a:t>
            </a:r>
          </a:p>
          <a:p>
            <a:r>
              <a:rPr lang="en-US" dirty="0" smtClean="0"/>
              <a:t>Then saved the data frame as a new excel sheet</a:t>
            </a:r>
          </a:p>
          <a:p>
            <a:r>
              <a:rPr lang="en-US" dirty="0" smtClean="0"/>
              <a:t>Used Tableau for Visualization purposes</a:t>
            </a:r>
          </a:p>
          <a:p>
            <a:r>
              <a:rPr lang="en-US" dirty="0" smtClean="0"/>
              <a:t>Then finally created dashboards comprising of cased studies related to Bird Strike in USA</a:t>
            </a:r>
            <a:endParaRPr lang="en-US" dirty="0"/>
          </a:p>
        </p:txBody>
      </p:sp>
    </p:spTree>
    <p:extLst>
      <p:ext uri="{BB962C8B-B14F-4D97-AF65-F5344CB8AC3E}">
        <p14:creationId xmlns:p14="http://schemas.microsoft.com/office/powerpoint/2010/main" val="3861064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0360"/>
          </a:xfrm>
        </p:spPr>
        <p:txBody>
          <a:bodyPr/>
          <a:lstStyle/>
          <a:p>
            <a:r>
              <a:rPr lang="en-US" dirty="0" smtClean="0"/>
              <a:t>Dashboard -1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989815"/>
            <a:ext cx="9747315" cy="5420411"/>
          </a:xfrm>
        </p:spPr>
      </p:pic>
    </p:spTree>
    <p:extLst>
      <p:ext uri="{BB962C8B-B14F-4D97-AF65-F5344CB8AC3E}">
        <p14:creationId xmlns:p14="http://schemas.microsoft.com/office/powerpoint/2010/main" val="2961792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4116"/>
          </a:xfrm>
        </p:spPr>
        <p:txBody>
          <a:bodyPr>
            <a:normAutofit fontScale="90000"/>
          </a:bodyPr>
          <a:lstStyle/>
          <a:p>
            <a:r>
              <a:rPr lang="en-US" dirty="0" smtClean="0"/>
              <a:t>Dashboard - 2</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779" y="1102936"/>
            <a:ext cx="11462994" cy="5431841"/>
          </a:xfrm>
        </p:spPr>
      </p:pic>
    </p:spTree>
    <p:extLst>
      <p:ext uri="{BB962C8B-B14F-4D97-AF65-F5344CB8AC3E}">
        <p14:creationId xmlns:p14="http://schemas.microsoft.com/office/powerpoint/2010/main" val="4188027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3543"/>
          </a:xfrm>
        </p:spPr>
        <p:txBody>
          <a:bodyPr>
            <a:normAutofit/>
          </a:bodyPr>
          <a:lstStyle/>
          <a:p>
            <a:r>
              <a:rPr lang="en-US" dirty="0" smtClean="0"/>
              <a:t>Dashboard - 3</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3827" y="1517715"/>
            <a:ext cx="8380429" cy="5033913"/>
          </a:xfrm>
        </p:spPr>
      </p:pic>
    </p:spTree>
    <p:extLst>
      <p:ext uri="{BB962C8B-B14F-4D97-AF65-F5344CB8AC3E}">
        <p14:creationId xmlns:p14="http://schemas.microsoft.com/office/powerpoint/2010/main" val="1899558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709531"/>
          </a:xfrm>
        </p:spPr>
        <p:txBody>
          <a:bodyPr/>
          <a:lstStyle/>
          <a:p>
            <a:r>
              <a:rPr lang="en-US" dirty="0" smtClean="0"/>
              <a:t>Dashboard - 4</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9435" y="1074656"/>
            <a:ext cx="9049732" cy="5693789"/>
          </a:xfrm>
        </p:spPr>
      </p:pic>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3799"/>
          </a:xfrm>
        </p:spPr>
        <p:txBody>
          <a:bodyPr>
            <a:normAutofit/>
          </a:bodyPr>
          <a:lstStyle/>
          <a:p>
            <a:r>
              <a:rPr lang="en-US" sz="3200" dirty="0" smtClean="0"/>
              <a:t>Findings:</a:t>
            </a:r>
            <a:endParaRPr lang="en-US" sz="3200" dirty="0"/>
          </a:p>
        </p:txBody>
      </p:sp>
      <p:sp>
        <p:nvSpPr>
          <p:cNvPr id="3" name="Content Placeholder 2"/>
          <p:cNvSpPr>
            <a:spLocks noGrp="1"/>
          </p:cNvSpPr>
          <p:nvPr>
            <p:ph idx="1"/>
          </p:nvPr>
        </p:nvSpPr>
        <p:spPr>
          <a:xfrm>
            <a:off x="838200" y="1300899"/>
            <a:ext cx="10515600" cy="5344998"/>
          </a:xfrm>
        </p:spPr>
        <p:txBody>
          <a:bodyPr/>
          <a:lstStyle/>
          <a:p>
            <a:r>
              <a:rPr lang="en-US" dirty="0" smtClean="0"/>
              <a:t>Through visual analysis I observed that the Bird Strike incident was increasing since 2008 then there was a drop in 2011.</a:t>
            </a:r>
          </a:p>
          <a:p>
            <a:r>
              <a:rPr lang="en-US" dirty="0" smtClean="0"/>
              <a:t>The total number of bird strike occurred from 2000 to 2011 is 24.66K at the airports of USA.</a:t>
            </a:r>
          </a:p>
          <a:p>
            <a:r>
              <a:rPr lang="en-US" dirty="0" smtClean="0"/>
              <a:t>Dallas international airport which is in Texas ranks the highest under Top 50 which encountered 799 incident related to bird strike and Jacksonville international airport which encountered 154 incident related to bird strike from 2000-2011.</a:t>
            </a:r>
          </a:p>
          <a:p>
            <a:r>
              <a:rPr lang="en-US" dirty="0" smtClean="0"/>
              <a:t>Under top 10 airlines which encountered the most bird strike incident, Southwest airlines ranks the most and Piedmont airline ranks the lowest.</a:t>
            </a:r>
          </a:p>
          <a:p>
            <a:endParaRPr lang="en-US" dirty="0" smtClean="0"/>
          </a:p>
          <a:p>
            <a:endParaRPr lang="en-US" dirty="0" smtClean="0"/>
          </a:p>
          <a:p>
            <a:endParaRPr lang="en-US" dirty="0"/>
          </a:p>
        </p:txBody>
      </p:sp>
    </p:spTree>
    <p:extLst>
      <p:ext uri="{BB962C8B-B14F-4D97-AF65-F5344CB8AC3E}">
        <p14:creationId xmlns:p14="http://schemas.microsoft.com/office/powerpoint/2010/main" val="42831131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746</TotalTime>
  <Words>806</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Data Visualization of Bird Strikes between 2000 - 2011</vt:lpstr>
      <vt:lpstr>Introduction</vt:lpstr>
      <vt:lpstr>Problem Statement and Case Studies:</vt:lpstr>
      <vt:lpstr>Methodology:</vt:lpstr>
      <vt:lpstr>Dashboard -1 </vt:lpstr>
      <vt:lpstr>Dashboard - 2</vt:lpstr>
      <vt:lpstr>Dashboard - 3</vt:lpstr>
      <vt:lpstr>Dashboard - 4</vt:lpstr>
      <vt:lpstr>Findings:</vt:lpstr>
      <vt:lpstr>PowerPoint Presentation</vt:lpstr>
      <vt:lpstr>My research analysis (Conclusion)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of Bird Strikes between 2000 - 2011</dc:title>
  <dc:creator/>
  <cp:lastModifiedBy>HP</cp:lastModifiedBy>
  <cp:revision>19</cp:revision>
  <dcterms:created xsi:type="dcterms:W3CDTF">2024-07-04T04:30:21Z</dcterms:created>
  <dcterms:modified xsi:type="dcterms:W3CDTF">2024-07-04T18:49:14Z</dcterms:modified>
</cp:coreProperties>
</file>